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Cette présentation a été générée automatiquement par PowerPoint Copilot sur la base du contenu trouvé dans ce document :</a:t>
            </a:r>
            <a:r>
              <a:rPr sz="1200"/>
              <a:t>
</a:t>
            </a:r>
            <a:r>
              <a:rPr lang="fr-FR"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fr-FR" sz="1200" b="0" i="0" strike="noStrike" cap="none" baseline="0">
                <a:solidFill>
                  <a:srgbClr val="000000"/>
                </a:solidFill>
                <a:effectLst/>
                <a:latin typeface="Aptos"/>
                <a:ea typeface="Aptos"/>
                <a:cs typeface="Aptos"/>
              </a:rPr>
              <a:t>Le contenu généré par l’IA peut être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Les distributeurs représentent et distribuent les produits à base de thé chaï, facilitent leur circulation et leur vente et offrent des services de marketing, de vente et d’après-vente.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Ils établissent et entretiennent des relations avec les détaillants et les consommateurs, et fournissent un support technique et logistique.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distributeurs d’Amérique latine figurent Nestlé, Nestlé, Coca-Cola et PepsiCo.</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distributeurs sont des entreprises qui représentent et distribuent le thé chaï au nom des fabricants ou des grossistes.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distributeurs sont des agents qui facilitent la circulation et la vente du thé chaï sur les différents marchés et dans les différentes régions et qui peuvent offrir des services de marketing, de vente et d’après-vente pour les produits à base de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distributeurs peuvent également établir et entretenir des relations avec les détaillants et les consommateurs, et fournir un support technique et logistique pour les produits à base de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distributeurs de thé chaï en Amérique latine figurent Unilever, Nestle, Coca-Cola et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et la stratégie de promotion du thé chaï en Amérique latine visent à accroître la notoriété du produit, à le positionner comme un produit haut de gamme, à encourager l’essai et l’achat, et à fidéliser les consommateurs.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tactiques comprennent la création d’un nom de marque et d’un logo, le développement d’un site web et d’une présence sur les réseaux sociaux, le lancement d’une campagne de marketing numérique, la distribution d’échantillons gratuits, l’organisation d’événements et l’établissement de partenariats avec des entreprises locales.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sera mis en œuvre sur une période de plus de 12 mois avec un budget de 100 000 $ et évalué à l’aide d’indicateurs de performance clés.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Plan de promotion et stratégie</a:t>
            </a:r>
            <a:r>
              <a:rPr sz="1200"/>
              <a:t>
</a:t>
            </a:r>
            <a:r>
              <a:rPr lang="fr-FR" sz="1200" b="0" i="0" strike="noStrike" cap="none" baseline="0">
                <a:solidFill>
                  <a:srgbClr val="000000"/>
                </a:solidFill>
                <a:effectLst/>
                <a:latin typeface="Aptos"/>
                <a:ea typeface="Aptos"/>
                <a:cs typeface="Aptos"/>
              </a:rPr>
              <a:t>Le plan de promotion et la stratégie pour le thé chaï en Amérique latine vise à atteindre les objectifs suivants :</a:t>
            </a:r>
            <a:r>
              <a:rPr sz="1200"/>
              <a:t>
</a:t>
            </a:r>
            <a:r>
              <a:rPr lang="fr-FR" sz="1200" b="0" i="0" strike="noStrike" cap="none" baseline="0">
                <a:solidFill>
                  <a:srgbClr val="000000"/>
                </a:solidFill>
                <a:effectLst/>
                <a:latin typeface="Aptos"/>
                <a:ea typeface="Aptos"/>
                <a:cs typeface="Aptos"/>
              </a:rPr>
              <a:t>·Accroître la prise de conscience et l’intérêt pour le thé chaï parmi le public cible</a:t>
            </a:r>
            <a:r>
              <a:rPr sz="1200"/>
              <a:t>
</a:t>
            </a:r>
            <a:r>
              <a:rPr lang="fr-FR" sz="1200" b="0" i="0" strike="noStrike" cap="none" baseline="0">
                <a:solidFill>
                  <a:srgbClr val="000000"/>
                </a:solidFill>
                <a:effectLst/>
                <a:latin typeface="Aptos"/>
                <a:ea typeface="Aptos"/>
                <a:cs typeface="Aptos"/>
              </a:rPr>
              <a:t> Positionner le thé chaï comme un produit de haute qualité, naturel et sain qui offre une expérience unique et satisfaisante</a:t>
            </a:r>
            <a:r>
              <a:rPr sz="1200"/>
              <a:t>
</a:t>
            </a:r>
            <a:r>
              <a:rPr lang="fr-FR" sz="1200" b="0" i="0" strike="noStrike" cap="none" baseline="0">
                <a:solidFill>
                  <a:srgbClr val="000000"/>
                </a:solidFill>
                <a:effectLst/>
                <a:latin typeface="Aptos"/>
                <a:ea typeface="Aptos"/>
                <a:cs typeface="Aptos"/>
              </a:rPr>
              <a:t> Encourager l’essai et l’achat de thé chaï par le biais de différents canaux et incitations</a:t>
            </a:r>
            <a:r>
              <a:rPr sz="1200"/>
              <a:t>
</a:t>
            </a:r>
            <a:r>
              <a:rPr lang="fr-FR" sz="1200" b="0" i="0" strike="noStrike" cap="none" baseline="0">
                <a:solidFill>
                  <a:srgbClr val="000000"/>
                </a:solidFill>
                <a:effectLst/>
                <a:latin typeface="Aptos"/>
                <a:ea typeface="Aptos"/>
                <a:cs typeface="Aptos"/>
              </a:rPr>
              <a:t>·Renforcer la fidélité et la fidélisation entre les consommateurs de thé chaï par le biais de l’engagement et des commentaires</a:t>
            </a:r>
            <a:r>
              <a:rPr sz="1200"/>
              <a:t>
</a:t>
            </a:r>
            <a:r>
              <a:rPr lang="fr-FR" sz="1200" b="0" i="0" strike="noStrike" cap="none" baseline="0">
                <a:solidFill>
                  <a:srgbClr val="000000"/>
                </a:solidFill>
                <a:effectLst/>
                <a:latin typeface="Aptos"/>
                <a:ea typeface="Aptos"/>
                <a:cs typeface="Aptos"/>
              </a:rPr>
              <a:t>Le plan de promotion et la stratégie pour le thé chaï en Amérique latine utilisera une combinaison de tactiques, telles que :</a:t>
            </a:r>
            <a:r>
              <a:rPr sz="1200"/>
              <a:t>
</a:t>
            </a:r>
            <a:r>
              <a:rPr lang="fr-FR" sz="1200" b="0" i="0" strike="noStrike" cap="none" baseline="0">
                <a:solidFill>
                  <a:srgbClr val="000000"/>
                </a:solidFill>
                <a:effectLst/>
                <a:latin typeface="Aptos"/>
                <a:ea typeface="Aptos"/>
                <a:cs typeface="Aptos"/>
              </a:rPr>
              <a:t>·Création d’un nom et d’un logo de marque attrayant et inoubliable pour le thé chaï</a:t>
            </a:r>
            <a:r>
              <a:rPr sz="1200"/>
              <a:t>
</a:t>
            </a:r>
            <a:r>
              <a:rPr lang="fr-FR" sz="1200" b="0" i="0" strike="noStrike" cap="none" baseline="0">
                <a:solidFill>
                  <a:srgbClr val="000000"/>
                </a:solidFill>
                <a:effectLst/>
                <a:latin typeface="Aptos"/>
                <a:ea typeface="Aptos"/>
                <a:cs typeface="Aptos"/>
              </a:rPr>
              <a:t> Développement d’un site web et d’une présence sur les réseaux sociaux pour le thé chaï qui présente ses avantages, fonctionnalités et histoires</a:t>
            </a:r>
            <a:r>
              <a:rPr sz="1200"/>
              <a:t>
</a:t>
            </a:r>
            <a:r>
              <a:rPr lang="fr-FR" sz="1200" b="0" i="0" strike="noStrike" cap="none" baseline="0">
                <a:solidFill>
                  <a:srgbClr val="000000"/>
                </a:solidFill>
                <a:effectLst/>
                <a:latin typeface="Aptos"/>
                <a:ea typeface="Aptos"/>
                <a:cs typeface="Aptos"/>
              </a:rPr>
              <a:t>·Lancement d’une campagne marketing numérique qui utilise le marketing SEO, SEM, par e-mail et influenceurs pour atteindre et attirer des clients potentiels</a:t>
            </a:r>
            <a:r>
              <a:rPr sz="1200"/>
              <a:t>
</a:t>
            </a:r>
            <a:r>
              <a:rPr lang="fr-FR" sz="1200" b="0" i="0" strike="noStrike" cap="none" baseline="0">
                <a:solidFill>
                  <a:srgbClr val="000000"/>
                </a:solidFill>
                <a:effectLst/>
                <a:latin typeface="Aptos"/>
                <a:ea typeface="Aptos"/>
                <a:cs typeface="Aptos"/>
              </a:rPr>
              <a:t> Distribution d’échantillons gratuits et de coupons de thé chaï sur des sites stratégiques, tels que les supermarchés, les cafés et les magasins de produits naturels</a:t>
            </a:r>
            <a:r>
              <a:rPr sz="1200"/>
              <a:t>
</a:t>
            </a:r>
            <a:r>
              <a:rPr lang="fr-FR" sz="1200" b="0" i="0" strike="noStrike" cap="none" baseline="0">
                <a:solidFill>
                  <a:srgbClr val="000000"/>
                </a:solidFill>
                <a:effectLst/>
                <a:latin typeface="Aptos"/>
                <a:ea typeface="Aptos"/>
                <a:cs typeface="Aptos"/>
              </a:rPr>
              <a:t> Organisation d’événements et de concours qui invitent les gens à essayer et partager le thé chaï avec leurs amis et leur famille</a:t>
            </a:r>
            <a:r>
              <a:rPr sz="1200"/>
              <a:t>
</a:t>
            </a:r>
            <a:r>
              <a:rPr lang="fr-FR" sz="1200" b="0" i="0" strike="noStrike" cap="none" baseline="0">
                <a:solidFill>
                  <a:srgbClr val="000000"/>
                </a:solidFill>
                <a:effectLst/>
                <a:latin typeface="Aptos"/>
                <a:ea typeface="Aptos"/>
                <a:cs typeface="Aptos"/>
              </a:rPr>
              <a:t>·Partenariat avec des entreprises et organisations locales qui partagent les mêmes valeurs et vision que le thé chaï</a:t>
            </a:r>
            <a:r>
              <a:rPr sz="1200"/>
              <a:t>
</a:t>
            </a:r>
            <a:r>
              <a:rPr lang="fr-FR" sz="1200" b="0" i="0" strike="noStrike" cap="none" baseline="0">
                <a:solidFill>
                  <a:srgbClr val="000000"/>
                </a:solidFill>
                <a:effectLst/>
                <a:latin typeface="Aptos"/>
                <a:ea typeface="Aptos"/>
                <a:cs typeface="Aptos"/>
              </a:rPr>
              <a:t>Le plan de promotion et la stratégie pour le thé chaï en Amérique latine seront mis en œuvre sur une période de plus de 12 mois, avec un budget de 100 000 $.</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sera contrôlé et évalué à l’aide d’indicateurs de performance clés, tels que le trafic sur le site web, l’engagement sur les réseaux sociaux, les taux d’ouverture des e-mails, les taux de conversion, le volume des ventes, la satisfaction des clients et les taux de fidélisation.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de promotion et la stratégie pour le thé chaï en Amérique latine devrait entraîner une augmentation de 20 % de la prise de conscience et de l’intérêt, une augmentation de 10 % de la part de marché, une augmentation de 15 % du volume de ventes et des revenus, et une augmentation de 25 % des taux de satisfaction et de fidélisation des clients.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Résultats attendus et défis</a:t>
            </a:r>
            <a:r>
              <a:rPr sz="1200"/>
              <a:t>
</a:t>
            </a:r>
            <a:r>
              <a:rPr lang="fr-FR" sz="1200" b="0" i="0" strike="noStrike" cap="none" baseline="0">
                <a:solidFill>
                  <a:srgbClr val="000000"/>
                </a:solidFill>
                <a:effectLst/>
                <a:latin typeface="Aptos"/>
                <a:ea typeface="Aptos"/>
                <a:cs typeface="Aptos"/>
              </a:rPr>
              <a:t>Les résultats attendus du plan de promotion et de la stratégie pour le thé chaï en Amérique latine sont les suivants :</a:t>
            </a:r>
            <a:r>
              <a:rPr sz="1200"/>
              <a:t>
</a:t>
            </a:r>
            <a:r>
              <a:rPr lang="fr-FR" sz="1200" b="0" i="0" strike="noStrike" cap="none" baseline="0">
                <a:solidFill>
                  <a:srgbClr val="000000"/>
                </a:solidFill>
                <a:effectLst/>
                <a:latin typeface="Aptos"/>
                <a:ea typeface="Aptos"/>
                <a:cs typeface="Aptos"/>
              </a:rPr>
              <a:t>·Une augmentation de 20 % de la prise de conscience et de l’intérêt pour le thé chaï parmi le public cible</a:t>
            </a:r>
            <a:r>
              <a:rPr sz="1200"/>
              <a:t>
</a:t>
            </a:r>
            <a:r>
              <a:rPr lang="fr-FR" sz="1200" b="0" i="0" strike="noStrike" cap="none" baseline="0">
                <a:solidFill>
                  <a:srgbClr val="000000"/>
                </a:solidFill>
                <a:effectLst/>
                <a:latin typeface="Aptos"/>
                <a:ea typeface="Aptos"/>
                <a:cs typeface="Aptos"/>
              </a:rPr>
              <a:t> Une augmentation de 10 % de la part de marché du thé chaï dans la région</a:t>
            </a:r>
            <a:r>
              <a:rPr sz="1200"/>
              <a:t>
</a:t>
            </a:r>
            <a:r>
              <a:rPr lang="fr-FR" sz="1200" b="0" i="0" strike="noStrike" cap="none" baseline="0">
                <a:solidFill>
                  <a:srgbClr val="000000"/>
                </a:solidFill>
                <a:effectLst/>
                <a:latin typeface="Aptos"/>
                <a:ea typeface="Aptos"/>
                <a:cs typeface="Aptos"/>
              </a:rPr>
              <a:t>·Une augmentation de 15 % du volume des ventes et des revenus du thé chaï dans la région</a:t>
            </a:r>
            <a:r>
              <a:rPr sz="1200"/>
              <a:t>
</a:t>
            </a:r>
            <a:r>
              <a:rPr lang="fr-FR" sz="1200" b="0" i="0" strike="noStrike" cap="none" baseline="0">
                <a:solidFill>
                  <a:srgbClr val="000000"/>
                </a:solidFill>
                <a:effectLst/>
                <a:latin typeface="Aptos"/>
                <a:ea typeface="Aptos"/>
                <a:cs typeface="Aptos"/>
              </a:rPr>
              <a:t>·Une augmentation de 25 % des taux de satisfaction et de fidélisation des clients du thé chaï dans la région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plan de promotion et la stratégie pour le thé chaï en Amérique latine font face à plusieurs défis, notamment le prix élevé, le manque de prise de conscience, la concurrence d’autres thés, les barrières réglementaires et culturelles, ainsi que les questions environnementales et sociales susceptibles d’affecter l’approvisionnement et la qualité des ingrédients du thé chaï.</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défis potentiels du plan de promotion et de la stratégie pour le thé chaï en Amérique latine sont :</a:t>
            </a:r>
            <a:r>
              <a:rPr sz="1200"/>
              <a:t>
</a:t>
            </a:r>
            <a:r>
              <a:rPr lang="fr-FR" sz="1200" b="0" i="0" strike="noStrike" cap="none" baseline="0">
                <a:solidFill>
                  <a:srgbClr val="000000"/>
                </a:solidFill>
                <a:effectLst/>
                <a:latin typeface="Aptos"/>
                <a:ea typeface="Aptos"/>
                <a:cs typeface="Aptos"/>
              </a:rPr>
              <a:t>·Le prix élevé et la faible accessibilité du thé chaï par rapport à d’autres boissons</a:t>
            </a:r>
            <a:r>
              <a:rPr sz="1200"/>
              <a:t>
</a:t>
            </a:r>
            <a:r>
              <a:rPr lang="fr-FR" sz="1200" b="0" i="0" strike="noStrike" cap="none" baseline="0">
                <a:solidFill>
                  <a:srgbClr val="000000"/>
                </a:solidFill>
                <a:effectLst/>
                <a:latin typeface="Aptos"/>
                <a:ea typeface="Aptos"/>
                <a:cs typeface="Aptos"/>
              </a:rPr>
              <a:t>·Le manque de prise de conscience et de connaissance sur le thé chaï dans certains segments de la population</a:t>
            </a:r>
            <a:r>
              <a:rPr sz="1200"/>
              <a:t>
</a:t>
            </a:r>
            <a:r>
              <a:rPr lang="fr-FR" sz="1200" b="0" i="0" strike="noStrike" cap="none" baseline="0">
                <a:solidFill>
                  <a:srgbClr val="000000"/>
                </a:solidFill>
                <a:effectLst/>
                <a:latin typeface="Aptos"/>
                <a:ea typeface="Aptos"/>
                <a:cs typeface="Aptos"/>
              </a:rPr>
              <a:t>·La concurrence d’autres thés, tels que les plantes, les thés verts et noirs</a:t>
            </a:r>
            <a:r>
              <a:rPr sz="1200"/>
              <a:t>
</a:t>
            </a:r>
            <a:r>
              <a:rPr lang="fr-FR" sz="1200" b="0" i="0" strike="noStrike" cap="none" baseline="0">
                <a:solidFill>
                  <a:srgbClr val="000000"/>
                </a:solidFill>
                <a:effectLst/>
                <a:latin typeface="Aptos"/>
                <a:ea typeface="Aptos"/>
                <a:cs typeface="Aptos"/>
              </a:rPr>
              <a:t>·Les barrières réglementaires et culturelles qui peuvent limiter l’entrée et l’expansion du thé chaï dans certains pays</a:t>
            </a:r>
            <a:r>
              <a:rPr sz="1200"/>
              <a:t>
</a:t>
            </a:r>
            <a:r>
              <a:rPr lang="fr-FR" sz="1200" b="0" i="0" strike="noStrike" cap="none" baseline="0">
                <a:solidFill>
                  <a:srgbClr val="000000"/>
                </a:solidFill>
                <a:effectLst/>
                <a:latin typeface="Aptos"/>
                <a:ea typeface="Aptos"/>
                <a:cs typeface="Aptos"/>
              </a:rPr>
              <a:t>·Les problèmes environnementaux et sociaux qui peuvent affecter l’approvisionnement et la qualité des ingrédients du thé chaï</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thé chaï est un produit prometteur sur le marché latino-américain, offrant une alternative saine et exotique.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doit être positionné comme un produit haut de gamme et polyvalent, bénéficiant de caractéristiques et d’avantages uniques.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Un mélange de tactiques en ligne et hors connexion doit être utilisé pour atteindre le public cible et surmonter les défis.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Recommandations et conclusions</a:t>
            </a:r>
            <a:r>
              <a:rPr sz="1200"/>
              <a:t>
</a:t>
            </a:r>
            <a:r>
              <a:rPr lang="fr-FR" sz="1200" b="0" i="0" strike="noStrike" cap="none" baseline="0">
                <a:solidFill>
                  <a:srgbClr val="000000"/>
                </a:solidFill>
                <a:effectLst/>
                <a:latin typeface="Aptos"/>
                <a:ea typeface="Aptos"/>
                <a:cs typeface="Aptos"/>
              </a:rPr>
              <a:t>Basées sur l’analyse du marché, l’analyse concurrentielle, les canaux de distribution et le plan de promotion et la stratégie, les recommandations et conclusions suivantes peuvent être tirées pour l’avenir du thé chaï en Amérique latine :</a:t>
            </a:r>
            <a:r>
              <a:rPr sz="1200"/>
              <a:t>
</a:t>
            </a:r>
            <a:r>
              <a:rPr lang="fr-FR" sz="1200" b="0" i="0" strike="noStrike" cap="none" baseline="0">
                <a:solidFill>
                  <a:srgbClr val="000000"/>
                </a:solidFill>
                <a:effectLst/>
                <a:latin typeface="Aptos"/>
                <a:ea typeface="Aptos"/>
                <a:cs typeface="Aptos"/>
              </a:rPr>
              <a:t>·Le thé chaï est un produit prometteur qui a un potentiel de croissance et de réussite sur le marché latino-américain, car il offre une alternative saine, naturelle et exotique à d’autres boissons</a:t>
            </a:r>
            <a:r>
              <a:rPr sz="1200"/>
              <a:t>
</a:t>
            </a:r>
            <a:r>
              <a:rPr lang="fr-FR" sz="1200" b="0" i="0" strike="noStrike" cap="none" baseline="0">
                <a:solidFill>
                  <a:srgbClr val="000000"/>
                </a:solidFill>
                <a:effectLst/>
                <a:latin typeface="Aptos"/>
                <a:ea typeface="Aptos"/>
                <a:cs typeface="Aptos"/>
              </a:rPr>
              <a:t>·Le thé chaï doit être positionné et commercialisé comme un produit de haute qualité, authentique et polyvalent qui peut séduire différents segments et pour diverses occasions</a:t>
            </a:r>
            <a:r>
              <a:rPr sz="1200"/>
              <a:t>
</a:t>
            </a:r>
            <a:r>
              <a:rPr lang="fr-FR" sz="1200" b="0" i="0" strike="noStrike" cap="none" baseline="0">
                <a:solidFill>
                  <a:srgbClr val="000000"/>
                </a:solidFill>
                <a:effectLst/>
                <a:latin typeface="Aptos"/>
                <a:ea typeface="Aptos"/>
                <a:cs typeface="Aptos"/>
              </a:rPr>
              <a:t>·Le thé Chai doit tirer parti de ses caractéristiques et avantages uniques, tels que son arôme riche, sa saveur et ses bienfaits pour la santé, pour se différencier d’autres thés</a:t>
            </a:r>
            <a:r>
              <a:rPr sz="1200"/>
              <a:t>
</a:t>
            </a:r>
            <a:r>
              <a:rPr lang="fr-FR" sz="1200" b="0" i="0" strike="noStrike" cap="none" baseline="0">
                <a:solidFill>
                  <a:srgbClr val="000000"/>
                </a:solidFill>
                <a:effectLst/>
                <a:latin typeface="Aptos"/>
                <a:ea typeface="Aptos"/>
                <a:cs typeface="Aptos"/>
              </a:rPr>
              <a:t> Le thé chaï doit utiliser un mélange de tactiques en ligne et hors connexion pour atteindre et interagir avec le public cible, et développer une clientèle fidèle et satisfaite</a:t>
            </a:r>
            <a:r>
              <a:rPr sz="1200"/>
              <a:t>
</a:t>
            </a:r>
            <a:r>
              <a:rPr lang="fr-FR" sz="1200" b="0" i="0" strike="noStrike" cap="none" baseline="0">
                <a:solidFill>
                  <a:srgbClr val="000000"/>
                </a:solidFill>
                <a:effectLst/>
                <a:latin typeface="Aptos"/>
                <a:ea typeface="Aptos"/>
                <a:cs typeface="Aptos"/>
              </a:rPr>
              <a:t>·Le thé chaï doit surmonter les défis et les menaces qui peuvent entraver sa croissance et son expansion dans la région, comme le prix, la prise de conscience, la concurrence, la réglementation et la durabilité</a:t>
            </a:r>
            <a:r>
              <a:rPr sz="1200"/>
              <a:t>
</a:t>
            </a:r>
            <a:r>
              <a:rPr lang="fr-FR" sz="1200" b="0" i="0" strike="noStrike" cap="none" baseline="0">
                <a:solidFill>
                  <a:srgbClr val="000000"/>
                </a:solidFill>
                <a:effectLst/>
                <a:latin typeface="Aptos"/>
                <a:ea typeface="Aptos"/>
                <a:cs typeface="Aptos"/>
              </a:rPr>
              <a:t>En conclusion, le thé chaï est un produit qui a beaucoup de potentiel et d’opportunités sur le marché latino-américain, mais qui fait également face à certains défis et risques.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et la stratégie de promotion décrits dans le présent rapport visent à résoudre ces problèmes et à atteindre les résultats souhaités.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plan de promotion et la stratégie doivent toutefois être constamment contrôlés, évalués et ajustés, en fonction de l’évolution des conditions du marché et des commentaires des clients.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Agenda</a:t>
            </a:r>
            <a:r>
              <a:rPr sz="1200"/>
              <a:t>
</a:t>
            </a:r>
            <a:r>
              <a:rPr sz="1200"/>
              <a:t>
</a:t>
            </a:r>
            <a:r>
              <a:rPr lang="fr-FR" sz="1200" b="0" i="0" strike="noStrike" cap="none" baseline="0">
                <a:solidFill>
                  <a:srgbClr val="000000"/>
                </a:solidFill>
                <a:effectLst/>
                <a:latin typeface="Aptos"/>
                <a:ea typeface="Aptos"/>
                <a:cs typeface="Aptos"/>
              </a:rPr>
              <a:t>* Introduction</a:t>
            </a:r>
            <a:r>
              <a:rPr sz="1200"/>
              <a:t>
</a:t>
            </a:r>
            <a:r>
              <a:rPr lang="fr-FR" sz="1200" b="0" i="0" strike="noStrike" cap="none" baseline="0">
                <a:solidFill>
                  <a:srgbClr val="000000"/>
                </a:solidFill>
                <a:effectLst/>
                <a:latin typeface="Aptos"/>
                <a:ea typeface="Aptos"/>
                <a:cs typeface="Aptos"/>
              </a:rPr>
              <a:t>* Description du produit</a:t>
            </a:r>
            <a:r>
              <a:rPr sz="1200"/>
              <a:t>
</a:t>
            </a:r>
            <a:r>
              <a:rPr lang="fr-FR" sz="1200" b="0" i="0" strike="noStrike" cap="none" baseline="0">
                <a:solidFill>
                  <a:srgbClr val="000000"/>
                </a:solidFill>
                <a:effectLst/>
                <a:latin typeface="Aptos"/>
                <a:ea typeface="Aptos"/>
                <a:cs typeface="Aptos"/>
              </a:rPr>
              <a:t>* Description du produit (1/2)</a:t>
            </a:r>
            <a:r>
              <a:rPr sz="1200"/>
              <a:t>
</a:t>
            </a:r>
            <a:r>
              <a:rPr lang="fr-FR" sz="1200" b="0" i="0" strike="noStrike" cap="none" baseline="0">
                <a:solidFill>
                  <a:srgbClr val="000000"/>
                </a:solidFill>
                <a:effectLst/>
                <a:latin typeface="Aptos"/>
                <a:ea typeface="Aptos"/>
                <a:cs typeface="Aptos"/>
              </a:rPr>
              <a:t>* Description du produit (2/2)</a:t>
            </a:r>
            <a:r>
              <a:rPr sz="1200"/>
              <a:t>
</a:t>
            </a:r>
            <a:r>
              <a:rPr lang="fr-FR" sz="1200" b="0" i="0" strike="noStrike" cap="none" baseline="0">
                <a:solidFill>
                  <a:srgbClr val="000000"/>
                </a:solidFill>
                <a:effectLst/>
                <a:latin typeface="Aptos"/>
                <a:ea typeface="Aptos"/>
                <a:cs typeface="Aptos"/>
              </a:rPr>
              <a:t>* Tendance du marché et demande</a:t>
            </a:r>
            <a:r>
              <a:rPr sz="1200"/>
              <a:t>
</a:t>
            </a:r>
            <a:r>
              <a:rPr lang="fr-FR" sz="1200" b="0" i="0" strike="noStrike" cap="none" baseline="0">
                <a:solidFill>
                  <a:srgbClr val="000000"/>
                </a:solidFill>
                <a:effectLst/>
                <a:latin typeface="Aptos"/>
                <a:ea typeface="Aptos"/>
                <a:cs typeface="Aptos"/>
              </a:rPr>
              <a:t>* Analyse concurrentielle</a:t>
            </a:r>
            <a:r>
              <a:rPr sz="1200"/>
              <a:t>
</a:t>
            </a:r>
            <a:r>
              <a:rPr lang="fr-FR" sz="1200" b="0" i="0" strike="noStrike" cap="none" baseline="0">
                <a:solidFill>
                  <a:srgbClr val="000000"/>
                </a:solidFill>
                <a:effectLst/>
                <a:latin typeface="Aptos"/>
                <a:ea typeface="Aptos"/>
                <a:cs typeface="Aptos"/>
              </a:rPr>
              <a:t> * Tetley</a:t>
            </a:r>
            <a:r>
              <a:rPr sz="1200"/>
              <a:t>
</a:t>
            </a:r>
            <a:r>
              <a:rPr lang="fr-FR" sz="1200" b="0" i="0" strike="noStrike" cap="none" baseline="0">
                <a:solidFill>
                  <a:srgbClr val="000000"/>
                </a:solidFill>
                <a:effectLst/>
                <a:latin typeface="Aptos"/>
                <a:ea typeface="Aptos"/>
                <a:cs typeface="Aptos"/>
              </a:rPr>
              <a:t> * Teavana</a:t>
            </a:r>
            <a:r>
              <a:rPr sz="1200"/>
              <a:t>
</a:t>
            </a:r>
            <a:r>
              <a:rPr lang="fr-FR" sz="1200" b="0" i="0" strike="noStrike" cap="none" baseline="0">
                <a:solidFill>
                  <a:srgbClr val="000000"/>
                </a:solidFill>
                <a:effectLst/>
                <a:latin typeface="Aptos"/>
                <a:ea typeface="Aptos"/>
                <a:cs typeface="Aptos"/>
              </a:rPr>
              <a:t> * David’s Tea</a:t>
            </a:r>
            <a:r>
              <a:rPr sz="1200"/>
              <a:t>
</a:t>
            </a:r>
            <a:r>
              <a:rPr lang="fr-FR" sz="1200" b="0" i="0" strike="noStrike" cap="none" baseline="0">
                <a:solidFill>
                  <a:srgbClr val="000000"/>
                </a:solidFill>
                <a:effectLst/>
                <a:latin typeface="Aptos"/>
                <a:ea typeface="Aptos"/>
                <a:cs typeface="Aptos"/>
              </a:rPr>
              <a:t> * Marques locales</a:t>
            </a:r>
            <a:r>
              <a:rPr sz="1200"/>
              <a:t>
</a:t>
            </a:r>
            <a:r>
              <a:rPr lang="fr-FR" sz="1200" b="0" i="0" strike="noStrike" cap="none" baseline="0">
                <a:solidFill>
                  <a:srgbClr val="000000"/>
                </a:solidFill>
                <a:effectLst/>
                <a:latin typeface="Aptos"/>
                <a:ea typeface="Aptos"/>
                <a:cs typeface="Aptos"/>
              </a:rPr>
              <a:t>* Part de marché du thé chaï en Amérique latine</a:t>
            </a:r>
            <a:r>
              <a:rPr sz="1200"/>
              <a:t>
</a:t>
            </a:r>
            <a:r>
              <a:rPr lang="fr-FR" sz="1200" b="0" i="0" strike="noStrike" cap="none" baseline="0">
                <a:solidFill>
                  <a:srgbClr val="000000"/>
                </a:solidFill>
                <a:effectLst/>
                <a:latin typeface="Aptos"/>
                <a:ea typeface="Aptos"/>
                <a:cs typeface="Aptos"/>
              </a:rPr>
              <a:t>* Canaux de distribution</a:t>
            </a:r>
            <a:r>
              <a:rPr sz="1200"/>
              <a:t>
</a:t>
            </a:r>
            <a:r>
              <a:rPr lang="fr-FR" sz="1200" b="0" i="0" strike="noStrike" cap="none" baseline="0">
                <a:solidFill>
                  <a:srgbClr val="000000"/>
                </a:solidFill>
                <a:effectLst/>
                <a:latin typeface="Aptos"/>
                <a:ea typeface="Aptos"/>
                <a:cs typeface="Aptos"/>
              </a:rPr>
              <a:t> * Revendeurs</a:t>
            </a:r>
            <a:r>
              <a:rPr sz="1200"/>
              <a:t>
</a:t>
            </a:r>
            <a:r>
              <a:rPr lang="fr-FR" sz="1200" b="0" i="0" strike="noStrike" cap="none" baseline="0">
                <a:solidFill>
                  <a:srgbClr val="000000"/>
                </a:solidFill>
                <a:effectLst/>
                <a:latin typeface="Aptos"/>
                <a:ea typeface="Aptos"/>
                <a:cs typeface="Aptos"/>
              </a:rPr>
              <a:t> * Grossistes</a:t>
            </a:r>
            <a:r>
              <a:rPr sz="1200"/>
              <a:t>
</a:t>
            </a:r>
            <a:r>
              <a:rPr lang="fr-FR" sz="1200" b="0" i="0" strike="noStrike" cap="none" baseline="0">
                <a:solidFill>
                  <a:srgbClr val="000000"/>
                </a:solidFill>
                <a:effectLst/>
                <a:latin typeface="Aptos"/>
                <a:ea typeface="Aptos"/>
                <a:cs typeface="Aptos"/>
              </a:rPr>
              <a:t> * Distributeurs</a:t>
            </a:r>
            <a:r>
              <a:rPr sz="1200"/>
              <a:t>
</a:t>
            </a:r>
            <a:r>
              <a:rPr lang="fr-FR" sz="1200" b="0" i="0" strike="noStrike" cap="none" baseline="0">
                <a:solidFill>
                  <a:srgbClr val="000000"/>
                </a:solidFill>
                <a:effectLst/>
                <a:latin typeface="Aptos"/>
                <a:ea typeface="Aptos"/>
                <a:cs typeface="Aptos"/>
              </a:rPr>
              <a:t>* Plan de promotion et stratégie</a:t>
            </a:r>
            <a:r>
              <a:rPr sz="1200"/>
              <a:t>
</a:t>
            </a:r>
            <a:r>
              <a:rPr lang="fr-FR" sz="1200" b="0" i="0" strike="noStrike" cap="none" baseline="0">
                <a:solidFill>
                  <a:srgbClr val="000000"/>
                </a:solidFill>
                <a:effectLst/>
                <a:latin typeface="Aptos"/>
                <a:ea typeface="Aptos"/>
                <a:cs typeface="Aptos"/>
              </a:rPr>
              <a:t>* Résultats attendus et défis</a:t>
            </a:r>
            <a:r>
              <a:rPr sz="1200"/>
              <a:t>
</a:t>
            </a:r>
            <a:r>
              <a:rPr lang="fr-FR" sz="1200" b="0" i="0" strike="noStrike" cap="none" baseline="0">
                <a:solidFill>
                  <a:srgbClr val="000000"/>
                </a:solidFill>
                <a:effectLst/>
                <a:latin typeface="Aptos"/>
                <a:ea typeface="Aptos"/>
                <a:cs typeface="Aptos"/>
              </a:rPr>
              <a:t> * Résultats attendus</a:t>
            </a:r>
            <a:r>
              <a:rPr sz="1200"/>
              <a:t>
</a:t>
            </a:r>
            <a:r>
              <a:rPr lang="fr-FR" sz="1200" b="0" i="0" strike="noStrike" cap="none" baseline="0">
                <a:solidFill>
                  <a:srgbClr val="000000"/>
                </a:solidFill>
                <a:effectLst/>
                <a:latin typeface="Aptos"/>
                <a:ea typeface="Aptos"/>
                <a:cs typeface="Aptos"/>
              </a:rPr>
              <a:t> * Défis potentiels</a:t>
            </a:r>
            <a:r>
              <a:rPr sz="1200"/>
              <a:t>
</a:t>
            </a:r>
            <a:r>
              <a:rPr lang="fr-FR" sz="1200" b="0" i="0" strike="noStrike" cap="none" baseline="0">
                <a:solidFill>
                  <a:srgbClr val="000000"/>
                </a:solidFill>
                <a:effectLst/>
                <a:latin typeface="Aptos"/>
                <a:ea typeface="Aptos"/>
                <a:cs typeface="Aptos"/>
              </a:rPr>
              <a:t>* Recommandations et conclusions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Ce rapport fournit une analyse de marché du thé chaï Mystic Spice Premium en Amérique latine.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Elle traite de la description du produit, de la tendance du marché, de l’analyse concurrentielle, des canaux de distribution, du plan de promotion, des résultats attendus et des recommandations pour l’avenir.</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Introductions</a:t>
            </a:r>
            <a:r>
              <a:rPr sz="1200"/>
              <a:t>
</a:t>
            </a:r>
            <a:r>
              <a:rPr lang="fr-FR" sz="1200" b="0" i="0" strike="noStrike" cap="none" baseline="0">
                <a:solidFill>
                  <a:srgbClr val="000000"/>
                </a:solidFill>
                <a:effectLst/>
                <a:latin typeface="Aptos"/>
                <a:ea typeface="Aptos"/>
                <a:cs typeface="Aptos"/>
              </a:rPr>
              <a:t>Le thé chaï Mystic Spice Premium est nouveau produit lancé par Contoso Beverage, une entreprise spécialisée dans la production et la distribution de boissons de qualité supérieure dans le monde entier.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Mystic Spice Premium est une boisson à base de thé épicé originaire d’Inde, devenue populaire dans le monde entier.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s’agit d’une boisson polyvalente, qui peut être dégustée chaude ou froide, avec ou sans lait, avec différentes épices et édulcorants.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a de nombreux effets bénéfiques sur la santé, comme le renforcement de l’immunité, la réduction de l’inflammation et l’amélioration de la digestion.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 a également une riche signification culturelle et historique, car il est souvent associé à l’hospitalité, à l’amitié et à la détente.</a:t>
            </a:r>
            <a:r>
              <a:rPr sz="1200"/>
              <a:t>
</a:t>
            </a:r>
            <a:r>
              <a:rPr lang="fr-FR" sz="1200" b="0" i="0" strike="noStrike" cap="none" baseline="0">
                <a:solidFill>
                  <a:srgbClr val="000000"/>
                </a:solidFill>
                <a:effectLst/>
                <a:latin typeface="Aptos"/>
                <a:ea typeface="Aptos"/>
                <a:cs typeface="Aptos"/>
              </a:rPr>
              <a:t>Le but de ce rapport est de fournir une analyse de marché du thé chaï Mystic Spice Premium en Amérique latine.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rapport traite des aspects suivante :</a:t>
            </a:r>
            <a:r>
              <a:rPr sz="1200"/>
              <a:t>
</a:t>
            </a:r>
            <a:r>
              <a:rPr lang="fr-FR" sz="1200" b="0" i="0" strike="noStrike" cap="none" baseline="0">
                <a:solidFill>
                  <a:srgbClr val="000000"/>
                </a:solidFill>
                <a:effectLst/>
                <a:latin typeface="Aptos"/>
                <a:ea typeface="Aptos"/>
                <a:cs typeface="Aptos"/>
              </a:rPr>
              <a:t>·La description du produit, des caractéristiques et des avantages du thé chaï Mystic Spice Premium</a:t>
            </a:r>
            <a:r>
              <a:rPr sz="1200"/>
              <a:t>
</a:t>
            </a:r>
            <a:r>
              <a:rPr lang="fr-FR" sz="1200" b="0" i="0" strike="noStrike" cap="none" baseline="0">
                <a:solidFill>
                  <a:srgbClr val="000000"/>
                </a:solidFill>
                <a:effectLst/>
                <a:latin typeface="Aptos"/>
                <a:ea typeface="Aptos"/>
                <a:cs typeface="Aptos"/>
              </a:rPr>
              <a:t>·La tendance du marché et la demande de thé chaï en Amérique latine</a:t>
            </a:r>
            <a:r>
              <a:rPr sz="1200"/>
              <a:t>
</a:t>
            </a:r>
            <a:r>
              <a:rPr lang="fr-FR" sz="1200" b="0" i="0" strike="noStrike" cap="none" baseline="0">
                <a:solidFill>
                  <a:srgbClr val="000000"/>
                </a:solidFill>
                <a:effectLst/>
                <a:latin typeface="Aptos"/>
                <a:ea typeface="Aptos"/>
                <a:cs typeface="Aptos"/>
              </a:rPr>
              <a:t> L’analyse concurrentielle du thé chaï en Amérique latine</a:t>
            </a:r>
            <a:r>
              <a:rPr sz="1200"/>
              <a:t>
</a:t>
            </a:r>
            <a:r>
              <a:rPr lang="fr-FR" sz="1200" b="0" i="0" strike="noStrike" cap="none" baseline="0">
                <a:solidFill>
                  <a:srgbClr val="000000"/>
                </a:solidFill>
                <a:effectLst/>
                <a:latin typeface="Aptos"/>
                <a:ea typeface="Aptos"/>
                <a:cs typeface="Aptos"/>
              </a:rPr>
              <a:t> Les canaux de distribution pour le thé chaï en Amérique latine</a:t>
            </a:r>
            <a:r>
              <a:rPr sz="1200"/>
              <a:t>
</a:t>
            </a:r>
            <a:r>
              <a:rPr lang="fr-FR" sz="1200" b="0" i="0" strike="noStrike" cap="none" baseline="0">
                <a:solidFill>
                  <a:srgbClr val="000000"/>
                </a:solidFill>
                <a:effectLst/>
                <a:latin typeface="Aptos"/>
                <a:ea typeface="Aptos"/>
                <a:cs typeface="Aptos"/>
              </a:rPr>
              <a:t> Le plan de promotion et la stratégie pour le thé chaï en Amérique latine</a:t>
            </a:r>
            <a:r>
              <a:rPr sz="1200"/>
              <a:t>
</a:t>
            </a:r>
            <a:r>
              <a:rPr lang="fr-FR" sz="1200" b="0" i="0" strike="noStrike" cap="none" baseline="0">
                <a:solidFill>
                  <a:srgbClr val="000000"/>
                </a:solidFill>
                <a:effectLst/>
                <a:latin typeface="Aptos"/>
                <a:ea typeface="Aptos"/>
                <a:cs typeface="Aptos"/>
              </a:rPr>
              <a:t> Les résultats attendus et les défis du plan de promotion</a:t>
            </a:r>
            <a:r>
              <a:rPr sz="1200"/>
              <a:t>
</a:t>
            </a:r>
            <a:r>
              <a:rPr lang="fr-FR" sz="1200" b="0" i="0" strike="noStrike" cap="none" baseline="0">
                <a:solidFill>
                  <a:srgbClr val="000000"/>
                </a:solidFill>
                <a:effectLst/>
                <a:latin typeface="Aptos"/>
                <a:ea typeface="Aptos"/>
                <a:cs typeface="Aptos"/>
              </a:rPr>
              <a:t> Les recommandations et les conclusions relatives à l’avenir du thé chaï en Amérique latine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thé chaï Mystic Spice Premium est un mélange soigneusement élaboré qui honore les traditions du chaï indien.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Chaque tasse vous transporte dans les paysages époustouflants de l’Inde, pour une expérience authentique depuis chez vous.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Description du produit</a:t>
            </a:r>
            <a:r>
              <a:rPr sz="1200"/>
              <a:t>
</a:t>
            </a:r>
            <a:r>
              <a:rPr lang="fr-FR" sz="1200" b="0" i="0" strike="noStrike" cap="none" baseline="0">
                <a:solidFill>
                  <a:srgbClr val="000000"/>
                </a:solidFill>
                <a:effectLst/>
                <a:latin typeface="Aptos"/>
                <a:ea typeface="Aptos"/>
                <a:cs typeface="Aptos"/>
              </a:rPr>
              <a:t>Le thé chaï Mystic Spice Premium est un mélange méticuleusement élaboré qui rend hommage aux traditions intemporelles du chaï indien.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Chaque tasse vous emmène dans un voyage enchanteur à travers les paysages vibrants de l’Inde, amenant directement chez vous cette expérience authentique du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La description du produit, les caractéristiques et les avantages du thé chaï Mystic Spice Premium sont résumés dans le tableau suivant :</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 marché latino-américain offre une grande opportunité pour le thé chaï, cette région étant en demande croissante de produits sains, naturels et exotiques.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La taille du marché mondial du thé chaï a été évaluée à 1,9 milliard de dollars USD en 2019 et devrait atteindre un TCAC (Taux de Croissance Annuel Composé) de 5,5 % de 2020 à 2027, l’Amérique latine étant l’une des régions à la croissance la plus rapide.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moteurs de la croissance incluent la prise de conscience croissante, l’augmentation du revenu disponible et la distribution croissante.</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Tendance du marché et demande</a:t>
            </a:r>
            <a:r>
              <a:rPr sz="1200"/>
              <a:t>
</a:t>
            </a:r>
            <a:r>
              <a:rPr lang="fr-FR" sz="1200" b="0" i="0" strike="noStrike" cap="none" baseline="0">
                <a:solidFill>
                  <a:srgbClr val="000000"/>
                </a:solidFill>
                <a:effectLst/>
                <a:latin typeface="Aptos"/>
                <a:ea typeface="Aptos"/>
                <a:cs typeface="Aptos"/>
              </a:rPr>
              <a:t>Le marché latino-américain offre une grande opportunité pour le thé chaï, cette région étant en demande croissante de produits sains, naturels et exotiques.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La région possède également une puissante culture du thé, en particulier dans des pays comme l’Argentine, le Chili et l’Uruguay, où le maté est une boisson populaire.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séduira à la fois les amateurs de thé et les buveurs de café, car il offre un apport en caféine similaire et un profil de saveurs plus complexe.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thé chaï peut également correspondre au style de vie et aux préférences des consommateurs latino-américains, qui apprécient la convivialité, le partage et la gourmandise.</a:t>
            </a:r>
            <a:r>
              <a:rPr sz="1200"/>
              <a:t>
</a:t>
            </a:r>
            <a:r>
              <a:rPr lang="fr-FR" sz="1200" b="0" i="0" strike="noStrike" cap="none" baseline="0">
                <a:solidFill>
                  <a:srgbClr val="000000"/>
                </a:solidFill>
                <a:effectLst/>
                <a:latin typeface="Aptos"/>
                <a:ea typeface="Aptos"/>
                <a:cs typeface="Aptos"/>
              </a:rPr>
              <a:t>Selon un rapport établi par Grand View Research, la taille du marché mondial du thé chaï a été évaluée à 1,9 milliard de dollars US en 2019 et devrait atteindre un taux de croissance annuel composé (TCAC) de 5,5 % entre 2020 et 2027.</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 rapport indique également que l’Amérique latine est l’une des régions où la croissance du thé croissance du thé chaï est la plus rapide, avec un TCAC évoluant de 6,2 % entre 2020 et 2027.</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moteurs de croissance du thé chaï en Amérique latine sont :</a:t>
            </a:r>
            <a:r>
              <a:rPr sz="1200"/>
              <a:t>
</a:t>
            </a:r>
            <a:r>
              <a:rPr lang="fr-FR" sz="1200" b="0" i="0" strike="noStrike" cap="none" baseline="0">
                <a:solidFill>
                  <a:srgbClr val="000000"/>
                </a:solidFill>
                <a:effectLst/>
                <a:latin typeface="Aptos"/>
                <a:ea typeface="Aptos"/>
                <a:cs typeface="Aptos"/>
              </a:rPr>
              <a:t>·La prise de conscience et l’intérêt croissants envers les avantages pour la santé et des aspects culturels du thé chaï</a:t>
            </a:r>
            <a:r>
              <a:rPr sz="1200"/>
              <a:t>
</a:t>
            </a:r>
            <a:r>
              <a:rPr lang="fr-FR" sz="1200" b="0" i="0" strike="noStrike" cap="none" baseline="0">
                <a:solidFill>
                  <a:srgbClr val="000000"/>
                </a:solidFill>
                <a:effectLst/>
                <a:latin typeface="Aptos"/>
                <a:ea typeface="Aptos"/>
                <a:cs typeface="Aptos"/>
              </a:rPr>
              <a:t> L’augmentation du revenu disponible et du pouvoir d’achat des consommateurs de la classe moyenne</a:t>
            </a:r>
            <a:r>
              <a:rPr sz="1200"/>
              <a:t>
</a:t>
            </a:r>
            <a:r>
              <a:rPr lang="fr-FR" sz="1200" b="0" i="0" strike="noStrike" cap="none" baseline="0">
                <a:solidFill>
                  <a:srgbClr val="000000"/>
                </a:solidFill>
                <a:effectLst/>
                <a:latin typeface="Aptos"/>
                <a:ea typeface="Aptos"/>
                <a:cs typeface="Aptos"/>
              </a:rPr>
              <a:t> La popularité croissante des thés spécialisés et de haut qualité parmi les plus jeunes et la population urbaines</a:t>
            </a:r>
            <a:r>
              <a:rPr sz="1200"/>
              <a:t>
</a:t>
            </a:r>
            <a:r>
              <a:rPr lang="fr-FR" sz="1200" b="0" i="0" strike="noStrike" cap="none" baseline="0">
                <a:solidFill>
                  <a:srgbClr val="000000"/>
                </a:solidFill>
                <a:effectLst/>
                <a:latin typeface="Aptos"/>
                <a:ea typeface="Aptos"/>
                <a:cs typeface="Aptos"/>
              </a:rPr>
              <a:t> La distribution et la disponibilité croissantes de produits de thé chaï dans différents canaux, tels que les supermarchés, les cafés et les plateformes en ligne</a:t>
            </a:r>
            <a:r>
              <a:rPr sz="1200"/>
              <a:t>
</a:t>
            </a:r>
            <a:r>
              <a:rPr lang="fr-FR" sz="1200" b="0" i="0" strike="noStrike" cap="none" baseline="0">
                <a:solidFill>
                  <a:srgbClr val="000000"/>
                </a:solidFill>
                <a:effectLst/>
                <a:latin typeface="Aptos"/>
                <a:ea typeface="Aptos"/>
                <a:cs typeface="Aptos"/>
              </a:rPr>
              <a:t> L’émergence de saveurs et de formats nouveaux et innovants de thé chaï, tels que des variétés prêtes à boire, instantanées et biologiques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En Amérique latine, le thé chaï est distribué par des détaillants, des grossistes et des distributeurs.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détaillants, tels que les supermarchés et les cafés, vendent directement aux consommateurs et peuvent influencer leur perception et leurs achats.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principaux détaillants sont Walmart et Starbucks.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vendent en vrac aux détaillants, tandis que les distributeurs acheminent des produits des fabricants jusqu’aux détaillants.</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canaux de distribution du thé chaï en Amérique latine sont les moyens par lesquels les thés chaï sont livrés et vendus aux consommateurs.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canaux de distribution du thé chaï en Amérique latine peuvent être classés en trois catégories : les détaillants, les grossistes et les distributeurs.</a:t>
            </a:r>
            <a:r>
              <a:rPr sz="1200"/>
              <a:t>
</a:t>
            </a:r>
            <a:r>
              <a:rPr lang="fr-FR" sz="1200" b="0" i="0" strike="noStrike" cap="none" baseline="0">
                <a:solidFill>
                  <a:srgbClr val="000000"/>
                </a:solidFill>
                <a:effectLst/>
                <a:latin typeface="Aptos"/>
                <a:ea typeface="Aptos"/>
                <a:cs typeface="Aptos"/>
              </a:rPr>
              <a:t>Les détaillants sont les entreprises qui vendent les produits de thé chaï directement aux consommateurs, comme les supermarchés, les magasins de proximité, les magasins spécialisés, les cafés et les plateformes en ligne.</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détaillants constituent le canal le plus visible et le plus accessible pour les thés chaï, et ils peuvent influencer la perception, la préférence et l’achat des thés chaï par le consommateur.</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détaillants peuvent également offrir un soutien promotionnel et commercial pour les produits à base de thé chaï, tels que des présentoirs, des panneaux et des espaces en rayon.</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détaillants de thé chaï en Amérique latine figurent Walmart, Carrefour, Oxxo, Starbucks et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0" i="0" strike="noStrike" cap="none" baseline="0">
                <a:solidFill>
                  <a:srgbClr val="000000"/>
                </a:solidFill>
                <a:effectLst/>
                <a:latin typeface="Aptos"/>
                <a:ea typeface="Aptos"/>
                <a:cs typeface="Aptos"/>
              </a:rPr>
              <a:t>Les grossistes achètent le thé chaï en vrac et le vendent à des détaillants ou à d’autres intermédiaires.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Ils font le lien entre l’offre et la demande de thé chaï et offrent divers services.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grossistes en Amérique latine figurent Cencosud, Grupo Pao de Acucar, La Anonima et Makro.</a:t>
            </a:r>
            <a:r>
              <a:rPr sz="1200"/>
              <a:t>
</a:t>
            </a:r>
            <a:r>
              <a:rPr sz="1200"/>
              <a:t>
</a:t>
            </a:r>
            <a:r>
              <a:rPr sz="1200"/>
              <a:t>
</a:t>
            </a:r>
            <a:r>
              <a:rPr lang="fr-FR" sz="1200" b="0" i="0" strike="noStrike" cap="none" baseline="0">
                <a:solidFill>
                  <a:srgbClr val="000000"/>
                </a:solidFill>
                <a:effectLst/>
                <a:latin typeface="Aptos"/>
                <a:ea typeface="Aptos"/>
                <a:cs typeface="Aptos"/>
              </a:rPr>
              <a:t>Contenu d’origine :</a:t>
            </a:r>
            <a:r>
              <a:rPr sz="1200"/>
              <a:t>
</a:t>
            </a:r>
            <a:r>
              <a:rPr lang="fr-FR" sz="1200" b="0" i="0" strike="noStrike" cap="none" baseline="0">
                <a:solidFill>
                  <a:srgbClr val="000000"/>
                </a:solidFill>
                <a:effectLst/>
                <a:latin typeface="Aptos"/>
                <a:ea typeface="Aptos"/>
                <a:cs typeface="Aptos"/>
              </a:rPr>
              <a:t>Les grossistes sont des entreprises qui achètent le thé chaï en vrac auprès des fabricants ou des distributeurs et le vendent aux détaillants ou à d’autres intermédiaires.</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sont le lien entre l’offre et la demande du thé chaï, et ils peuvent offrir des économies d’échelle, des services de stockage et de transport pour le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Les grossistes peuvent également fournir des données sur le marché, des informations sur les retours et des facilités de crédit pour les produits à base de thé chaï.</a:t>
            </a:r>
            <a:r>
              <a:rPr lang="fr-FR" sz="1200" b="0" i="0" strike="noStrike" cap="none" baseline="0">
                <a:solidFill>
                  <a:srgbClr val="000000"/>
                </a:solidFill>
                <a:effectLst/>
                <a:latin typeface="Aptos"/>
                <a:ea typeface="Aptos"/>
                <a:cs typeface="Aptos"/>
              </a:rPr>
              <a:t> </a:t>
            </a:r>
            <a:r>
              <a:rPr lang="fr-FR" sz="1200" b="0" i="0" strike="noStrike" cap="none" baseline="0">
                <a:solidFill>
                  <a:srgbClr val="000000"/>
                </a:solidFill>
                <a:effectLst/>
                <a:latin typeface="Aptos"/>
                <a:ea typeface="Aptos"/>
                <a:cs typeface="Aptos"/>
              </a:rPr>
              <a:t>Parmi les principaux grossistes en thé chaï en Amérique latine figurent Cencosud, Grupo Pao de Acucar, La Anonima et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fr-FR" sz="5600" b="0" i="0" strike="noStrike" cap="none" baseline="0">
                <a:solidFill>
                  <a:srgbClr val="262626"/>
                </a:solidFill>
                <a:effectLst/>
                <a:latin typeface="Bookman Old Style"/>
                <a:ea typeface="Bookman Old Style"/>
                <a:cs typeface="Bookman Old Style"/>
              </a:rPr>
              <a:t>Rapport d’analyse de marché du thé chaï Mystic Spice Premium</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fontScale="90000"/>
          </a:bodyPr>
          <a:lstStyle/>
          <a:p>
            <a:r>
              <a:rPr lang="fr-FR" sz="4000" b="0" i="0" strike="noStrike" cap="none" baseline="0">
                <a:solidFill>
                  <a:srgbClr val="FFFFFF"/>
                </a:solidFill>
                <a:effectLst/>
                <a:latin typeface="Bookman Old Style"/>
                <a:ea typeface="Bookman Old Style"/>
                <a:cs typeface="Bookman Old Style"/>
              </a:rPr>
              <a:t>Canaux de distribution : distributeurs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fr-FR" sz="1300" b="0" i="0" strike="noStrike" cap="none" baseline="0">
                <a:solidFill>
                  <a:srgbClr val="FFFFFF"/>
                </a:solidFill>
                <a:effectLst/>
                <a:latin typeface="Franklin Gothic Book"/>
                <a:ea typeface="Franklin Gothic Book"/>
                <a:cs typeface="Franklin Gothic Book"/>
              </a:rPr>
              <a:t>Rôle des distributeurs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Représenter et distribuer les produits à base de thé chaï</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Faciliter les mouvements et les ventes sur les différents marchés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Offrir des services de marketing, de vente et d’après-vente</a:t>
            </a:r>
          </a:p>
          <a:p>
            <a:pPr>
              <a:lnSpc>
                <a:spcPct val="90000"/>
              </a:lnSpc>
            </a:pPr>
            <a:r>
              <a:rPr lang="fr-FR" sz="1300" b="0" i="0" strike="noStrike" cap="none" baseline="0">
                <a:solidFill>
                  <a:srgbClr val="FFFFFF"/>
                </a:solidFill>
                <a:effectLst/>
                <a:latin typeface="Franklin Gothic Book"/>
                <a:ea typeface="Franklin Gothic Book"/>
                <a:cs typeface="Franklin Gothic Book"/>
              </a:rPr>
              <a:t>Relations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Établir et maintenir des relations avec les détaillants et les consommateurs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Fournir une assistance technique et logistique</a:t>
            </a:r>
          </a:p>
          <a:p>
            <a:pPr>
              <a:lnSpc>
                <a:spcPct val="90000"/>
              </a:lnSpc>
            </a:pPr>
            <a:r>
              <a:rPr lang="fr-FR" sz="1300" b="0" i="0" strike="noStrike" cap="none" baseline="0">
                <a:solidFill>
                  <a:srgbClr val="FFFFFF"/>
                </a:solidFill>
                <a:effectLst/>
                <a:latin typeface="Franklin Gothic Book"/>
                <a:ea typeface="Franklin Gothic Book"/>
                <a:cs typeface="Franklin Gothic Book"/>
              </a:rPr>
              <a:t>Principaux distributeurs en Amérique latine</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fr-FR"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Plan et stratégie de promotion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lnSpcReduction="20000"/>
          </a:bodyPr>
          <a:lstStyle/>
          <a:p>
            <a:pPr>
              <a:lnSpc>
                <a:spcPct val="100000"/>
              </a:lnSpc>
            </a:pPr>
            <a:r>
              <a:rPr lang="fr-FR" sz="1700" b="0" i="0" strike="noStrike" cap="none" baseline="0">
                <a:solidFill>
                  <a:srgbClr val="404040"/>
                </a:solidFill>
                <a:effectLst/>
                <a:latin typeface="Franklin Gothic Book"/>
                <a:ea typeface="Franklin Gothic Book"/>
                <a:cs typeface="Franklin Gothic Book"/>
              </a:rPr>
              <a:t>Objectifs du plan et de la stratégie de promotion</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Accroître la sensibilisation et l’intérêt du public cible pour le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Positionner le thé chaï comme un produit de qualité, naturel et sain.</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Encourager l’essai et l’achat de thé chaï par le biais de divers canaux et incitations.</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Fidéliser les consommateurs de thé chaï</a:t>
            </a:r>
          </a:p>
          <a:p>
            <a:pPr>
              <a:lnSpc>
                <a:spcPct val="100000"/>
              </a:lnSpc>
            </a:pPr>
            <a:r>
              <a:rPr lang="fr-FR" sz="1700" b="0" i="0" strike="noStrike" cap="none" baseline="0">
                <a:solidFill>
                  <a:srgbClr val="404040"/>
                </a:solidFill>
                <a:effectLst/>
                <a:latin typeface="Franklin Gothic Book"/>
                <a:ea typeface="Franklin Gothic Book"/>
                <a:cs typeface="Franklin Gothic Book"/>
              </a:rPr>
              <a:t>Tactiques utilisées dans le plan et la stratégie de promotion</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La création d’un nom de marque et d’un logo accrocheurs et mémorables pour le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Le développement d’un site web et d’une présence sur les réseaux sociaux pour le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Le lancement d’une campagne de marketing numérique</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La distribution d’échantillons gratuits et de coupons de thé chaï</a:t>
            </a:r>
          </a:p>
          <a:p>
            <a:pPr lvl="1">
              <a:lnSpc>
                <a:spcPct val="100000"/>
              </a:lnSpc>
            </a:pPr>
            <a:r>
              <a:rPr lang="fr-FR" sz="1700" b="0" i="0" strike="noStrike" cap="none" baseline="0">
                <a:solidFill>
                  <a:srgbClr val="404040"/>
                </a:solidFill>
                <a:effectLst/>
                <a:latin typeface="Franklin Gothic Book"/>
                <a:ea typeface="Franklin Gothic Book"/>
                <a:cs typeface="Franklin Gothic Book"/>
              </a:rPr>
              <a:t>L’organisation d’événements et de concours</a:t>
            </a:r>
          </a:p>
          <a:p>
            <a:pPr>
              <a:lnSpc>
                <a:spcPct val="100000"/>
              </a:lnSpc>
            </a:pPr>
            <a:r>
              <a:rPr lang="fr-FR" sz="1700" b="0" i="0" strike="noStrike" cap="none" baseline="0">
                <a:solidFill>
                  <a:srgbClr val="404040"/>
                </a:solidFill>
                <a:effectLst/>
                <a:latin typeface="Franklin Gothic Book"/>
                <a:ea typeface="Franklin Gothic Book"/>
                <a:cs typeface="Franklin Gothic Book"/>
              </a:rPr>
              <a:t>Mise en œuvre et évaluation du plan et de la stratégie de promotion</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fr-FR" sz="3100" b="0" i="0" strike="noStrike" cap="none" baseline="0">
                <a:solidFill>
                  <a:srgbClr val="404040"/>
                </a:solidFill>
                <a:effectLst/>
                <a:latin typeface="Bookman Old Style"/>
                <a:ea typeface="Bookman Old Style"/>
                <a:cs typeface="Bookman Old Style"/>
              </a:rPr>
              <a:t>Résultats attendus et défis : résultats attendus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fr-FR" sz="1900" b="0" i="0" strike="noStrike" cap="none" baseline="0">
                <a:solidFill>
                  <a:srgbClr val="404040"/>
                </a:solidFill>
                <a:effectLst/>
                <a:latin typeface="Franklin Gothic Book"/>
                <a:ea typeface="Franklin Gothic Book"/>
                <a:cs typeface="Franklin Gothic Book"/>
              </a:rPr>
              <a:t>Augmentation de 20 % de la notoriété et de l’intérêt du public cible pour le thé chaï</a:t>
            </a:r>
          </a:p>
          <a:p>
            <a:r>
              <a:rPr lang="fr-FR" sz="1900" b="0" i="0" strike="noStrike" cap="none" baseline="0">
                <a:solidFill>
                  <a:srgbClr val="404040"/>
                </a:solidFill>
                <a:effectLst/>
                <a:latin typeface="Franklin Gothic Book"/>
                <a:ea typeface="Franklin Gothic Book"/>
                <a:cs typeface="Franklin Gothic Book"/>
              </a:rPr>
              <a:t>Augmentation de 10 % de la part de marché du thé chaï dans la région</a:t>
            </a:r>
          </a:p>
          <a:p>
            <a:r>
              <a:rPr lang="fr-FR" sz="1900" b="0" i="0" strike="noStrike" cap="none" baseline="0">
                <a:solidFill>
                  <a:srgbClr val="404040"/>
                </a:solidFill>
                <a:effectLst/>
                <a:latin typeface="Franklin Gothic Book"/>
                <a:ea typeface="Franklin Gothic Book"/>
                <a:cs typeface="Franklin Gothic Book"/>
              </a:rPr>
              <a:t>Augmentation de 15 % du volume des ventes et du chiffre d’affaires du thé chaï dans la région</a:t>
            </a:r>
          </a:p>
          <a:p>
            <a:r>
              <a:rPr lang="fr-FR" sz="1900" b="0" i="0" strike="noStrike" cap="none" baseline="0">
                <a:solidFill>
                  <a:srgbClr val="404040"/>
                </a:solidFill>
                <a:effectLst/>
                <a:latin typeface="Franklin Gothic Book"/>
                <a:ea typeface="Franklin Gothic Book"/>
                <a:cs typeface="Franklin Gothic Book"/>
              </a:rPr>
              <a:t>Augmentation de 25 % du taux de satisfaction et de fidélisation des consommateurs de thé chaï dans la région</a:t>
            </a:r>
          </a:p>
        </p:txBody>
      </p:sp>
      <p:sp>
        <p:nvSpPr>
          <p:cNvPr id="17"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Résultats attendus et défis : défis potentiels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5000" lnSpcReduction="20000"/>
          </a:bodyPr>
          <a:lstStyle/>
          <a:p>
            <a:r>
              <a:rPr lang="fr-FR" sz="2400" b="0" i="0" strike="noStrike" cap="none" baseline="0">
                <a:solidFill>
                  <a:srgbClr val="404040"/>
                </a:solidFill>
                <a:effectLst/>
                <a:latin typeface="Franklin Gothic Book"/>
                <a:ea typeface="Franklin Gothic Book"/>
                <a:cs typeface="Franklin Gothic Book"/>
              </a:rPr>
              <a:t>Le prix élevé et le caractère peu abordable des produits à base de thé chaï par rapport à d’autres boissons</a:t>
            </a:r>
          </a:p>
          <a:p>
            <a:r>
              <a:rPr lang="fr-FR" sz="2400" b="0" i="0" strike="noStrike" cap="none" baseline="0">
                <a:solidFill>
                  <a:srgbClr val="404040"/>
                </a:solidFill>
                <a:effectLst/>
                <a:latin typeface="Franklin Gothic Book"/>
                <a:ea typeface="Franklin Gothic Book"/>
                <a:cs typeface="Franklin Gothic Book"/>
              </a:rPr>
              <a:t>Le manque de connaissance et de familiarité avec le thé chaï dans certains segments de la population</a:t>
            </a:r>
          </a:p>
          <a:p>
            <a:r>
              <a:rPr lang="fr-FR" sz="2400" b="0" i="0" strike="noStrike" cap="none" baseline="0">
                <a:solidFill>
                  <a:srgbClr val="404040"/>
                </a:solidFill>
                <a:effectLst/>
                <a:latin typeface="Franklin Gothic Book"/>
                <a:ea typeface="Franklin Gothic Book"/>
                <a:cs typeface="Franklin Gothic Book"/>
              </a:rPr>
              <a:t>La concurrence d’autres thés, tels que les thés à base de plantes, les thés verts et les thés noirs</a:t>
            </a:r>
          </a:p>
          <a:p>
            <a:r>
              <a:rPr lang="fr-FR" sz="2400" b="0" i="0" strike="noStrike" cap="none" baseline="0">
                <a:solidFill>
                  <a:srgbClr val="404040"/>
                </a:solidFill>
                <a:effectLst/>
                <a:latin typeface="Franklin Gothic Book"/>
                <a:ea typeface="Franklin Gothic Book"/>
                <a:cs typeface="Franklin Gothic Book"/>
              </a:rPr>
              <a:t>Les barrières réglementaires et culturelles qui peuvent limiter l’entrée et l’expansion des produits à base de thé chaï dans certains pays.</a:t>
            </a:r>
          </a:p>
          <a:p>
            <a:r>
              <a:rPr lang="fr-FR" sz="2400" b="0" i="0" strike="noStrike" cap="none" baseline="0">
                <a:solidFill>
                  <a:srgbClr val="404040"/>
                </a:solidFill>
                <a:effectLst/>
                <a:latin typeface="Franklin Gothic Book"/>
                <a:ea typeface="Franklin Gothic Book"/>
                <a:cs typeface="Franklin Gothic Book"/>
              </a:rPr>
              <a:t>Des questions environnementales et sociales susceptibles d’affecter l’approvisionnement et la qualité des ingrédients du thé chaï</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fr-FR" sz="3700" b="0" i="0" strike="noStrike" cap="none" baseline="0">
                <a:solidFill>
                  <a:srgbClr val="FFFFFF"/>
                </a:solidFill>
                <a:effectLst/>
                <a:latin typeface="Bookman Old Style"/>
                <a:ea typeface="Bookman Old Style"/>
                <a:cs typeface="Bookman Old Style"/>
              </a:rPr>
              <a:t>Recommandations et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5000" lnSpcReduction="20000"/>
          </a:bodyPr>
          <a:lstStyle/>
          <a:p>
            <a:pPr>
              <a:lnSpc>
                <a:spcPct val="90000"/>
              </a:lnSpc>
            </a:pPr>
            <a:r>
              <a:rPr lang="fr-FR" sz="1900" b="0" i="0" strike="noStrike" cap="none" baseline="0">
                <a:solidFill>
                  <a:srgbClr val="404040"/>
                </a:solidFill>
                <a:effectLst/>
                <a:latin typeface="Franklin Gothic Book"/>
                <a:ea typeface="Franklin Gothic Book"/>
                <a:cs typeface="Franklin Gothic Book"/>
              </a:rPr>
              <a:t>Le thé chaï est un produit prometteur avec un potentiel de croissance sur le marché latino-américain.</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offre une alternative saine, naturelle et exotique aux autres boissons</a:t>
            </a:r>
          </a:p>
          <a:p>
            <a:pPr>
              <a:lnSpc>
                <a:spcPct val="90000"/>
              </a:lnSpc>
            </a:pPr>
            <a:r>
              <a:rPr lang="fr-FR" sz="1900" b="0" i="0" strike="noStrike" cap="none" baseline="0">
                <a:solidFill>
                  <a:srgbClr val="404040"/>
                </a:solidFill>
                <a:effectLst/>
                <a:latin typeface="Franklin Gothic Book"/>
                <a:ea typeface="Franklin Gothic Book"/>
                <a:cs typeface="Franklin Gothic Book"/>
              </a:rPr>
              <a:t>Le thé chaï doit être positionné et commercialisé comme un produit de qualité, authentique et polyvalent.</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s’adresse à différents publics et peut être consommé en diverses occasions</a:t>
            </a:r>
          </a:p>
          <a:p>
            <a:pPr>
              <a:lnSpc>
                <a:spcPct val="90000"/>
              </a:lnSpc>
            </a:pPr>
            <a:r>
              <a:rPr lang="fr-FR" sz="1900" b="0" i="0" strike="noStrike" cap="none" baseline="0">
                <a:solidFill>
                  <a:srgbClr val="404040"/>
                </a:solidFill>
                <a:effectLst/>
                <a:latin typeface="Franklin Gothic Book"/>
                <a:ea typeface="Franklin Gothic Book"/>
                <a:cs typeface="Franklin Gothic Book"/>
              </a:rPr>
              <a:t>Il bénéficie de caractéristiques et d’avantages uniques, tels que la richesse de l’arôme et de la saveur et les bienfaits pour la santé</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se différencie des autres thés</a:t>
            </a:r>
          </a:p>
          <a:p>
            <a:pPr>
              <a:lnSpc>
                <a:spcPct val="90000"/>
              </a:lnSpc>
            </a:pPr>
            <a:r>
              <a:rPr lang="fr-FR" sz="1900" b="0" i="0" strike="noStrike" cap="none" baseline="0">
                <a:solidFill>
                  <a:srgbClr val="404040"/>
                </a:solidFill>
                <a:effectLst/>
                <a:latin typeface="Franklin Gothic Book"/>
                <a:ea typeface="Franklin Gothic Book"/>
                <a:cs typeface="Franklin Gothic Book"/>
              </a:rPr>
              <a:t>Il utilise une combinaison de tactiques en ligne et hors ligne pour atteindre et engager le public cible</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crée une base de clients fidèles et satisfaits</a:t>
            </a:r>
          </a:p>
          <a:p>
            <a:pPr>
              <a:lnSpc>
                <a:spcPct val="90000"/>
              </a:lnSpc>
            </a:pPr>
            <a:r>
              <a:rPr lang="fr-FR" sz="1900" b="0" i="0" strike="noStrike" cap="none" baseline="0">
                <a:solidFill>
                  <a:srgbClr val="404040"/>
                </a:solidFill>
                <a:effectLst/>
                <a:latin typeface="Franklin Gothic Book"/>
                <a:ea typeface="Franklin Gothic Book"/>
                <a:cs typeface="Franklin Gothic Book"/>
              </a:rPr>
              <a:t>Il est capable de surmonter les défis et les menaces, tels que le prix, la sensibilisation, la concurrence, la réglementation et la durabilité.</a:t>
            </a:r>
          </a:p>
          <a:p>
            <a:pPr lvl="1">
              <a:lnSpc>
                <a:spcPct val="90000"/>
              </a:lnSpc>
            </a:pPr>
            <a:r>
              <a:rPr lang="fr-FR" sz="1900" b="0" i="0" strike="noStrike" cap="none" baseline="0">
                <a:solidFill>
                  <a:srgbClr val="404040"/>
                </a:solidFill>
                <a:effectLst/>
                <a:latin typeface="Franklin Gothic Book"/>
                <a:ea typeface="Franklin Gothic Book"/>
                <a:cs typeface="Franklin Gothic Book"/>
              </a:rPr>
              <a:t>Il fait l’objet de contrôles, d’évaluation et d’ajustements constants du plan et de la stratégie de promotion</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fr-FR"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fr-FR" sz="1800" b="0" i="0" strike="noStrike" cap="none" baseline="0">
                <a:solidFill>
                  <a:srgbClr val="404040"/>
                </a:solidFill>
                <a:effectLst/>
                <a:latin typeface="Franklin Gothic Book"/>
                <a:ea typeface="Franklin Gothic Book"/>
                <a:cs typeface="Franklin Gothic Book"/>
              </a:rPr>
              <a:t>Introduction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du produit</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du produit (1/2)</a:t>
            </a:r>
          </a:p>
          <a:p>
            <a:pPr>
              <a:lnSpc>
                <a:spcPct val="100000"/>
              </a:lnSpc>
            </a:pPr>
            <a:r>
              <a:rPr lang="fr-FR" sz="1800" b="0" i="0" strike="noStrike" cap="none" baseline="0">
                <a:solidFill>
                  <a:srgbClr val="404040"/>
                </a:solidFill>
                <a:effectLst/>
                <a:latin typeface="Franklin Gothic Book"/>
                <a:ea typeface="Franklin Gothic Book"/>
                <a:cs typeface="Franklin Gothic Book"/>
              </a:rPr>
              <a:t>Description du produit (2/2)</a:t>
            </a:r>
          </a:p>
          <a:p>
            <a:pPr>
              <a:lnSpc>
                <a:spcPct val="100000"/>
              </a:lnSpc>
            </a:pPr>
            <a:r>
              <a:rPr lang="fr-FR" sz="1800" b="0" i="0" strike="noStrike" cap="none" baseline="0">
                <a:solidFill>
                  <a:srgbClr val="404040"/>
                </a:solidFill>
                <a:effectLst/>
                <a:latin typeface="Franklin Gothic Book"/>
                <a:ea typeface="Franklin Gothic Book"/>
                <a:cs typeface="Franklin Gothic Book"/>
              </a:rPr>
              <a:t>Tendances du marché et de la demande</a:t>
            </a:r>
          </a:p>
          <a:p>
            <a:pPr>
              <a:lnSpc>
                <a:spcPct val="100000"/>
              </a:lnSpc>
            </a:pPr>
            <a:r>
              <a:rPr lang="fr-FR" sz="1800" b="0" i="0" strike="noStrike" cap="none" baseline="0">
                <a:solidFill>
                  <a:srgbClr val="404040"/>
                </a:solidFill>
                <a:effectLst/>
                <a:latin typeface="Franklin Gothic Book"/>
                <a:ea typeface="Franklin Gothic Book"/>
                <a:cs typeface="Franklin Gothic Book"/>
              </a:rPr>
              <a:t>Part de marché du thé chaï en Amérique latine</a:t>
            </a:r>
          </a:p>
          <a:p>
            <a:pPr>
              <a:lnSpc>
                <a:spcPct val="100000"/>
              </a:lnSpc>
            </a:pPr>
            <a:r>
              <a:rPr lang="fr-FR" sz="1800" b="0" i="0" strike="noStrike" cap="none" baseline="0">
                <a:solidFill>
                  <a:srgbClr val="404040"/>
                </a:solidFill>
                <a:effectLst/>
                <a:latin typeface="Franklin Gothic Book"/>
                <a:ea typeface="Franklin Gothic Book"/>
                <a:cs typeface="Franklin Gothic Book"/>
              </a:rPr>
              <a:t>Canaux de distribution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Plan et stratégie de promotion</a:t>
            </a:r>
          </a:p>
          <a:p>
            <a:pPr>
              <a:lnSpc>
                <a:spcPct val="100000"/>
              </a:lnSpc>
            </a:pPr>
            <a:r>
              <a:rPr lang="fr-FR" sz="1800" b="0" i="0" strike="noStrike" cap="none" baseline="0">
                <a:solidFill>
                  <a:srgbClr val="404040"/>
                </a:solidFill>
                <a:effectLst/>
                <a:latin typeface="Franklin Gothic Book"/>
                <a:ea typeface="Franklin Gothic Book"/>
                <a:cs typeface="Franklin Gothic Book"/>
              </a:rPr>
              <a:t>Résultats attendus et défis à relever</a:t>
            </a:r>
          </a:p>
          <a:p>
            <a:pPr>
              <a:lnSpc>
                <a:spcPct val="100000"/>
              </a:lnSpc>
            </a:pPr>
            <a:r>
              <a:rPr lang="fr-FR" sz="1800" b="0" i="0" strike="noStrike" cap="none" baseline="0">
                <a:solidFill>
                  <a:srgbClr val="404040"/>
                </a:solidFill>
                <a:effectLst/>
                <a:latin typeface="Franklin Gothic Book"/>
                <a:ea typeface="Franklin Gothic Book"/>
                <a:cs typeface="Franklin Gothic Book"/>
              </a:rPr>
              <a:t>Recommandations et conclusions</a:t>
            </a:r>
          </a:p>
        </p:txBody>
      </p:sp>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fr-FR" sz="4000" b="0" i="0" strike="noStrike" cap="none" baseline="0">
                <a:solidFill>
                  <a:srgbClr val="FFFFFF"/>
                </a:solidFill>
                <a:effectLst/>
                <a:latin typeface="Bookman Old Style"/>
                <a:ea typeface="Bookman Old Style"/>
                <a:cs typeface="Bookman Old Style"/>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lnSpcReduction="20000"/>
          </a:bodyPr>
          <a:lstStyle/>
          <a:p>
            <a:pPr>
              <a:lnSpc>
                <a:spcPct val="90000"/>
              </a:lnSpc>
            </a:pPr>
            <a:r>
              <a:rPr lang="fr-FR" sz="1500" b="0" i="0" strike="noStrike" cap="none" baseline="0">
                <a:solidFill>
                  <a:srgbClr val="FFFFFF"/>
                </a:solidFill>
                <a:effectLst/>
                <a:latin typeface="Franklin Gothic Book"/>
                <a:ea typeface="Franklin Gothic Book"/>
                <a:cs typeface="Franklin Gothic Book"/>
              </a:rPr>
              <a:t>Description du produit, caractéristiques et avantages</a:t>
            </a:r>
          </a:p>
          <a:p>
            <a:pPr>
              <a:lnSpc>
                <a:spcPct val="90000"/>
              </a:lnSpc>
            </a:pPr>
            <a:r>
              <a:rPr lang="fr-FR" sz="1500" b="0" i="0" strike="noStrike" cap="none" baseline="0">
                <a:solidFill>
                  <a:srgbClr val="FFFFFF"/>
                </a:solidFill>
                <a:effectLst/>
                <a:latin typeface="Franklin Gothic Book"/>
                <a:ea typeface="Franklin Gothic Book"/>
                <a:cs typeface="Franklin Gothic Book"/>
              </a:rPr>
              <a:t>Tendances du marché et de la demande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Analyse concurrentielle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Canaux de distribution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Plan et stratégie de promotion en Amérique latine</a:t>
            </a:r>
          </a:p>
          <a:p>
            <a:pPr>
              <a:lnSpc>
                <a:spcPct val="90000"/>
              </a:lnSpc>
            </a:pPr>
            <a:r>
              <a:rPr lang="fr-FR" sz="1500" b="0" i="0" strike="noStrike" cap="none" baseline="0">
                <a:solidFill>
                  <a:srgbClr val="FFFFFF"/>
                </a:solidFill>
                <a:effectLst/>
                <a:latin typeface="Franklin Gothic Book"/>
                <a:ea typeface="Franklin Gothic Book"/>
                <a:cs typeface="Franklin Gothic Book"/>
              </a:rPr>
              <a:t>Résultats attendus et défis à relever</a:t>
            </a:r>
          </a:p>
          <a:p>
            <a:pPr>
              <a:lnSpc>
                <a:spcPct val="90000"/>
              </a:lnSpc>
            </a:pPr>
            <a:r>
              <a:rPr lang="fr-FR" sz="1500" b="0" i="0" strike="noStrike" cap="none" baseline="0">
                <a:solidFill>
                  <a:srgbClr val="FFFFFF"/>
                </a:solidFill>
                <a:effectLst/>
                <a:latin typeface="Franklin Gothic Book"/>
                <a:ea typeface="Franklin Gothic Book"/>
                <a:cs typeface="Franklin Gothic Book"/>
              </a:rPr>
              <a:t>Recommandations et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
        <p:nvSpPr>
          <p:cNvPr id="3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fr-FR" sz="4000" b="0" i="0" strike="noStrike" cap="none" baseline="0">
                <a:solidFill>
                  <a:srgbClr val="FFFFFF"/>
                </a:solidFill>
                <a:effectLst/>
                <a:latin typeface="Bookman Old Style"/>
                <a:ea typeface="Bookman Old Style"/>
                <a:cs typeface="Bookman Old Style"/>
              </a:rPr>
              <a:t>Description du produit</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fr-FR" sz="1500" b="0" i="0" strike="noStrike" cap="none" baseline="0">
                <a:solidFill>
                  <a:srgbClr val="FFFFFF"/>
                </a:solidFill>
                <a:effectLst/>
                <a:latin typeface="Franklin Gothic Book"/>
                <a:ea typeface="Franklin Gothic Book"/>
                <a:cs typeface="Franklin Gothic Book"/>
              </a:rPr>
              <a:t>Un mélange minutieusement élaboré</a:t>
            </a:r>
          </a:p>
          <a:p>
            <a:pPr lvl="1">
              <a:lnSpc>
                <a:spcPct val="90000"/>
              </a:lnSpc>
            </a:pPr>
            <a:r>
              <a:rPr lang="fr-FR" sz="1500" b="0" i="0" strike="noStrike" cap="none" baseline="0">
                <a:solidFill>
                  <a:srgbClr val="FFFFFF"/>
                </a:solidFill>
                <a:effectLst/>
                <a:latin typeface="Franklin Gothic Book"/>
                <a:ea typeface="Franklin Gothic Book"/>
                <a:cs typeface="Franklin Gothic Book"/>
              </a:rPr>
              <a:t>Un hommage aux traditions intemporelles du chaï indien</a:t>
            </a:r>
          </a:p>
          <a:p>
            <a:pPr>
              <a:lnSpc>
                <a:spcPct val="90000"/>
              </a:lnSpc>
            </a:pPr>
            <a:r>
              <a:rPr lang="fr-FR" sz="1500" b="0" i="0" strike="noStrike" cap="none" baseline="0">
                <a:solidFill>
                  <a:srgbClr val="FFFFFF"/>
                </a:solidFill>
                <a:effectLst/>
                <a:latin typeface="Franklin Gothic Book"/>
                <a:ea typeface="Franklin Gothic Book"/>
                <a:cs typeface="Franklin Gothic Book"/>
              </a:rPr>
              <a:t>Un voyage enchanteur à travers les paysages vibrants de l’Inde</a:t>
            </a:r>
          </a:p>
          <a:p>
            <a:pPr lvl="1">
              <a:lnSpc>
                <a:spcPct val="90000"/>
              </a:lnSpc>
            </a:pPr>
            <a:r>
              <a:rPr lang="fr-FR" sz="1500" b="0" i="0" strike="noStrike" cap="none" baseline="0">
                <a:solidFill>
                  <a:srgbClr val="FFFFFF"/>
                </a:solidFill>
                <a:effectLst/>
                <a:latin typeface="Franklin Gothic Book"/>
                <a:ea typeface="Franklin Gothic Book"/>
                <a:cs typeface="Franklin Gothic Book"/>
              </a:rPr>
              <a:t>L’expérience authentique du chaï à domicile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fr-FR" sz="3300" b="1" i="0" strike="noStrike" cap="none" baseline="0">
                          <a:solidFill>
                            <a:srgbClr val="FFFFFF"/>
                          </a:solidFill>
                          <a:effectLst/>
                          <a:latin typeface="Franklin Gothic Book"/>
                          <a:ea typeface="Franklin Gothic Book"/>
                          <a:cs typeface="Franklin Gothic Book"/>
                        </a:rPr>
                        <a:t>Description du produit</a:t>
                      </a:r>
                    </a:p>
                  </a:txBody>
                  <a:tcPr marL="167640" marR="167640" marT="83820" marB="83820" anchor="ctr"/>
                </a:tc>
                <a:tc>
                  <a:txBody>
                    <a:bodyPr vert="horz" wrap="square"/>
                    <a:lstStyle/>
                    <a:p>
                      <a:r>
                        <a:rPr lang="fr-FR" sz="3300" b="1" i="0" strike="noStrike" cap="none" baseline="0">
                          <a:solidFill>
                            <a:srgbClr val="FFFFFF"/>
                          </a:solidFill>
                          <a:effectLst/>
                          <a:latin typeface="Franklin Gothic Book"/>
                          <a:ea typeface="Franklin Gothic Book"/>
                          <a:cs typeface="Franklin Gothic Book"/>
                        </a:rPr>
                        <a:t>Fonctionnalités</a:t>
                      </a:r>
                    </a:p>
                  </a:txBody>
                  <a:tcPr marL="167640" marR="167640" marT="83820" marB="83820" anchor="ctr"/>
                </a:tc>
                <a:tc>
                  <a:txBody>
                    <a:bodyPr vert="horz" wrap="square"/>
                    <a:lstStyle/>
                    <a:p>
                      <a:r>
                        <a:rPr lang="fr-FR" sz="3300" b="1" i="0" strike="noStrike" cap="none" baseline="0">
                          <a:solidFill>
                            <a:srgbClr val="FFFFFF"/>
                          </a:solidFill>
                          <a:effectLst/>
                          <a:latin typeface="Franklin Gothic Book"/>
                          <a:ea typeface="Franklin Gothic Book"/>
                          <a:cs typeface="Franklin Gothic Book"/>
                        </a:rPr>
                        <a:t>Avantages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fr-FR" sz="3300" b="0" i="0" strike="noStrike" cap="none" baseline="0">
                          <a:solidFill>
                            <a:srgbClr val="000000"/>
                          </a:solidFill>
                          <a:effectLst/>
                          <a:latin typeface="Franklin Gothic Book"/>
                          <a:ea typeface="Franklin Gothic Book"/>
                          <a:cs typeface="Franklin Gothic Book"/>
                        </a:rPr>
                        <a:t>Thé chaï Mystic Spice Premium</a:t>
                      </a:r>
                    </a:p>
                  </a:txBody>
                  <a:tcPr marL="167640" marR="167640" marT="83820" marB="83820" anchor="ctr"/>
                </a:tc>
                <a:tc>
                  <a:txBody>
                    <a:bodyPr vert="horz" wrap="square"/>
                    <a:lstStyle/>
                    <a:p>
                      <a:r>
                        <a:rPr lang="fr-FR" sz="3300" b="0" i="0" strike="noStrike" cap="none" baseline="0">
                          <a:solidFill>
                            <a:srgbClr val="000000"/>
                          </a:solidFill>
                          <a:effectLst/>
                          <a:latin typeface="Franklin Gothic Book"/>
                          <a:ea typeface="Franklin Gothic Book"/>
                          <a:cs typeface="Franklin Gothic Book"/>
                        </a:rPr>
                        <a:t>Un mélange minutieusement élaboré</a:t>
                      </a:r>
                    </a:p>
                  </a:txBody>
                  <a:tcPr marL="167640" marR="167640" marT="83820" marB="83820" anchor="ctr"/>
                </a:tc>
                <a:tc>
                  <a:txBody>
                    <a:bodyPr vert="horz" wrap="square"/>
                    <a:lstStyle/>
                    <a:p>
                      <a:r>
                        <a:rPr lang="fr-FR" sz="3300" b="0" i="0" strike="noStrike" cap="none" baseline="0">
                          <a:solidFill>
                            <a:srgbClr val="000000"/>
                          </a:solidFill>
                          <a:effectLst/>
                          <a:latin typeface="Franklin Gothic Book"/>
                          <a:ea typeface="Franklin Gothic Book"/>
                          <a:cs typeface="Franklin Gothic Book"/>
                        </a:rPr>
                        <a:t>L’expérience authentique du chaï</a:t>
                      </a:r>
                    </a:p>
                  </a:txBody>
                  <a:tcPr marL="167640" marR="167640" marT="83820" marB="83820" anchor="ctr"/>
                </a:tc>
                <a:extLst>
                  <a:ext uri="{0D108BD9-81ED-4DB2-BD59-A6C34878D82A}">
                    <a16:rowId xmlns:a16="http://schemas.microsoft.com/office/drawing/2014/main" val="3029069579"/>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fr-FR" sz="4700" b="0" i="0" strike="noStrike" cap="none" baseline="0">
                <a:solidFill>
                  <a:srgbClr val="404040"/>
                </a:solidFill>
                <a:effectLst/>
                <a:latin typeface="Bookman Old Style"/>
                <a:ea typeface="Bookman Old Style"/>
                <a:cs typeface="Bookman Old Style"/>
              </a:rPr>
              <a:t>Description du produit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554312"/>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fr-FR" sz="1400" b="1" i="0" strike="noStrike" cap="none" baseline="0">
                          <a:solidFill>
                            <a:srgbClr val="FFFFFF"/>
                          </a:solidFill>
                          <a:effectLst/>
                          <a:latin typeface="Franklin Gothic Book"/>
                          <a:ea typeface="Franklin Gothic Book"/>
                          <a:cs typeface="Franklin Gothic Book"/>
                        </a:rPr>
                        <a:t>Nom du produit</a:t>
                      </a:r>
                      <a:endParaRPr lang="en-US" sz="2300">
                        <a:effectLst/>
                      </a:endParaRPr>
                    </a:p>
                  </a:txBody>
                  <a:tcPr marL="49352" marR="49352" marT="49352" marB="49352"/>
                </a:tc>
                <a:tc>
                  <a:txBody>
                    <a:bodyPr vert="horz" wrap="square"/>
                    <a:lstStyle/>
                    <a:p>
                      <a:pPr>
                        <a:spcAft>
                          <a:spcPct val="0"/>
                        </a:spcAft>
                      </a:pPr>
                      <a:r>
                        <a:rPr lang="fr-FR" sz="1400" b="1" i="0" strike="noStrike" cap="none" baseline="0">
                          <a:solidFill>
                            <a:srgbClr val="FFFFFF"/>
                          </a:solidFill>
                          <a:effectLst/>
                          <a:latin typeface="Franklin Gothic Book"/>
                          <a:ea typeface="Franklin Gothic Book"/>
                          <a:cs typeface="Franklin Gothic Book"/>
                        </a:rPr>
                        <a:t>Description du produit</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Thé chaï Mystic Spice Premium</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Laissez-vous séduire par la richesse et l’arôme du thé chaï Mystic Spice Premium, un mélange méticuleusement élaboré qui rend hommage aux traditions intemporelles du chaï indien.</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Chaque tasse vous emmène dans un voyage enchanteur à travers les paysages vibrants de l’Inde, amenant directement chez vous cette expérience authentique du chaï.</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Principales fonctionnalités</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Principaux avantages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Mélange authentique : notre chaï est un mélange harmonieux de feuilles de thé noir de haute qualité et une sélection signature d’épices moulues, notamment de la cannelle, de la cardamome, des clous de girofle, du gingembre et du poivre noir.</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Cette recette ancestrale promet une saveur authentique et puissante à chaque gorgée.</a:t>
                      </a:r>
                      <a:endParaRPr lang="en-US" sz="2300">
                        <a:effectLst/>
                      </a:endParaRPr>
                    </a:p>
                  </a:txBody>
                  <a:tcPr marL="49352" marR="49352" marT="49352" marB="49352"/>
                </a:tc>
                <a:tc>
                  <a:txBody>
                    <a:bodyPr vert="horz" wrap="square"/>
                    <a:lstStyle/>
                    <a:p>
                      <a:pPr>
                        <a:spcAft>
                          <a:spcPct val="0"/>
                        </a:spcAft>
                      </a:pPr>
                      <a:r>
                        <a:rPr lang="fr-FR" sz="1400" b="0" i="0" strike="noStrike" cap="none" baseline="0">
                          <a:solidFill>
                            <a:srgbClr val="000000"/>
                          </a:solidFill>
                          <a:effectLst/>
                          <a:latin typeface="Franklin Gothic Book"/>
                          <a:ea typeface="Franklin Gothic Book"/>
                          <a:cs typeface="Franklin Gothic Book"/>
                        </a:rPr>
                        <a:t>Ingrédients bénéfiques pour la santé : chaque ingrédient du thé Mystic Spice Chai est choisi pour ses bienfaits naturels pour la santé.</a:t>
                      </a:r>
                      <a:r>
                        <a:rPr lang="fr-FR" sz="1400" b="0" i="0" strike="noStrike" cap="none" baseline="0">
                          <a:solidFill>
                            <a:srgbClr val="000000"/>
                          </a:solidFill>
                          <a:effectLst/>
                          <a:latin typeface="Franklin Gothic Book"/>
                          <a:ea typeface="Franklin Gothic Book"/>
                          <a:cs typeface="Franklin Gothic Book"/>
                        </a:rPr>
                        <a:t> </a:t>
                      </a:r>
                      <a:r>
                        <a:rPr lang="fr-FR" sz="1400" b="0" i="0" strike="noStrike" cap="none" baseline="0">
                          <a:solidFill>
                            <a:srgbClr val="000000"/>
                          </a:solidFill>
                          <a:effectLst/>
                          <a:latin typeface="Franklin Gothic Book"/>
                          <a:ea typeface="Franklin Gothic Book"/>
                          <a:cs typeface="Franklin Gothic Book"/>
                        </a:rPr>
                        <a:t>Le gingembre et la cardamome facilitent la digestion, la cannelle aide à réguler la glycémie et les clous de girofle apportent une bonne dose d’antioxydants.</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
        <p:nvSpPr>
          <p:cNvPr id="1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fr-FR" sz="4400" b="0" i="0" strike="noStrike" cap="none" baseline="0">
                <a:solidFill>
                  <a:srgbClr val="FFFFFF"/>
                </a:solidFill>
                <a:effectLst/>
                <a:latin typeface="Bookman Old Style"/>
                <a:ea typeface="Bookman Old Style"/>
                <a:cs typeface="Bookman Old Style"/>
              </a:rPr>
              <a:t>Description du produit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50982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fr-FR" sz="1100" b="1" i="0" strike="noStrike" cap="none" baseline="0">
                          <a:solidFill>
                            <a:srgbClr val="FFFFFF"/>
                          </a:solidFill>
                          <a:effectLst/>
                          <a:latin typeface="Franklin Gothic Book"/>
                          <a:ea typeface="Franklin Gothic Book"/>
                          <a:cs typeface="Franklin Gothic Book"/>
                        </a:rPr>
                        <a:t>Nom du produit</a:t>
                      </a:r>
                      <a:endParaRPr lang="en-US" sz="1700">
                        <a:effectLst/>
                      </a:endParaRPr>
                    </a:p>
                  </a:txBody>
                  <a:tcPr marL="36849" marR="36849" marT="36849" marB="36849"/>
                </a:tc>
                <a:tc>
                  <a:txBody>
                    <a:bodyPr vert="horz" wrap="square"/>
                    <a:lstStyle/>
                    <a:p>
                      <a:pPr>
                        <a:spcAft>
                          <a:spcPct val="0"/>
                        </a:spcAft>
                      </a:pPr>
                      <a:r>
                        <a:rPr lang="fr-FR" sz="1100" b="1" i="0" strike="noStrike" cap="none" baseline="0">
                          <a:solidFill>
                            <a:srgbClr val="FFFFFF"/>
                          </a:solidFill>
                          <a:effectLst/>
                          <a:latin typeface="Franklin Gothic Book"/>
                          <a:ea typeface="Franklin Gothic Book"/>
                          <a:cs typeface="Franklin Gothic Book"/>
                        </a:rPr>
                        <a:t>Description du produit</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Riche en arômes et saveurs : l’arôme chaud, épicé et le goût puissant et tonifiant de notre chaï en font la boisson parfaite pour commencer votre journée ou vous détendre le soir.</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Ses saveurs, à la fois intenses et équilibrées, créent une expérience réconfortante et apaisante.</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Possibilités d’infusion diverses : que vous aimiez votre chaï brûlant, en thé glacé rafraîchissant, ou en latte crémeux, notre mélange est suffisamment polyvalent pour répondre à n’importe quelle préférence.</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Des instructions de préparation faciles sont incluses pour vous aider à déguster votre chaï comme vous l’aimez.</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Sources durables : engagés envers la durabilité, nous nous approvisionnons auprès de fermes à petite échelle qui pratiquent l’agriculture biologique, garantissant non seulement la meilleure qualité, mais également le bien-être de notre planète.</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Emballage élégant : le thé Mystic Spice Chai est proposé dans un emballage magnifiquement conçu et écologique, ce qui en fait un cadeau idéal pour les amateurs de thé ou un petit plaisir luxueux pour vous-même.</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Satisfaction client garantie : nous répondons de notre produit pour vous garantir entière satisfaction.</a:t>
                      </a:r>
                      <a:r>
                        <a:rPr lang="fr-FR" sz="1100" b="0" i="0" strike="noStrike" cap="none" baseline="0">
                          <a:solidFill>
                            <a:srgbClr val="000000"/>
                          </a:solidFill>
                          <a:effectLst/>
                          <a:latin typeface="Franklin Gothic Book"/>
                          <a:ea typeface="Franklin Gothic Book"/>
                          <a:cs typeface="Franklin Gothic Book"/>
                        </a:rPr>
                        <a:t> </a:t>
                      </a:r>
                      <a:r>
                        <a:rPr lang="fr-FR" sz="1100" b="0" i="0" strike="noStrike" cap="none" baseline="0">
                          <a:solidFill>
                            <a:srgbClr val="000000"/>
                          </a:solidFill>
                          <a:effectLst/>
                          <a:latin typeface="Franklin Gothic Book"/>
                          <a:ea typeface="Franklin Gothic Book"/>
                          <a:cs typeface="Franklin Gothic Book"/>
                        </a:rPr>
                        <a:t>Si le thé chaï Mystic Spice ne répond pas à vos attentes, nous nous engageons à y remédier.</a:t>
                      </a:r>
                      <a:endParaRPr lang="en-US" sz="1700">
                        <a:effectLst/>
                      </a:endParaRPr>
                    </a:p>
                  </a:txBody>
                  <a:tcPr marL="36849" marR="36849" marT="36849" marB="36849"/>
                </a:tc>
                <a:tc>
                  <a:txBody>
                    <a:bodyPr vert="horz" wrap="square"/>
                    <a:lstStyle/>
                    <a:p>
                      <a:pPr>
                        <a:spcAft>
                          <a:spcPct val="0"/>
                        </a:spcAft>
                      </a:pPr>
                      <a:r>
                        <a:rPr lang="fr-FR" sz="1100" b="0" i="0" strike="noStrike" cap="none" baseline="0">
                          <a:solidFill>
                            <a:srgbClr val="000000"/>
                          </a:solidFill>
                          <a:effectLst/>
                          <a:latin typeface="Franklin Gothic Book"/>
                          <a:ea typeface="Franklin Gothic Book"/>
                          <a:cs typeface="Franklin Gothic Book"/>
                        </a:rPr>
                        <a:t>Idéal pour : amateurs de thé, personnes soucieuses de leur santé, amateurs de boissons chaudes, épicées, et quiconque cherche à découvrir les saveurs riches du chaï indien traditionnel.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
        <p:nvSpPr>
          <p:cNvPr id="19"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fr-FR" sz="4700" b="0" i="0" strike="noStrike" cap="none" baseline="0">
                <a:solidFill>
                  <a:srgbClr val="404040"/>
                </a:solidFill>
                <a:effectLst/>
                <a:latin typeface="Bookman Old Style"/>
                <a:ea typeface="Bookman Old Style"/>
                <a:cs typeface="Bookman Old Style"/>
              </a:rPr>
              <a:t>Tendances du marché et de la demande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fr-FR" sz="1400" b="0" i="0" strike="noStrike" cap="none" baseline="0">
                <a:solidFill>
                  <a:srgbClr val="404040"/>
                </a:solidFill>
                <a:effectLst/>
                <a:latin typeface="Franklin Gothic Book"/>
                <a:ea typeface="Franklin Gothic Book"/>
                <a:cs typeface="Franklin Gothic Book"/>
              </a:rPr>
              <a:t>L’Amérique latine offre de belles opportunités pour le thé chaï</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Demande croissante de produits sains, naturels et exotiques</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Culture du thé bien implantée dans des pays comme l’Argentine, le Chili et l’Uruguay</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Le thé chaï peut séduire à la fois les amateurs de thé et de café</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Le thé chaï correspond au style de vie et aux préférences des consommateurs latino-américains</a:t>
            </a:r>
          </a:p>
          <a:p>
            <a:pPr>
              <a:lnSpc>
                <a:spcPct val="90000"/>
              </a:lnSpc>
            </a:pPr>
            <a:r>
              <a:rPr lang="fr-FR" sz="1400" b="0" i="0" strike="noStrike" cap="none" baseline="0">
                <a:solidFill>
                  <a:srgbClr val="404040"/>
                </a:solidFill>
                <a:effectLst/>
                <a:latin typeface="Franklin Gothic Book"/>
                <a:ea typeface="Franklin Gothic Book"/>
                <a:cs typeface="Franklin Gothic Book"/>
              </a:rPr>
              <a:t>Le marché mondial du thé chaï a été évalué à 1,9 milliards de dollars en 2019.</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La croissance attendue atteindra un taux de croissance annuel moyen de 5,5 % entre 2020 et 2027</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L’Amérique latine est l’une des régions où la croissance du thé chaï est la plus rapide</a:t>
            </a:r>
          </a:p>
          <a:p>
            <a:pPr lvl="1">
              <a:lnSpc>
                <a:spcPct val="90000"/>
              </a:lnSpc>
            </a:pPr>
            <a:r>
              <a:rPr lang="fr-FR" sz="1400" b="0" i="0" strike="noStrike" cap="none" baseline="0">
                <a:solidFill>
                  <a:srgbClr val="404040"/>
                </a:solidFill>
                <a:effectLst/>
                <a:latin typeface="Franklin Gothic Book"/>
                <a:ea typeface="Franklin Gothic Book"/>
                <a:cs typeface="Franklin Gothic Book"/>
              </a:rPr>
              <a:t>Les principaux moteurs de la croissance sont la sensibilisation croissante, l’augmentation du revenu disponible et l’expansion de la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fr-FR" sz="2000" b="1" i="0" strike="noStrike" cap="all" baseline="0">
                          <a:solidFill>
                            <a:srgbClr val="000000"/>
                          </a:solidFill>
                          <a:effectLst/>
                          <a:latin typeface="Franklin Gothic Book"/>
                          <a:ea typeface="Franklin Gothic Book"/>
                          <a:cs typeface="Franklin Gothic Book"/>
                        </a:rPr>
                        <a:t>Région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fr-FR" sz="2000" b="1" i="0" strike="noStrike" cap="all" baseline="0">
                          <a:solidFill>
                            <a:srgbClr val="000000"/>
                          </a:solidFill>
                          <a:effectLst/>
                          <a:latin typeface="Franklin Gothic Book"/>
                          <a:ea typeface="Franklin Gothic Book"/>
                          <a:cs typeface="Franklin Gothic Book"/>
                        </a:rPr>
                        <a:t>Taille du marché du thé chaï (milliards USD)</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fr-FR"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fr-FR"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fr-FR" sz="2600" b="0" i="0" strike="noStrike" cap="none" baseline="0">
                          <a:solidFill>
                            <a:srgbClr val="000000"/>
                          </a:solidFill>
                          <a:effectLst/>
                          <a:latin typeface="Franklin Gothic Book"/>
                          <a:ea typeface="Franklin Gothic Book"/>
                          <a:cs typeface="Franklin Gothic Book"/>
                        </a:rPr>
                        <a:t>Amérique latine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fr-FR"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
        <p:nvSpPr>
          <p:cNvPr id="20"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Canaux de distribution : détaillants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lnSpcReduction="20000"/>
          </a:bodyPr>
          <a:lstStyle/>
          <a:p>
            <a:r>
              <a:rPr lang="fr-FR" sz="2200" b="0" i="0" strike="noStrike" cap="none" baseline="0">
                <a:solidFill>
                  <a:srgbClr val="404040"/>
                </a:solidFill>
                <a:effectLst/>
                <a:latin typeface="Franklin Gothic Book"/>
                <a:ea typeface="Franklin Gothic Book"/>
                <a:cs typeface="Franklin Gothic Book"/>
              </a:rPr>
              <a:t>Détaillants : vendre du thé chaï directement aux consommateurs</a:t>
            </a:r>
          </a:p>
          <a:p>
            <a:pPr lvl="1"/>
            <a:r>
              <a:rPr lang="fr-FR" sz="2200" b="0" i="0" strike="noStrike" cap="none" baseline="0">
                <a:solidFill>
                  <a:srgbClr val="404040"/>
                </a:solidFill>
                <a:effectLst/>
                <a:latin typeface="Franklin Gothic Book"/>
                <a:ea typeface="Franklin Gothic Book"/>
                <a:cs typeface="Franklin Gothic Book"/>
              </a:rPr>
              <a:t>Supermarchés, magasins de proximité, magasins spécialisés, cafés et plateformes en ligne</a:t>
            </a:r>
          </a:p>
          <a:p>
            <a:pPr lvl="1"/>
            <a:r>
              <a:rPr lang="fr-FR" sz="2200" b="0" i="0" strike="noStrike" cap="none" baseline="0">
                <a:solidFill>
                  <a:srgbClr val="404040"/>
                </a:solidFill>
                <a:effectLst/>
                <a:latin typeface="Franklin Gothic Book"/>
                <a:ea typeface="Franklin Gothic Book"/>
                <a:cs typeface="Franklin Gothic Book"/>
              </a:rPr>
              <a:t>Influencer la perception, la préférence et l’achat des consommateurs</a:t>
            </a:r>
          </a:p>
          <a:p>
            <a:pPr lvl="1"/>
            <a:r>
              <a:rPr lang="fr-FR" sz="2200" b="0" i="0" strike="noStrike" cap="none" baseline="0">
                <a:solidFill>
                  <a:srgbClr val="404040"/>
                </a:solidFill>
                <a:effectLst/>
                <a:latin typeface="Franklin Gothic Book"/>
                <a:ea typeface="Franklin Gothic Book"/>
                <a:cs typeface="Franklin Gothic Book"/>
              </a:rPr>
              <a:t>Offrir un support relatif aux procédures de promotion et de commercialisation</a:t>
            </a:r>
          </a:p>
          <a:p>
            <a:pPr lvl="1"/>
            <a:r>
              <a:rPr lang="fr-FR" sz="2200" b="0" i="0" strike="noStrike" cap="none" baseline="0">
                <a:solidFill>
                  <a:srgbClr val="404040"/>
                </a:solidFill>
                <a:effectLst/>
                <a:latin typeface="Franklin Gothic Book"/>
                <a:ea typeface="Franklin Gothic Book"/>
                <a:cs typeface="Franklin Gothic Book"/>
              </a:rPr>
              <a:t>Grands détaillants</a:t>
            </a:r>
          </a:p>
          <a:p>
            <a:r>
              <a:rPr lang="fr-FR" sz="2200" b="0" i="0" strike="noStrike" cap="none" baseline="0">
                <a:solidFill>
                  <a:srgbClr val="404040"/>
                </a:solidFill>
                <a:effectLst/>
                <a:latin typeface="Franklin Gothic Book"/>
                <a:ea typeface="Franklin Gothic Book"/>
                <a:cs typeface="Franklin Gothic Book"/>
              </a:rPr>
              <a:t>Grossistes : vendre du thé chaï en vrac aux détaillants</a:t>
            </a:r>
          </a:p>
          <a:p>
            <a:r>
              <a:rPr lang="fr-FR" sz="2200" b="0" i="0" strike="noStrike" cap="none" baseline="0">
                <a:solidFill>
                  <a:srgbClr val="404040"/>
                </a:solidFill>
                <a:effectLst/>
                <a:latin typeface="Franklin Gothic Book"/>
                <a:ea typeface="Franklin Gothic Book"/>
                <a:cs typeface="Franklin Gothic Book"/>
              </a:rPr>
              <a:t>Distributeurs : acheminer du thé chaï des fabricants jusqu’aux détaillants</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fr-FR" sz="4400" b="0" i="0" strike="noStrike" cap="none" baseline="0">
                <a:solidFill>
                  <a:srgbClr val="FFFFFF"/>
                </a:solidFill>
                <a:effectLst/>
                <a:latin typeface="Bookman Old Style"/>
                <a:ea typeface="Bookman Old Style"/>
                <a:cs typeface="Bookman Old Style"/>
              </a:rPr>
              <a:t>Canaux de distribution : grossistes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fr-FR" sz="2400" b="0" i="0" strike="noStrike" cap="none" baseline="0">
                <a:solidFill>
                  <a:srgbClr val="404040"/>
                </a:solidFill>
                <a:effectLst/>
                <a:latin typeface="Franklin Gothic Book"/>
                <a:ea typeface="Franklin Gothic Book"/>
                <a:cs typeface="Franklin Gothic Book"/>
              </a:rPr>
              <a:t>Les grossistes achètent le thé chaï en vrac auprès de fabricants ou de distributeurs.</a:t>
            </a:r>
          </a:p>
          <a:p>
            <a:pPr lvl="1"/>
            <a:r>
              <a:rPr lang="fr-FR" sz="2400" b="0" i="0" strike="noStrike" cap="none" baseline="0">
                <a:solidFill>
                  <a:srgbClr val="404040"/>
                </a:solidFill>
                <a:effectLst/>
                <a:latin typeface="Franklin Gothic Book"/>
                <a:ea typeface="Franklin Gothic Book"/>
                <a:cs typeface="Franklin Gothic Book"/>
              </a:rPr>
              <a:t>Ils le vendent ensuite à des détaillants ou à d’autres intermédiaires</a:t>
            </a:r>
          </a:p>
          <a:p>
            <a:r>
              <a:rPr lang="fr-FR" sz="2400" b="0" i="0" strike="noStrike" cap="none" baseline="0">
                <a:solidFill>
                  <a:srgbClr val="404040"/>
                </a:solidFill>
                <a:effectLst/>
                <a:latin typeface="Franklin Gothic Book"/>
                <a:ea typeface="Franklin Gothic Book"/>
                <a:cs typeface="Franklin Gothic Book"/>
              </a:rPr>
              <a:t>Les grossistes font le lien entre l’offre et la demande de thé chaï</a:t>
            </a:r>
          </a:p>
          <a:p>
            <a:pPr lvl="1"/>
            <a:r>
              <a:rPr lang="fr-FR" sz="2400" b="0" i="0" strike="noStrike" cap="none" baseline="0">
                <a:solidFill>
                  <a:srgbClr val="404040"/>
                </a:solidFill>
                <a:effectLst/>
                <a:latin typeface="Franklin Gothic Book"/>
                <a:ea typeface="Franklin Gothic Book"/>
                <a:cs typeface="Franklin Gothic Book"/>
              </a:rPr>
              <a:t>Ils offrent des économies d’échelle, de services de stockage et de transport.</a:t>
            </a:r>
          </a:p>
          <a:p>
            <a:r>
              <a:rPr lang="fr-FR" sz="2400" b="0" i="0" strike="noStrike" cap="none" baseline="0">
                <a:solidFill>
                  <a:srgbClr val="404040"/>
                </a:solidFill>
                <a:effectLst/>
                <a:latin typeface="Franklin Gothic Book"/>
                <a:ea typeface="Franklin Gothic Book"/>
                <a:cs typeface="Franklin Gothic Book"/>
              </a:rPr>
              <a:t>Les grossistes fournissent des informations sur le marché, des données de retour et des facilités de crédit.</a:t>
            </a:r>
          </a:p>
        </p:txBody>
      </p:sp>
      <p:sp>
        <p:nvSpPr>
          <p:cNvPr id="11"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Java 23.6.</a:t>
            </a:r>
          </a:p>
          <a:p>
            <a:pPr algn="ctr"/>
            <a:r>
              <a:t>Copyright 2004-2023 Aspose Pty Ltd.</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Microsoft Windows NT 10.0"/>
  <p:tag name="AS_RELEASE_DATE" val="2023.06.30"/>
  <p:tag name="AS_TITLE" val="Aspose.Slides for Java"/>
  <p:tag name="AS_VERSION" val="23.6"/>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Rapport d’analyse de marché du thé chaï Mystic Spice Premium</vt:lpstr>
      <vt:lpstr>Agenda</vt:lpstr>
      <vt:lpstr>Introduction</vt:lpstr>
      <vt:lpstr>Description du produit</vt:lpstr>
      <vt:lpstr>Description du produit (1/2)</vt:lpstr>
      <vt:lpstr>Description du produit (2/2)</vt:lpstr>
      <vt:lpstr>Tendances du marché et de la demande</vt:lpstr>
      <vt:lpstr>Canaux de distribution : détaillants</vt:lpstr>
      <vt:lpstr>Canaux de distribution : grossistes</vt:lpstr>
      <vt:lpstr>Canaux de distribution : distributeurs</vt:lpstr>
      <vt:lpstr>Plan et stratégie de promotion</vt:lpstr>
      <vt:lpstr>Résultats attendus et défis : résultats attendus</vt:lpstr>
      <vt:lpstr>Résultats attendus et défis : défis potentiels</vt:lpstr>
      <vt:lpstr>Recommandations et conclusions</vt:lpstr>
    </vt:vector>
  </TitlesOfParts>
  <LinksUpToDate>0</LinksUpToDate>
  <SharedDoc>0</SharedDoc>
  <HyperlinksChanged>0</HyperlinksChanged>
  <Application>Aspose.Slides for Java</Application>
  <AppVersion>23.0600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2025-02-10T11:13:09Z</dcterms:modified>
</cp:coreProperties>
</file>