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microsoft.com/office/2020/02/relationships/classificationlabels" Target="docMetadata/LabelInfo.xml"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package/2006/relationships/metadata/thumbnail" Target="docProps/thumbnail.jpeg" /></Relationships>
</file>

<file path=ppt/presentation.xml><?xml version="1.0" encoding="utf-8"?>
<!--Generated by Aspose.Slides for Java 23.6.1-->
<p:presentation xmlns:r="http://schemas.openxmlformats.org/officeDocument/2006/relationships" xmlns:a="http://schemas.openxmlformats.org/drawingml/2006/main" xmlns:p="http://schemas.openxmlformats.org/presentationml/2006/main" removePersonalInfoOnSave="1" saveSubsetFonts="1">
  <p:sldMasterIdLst>
    <p:sldMasterId id="2147483660" r:id="rId1"/>
  </p:sldMasterIdLst>
  <p:notesMasterIdLst>
    <p:notesMasterId r:id="rId2"/>
  </p:notesMasterIdLst>
  <p:sldIdLst>
    <p:sldId id="256" r:id="rId3"/>
    <p:sldId id="257" r:id="rId4"/>
    <p:sldId id="258" r:id="rId5"/>
    <p:sldId id="259" r:id="rId6"/>
    <p:sldId id="260" r:id="rId7"/>
    <p:sldId id="261" r:id="rId8"/>
    <p:sldId id="262" r:id="rId9"/>
    <p:sldId id="268" r:id="rId10"/>
    <p:sldId id="269" r:id="rId11"/>
    <p:sldId id="270" r:id="rId12"/>
    <p:sldId id="271" r:id="rId13"/>
    <p:sldId id="272" r:id="rId14"/>
    <p:sldId id="273" r:id="rId15"/>
    <p:sldId id="274" r:id="rId16"/>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lastCol>
    <a:firstCol>
      <a:tcTxStyle b="on"/>
    </a:firstCol>
    <a:lastRow>
      <a:tcTxStyle b="on"/>
      <a:tcStyle>
        <a:tcBdr>
          <a:top>
            <a:ln w="50800" cmpd="dbl">
              <a:solidFill>
                <a:schemeClr val="accent1"/>
              </a:solidFill>
            </a:ln>
          </a:top>
        </a:tcBdr>
      </a:tcStyle>
    </a:lastRow>
    <a:firstRow>
      <a:tcTxStyle b="on">
        <a:fontRef idx="minor">
          <a:scrgbClr r="0" g="0" b="0"/>
        </a:fontRef>
        <a:schemeClr val="bg1"/>
      </a:tcTxStyle>
      <a:tcStyle>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53" d="100"/>
          <a:sy n="153" d="100"/>
        </p:scale>
        <p:origin x="168" y="210"/>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tags" Target="tags/tag1.xml" /><Relationship Id="rId18" Type="http://schemas.openxmlformats.org/officeDocument/2006/relationships/presProps" Target="presProps.xml" /><Relationship Id="rId19" Type="http://schemas.openxmlformats.org/officeDocument/2006/relationships/viewProps" Target="viewProps.xml" /><Relationship Id="rId2" Type="http://schemas.openxmlformats.org/officeDocument/2006/relationships/notesMaster" Target="notesMasters/notesMaster1.xml" /><Relationship Id="rId20" Type="http://schemas.openxmlformats.org/officeDocument/2006/relationships/theme" Target="theme/theme1.xml" /><Relationship Id="rId21"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Cette présentation a été générée automatiquement par PowerPoint Copilot en fonction du contenu trouvé dans ce document :</a:t>
            </a:r>
            <a:r>
              <a:rPr sz="1200"/>
              <a:t>
</a:t>
            </a:r>
            <a:r>
              <a:rPr lang="fr-FR" sz="1200" b="0" i="0" strike="noStrike" cap="none" baseline="0">
                <a:solidFill>
                  <a:srgbClr val="000000"/>
                </a:solidFill>
                <a:effectLst/>
                <a:latin typeface="Aptos"/>
                <a:ea typeface="Aptos"/>
                <a:cs typeface="Aptos"/>
              </a:rPr>
              <a:t>https://microsoft-my.sharepoint.com/personal/dahans_microsoft_com/Documents/MS-4005/Market%20Analysis%20Report%20for%20Mystic%20Spice%20Premium%20Chai%20Tea.docx</a:t>
            </a:r>
            <a:r>
              <a:rPr sz="1200"/>
              <a:t>
</a:t>
            </a:r>
            <a:r>
              <a:rPr sz="1200"/>
              <a:t>
</a:t>
            </a:r>
            <a:r>
              <a:rPr sz="1200"/>
              <a:t>
</a:t>
            </a:r>
            <a:r>
              <a:rPr lang="fr-FR" sz="1200" b="0" i="0" strike="noStrike" cap="none" baseline="0">
                <a:solidFill>
                  <a:srgbClr val="000000"/>
                </a:solidFill>
                <a:effectLst/>
                <a:latin typeface="Aptos"/>
                <a:ea typeface="Aptos"/>
                <a:cs typeface="Aptos"/>
              </a:rPr>
              <a:t>contenu généré par l’IA peut être incorrect.</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流通業者は、チャイ ティー製品を代理して流通し、その移動と販売を促進し、マーケティング、販売、アフター サービスを提供します。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彼らは小売業者や消費者との関係を確立および維持し、技術的および物流的なサポートを提供します。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Parmi les principaux distributeurs d’Amérique latine figurent Nestlé, Nestlé, Coca-Cola et PepsiCo.</a:t>
            </a:r>
            <a:r>
              <a:rPr sz="1200"/>
              <a:t>
</a:t>
            </a:r>
            <a:r>
              <a:rPr sz="1200"/>
              <a:t>
</a:t>
            </a:r>
            <a:r>
              <a:rPr sz="1200"/>
              <a:t>
</a:t>
            </a:r>
            <a:r>
              <a:rPr lang="fr-FR" sz="1200" b="0" i="0" strike="noStrike" cap="none" baseline="0">
                <a:solidFill>
                  <a:srgbClr val="000000"/>
                </a:solidFill>
                <a:effectLst/>
                <a:latin typeface="Aptos"/>
                <a:ea typeface="Aptos"/>
                <a:cs typeface="Aptos"/>
              </a:rPr>
              <a:t>Contenu original :</a:t>
            </a:r>
            <a:r>
              <a:rPr sz="1200"/>
              <a:t>
</a:t>
            </a:r>
            <a:r>
              <a:rPr lang="fr-FR" sz="1200" b="0" i="0" strike="noStrike" cap="none" baseline="0">
                <a:solidFill>
                  <a:srgbClr val="000000"/>
                </a:solidFill>
                <a:effectLst/>
                <a:latin typeface="Aptos"/>
                <a:ea typeface="Aptos"/>
                <a:cs typeface="Aptos"/>
              </a:rPr>
              <a:t>Les distributeurs sont les entreprises qui représentent et distribuent des produits de thé Chai au nom des fabricants ou des grossistes.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流通業者は、さまざまな市場や地域でチャイ ティー製品の移動と販売を促進する代理店であり、チャイ ティー製品のマーケティング、販売、アフター サービスを提供できます。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流通業者は、小売業者や消費者との関係を確立および維持し、チャイ ティー製品の技術的および物流的なサポートを提供することもできます。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ラテン アメリカにおけるチャイ ティー製品の主要な流通業者には、Unilever、Nestle、Coca-Cola、PepsiCo などがあります。</a:t>
            </a: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ラテン アメリカにおけるチャイのプロモーション計画と戦略は、チャイ ティーの認知度を高め、プレミアム製品として位置付け、試用と購入を奨励し、ロイヤルティを確立することを目的としています。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戦術には、ブランド名とロゴの作成、Web サイトとソーシャル メディアでの存在感の確立、デジタル マーケティング キャンペーンの開始、無料サンプルの配布、イベントの開催、地元企業との提携などが含まれます。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 plan sera mis en œuvre plus de 12 mois avec un budget de 100 000 $ et évalué à l’aide d’indicateurs de performance clés.</a:t>
            </a:r>
            <a:r>
              <a:rPr sz="1200"/>
              <a:t>
</a:t>
            </a:r>
            <a:r>
              <a:rPr sz="1200"/>
              <a:t>
</a:t>
            </a:r>
            <a:r>
              <a:rPr sz="1200"/>
              <a:t>
</a:t>
            </a:r>
            <a:r>
              <a:rPr lang="fr-FR" sz="1200" b="0" i="0" strike="noStrike" cap="none" baseline="0">
                <a:solidFill>
                  <a:srgbClr val="000000"/>
                </a:solidFill>
                <a:effectLst/>
                <a:latin typeface="Aptos"/>
                <a:ea typeface="Aptos"/>
                <a:cs typeface="Aptos"/>
              </a:rPr>
              <a:t>Contenu original :</a:t>
            </a:r>
            <a:r>
              <a:rPr sz="1200"/>
              <a:t>
</a:t>
            </a:r>
            <a:r>
              <a:rPr lang="fr-FR" sz="1200" b="0" i="0" strike="noStrike" cap="none" baseline="0">
                <a:solidFill>
                  <a:srgbClr val="000000"/>
                </a:solidFill>
                <a:effectLst/>
                <a:latin typeface="Aptos"/>
                <a:ea typeface="Aptos"/>
                <a:cs typeface="Aptos"/>
              </a:rPr>
              <a:t>Plan de promotion et stratégie</a:t>
            </a:r>
            <a:r>
              <a:rPr sz="1200"/>
              <a:t>
</a:t>
            </a:r>
            <a:r>
              <a:rPr lang="fr-FR" sz="1200" b="0" i="0" strike="noStrike" cap="none" baseline="0">
                <a:solidFill>
                  <a:srgbClr val="000000"/>
                </a:solidFill>
                <a:effectLst/>
                <a:latin typeface="Aptos"/>
                <a:ea typeface="Aptos"/>
                <a:cs typeface="Aptos"/>
              </a:rPr>
              <a:t>Le plan de promotion et la stratégie pour le thé Chai en Amérique latine vise à atteindre les objectifs suivants :</a:t>
            </a:r>
            <a:r>
              <a:rPr sz="1200"/>
              <a:t>
</a:t>
            </a:r>
            <a:r>
              <a:rPr lang="fr-FR" sz="1200" b="0" i="0" strike="noStrike" cap="none" baseline="0">
                <a:solidFill>
                  <a:srgbClr val="000000"/>
                </a:solidFill>
                <a:effectLst/>
                <a:latin typeface="Aptos"/>
                <a:ea typeface="Aptos"/>
                <a:cs typeface="Aptos"/>
              </a:rPr>
              <a:t>·         Accroître la sensibilisation et l’intérêt dans le thé Chai parmi le public</a:t>
            </a:r>
            <a:r>
              <a:rPr sz="1200"/>
              <a:t>
</a:t>
            </a:r>
            <a:r>
              <a:rPr lang="fr-FR" sz="1200" b="0" i="0" strike="noStrike" cap="none" baseline="0">
                <a:solidFill>
                  <a:srgbClr val="000000"/>
                </a:solidFill>
                <a:effectLst/>
                <a:latin typeface="Aptos"/>
                <a:ea typeface="Aptos"/>
                <a:cs typeface="Aptos"/>
              </a:rPr>
              <a:t> cible·         Positionner le thé Chai comme un produit premium, naturel et sain qui offre une expérience</a:t>
            </a:r>
            <a:r>
              <a:rPr sz="1200"/>
              <a:t>
</a:t>
            </a:r>
            <a:r>
              <a:rPr lang="fr-FR" sz="1200" b="0" i="0" strike="noStrike" cap="none" baseline="0">
                <a:solidFill>
                  <a:srgbClr val="000000"/>
                </a:solidFill>
                <a:effectLst/>
                <a:latin typeface="Aptos"/>
                <a:ea typeface="Aptos"/>
                <a:cs typeface="Aptos"/>
              </a:rPr>
              <a:t> unique et satisfaisante·         Encourager l’essai et l’achat de thé Chai par le biais de différents canaux et incentives</a:t>
            </a:r>
            <a:r>
              <a:rPr sz="1200"/>
              <a:t>
</a:t>
            </a:r>
            <a:r>
              <a:rPr lang="fr-FR" sz="1200" b="0" i="0" strike="noStrike" cap="none" baseline="0">
                <a:solidFill>
                  <a:srgbClr val="000000"/>
                </a:solidFill>
                <a:effectLst/>
                <a:latin typeface="Aptos"/>
                <a:ea typeface="Aptos"/>
                <a:cs typeface="Aptos"/>
              </a:rPr>
              <a:t>·         Renforcer la fidélité et la rétention entre les consommateurs de thé Chai grâce à l’engagement et aux commentaires</a:t>
            </a:r>
            <a:r>
              <a:rPr sz="1200"/>
              <a:t>
</a:t>
            </a:r>
            <a:r>
              <a:rPr lang="fr-FR" sz="1200" b="0" i="0" strike="noStrike" cap="none" baseline="0">
                <a:solidFill>
                  <a:srgbClr val="000000"/>
                </a:solidFill>
                <a:effectLst/>
                <a:latin typeface="Aptos"/>
                <a:ea typeface="Aptos"/>
                <a:cs typeface="Aptos"/>
              </a:rPr>
              <a:t>Le plan de promotion et la stratégie pour le thé Chai en Amérique latine utilisera une combinaison de tactiques, telles que :</a:t>
            </a:r>
            <a:r>
              <a:rPr sz="1200"/>
              <a:t>
</a:t>
            </a:r>
            <a:r>
              <a:rPr lang="fr-FR" sz="1200" b="0" i="0" strike="noStrike" cap="none" baseline="0">
                <a:solidFill>
                  <a:srgbClr val="000000"/>
                </a:solidFill>
                <a:effectLst/>
                <a:latin typeface="Aptos"/>
                <a:ea typeface="Aptos"/>
                <a:cs typeface="Aptos"/>
              </a:rPr>
              <a:t>·         Création d’un nom et d’un logo de marque catchy et mémorable pour le thé</a:t>
            </a:r>
            <a:r>
              <a:rPr sz="1200"/>
              <a:t>
</a:t>
            </a:r>
            <a:r>
              <a:rPr lang="fr-FR" sz="1200" b="0" i="0" strike="noStrike" cap="none" baseline="0">
                <a:solidFill>
                  <a:srgbClr val="000000"/>
                </a:solidFill>
                <a:effectLst/>
                <a:latin typeface="Aptos"/>
                <a:ea typeface="Aptos"/>
                <a:cs typeface="Aptos"/>
              </a:rPr>
              <a:t> Chai·         Développement d’un site web et d’une présence de médias sociaux pour le thé Chai qui présente ses avantages, fonctionnalités et histoires</a:t>
            </a:r>
            <a:r>
              <a:rPr sz="1200"/>
              <a:t>
</a:t>
            </a:r>
            <a:r>
              <a:rPr lang="fr-FR" sz="1200" b="0" i="0" strike="noStrike" cap="none" baseline="0">
                <a:solidFill>
                  <a:srgbClr val="000000"/>
                </a:solidFill>
                <a:effectLst/>
                <a:latin typeface="Aptos"/>
                <a:ea typeface="Aptos"/>
                <a:cs typeface="Aptos"/>
              </a:rPr>
              <a:t>·         Lancement d’une campagne marketing numérique qui utilise seo, SEM, marketing par e-mail et marketing d’influenceurs pour atteindre et attirer des clients</a:t>
            </a:r>
            <a:r>
              <a:rPr sz="1200"/>
              <a:t>
</a:t>
            </a:r>
            <a:r>
              <a:rPr lang="fr-FR" sz="1200" b="0" i="0" strike="noStrike" cap="none" baseline="0">
                <a:solidFill>
                  <a:srgbClr val="000000"/>
                </a:solidFill>
                <a:effectLst/>
                <a:latin typeface="Aptos"/>
                <a:ea typeface="Aptos"/>
                <a:cs typeface="Aptos"/>
              </a:rPr>
              <a:t> potentiels·         Distribution d’échantillons gratuits et de coupons de thé Chai dans des emplacements stratégiques, tels que les supermarchés, les cafés et les magasins</a:t>
            </a:r>
            <a:r>
              <a:rPr sz="1200"/>
              <a:t>
</a:t>
            </a:r>
            <a:r>
              <a:rPr lang="fr-FR" sz="1200" b="0" i="0" strike="noStrike" cap="none" baseline="0">
                <a:solidFill>
                  <a:srgbClr val="000000"/>
                </a:solidFill>
                <a:effectLst/>
                <a:latin typeface="Aptos"/>
                <a:ea typeface="Aptos"/>
                <a:cs typeface="Aptos"/>
              </a:rPr>
              <a:t> de santé·         Organisation d’événements et de concours qui invitent les gens à essayer et partager le thé Chai avec leurs amis et leur famille</a:t>
            </a:r>
            <a:r>
              <a:rPr sz="1200"/>
              <a:t>
</a:t>
            </a:r>
            <a:r>
              <a:rPr lang="fr-FR" sz="1200" b="0" i="0" strike="noStrike" cap="none" baseline="0">
                <a:solidFill>
                  <a:srgbClr val="000000"/>
                </a:solidFill>
                <a:effectLst/>
                <a:latin typeface="Aptos"/>
                <a:ea typeface="Aptos"/>
                <a:cs typeface="Aptos"/>
              </a:rPr>
              <a:t>·         En partenariat avec les entreprises et organisations locales qui partagent les mêmes valeurs et vision que le thé</a:t>
            </a:r>
            <a:r>
              <a:rPr sz="1200"/>
              <a:t>
</a:t>
            </a:r>
            <a:r>
              <a:rPr lang="fr-FR" sz="1200" b="0" i="0" strike="noStrike" cap="none" baseline="0">
                <a:solidFill>
                  <a:srgbClr val="000000"/>
                </a:solidFill>
                <a:effectLst/>
                <a:latin typeface="Aptos"/>
                <a:ea typeface="Aptos"/>
                <a:cs typeface="Aptos"/>
              </a:rPr>
              <a:t>Chai, le plan de promotion et la stratégie pour le thé Chai en Amérique latine seront mis en œuvre sur une période de 12 mois, avec un budget de 100 000 $.</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この計画は、Web サイトのトラフィック、ソーシャル メディアのエンゲージメント、電子メール開封率、コンバージョン率、販売量、顧客満足度、維持率などの主要業績評価指標を使用して監視および評価されます。</a:t>
            </a: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Le plan de promotion et la stratégie pour le thé Chai en Amérique latine devrait entraîner une augmentation de 20 % de la sensibilisation et de l’intérêt, une augmentation de 10 % de la part de marché, une augmentation de 15 % du volume de ventes et des revenus, et une augmentation de 25 % des taux de satisfaction et de rétention des clients.</a:t>
            </a:r>
            <a:r>
              <a:rPr sz="1200"/>
              <a:t>
</a:t>
            </a:r>
            <a:r>
              <a:rPr sz="1200"/>
              <a:t>
</a:t>
            </a:r>
            <a:r>
              <a:rPr sz="1200"/>
              <a:t>
</a:t>
            </a:r>
            <a:r>
              <a:rPr lang="fr-FR" sz="1200" b="0" i="0" strike="noStrike" cap="none" baseline="0">
                <a:solidFill>
                  <a:srgbClr val="000000"/>
                </a:solidFill>
                <a:effectLst/>
                <a:latin typeface="Aptos"/>
                <a:ea typeface="Aptos"/>
                <a:cs typeface="Aptos"/>
              </a:rPr>
              <a:t>Contenu original :</a:t>
            </a:r>
            <a:r>
              <a:rPr sz="1200"/>
              <a:t>
</a:t>
            </a:r>
            <a:r>
              <a:rPr lang="fr-FR" sz="1200" b="0" i="0" strike="noStrike" cap="none" baseline="0">
                <a:solidFill>
                  <a:srgbClr val="000000"/>
                </a:solidFill>
                <a:effectLst/>
                <a:latin typeface="Aptos"/>
                <a:ea typeface="Aptos"/>
                <a:cs typeface="Aptos"/>
              </a:rPr>
              <a:t>Résultats attendus et défis</a:t>
            </a:r>
            <a:r>
              <a:rPr sz="1200"/>
              <a:t>
</a:t>
            </a:r>
            <a:r>
              <a:rPr lang="fr-FR" sz="1200" b="0" i="0" strike="noStrike" cap="none" baseline="0">
                <a:solidFill>
                  <a:srgbClr val="000000"/>
                </a:solidFill>
                <a:effectLst/>
                <a:latin typeface="Aptos"/>
                <a:ea typeface="Aptos"/>
                <a:cs typeface="Aptos"/>
              </a:rPr>
              <a:t>Les résultats attendus du plan de promotion et de la stratégie pour le thé Chai en Amérique latine sont les suivants :</a:t>
            </a:r>
            <a:r>
              <a:rPr sz="1200"/>
              <a:t>
</a:t>
            </a:r>
            <a:r>
              <a:rPr lang="fr-FR" sz="1200" b="0" i="0" strike="noStrike" cap="none" baseline="0">
                <a:solidFill>
                  <a:srgbClr val="000000"/>
                </a:solidFill>
                <a:effectLst/>
                <a:latin typeface="Aptos"/>
                <a:ea typeface="Aptos"/>
                <a:cs typeface="Aptos"/>
              </a:rPr>
              <a:t>·         Une augmentation de 20 % de la sensibilisation et de l’intérêt dans le thé Chai parmi le public</a:t>
            </a:r>
            <a:r>
              <a:rPr sz="1200"/>
              <a:t>
</a:t>
            </a:r>
            <a:r>
              <a:rPr lang="fr-FR" sz="1200" b="0" i="0" strike="noStrike" cap="none" baseline="0">
                <a:solidFill>
                  <a:srgbClr val="000000"/>
                </a:solidFill>
                <a:effectLst/>
                <a:latin typeface="Aptos"/>
                <a:ea typeface="Aptos"/>
                <a:cs typeface="Aptos"/>
              </a:rPr>
              <a:t> cible·         Une augmentation de 10 % de la part de marché du thé Chai dans la région</a:t>
            </a:r>
            <a:r>
              <a:rPr sz="1200"/>
              <a:t>
</a:t>
            </a:r>
            <a:r>
              <a:rPr lang="fr-FR" sz="1200" b="0" i="0" strike="noStrike" cap="none" baseline="0">
                <a:solidFill>
                  <a:srgbClr val="000000"/>
                </a:solidFill>
                <a:effectLst/>
                <a:latin typeface="Aptos"/>
                <a:ea typeface="Aptos"/>
                <a:cs typeface="Aptos"/>
              </a:rPr>
              <a:t>·         Une augmentation de 15 % du volume de ventes et du chiffre d’affaires du thé Chai dans la région</a:t>
            </a:r>
            <a:r>
              <a:rPr sz="1200"/>
              <a:t>
</a:t>
            </a:r>
            <a:r>
              <a:rPr lang="fr-FR" sz="1200" b="0" i="0" strike="noStrike" cap="none" baseline="0">
                <a:solidFill>
                  <a:srgbClr val="000000"/>
                </a:solidFill>
                <a:effectLst/>
                <a:latin typeface="Aptos"/>
                <a:ea typeface="Aptos"/>
                <a:cs typeface="Aptos"/>
              </a:rPr>
              <a:t>·         Une augmentation de 25 % des taux de satisfaction et de rétention des clients du thé Chai dans la région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Le plan de promotion et la stratégie pour le thé Chai en Amérique latine font face à plusieurs défis, notamment le prix élevé, le manque de sensibilisation, la concurrence d’autres produits de thé, les obstacles réglementaires et culturels, ainsi que les questions environnementales et sociales susceptibles d’affecter l’approvisionnement et la qualité des ingrédients du thé Chai.</a:t>
            </a:r>
            <a:r>
              <a:rPr sz="1200"/>
              <a:t>
</a:t>
            </a:r>
            <a:r>
              <a:rPr sz="1200"/>
              <a:t>
</a:t>
            </a:r>
            <a:r>
              <a:rPr sz="1200"/>
              <a:t>
</a:t>
            </a:r>
            <a:r>
              <a:rPr lang="fr-FR" sz="1200" b="0" i="0" strike="noStrike" cap="none" baseline="0">
                <a:solidFill>
                  <a:srgbClr val="000000"/>
                </a:solidFill>
                <a:effectLst/>
                <a:latin typeface="Aptos"/>
                <a:ea typeface="Aptos"/>
                <a:cs typeface="Aptos"/>
              </a:rPr>
              <a:t>Contenu original :</a:t>
            </a:r>
            <a:r>
              <a:rPr sz="1200"/>
              <a:t>
</a:t>
            </a:r>
            <a:r>
              <a:rPr lang="fr-FR" sz="1200" b="0" i="0" strike="noStrike" cap="none" baseline="0">
                <a:solidFill>
                  <a:srgbClr val="000000"/>
                </a:solidFill>
                <a:effectLst/>
                <a:latin typeface="Aptos"/>
                <a:ea typeface="Aptos"/>
                <a:cs typeface="Aptos"/>
              </a:rPr>
              <a:t>Les défis potentiels du plan de promotion et de la stratégie pour le thé Chai en Amérique latine sont :</a:t>
            </a:r>
            <a:r>
              <a:rPr sz="1200"/>
              <a:t>
</a:t>
            </a:r>
            <a:r>
              <a:rPr lang="fr-FR" sz="1200" b="0" i="0" strike="noStrike" cap="none" baseline="0">
                <a:solidFill>
                  <a:srgbClr val="000000"/>
                </a:solidFill>
                <a:effectLst/>
                <a:latin typeface="Aptos"/>
                <a:ea typeface="Aptos"/>
                <a:cs typeface="Aptos"/>
              </a:rPr>
              <a:t>·         Le prix élevé et la faible accessibilité des produits de thé Chai par rapport à d’autres boissons</a:t>
            </a:r>
            <a:r>
              <a:rPr sz="1200"/>
              <a:t>
</a:t>
            </a:r>
            <a:r>
              <a:rPr lang="fr-FR" sz="1200" b="0" i="0" strike="noStrike" cap="none" baseline="0">
                <a:solidFill>
                  <a:srgbClr val="000000"/>
                </a:solidFill>
                <a:effectLst/>
                <a:latin typeface="Aptos"/>
                <a:ea typeface="Aptos"/>
                <a:cs typeface="Aptos"/>
              </a:rPr>
              <a:t>·         Le manque de sensibilisation et de familiarité avec le thé Chai parmi certains segments de la population</a:t>
            </a:r>
            <a:r>
              <a:rPr sz="1200"/>
              <a:t>
</a:t>
            </a:r>
            <a:r>
              <a:rPr lang="fr-FR" sz="1200" b="0" i="0" strike="noStrike" cap="none" baseline="0">
                <a:solidFill>
                  <a:srgbClr val="000000"/>
                </a:solidFill>
                <a:effectLst/>
                <a:latin typeface="Aptos"/>
                <a:ea typeface="Aptos"/>
                <a:cs typeface="Aptos"/>
              </a:rPr>
              <a:t>·         La concurrence d’autres produits de thé, tels que les plantes, le vert et les thés noirs</a:t>
            </a:r>
            <a:r>
              <a:rPr sz="1200"/>
              <a:t>
</a:t>
            </a:r>
            <a:r>
              <a:rPr lang="fr-FR" sz="1200" b="0" i="0" strike="noStrike" cap="none" baseline="0">
                <a:solidFill>
                  <a:srgbClr val="000000"/>
                </a:solidFill>
                <a:effectLst/>
                <a:latin typeface="Aptos"/>
                <a:ea typeface="Aptos"/>
                <a:cs typeface="Aptos"/>
              </a:rPr>
              <a:t>·         Les barrières réglementaires et culturelles qui peuvent limiter l’entrée et l’expansion des produits de thé Chai dans certains pays</a:t>
            </a:r>
            <a:r>
              <a:rPr sz="1200"/>
              <a:t>
</a:t>
            </a:r>
            <a:r>
              <a:rPr lang="fr-FR" sz="1200" b="0" i="0" strike="noStrike" cap="none" baseline="0">
                <a:solidFill>
                  <a:srgbClr val="000000"/>
                </a:solidFill>
                <a:effectLst/>
                <a:latin typeface="Aptos"/>
                <a:ea typeface="Aptos"/>
                <a:cs typeface="Aptos"/>
              </a:rPr>
              <a:t>·         Les problèmes environnementaux et sociaux qui peuvent affecter l’approvisionnement et la qualité des ingrédients du thé Chai</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チャイ ティーはラテン アメリカ市場で有望な製品であり、健康的でエキゾチックな代替品を提供します。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独自の機能と利点を活用して、プレミアムで多用途の製品として位置付ける必要があります。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Un mélange de tactiques en ligne et hors connexion doit être utilisé pour atteindre le public cible et surmonter les défis.</a:t>
            </a:r>
            <a:r>
              <a:rPr sz="1200"/>
              <a:t>
</a:t>
            </a:r>
            <a:r>
              <a:rPr sz="1200"/>
              <a:t>
</a:t>
            </a:r>
            <a:r>
              <a:rPr sz="1200"/>
              <a:t>
</a:t>
            </a:r>
            <a:r>
              <a:rPr lang="fr-FR" sz="1200" b="0" i="0" strike="noStrike" cap="none" baseline="0">
                <a:solidFill>
                  <a:srgbClr val="000000"/>
                </a:solidFill>
                <a:effectLst/>
                <a:latin typeface="Aptos"/>
                <a:ea typeface="Aptos"/>
                <a:cs typeface="Aptos"/>
              </a:rPr>
              <a:t>Contenu original :</a:t>
            </a:r>
            <a:r>
              <a:rPr sz="1200"/>
              <a:t>
</a:t>
            </a:r>
            <a:r>
              <a:rPr lang="fr-FR" sz="1200" b="0" i="0" strike="noStrike" cap="none" baseline="0">
                <a:solidFill>
                  <a:srgbClr val="000000"/>
                </a:solidFill>
                <a:effectLst/>
                <a:latin typeface="Aptos"/>
                <a:ea typeface="Aptos"/>
                <a:cs typeface="Aptos"/>
              </a:rPr>
              <a:t> Recommandations et conclusions</a:t>
            </a:r>
            <a:r>
              <a:rPr sz="1200"/>
              <a:t>
</a:t>
            </a:r>
            <a:r>
              <a:rPr lang="fr-FR" sz="1200" b="0" i="0" strike="noStrike" cap="none" baseline="0">
                <a:solidFill>
                  <a:srgbClr val="000000"/>
                </a:solidFill>
                <a:effectLst/>
                <a:latin typeface="Aptos"/>
                <a:ea typeface="Aptos"/>
                <a:cs typeface="Aptos"/>
              </a:rPr>
              <a:t>basées sur l’analyse du marché, l’analyse concurrentielle, les canaux de distribution et le plan de promotion et la stratégie, les recommandations et conclusions suivantes peuvent être tirées pour l’avenir du thé Chai en Amérique latine :</a:t>
            </a:r>
            <a:r>
              <a:rPr sz="1200"/>
              <a:t>
</a:t>
            </a:r>
            <a:r>
              <a:rPr lang="fr-FR" sz="1200" b="0" i="0" strike="noStrike" cap="none" baseline="0">
                <a:solidFill>
                  <a:srgbClr val="000000"/>
                </a:solidFill>
                <a:effectLst/>
                <a:latin typeface="Aptos"/>
                <a:ea typeface="Aptos"/>
                <a:cs typeface="Aptos"/>
              </a:rPr>
              <a:t>·         Le thé Chai est un produit prometteur qui a un potentiel de croissance et de réussite sur le marché latino-américain, car il offre une alternative saine, naturelle et exotique à d’autres boissons</a:t>
            </a:r>
            <a:r>
              <a:rPr sz="1200"/>
              <a:t>
</a:t>
            </a:r>
            <a:r>
              <a:rPr lang="fr-FR" sz="1200" b="0" i="0" strike="noStrike" cap="none" baseline="0">
                <a:solidFill>
                  <a:srgbClr val="000000"/>
                </a:solidFill>
                <a:effectLst/>
                <a:latin typeface="Aptos"/>
                <a:ea typeface="Aptos"/>
                <a:cs typeface="Aptos"/>
              </a:rPr>
              <a:t>·         Le thé Chai doit être positionné et commercialisé comme un produit premium, authentique et polyvalent qui peut faire appel à différents segments et occasions</a:t>
            </a:r>
            <a:r>
              <a:rPr sz="1200"/>
              <a:t>
</a:t>
            </a:r>
            <a:r>
              <a:rPr lang="fr-FR" sz="1200" b="0" i="0" strike="noStrike" cap="none" baseline="0">
                <a:solidFill>
                  <a:srgbClr val="000000"/>
                </a:solidFill>
                <a:effectLst/>
                <a:latin typeface="Aptos"/>
                <a:ea typeface="Aptos"/>
                <a:cs typeface="Aptos"/>
              </a:rPr>
              <a:t>·         Le thé Chai doit tirer parti de ses caractéristiques et avantages uniques, tels que son arôme riche, sa saveur et ses bienfaits pour la santé, pour se différencier d’autres produits</a:t>
            </a:r>
            <a:r>
              <a:rPr sz="1200"/>
              <a:t>
</a:t>
            </a:r>
            <a:r>
              <a:rPr lang="fr-FR" sz="1200" b="0" i="0" strike="noStrike" cap="none" baseline="0">
                <a:solidFill>
                  <a:srgbClr val="000000"/>
                </a:solidFill>
                <a:effectLst/>
                <a:latin typeface="Aptos"/>
                <a:ea typeface="Aptos"/>
                <a:cs typeface="Aptos"/>
              </a:rPr>
              <a:t> de thé·         Le thé Chai doit utiliser un mélange de tactiques en ligne et hors connexion pour atteindre et interagir avec le public cible, et créer une clientèle</a:t>
            </a:r>
            <a:r>
              <a:rPr sz="1200"/>
              <a:t>
</a:t>
            </a:r>
            <a:r>
              <a:rPr lang="fr-FR" sz="1200" b="0" i="0" strike="noStrike" cap="none" baseline="0">
                <a:solidFill>
                  <a:srgbClr val="000000"/>
                </a:solidFill>
                <a:effectLst/>
                <a:latin typeface="Aptos"/>
                <a:ea typeface="Aptos"/>
                <a:cs typeface="Aptos"/>
              </a:rPr>
              <a:t> fidèle et satisfaite·         Le thé Chai doit surmonter les défis et les menaces qui peuvent entraver sa croissance et son expansion dans la région, comme le prix, la sensibilisation, la concurrence, la réglementation et la durabilité</a:t>
            </a:r>
            <a:r>
              <a:rPr sz="1200"/>
              <a:t>
</a:t>
            </a:r>
            <a:r>
              <a:rPr lang="fr-FR" sz="1200" b="0" i="0" strike="noStrike" cap="none" baseline="0">
                <a:solidFill>
                  <a:srgbClr val="000000"/>
                </a:solidFill>
                <a:effectLst/>
                <a:latin typeface="Aptos"/>
                <a:ea typeface="Aptos"/>
                <a:cs typeface="Aptos"/>
              </a:rPr>
              <a:t>En conclusion, le thé Chai est un produit qui a beaucoup de potentiel et d’opportunités dans le marché latino-américain, mais également face à certains défis et risques.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このレポートで概説されたプロモーション計画と戦略は、これらの問題に対処し、望ましい結果を達成することを目的としています。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ただし、プロモーション計画と戦略は、市場の状況の変化や顧客からのフィードバックに応じて常に監視、評価、調整する必要があります。</a:t>
            </a: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Agenda</a:t>
            </a:r>
            <a:r>
              <a:rPr sz="1200"/>
              <a:t>
</a:t>
            </a:r>
            <a:r>
              <a:rPr sz="1200"/>
              <a:t>
</a:t>
            </a:r>
            <a:r>
              <a:rPr lang="fr-FR" sz="1200" b="0" i="0" strike="noStrike" cap="none" baseline="0">
                <a:solidFill>
                  <a:srgbClr val="000000"/>
                </a:solidFill>
                <a:effectLst/>
                <a:latin typeface="Aptos"/>
                <a:ea typeface="Aptos"/>
                <a:cs typeface="Aptos"/>
              </a:rPr>
              <a:t>* Introduction</a:t>
            </a:r>
            <a:r>
              <a:rPr sz="1200"/>
              <a:t>
</a:t>
            </a:r>
            <a:r>
              <a:rPr lang="fr-FR" sz="1200" b="0" i="0" strike="noStrike" cap="none" baseline="0">
                <a:solidFill>
                  <a:srgbClr val="000000"/>
                </a:solidFill>
                <a:effectLst/>
                <a:latin typeface="Aptos"/>
                <a:ea typeface="Aptos"/>
                <a:cs typeface="Aptos"/>
              </a:rPr>
              <a:t>* Description du produit* Description</a:t>
            </a:r>
            <a:r>
              <a:rPr sz="1200"/>
              <a:t>
</a:t>
            </a:r>
            <a:r>
              <a:rPr lang="fr-FR" sz="1200" b="0" i="0" strike="noStrike" cap="none" baseline="0">
                <a:solidFill>
                  <a:srgbClr val="000000"/>
                </a:solidFill>
                <a:effectLst/>
                <a:latin typeface="Aptos"/>
                <a:ea typeface="Aptos"/>
                <a:cs typeface="Aptos"/>
              </a:rPr>
              <a:t> du produit (1/2)</a:t>
            </a:r>
            <a:r>
              <a:rPr sz="1200"/>
              <a:t>
</a:t>
            </a:r>
            <a:r>
              <a:rPr lang="fr-FR" sz="1200" b="0" i="0" strike="noStrike" cap="none" baseline="0">
                <a:solidFill>
                  <a:srgbClr val="000000"/>
                </a:solidFill>
                <a:effectLst/>
                <a:latin typeface="Aptos"/>
                <a:ea typeface="Aptos"/>
                <a:cs typeface="Aptos"/>
              </a:rPr>
              <a:t>* Description du produit (2/2)</a:t>
            </a:r>
            <a:r>
              <a:rPr sz="1200"/>
              <a:t>
</a:t>
            </a:r>
            <a:r>
              <a:rPr lang="fr-FR" sz="1200" b="0" i="0" strike="noStrike" cap="none" baseline="0">
                <a:solidFill>
                  <a:srgbClr val="000000"/>
                </a:solidFill>
                <a:effectLst/>
                <a:latin typeface="Aptos"/>
                <a:ea typeface="Aptos"/>
                <a:cs typeface="Aptos"/>
              </a:rPr>
              <a:t>* Market Trend and Demand</a:t>
            </a:r>
            <a:r>
              <a:rPr sz="1200"/>
              <a:t>
</a:t>
            </a:r>
            <a:r>
              <a:rPr lang="fr-FR" sz="1200" b="0" i="0" strike="noStrike" cap="none" baseline="0">
                <a:solidFill>
                  <a:srgbClr val="000000"/>
                </a:solidFill>
                <a:effectLst/>
                <a:latin typeface="Aptos"/>
                <a:ea typeface="Aptos"/>
                <a:cs typeface="Aptos"/>
              </a:rPr>
              <a:t>* Competitive Analysis</a:t>
            </a:r>
            <a:r>
              <a:rPr sz="1200"/>
              <a:t>
</a:t>
            </a:r>
            <a:r>
              <a:rPr lang="fr-FR" sz="1200" b="0" i="0" strike="noStrike" cap="none" baseline="0">
                <a:solidFill>
                  <a:srgbClr val="000000"/>
                </a:solidFill>
                <a:effectLst/>
                <a:latin typeface="Aptos"/>
                <a:ea typeface="Aptos"/>
                <a:cs typeface="Aptos"/>
              </a:rPr>
              <a:t> * Tetley</a:t>
            </a:r>
            <a:r>
              <a:rPr sz="1200"/>
              <a:t>
</a:t>
            </a:r>
            <a:r>
              <a:rPr lang="fr-FR" sz="1200" b="0" i="0" strike="noStrike" cap="none" baseline="0">
                <a:solidFill>
                  <a:srgbClr val="000000"/>
                </a:solidFill>
                <a:effectLst/>
                <a:latin typeface="Aptos"/>
                <a:ea typeface="Aptos"/>
                <a:cs typeface="Aptos"/>
              </a:rPr>
              <a:t> * Teavana</a:t>
            </a:r>
            <a:r>
              <a:rPr sz="1200"/>
              <a:t>
</a:t>
            </a:r>
            <a:r>
              <a:rPr lang="fr-FR" sz="1200" b="0" i="0" strike="noStrike" cap="none" baseline="0">
                <a:solidFill>
                  <a:srgbClr val="000000"/>
                </a:solidFill>
                <a:effectLst/>
                <a:latin typeface="Aptos"/>
                <a:ea typeface="Aptos"/>
                <a:cs typeface="Aptos"/>
              </a:rPr>
              <a:t> * David’s Tea</a:t>
            </a:r>
            <a:r>
              <a:rPr sz="1200"/>
              <a:t>
</a:t>
            </a:r>
            <a:r>
              <a:rPr lang="fr-FR" sz="1200" b="0" i="0" strike="noStrike" cap="none" baseline="0">
                <a:solidFill>
                  <a:srgbClr val="000000"/>
                </a:solidFill>
                <a:effectLst/>
                <a:latin typeface="Aptos"/>
                <a:ea typeface="Aptos"/>
                <a:cs typeface="Aptos"/>
              </a:rPr>
              <a:t> * Local Brands</a:t>
            </a:r>
            <a:r>
              <a:rPr sz="1200"/>
              <a:t>
</a:t>
            </a:r>
            <a:r>
              <a:rPr lang="fr-FR" sz="1200" b="0" i="0" strike="noStrike" cap="none" baseline="0">
                <a:solidFill>
                  <a:srgbClr val="000000"/>
                </a:solidFill>
                <a:effectLst/>
                <a:latin typeface="Aptos"/>
                <a:ea typeface="Aptos"/>
                <a:cs typeface="Aptos"/>
              </a:rPr>
              <a:t>* Market Share of Chai Tea in Latin America</a:t>
            </a:r>
            <a:r>
              <a:rPr sz="1200"/>
              <a:t>
</a:t>
            </a:r>
            <a:r>
              <a:rPr lang="fr-FR" sz="1200" b="0" i="0" strike="noStrike" cap="none" baseline="0">
                <a:solidFill>
                  <a:srgbClr val="000000"/>
                </a:solidFill>
                <a:effectLst/>
                <a:latin typeface="Aptos"/>
                <a:ea typeface="Aptos"/>
                <a:cs typeface="Aptos"/>
              </a:rPr>
              <a:t>* Canaux</a:t>
            </a:r>
            <a:r>
              <a:rPr sz="1200"/>
              <a:t>
</a:t>
            </a:r>
            <a:r>
              <a:rPr lang="fr-FR" sz="1200" b="0" i="0" strike="noStrike" cap="none" baseline="0">
                <a:solidFill>
                  <a:srgbClr val="000000"/>
                </a:solidFill>
                <a:effectLst/>
                <a:latin typeface="Aptos"/>
                <a:ea typeface="Aptos"/>
                <a:cs typeface="Aptos"/>
              </a:rPr>
              <a:t> de distribution * Revendeurs * Distributeurs</a:t>
            </a:r>
            <a:r>
              <a:rPr sz="1200"/>
              <a:t>
</a:t>
            </a:r>
            <a:r>
              <a:rPr sz="1200"/>
              <a:t>
</a:t>
            </a:r>
            <a:r>
              <a:rPr sz="1200"/>
              <a:t>
</a:t>
            </a:r>
            <a:r>
              <a:rPr lang="fr-FR" sz="1200" b="0" i="0" strike="noStrike" cap="none" baseline="0">
                <a:solidFill>
                  <a:srgbClr val="000000"/>
                </a:solidFill>
                <a:effectLst/>
                <a:latin typeface="Aptos"/>
                <a:ea typeface="Aptos"/>
                <a:cs typeface="Aptos"/>
              </a:rPr>
              <a:t> * Plan de promotion * Résultats</a:t>
            </a:r>
            <a:r>
              <a:rPr sz="1200"/>
              <a:t>
</a:t>
            </a:r>
            <a:r>
              <a:rPr lang="fr-FR" sz="1200" b="0" i="0" strike="noStrike" cap="none" baseline="0">
                <a:solidFill>
                  <a:srgbClr val="000000"/>
                </a:solidFill>
                <a:effectLst/>
                <a:latin typeface="Aptos"/>
                <a:ea typeface="Aptos"/>
                <a:cs typeface="Aptos"/>
              </a:rPr>
              <a:t> attendus * Défis</a:t>
            </a:r>
            <a:r>
              <a:rPr sz="1200"/>
              <a:t>
</a:t>
            </a:r>
            <a:r>
              <a:rPr lang="fr-FR" sz="1200" b="0" i="0" strike="noStrike" cap="none" baseline="0">
                <a:solidFill>
                  <a:srgbClr val="000000"/>
                </a:solidFill>
                <a:effectLst/>
                <a:latin typeface="Aptos"/>
                <a:ea typeface="Aptos"/>
                <a:cs typeface="Aptos"/>
              </a:rPr>
              <a:t> * Résultats attendus * Résultats attendus * Résultats attendus</a:t>
            </a:r>
            <a:r>
              <a:rPr sz="1200"/>
              <a:t>
</a:t>
            </a:r>
            <a:r>
              <a:rPr lang="fr-FR" sz="1200" b="0" i="0" strike="noStrike" cap="none" baseline="0">
                <a:solidFill>
                  <a:srgbClr val="000000"/>
                </a:solidFill>
                <a:effectLst/>
                <a:latin typeface="Aptos"/>
                <a:ea typeface="Aptos"/>
                <a:cs typeface="Aptos"/>
              </a:rPr>
              <a:t> * Défis potentiels</a:t>
            </a:r>
            <a:r>
              <a:rPr sz="1200"/>
              <a:t>
</a:t>
            </a:r>
            <a:r>
              <a:rPr lang="fr-FR" sz="1200" b="0" i="0" strike="noStrike" cap="none" baseline="0">
                <a:solidFill>
                  <a:srgbClr val="000000"/>
                </a:solidFill>
                <a:effectLst/>
                <a:latin typeface="Aptos"/>
                <a:ea typeface="Aptos"/>
                <a:cs typeface="Aptos"/>
              </a:rPr>
              <a:t>* Recommandations et conclusions</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このレポートは、ラテン アメリカ地域における Mystic Spice Premium Chai Tea の市場分析を提供します。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Il couvre la description du produit, la tendance du marché, l’analyse concurrentielle, les canaux de distribution, le plan de promotion, les résultats attendus et les recommandations pour l’avenir.</a:t>
            </a:r>
            <a:r>
              <a:rPr sz="1200"/>
              <a:t>
</a:t>
            </a:r>
            <a:r>
              <a:rPr sz="1200"/>
              <a:t>
</a:t>
            </a:r>
            <a:r>
              <a:rPr sz="1200"/>
              <a:t>
</a:t>
            </a:r>
            <a:r>
              <a:rPr lang="fr-FR" sz="1200" b="0" i="0" strike="noStrike" cap="none" baseline="0">
                <a:solidFill>
                  <a:srgbClr val="000000"/>
                </a:solidFill>
                <a:effectLst/>
                <a:latin typeface="Aptos"/>
                <a:ea typeface="Aptos"/>
                <a:cs typeface="Aptos"/>
              </a:rPr>
              <a:t>Contenu original :</a:t>
            </a:r>
            <a:r>
              <a:rPr sz="1200"/>
              <a:t>
</a:t>
            </a:r>
            <a:r>
              <a:rPr lang="fr-FR" sz="1200" b="0" i="0" strike="noStrike" cap="none" baseline="0">
                <a:solidFill>
                  <a:srgbClr val="000000"/>
                </a:solidFill>
                <a:effectLst/>
                <a:latin typeface="Aptos"/>
                <a:ea typeface="Aptos"/>
                <a:cs typeface="Aptos"/>
              </a:rPr>
              <a:t>Introductions Mystic</a:t>
            </a:r>
            <a:r>
              <a:rPr sz="1200"/>
              <a:t>
</a:t>
            </a:r>
            <a:r>
              <a:rPr lang="fr-FR" sz="1200" b="0" i="0" strike="noStrike" cap="none" baseline="0">
                <a:solidFill>
                  <a:srgbClr val="000000"/>
                </a:solidFill>
                <a:effectLst/>
                <a:latin typeface="Aptos"/>
                <a:ea typeface="Aptos"/>
                <a:cs typeface="Aptos"/>
              </a:rPr>
              <a:t>Spice Premium Chai Tea est un nouveau produit lancé par Contoso Beverage, une entreprise spécialisée dans la production et la distribution de boissons de haute qualité dans le monde entier.</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Mystic Spice Premium Chai Tea は、インド発祥で世界中で人気のスパイス入りティー ドリンクです。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温かくても冷たくても、ミルクの有無にかかわらず、さまざまなスパイスや甘味料と一緒に楽しめる多用途の飲み物です。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チャイ ティーには、免疫力の向上、炎症の軽減、消化の改善など、多くの健康上の利点があります。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また、もてなし、友情、リラクゼーションと関連付けられることが多いため、文化的、歴史的にも豊かな重要性があります。</a:t>
            </a:r>
            <a:r>
              <a:rPr lang="fr-FR" sz="1200" b="0" i="0" strike="noStrike" cap="none" baseline="0">
                <a:solidFill>
                  <a:srgbClr val="000000"/>
                </a:solidFill>
                <a:effectLst/>
                <a:latin typeface="Aptos"/>
                <a:ea typeface="Aptos"/>
                <a:cs typeface="Aptos"/>
              </a:rPr>
              <a:t>このレポートの目的は、ラテン アメリカ地域に焦点を当てた、Mystic Spice Premium Chai Tea の市場分析を提供することです。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 rapport couvre les aspects suivants :</a:t>
            </a:r>
            <a:r>
              <a:rPr sz="1200"/>
              <a:t>
</a:t>
            </a:r>
            <a:r>
              <a:rPr lang="fr-FR" sz="1200" b="0" i="0" strike="noStrike" cap="none" baseline="0">
                <a:solidFill>
                  <a:srgbClr val="000000"/>
                </a:solidFill>
                <a:effectLst/>
                <a:latin typeface="Aptos"/>
                <a:ea typeface="Aptos"/>
                <a:cs typeface="Aptos"/>
              </a:rPr>
              <a:t>·         Description du produit, caractéristiques et avantages de Mystic Spice Premium Chai Tea</a:t>
            </a:r>
            <a:r>
              <a:rPr sz="1200"/>
              <a:t>
</a:t>
            </a:r>
            <a:r>
              <a:rPr lang="fr-FR" sz="1200" b="0" i="0" strike="noStrike" cap="none" baseline="0">
                <a:solidFill>
                  <a:srgbClr val="000000"/>
                </a:solidFill>
                <a:effectLst/>
                <a:latin typeface="Aptos"/>
                <a:ea typeface="Aptos"/>
                <a:cs typeface="Aptos"/>
              </a:rPr>
              <a:t>·         La tendance du marché et la demande de thé Chai en Amérique</a:t>
            </a:r>
            <a:r>
              <a:rPr sz="1200"/>
              <a:t>
</a:t>
            </a:r>
            <a:r>
              <a:rPr lang="fr-FR" sz="1200" b="0" i="0" strike="noStrike" cap="none" baseline="0">
                <a:solidFill>
                  <a:srgbClr val="000000"/>
                </a:solidFill>
                <a:effectLst/>
                <a:latin typeface="Aptos"/>
                <a:ea typeface="Aptos"/>
                <a:cs typeface="Aptos"/>
              </a:rPr>
              <a:t> latine·         L’analyse concurrentielle du thé Chai en Amérique</a:t>
            </a:r>
            <a:r>
              <a:rPr sz="1200"/>
              <a:t>
</a:t>
            </a:r>
            <a:r>
              <a:rPr lang="fr-FR" sz="1200" b="0" i="0" strike="noStrike" cap="none" baseline="0">
                <a:solidFill>
                  <a:srgbClr val="000000"/>
                </a:solidFill>
                <a:effectLst/>
                <a:latin typeface="Aptos"/>
                <a:ea typeface="Aptos"/>
                <a:cs typeface="Aptos"/>
              </a:rPr>
              <a:t> latine·         Les canaux de distribution pour le thé Chai en Amérique</a:t>
            </a:r>
            <a:r>
              <a:rPr sz="1200"/>
              <a:t>
</a:t>
            </a:r>
            <a:r>
              <a:rPr lang="fr-FR" sz="1200" b="0" i="0" strike="noStrike" cap="none" baseline="0">
                <a:solidFill>
                  <a:srgbClr val="000000"/>
                </a:solidFill>
                <a:effectLst/>
                <a:latin typeface="Aptos"/>
                <a:ea typeface="Aptos"/>
                <a:cs typeface="Aptos"/>
              </a:rPr>
              <a:t> latine·         Le plan de promotion et la stratégie pour le thé Chai en Amérique</a:t>
            </a:r>
            <a:r>
              <a:rPr sz="1200"/>
              <a:t>
</a:t>
            </a:r>
            <a:r>
              <a:rPr lang="fr-FR" sz="1200" b="0" i="0" strike="noStrike" cap="none" baseline="0">
                <a:solidFill>
                  <a:srgbClr val="000000"/>
                </a:solidFill>
                <a:effectLst/>
                <a:latin typeface="Aptos"/>
                <a:ea typeface="Aptos"/>
                <a:cs typeface="Aptos"/>
              </a:rPr>
              <a:t> latine·         Les résultats attendus et les défis du plan</a:t>
            </a:r>
            <a:r>
              <a:rPr sz="1200"/>
              <a:t>
</a:t>
            </a:r>
            <a:r>
              <a:rPr lang="fr-FR" sz="1200" b="0" i="0" strike="noStrike" cap="none" baseline="0">
                <a:solidFill>
                  <a:srgbClr val="000000"/>
                </a:solidFill>
                <a:effectLst/>
                <a:latin typeface="Aptos"/>
                <a:ea typeface="Aptos"/>
                <a:cs typeface="Aptos"/>
              </a:rPr>
              <a:t> de promotion·         Les recommandations et les conclusions relatives à l’avenir du thé Chai en Amérique latine</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Mystic Spice Premium Chai Tea は、インドのチャイの伝統を尊重して丁寧に作られたブレンドです。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Chaque tasse vous emmène dans un voyage à travers les paysages dynamiques de l’Inde, apportant une expérience authentique chai à votre maison.</a:t>
            </a:r>
            <a:r>
              <a:rPr sz="1200"/>
              <a:t>
</a:t>
            </a:r>
            <a:r>
              <a:rPr sz="1200"/>
              <a:t>
</a:t>
            </a:r>
            <a:r>
              <a:rPr sz="1200"/>
              <a:t>
</a:t>
            </a:r>
            <a:r>
              <a:rPr lang="fr-FR" sz="1200" b="0" i="0" strike="noStrike" cap="none" baseline="0">
                <a:solidFill>
                  <a:srgbClr val="000000"/>
                </a:solidFill>
                <a:effectLst/>
                <a:latin typeface="Aptos"/>
                <a:ea typeface="Aptos"/>
                <a:cs typeface="Aptos"/>
              </a:rPr>
              <a:t>Contenu original :</a:t>
            </a:r>
            <a:r>
              <a:rPr sz="1200"/>
              <a:t>
</a:t>
            </a:r>
            <a:r>
              <a:rPr lang="fr-FR" sz="1200" b="0" i="0" strike="noStrike" cap="none" baseline="0">
                <a:solidFill>
                  <a:srgbClr val="000000"/>
                </a:solidFill>
                <a:effectLst/>
                <a:latin typeface="Aptos"/>
                <a:ea typeface="Aptos"/>
                <a:cs typeface="Aptos"/>
              </a:rPr>
              <a:t>Description</a:t>
            </a:r>
            <a:r>
              <a:rPr sz="1200"/>
              <a:t>
</a:t>
            </a:r>
            <a:r>
              <a:rPr lang="fr-FR" sz="1200" b="0" i="0" strike="noStrike" cap="none" baseline="0">
                <a:solidFill>
                  <a:srgbClr val="000000"/>
                </a:solidFill>
                <a:effectLst/>
                <a:latin typeface="Aptos"/>
                <a:ea typeface="Aptos"/>
                <a:cs typeface="Aptos"/>
              </a:rPr>
              <a:t>du produit Mystic Spice Premium Chai Tea est un mélange méticuleusement conçu qui rend hommage aux traditions intemporelles du chai indien.</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各カップはインドの活気に満ちた風景を巡る魅惑的な旅を提供し、自宅で本格的なチャイ体験をお届けします。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Mystic Spice Premium Chai Tea の製品説明、特徴、利点を以下の表にまとめます。</a:t>
            </a: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non défini</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non défini</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ラテン アメリカ市場は、健康的、自然的、そしてエキゾチックな製品に対する需要が高まっており、チャイ ティーにとって大きなチャンスをもたらしています。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世界のチャイ ティー市場規模は 2019 年に 19 億米ドルと評価され、2020 年から 2027 年にかけて 5.5% の CAGR で成長すると予想されており、ラテン アメリカは最も急速に成長している地域の 1 つです。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Les principaux facteurs de croissance incluent l’augmentation de la sensibilisation, l’augmentation du revenu disponible et l’expansion de la distribution.</a:t>
            </a:r>
            <a:r>
              <a:rPr sz="1200"/>
              <a:t>
</a:t>
            </a:r>
            <a:r>
              <a:rPr sz="1200"/>
              <a:t>
</a:t>
            </a:r>
            <a:r>
              <a:rPr sz="1200"/>
              <a:t>
</a:t>
            </a:r>
            <a:r>
              <a:rPr lang="fr-FR" sz="1200" b="0" i="0" strike="noStrike" cap="none" baseline="0">
                <a:solidFill>
                  <a:srgbClr val="000000"/>
                </a:solidFill>
                <a:effectLst/>
                <a:latin typeface="Aptos"/>
                <a:ea typeface="Aptos"/>
                <a:cs typeface="Aptos"/>
              </a:rPr>
              <a:t>Contenu original :</a:t>
            </a:r>
            <a:r>
              <a:rPr sz="1200"/>
              <a:t>
</a:t>
            </a:r>
            <a:r>
              <a:rPr lang="fr-FR" sz="1200" b="0" i="0" strike="noStrike" cap="none" baseline="0">
                <a:solidFill>
                  <a:srgbClr val="000000"/>
                </a:solidFill>
                <a:effectLst/>
                <a:latin typeface="Aptos"/>
                <a:ea typeface="Aptos"/>
                <a:cs typeface="Aptos"/>
              </a:rPr>
              <a:t>Tendance du marché et demande</a:t>
            </a:r>
            <a:r>
              <a:rPr sz="1200"/>
              <a:t>
</a:t>
            </a:r>
            <a:r>
              <a:rPr lang="fr-FR" sz="1200" b="0" i="0" strike="noStrike" cap="none" baseline="0">
                <a:solidFill>
                  <a:srgbClr val="000000"/>
                </a:solidFill>
                <a:effectLst/>
                <a:latin typeface="Aptos"/>
                <a:ea typeface="Aptos"/>
                <a:cs typeface="Aptos"/>
              </a:rPr>
              <a:t>Le marché latino-américain offre une grande opportunité pour le thé Chai, car la région a une demande croissante de produits sains, naturels et exotiques.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この地域には紅茶文化も根付いており、特にアルゼンチン、チリ、ウルグアイなどの国ではマテ茶が人気の飲み物です。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チャイ ティーは、カフェインが増加し、複雑な風味プロファイルを提供するため、紅茶愛好家とコーヒー愛好家の両方にアピールできます。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チャイ ティーは、社交、分かち合い、甘いお菓子を満喫することを楽しむラテン アメリカの消費者のライフスタイルや好みにもフィットします。</a:t>
            </a:r>
            <a:r>
              <a:rPr lang="fr-FR" sz="1200" b="0" i="0" strike="noStrike" cap="none" baseline="0">
                <a:solidFill>
                  <a:srgbClr val="000000"/>
                </a:solidFill>
                <a:effectLst/>
                <a:latin typeface="Aptos"/>
                <a:ea typeface="Aptos"/>
                <a:cs typeface="Aptos"/>
              </a:rPr>
              <a:t>Grand View Research のレポートによると、世界のチャイ ティー市場規模は 2019 年に 19 億米ドルと評価され、2020 年から 2027 年まで年間平均成長率 (CAGR) 5.5% で成長すると予想されています。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また、このレポートでは、ラテン アメリカはチャイ ティーの最も急成長している地域の一つであり、2020 年から 2027 年までの CAGR は 6.2% であると述べています。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Les principaux facteurs de croissance du thé Chai en Amérique latine sont :</a:t>
            </a:r>
            <a:r>
              <a:rPr sz="1200"/>
              <a:t>
</a:t>
            </a:r>
            <a:r>
              <a:rPr lang="fr-FR" sz="1200" b="0" i="0" strike="noStrike" cap="none" baseline="0">
                <a:solidFill>
                  <a:srgbClr val="000000"/>
                </a:solidFill>
                <a:effectLst/>
                <a:latin typeface="Aptos"/>
                <a:ea typeface="Aptos"/>
                <a:cs typeface="Aptos"/>
              </a:rPr>
              <a:t>·         La sensibilisation et l’intérêt accrus dans les avantages sanitaires et les aspects culturels du thé</a:t>
            </a:r>
            <a:r>
              <a:rPr sz="1200"/>
              <a:t>
</a:t>
            </a:r>
            <a:r>
              <a:rPr lang="fr-FR" sz="1200" b="0" i="0" strike="noStrike" cap="none" baseline="0">
                <a:solidFill>
                  <a:srgbClr val="000000"/>
                </a:solidFill>
                <a:effectLst/>
                <a:latin typeface="Aptos"/>
                <a:ea typeface="Aptos"/>
                <a:cs typeface="Aptos"/>
              </a:rPr>
              <a:t> Chai·         Le revenu disponible croissant et le pouvoir de dépense des consommateurs</a:t>
            </a:r>
            <a:r>
              <a:rPr sz="1200"/>
              <a:t>
</a:t>
            </a:r>
            <a:r>
              <a:rPr lang="fr-FR" sz="1200" b="0" i="0" strike="noStrike" cap="none" baseline="0">
                <a:solidFill>
                  <a:srgbClr val="000000"/>
                </a:solidFill>
                <a:effectLst/>
                <a:latin typeface="Aptos"/>
                <a:ea typeface="Aptos"/>
                <a:cs typeface="Aptos"/>
              </a:rPr>
              <a:t> de la classe moyenne·         La popularité croissante des thés spécialisés et premium parmi les segments</a:t>
            </a:r>
            <a:r>
              <a:rPr sz="1200"/>
              <a:t>
</a:t>
            </a:r>
            <a:r>
              <a:rPr lang="fr-FR" sz="1200" b="0" i="0" strike="noStrike" cap="none" baseline="0">
                <a:solidFill>
                  <a:srgbClr val="000000"/>
                </a:solidFill>
                <a:effectLst/>
                <a:latin typeface="Aptos"/>
                <a:ea typeface="Aptos"/>
                <a:cs typeface="Aptos"/>
              </a:rPr>
              <a:t> plus jeunes et urbains·         La distribution et la disponibilité croissantes de produits de thé Chai dans différents canaux, tels que les supermarchés, les cafés et les plateformes</a:t>
            </a:r>
            <a:r>
              <a:rPr sz="1200"/>
              <a:t>
</a:t>
            </a:r>
            <a:r>
              <a:rPr lang="fr-FR" sz="1200" b="0" i="0" strike="noStrike" cap="none" baseline="0">
                <a:solidFill>
                  <a:srgbClr val="000000"/>
                </a:solidFill>
                <a:effectLst/>
                <a:latin typeface="Aptos"/>
                <a:ea typeface="Aptos"/>
                <a:cs typeface="Aptos"/>
              </a:rPr>
              <a:t> en ligne·         L’émergence de saveurs nouvelles et innovantes et de formats de thé Chai, tels que des variétés prêtes à boire, instantanées et biologiques</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ラテン アメリカのチャイ ティーは、小売業者、卸売業者、流通業者を通じて流通しています。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スーパーマーケットやカフェなどの小売業者は消費者に直接販売しており、消費者の認識や購入に影響を与えることができます。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大手小売業者には Walmart や Starbucks などがあります。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Les grossistes vendent en bloc aux détaillants, tandis que les distributeurs transportent des produits des fabricants aux détaillants.</a:t>
            </a:r>
            <a:r>
              <a:rPr sz="1200"/>
              <a:t>
</a:t>
            </a:r>
            <a:r>
              <a:rPr sz="1200"/>
              <a:t>
</a:t>
            </a:r>
            <a:r>
              <a:rPr sz="1200"/>
              <a:t>
</a:t>
            </a:r>
            <a:r>
              <a:rPr lang="fr-FR" sz="1200" b="0" i="0" strike="noStrike" cap="none" baseline="0">
                <a:solidFill>
                  <a:srgbClr val="000000"/>
                </a:solidFill>
                <a:effectLst/>
                <a:latin typeface="Aptos"/>
                <a:ea typeface="Aptos"/>
                <a:cs typeface="Aptos"/>
              </a:rPr>
              <a:t>Contenu original :</a:t>
            </a:r>
            <a:r>
              <a:rPr sz="1200"/>
              <a:t>
</a:t>
            </a:r>
            <a:r>
              <a:rPr lang="fr-FR" sz="1200" b="0" i="0" strike="noStrike" cap="none" baseline="0">
                <a:solidFill>
                  <a:srgbClr val="000000"/>
                </a:solidFill>
                <a:effectLst/>
                <a:latin typeface="Aptos"/>
                <a:ea typeface="Aptos"/>
                <a:cs typeface="Aptos"/>
              </a:rPr>
              <a:t>Les canaux de distribution pour le thé Chai en Amérique latine sont les moyens et moyens par lesquels les produits de thé Chai sont livrés et vendus aux consommateurs finals.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ラテン アメリカにおけるチャイ ティーの流通チャネルは、小売業者、卸売業者、流通業者の 3 つに分類できます。</a:t>
            </a:r>
            <a:r>
              <a:rPr lang="fr-FR" sz="1200" b="0" i="0" strike="noStrike" cap="none" baseline="0">
                <a:solidFill>
                  <a:srgbClr val="000000"/>
                </a:solidFill>
                <a:effectLst/>
                <a:latin typeface="Aptos"/>
                <a:ea typeface="Aptos"/>
                <a:cs typeface="Aptos"/>
              </a:rPr>
              <a:t>小売業者とは、スーパーマーケット、コンビニエンス ストア、専門店、カフェ、オンライン プラットフォームなど、チャイ ティー製品を消費者に直接販売する企業です。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小売業者はチャイ ティー製品の最も目に付きやすくアクセスしやすいチャネルであり、消費者のチャイ ティー製品に対する認識、好み、購入に影響を与える可能性があります。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小売業者は、ディスプレイ、看板、棚スペースなど、チャイ ティー製品のプロモーションや商品化をサポートすることもできます。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ラテン アメリカにおけるチャイ ティー製品の主な小売業者には、Walmart、Carrefour、Oxxo、Starbucks、Amazon などがあります。</a:t>
            </a: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卸売業者はチャイ ティー製品を大量に購入し、小売業者やその他の仲介業者に販売します。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チャイ ティー製品の需要と供給を結び、さまざまなサービスを提供しています。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Les principaux grossistes en Amérique latine comprennent Cencosud, Grupo Pao de Acucar, La Anonima et Makro.</a:t>
            </a:r>
            <a:r>
              <a:rPr sz="1200"/>
              <a:t>
</a:t>
            </a:r>
            <a:r>
              <a:rPr sz="1200"/>
              <a:t>
</a:t>
            </a:r>
            <a:r>
              <a:rPr sz="1200"/>
              <a:t>
</a:t>
            </a:r>
            <a:r>
              <a:rPr lang="fr-FR" sz="1200" b="0" i="0" strike="noStrike" cap="none" baseline="0">
                <a:solidFill>
                  <a:srgbClr val="000000"/>
                </a:solidFill>
                <a:effectLst/>
                <a:latin typeface="Aptos"/>
                <a:ea typeface="Aptos"/>
                <a:cs typeface="Aptos"/>
              </a:rPr>
              <a:t>Contenu d’origine :</a:t>
            </a:r>
            <a:r>
              <a:rPr sz="1200"/>
              <a:t>
</a:t>
            </a:r>
            <a:r>
              <a:rPr lang="fr-FR" sz="1200" b="0" i="0" strike="noStrike" cap="none" baseline="0">
                <a:solidFill>
                  <a:srgbClr val="000000"/>
                </a:solidFill>
                <a:effectLst/>
                <a:latin typeface="Aptos"/>
                <a:ea typeface="Aptos"/>
                <a:cs typeface="Aptos"/>
              </a:rPr>
              <a:t> les grossistes sont les entreprises qui achètent des produits de thé Chai en bloc auprès des fabricants ou des distributeurs et les vendent aux détaillants ou à d’autres intermédiaires.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卸売業者は、チャイ ティー製品の需要と供給をつなぐ役割を担っており、チャイ ティー製品の規模の経済、保管、輸送サービスを提供できます。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卸売業者は、チャイ ティー製品の市場情報、フィードバック、信用制度を提供することもできます。</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ラテン アメリカにおけるチャイ ティー製品の主要な卸売業者には、Cencosud、Grupo Pao de Acucar、La Anonima、Makro などがあります。</a:t>
            </a: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6/26/2024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63554201"/>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6/26/2024</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4644047"/>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6/26/2024</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960731"/>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6/26/2024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81996987"/>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6/26/2024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5489466"/>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6/26/2024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5735041"/>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6/26/2024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83737302"/>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6/26/2024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18916262"/>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6/26/2024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2227465"/>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6/26/2024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51372969"/>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ct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6/26/2024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273536"/>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6/26/2024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Tx/>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1.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0.xml" /><Relationship Id="rId3" Type="http://schemas.openxmlformats.org/officeDocument/2006/relationships/image" Target="../media/image3.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2.xml" /><Relationship Id="rId3" Type="http://schemas.openxmlformats.org/officeDocument/2006/relationships/image" Target="../media/image4.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xml" /><Relationship Id="rId3" Type="http://schemas.openxmlformats.org/officeDocument/2006/relationships/image" Target="../media/image2.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fr-FR" sz="5600" b="0" i="0" strike="noStrike" cap="none" baseline="0">
                <a:solidFill>
                  <a:srgbClr val="262626"/>
                </a:solidFill>
                <a:effectLst/>
                <a:latin typeface="Bookman Old Style"/>
                <a:ea typeface="Bookman Old Style"/>
                <a:cs typeface="Bookman Old Style"/>
              </a:rPr>
              <a:t>Mystic Spice Premium Chai Tea 市場分析レポート</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a:blip r:embed="rId3"/>
          <a:srcRect l="13082" r="18651" b="-1"/>
          <a:stretch>
            <a:fillRect/>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fr-FR" sz="4000" b="0" i="0" strike="noStrike" cap="none" baseline="0">
                <a:solidFill>
                  <a:srgbClr val="FFFFFF"/>
                </a:solidFill>
                <a:effectLst/>
                <a:latin typeface="Bookman Old Style"/>
                <a:ea typeface="Bookman Old Style"/>
                <a:cs typeface="Bookman Old Style"/>
              </a:rPr>
              <a:t>Canaux de distribution : Distributeurs</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fr-FR" sz="1300" b="0" i="0" strike="noStrike" cap="none" baseline="0">
                <a:solidFill>
                  <a:srgbClr val="FFFFFF"/>
                </a:solidFill>
                <a:effectLst/>
                <a:latin typeface="Franklin Gothic Book"/>
                <a:ea typeface="Franklin Gothic Book"/>
                <a:cs typeface="Franklin Gothic Book"/>
              </a:rPr>
              <a:t>流通業者の役割</a:t>
            </a:r>
          </a:p>
          <a:p>
            <a:pPr lvl="1">
              <a:lnSpc>
                <a:spcPct val="90000"/>
              </a:lnSpc>
            </a:pPr>
            <a:r>
              <a:rPr lang="fr-FR" sz="1300" b="0" i="0" strike="noStrike" cap="none" baseline="0">
                <a:solidFill>
                  <a:srgbClr val="FFFFFF"/>
                </a:solidFill>
                <a:effectLst/>
                <a:latin typeface="Franklin Gothic Book"/>
                <a:ea typeface="Franklin Gothic Book"/>
                <a:cs typeface="Franklin Gothic Book"/>
              </a:rPr>
              <a:t>チャイティー製品の代理および流通</a:t>
            </a:r>
          </a:p>
          <a:p>
            <a:pPr lvl="1">
              <a:lnSpc>
                <a:spcPct val="90000"/>
              </a:lnSpc>
            </a:pPr>
            <a:r>
              <a:rPr lang="fr-FR" sz="1300" b="0" i="0" strike="noStrike" cap="none" baseline="0">
                <a:solidFill>
                  <a:srgbClr val="FFFFFF"/>
                </a:solidFill>
                <a:effectLst/>
                <a:latin typeface="Franklin Gothic Book"/>
                <a:ea typeface="Franklin Gothic Book"/>
                <a:cs typeface="Franklin Gothic Book"/>
              </a:rPr>
              <a:t>さまざまな市場での移動と販売を促進する</a:t>
            </a:r>
          </a:p>
          <a:p>
            <a:pPr lvl="1">
              <a:lnSpc>
                <a:spcPct val="90000"/>
              </a:lnSpc>
            </a:pPr>
            <a:r>
              <a:rPr lang="fr-FR" sz="1300" b="0" i="0" strike="noStrike" cap="none" baseline="0">
                <a:solidFill>
                  <a:srgbClr val="FFFFFF"/>
                </a:solidFill>
                <a:effectLst/>
                <a:latin typeface="Franklin Gothic Book"/>
                <a:ea typeface="Franklin Gothic Book"/>
                <a:cs typeface="Franklin Gothic Book"/>
              </a:rPr>
              <a:t>マーケティング、販売、アフター サービスの提供</a:t>
            </a:r>
          </a:p>
          <a:p>
            <a:pPr>
              <a:lnSpc>
                <a:spcPct val="90000"/>
              </a:lnSpc>
            </a:pPr>
            <a:r>
              <a:rPr lang="fr-FR" sz="1300" b="0" i="0" strike="noStrike" cap="none" baseline="0">
                <a:solidFill>
                  <a:srgbClr val="FFFFFF"/>
                </a:solidFill>
                <a:effectLst/>
                <a:latin typeface="Franklin Gothic Book"/>
                <a:ea typeface="Franklin Gothic Book"/>
                <a:cs typeface="Franklin Gothic Book"/>
              </a:rPr>
              <a:t>Relations</a:t>
            </a:r>
          </a:p>
          <a:p>
            <a:pPr lvl="1">
              <a:lnSpc>
                <a:spcPct val="90000"/>
              </a:lnSpc>
            </a:pPr>
            <a:r>
              <a:rPr lang="fr-FR" sz="1300" b="0" i="0" strike="noStrike" cap="none" baseline="0">
                <a:solidFill>
                  <a:srgbClr val="FFFFFF"/>
                </a:solidFill>
                <a:effectLst/>
                <a:latin typeface="Franklin Gothic Book"/>
                <a:ea typeface="Franklin Gothic Book"/>
                <a:cs typeface="Franklin Gothic Book"/>
              </a:rPr>
              <a:t>小売業者および消費者との関係を確立および維持する</a:t>
            </a:r>
          </a:p>
          <a:p>
            <a:pPr lvl="1">
              <a:lnSpc>
                <a:spcPct val="90000"/>
              </a:lnSpc>
            </a:pPr>
            <a:r>
              <a:rPr lang="fr-FR" sz="1300" b="0" i="0" strike="noStrike" cap="none" baseline="0">
                <a:solidFill>
                  <a:srgbClr val="FFFFFF"/>
                </a:solidFill>
                <a:effectLst/>
                <a:latin typeface="Franklin Gothic Book"/>
                <a:ea typeface="Franklin Gothic Book"/>
                <a:cs typeface="Franklin Gothic Book"/>
              </a:rPr>
              <a:t>技術的および物流的なサポートを提供する</a:t>
            </a:r>
          </a:p>
          <a:p>
            <a:pPr>
              <a:lnSpc>
                <a:spcPct val="90000"/>
              </a:lnSpc>
            </a:pPr>
            <a:r>
              <a:rPr lang="fr-FR" sz="1300" b="0" i="0" strike="noStrike" cap="none" baseline="0">
                <a:solidFill>
                  <a:srgbClr val="FFFFFF"/>
                </a:solidFill>
                <a:effectLst/>
                <a:latin typeface="Franklin Gothic Book"/>
                <a:ea typeface="Franklin Gothic Book"/>
                <a:cs typeface="Franklin Gothic Book"/>
              </a:rPr>
              <a:t>ラテン アメリカの主要流通業者</a:t>
            </a:r>
          </a:p>
          <a:p>
            <a:pPr lvl="1">
              <a:lnSpc>
                <a:spcPct val="90000"/>
              </a:lnSpc>
            </a:pPr>
            <a:r>
              <a:rPr lang="fr-FR" sz="1300" b="0" i="0" strike="noStrike" cap="none" baseline="0">
                <a:solidFill>
                  <a:srgbClr val="FFFFFF"/>
                </a:solidFill>
                <a:effectLst/>
                <a:latin typeface="Franklin Gothic Book"/>
                <a:ea typeface="Franklin Gothic Book"/>
                <a:cs typeface="Franklin Gothic Book"/>
              </a:rPr>
              <a:t>Tailwind Traders</a:t>
            </a:r>
          </a:p>
          <a:p>
            <a:pPr lvl="1">
              <a:lnSpc>
                <a:spcPct val="90000"/>
              </a:lnSpc>
            </a:pPr>
            <a:r>
              <a:rPr lang="fr-FR" sz="1300" b="0" i="0" strike="noStrike" cap="none" baseline="0">
                <a:solidFill>
                  <a:srgbClr val="FFFFFF"/>
                </a:solidFill>
                <a:effectLst/>
                <a:latin typeface="Franklin Gothic Book"/>
                <a:ea typeface="Franklin Gothic Book"/>
                <a:cs typeface="Franklin Gothic Book"/>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a:blip r:embed="rId3"/>
          <a:srcRect l="29134" r="26287" b="-1"/>
          <a:stretch>
            <a:fillRect/>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fr-FR" sz="4400" b="0" i="0" strike="noStrike" cap="none" baseline="0">
                <a:solidFill>
                  <a:srgbClr val="FFFFFF"/>
                </a:solidFill>
                <a:effectLst/>
                <a:latin typeface="Bookman Old Style"/>
                <a:ea typeface="Bookman Old Style"/>
                <a:cs typeface="Bookman Old Style"/>
              </a:rPr>
              <a:t>プロモーション計画と戦略</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a:bodyPr>
          <a:lstStyle/>
          <a:p>
            <a:pPr>
              <a:lnSpc>
                <a:spcPct val="100000"/>
              </a:lnSpc>
            </a:pPr>
            <a:r>
              <a:rPr lang="fr-FR" sz="1700" b="0" i="0" strike="noStrike" cap="none" baseline="0">
                <a:solidFill>
                  <a:srgbClr val="404040"/>
                </a:solidFill>
                <a:effectLst/>
                <a:latin typeface="Franklin Gothic Book"/>
                <a:ea typeface="Franklin Gothic Book"/>
                <a:cs typeface="Franklin Gothic Book"/>
              </a:rPr>
              <a:t>プロモーション計画と戦略の目的</a:t>
            </a:r>
          </a:p>
          <a:p>
            <a:pPr lvl="1">
              <a:lnSpc>
                <a:spcPct val="100000"/>
              </a:lnSpc>
            </a:pPr>
            <a:r>
              <a:rPr lang="fr-FR" sz="1700" b="0" i="0" strike="noStrike" cap="none" baseline="0">
                <a:solidFill>
                  <a:srgbClr val="404040"/>
                </a:solidFill>
                <a:effectLst/>
                <a:latin typeface="Franklin Gothic Book"/>
                <a:ea typeface="Franklin Gothic Book"/>
                <a:cs typeface="Franklin Gothic Book"/>
              </a:rPr>
              <a:t>ターゲット層のチャイ ティーへの認識度と関心を高める</a:t>
            </a:r>
          </a:p>
          <a:p>
            <a:pPr lvl="1">
              <a:lnSpc>
                <a:spcPct val="100000"/>
              </a:lnSpc>
            </a:pPr>
            <a:r>
              <a:rPr lang="fr-FR" sz="1700" b="0" i="0" strike="noStrike" cap="none" baseline="0">
                <a:solidFill>
                  <a:srgbClr val="404040"/>
                </a:solidFill>
                <a:effectLst/>
                <a:latin typeface="Franklin Gothic Book"/>
                <a:ea typeface="Franklin Gothic Book"/>
                <a:cs typeface="Franklin Gothic Book"/>
              </a:rPr>
              <a:t>チャイ ティーをプレミアム、自然、そして健康的な製品として位置づける</a:t>
            </a:r>
          </a:p>
          <a:p>
            <a:pPr lvl="1">
              <a:lnSpc>
                <a:spcPct val="100000"/>
              </a:lnSpc>
            </a:pPr>
            <a:r>
              <a:rPr lang="fr-FR" sz="1700" b="0" i="0" strike="noStrike" cap="none" baseline="0">
                <a:solidFill>
                  <a:srgbClr val="404040"/>
                </a:solidFill>
                <a:effectLst/>
                <a:latin typeface="Franklin Gothic Book"/>
                <a:ea typeface="Franklin Gothic Book"/>
                <a:cs typeface="Franklin Gothic Book"/>
              </a:rPr>
              <a:t>さまざまなチャネルやインセンティブを通じてチャイ ティーの試用と購入を奨励する</a:t>
            </a:r>
          </a:p>
          <a:p>
            <a:pPr lvl="1">
              <a:lnSpc>
                <a:spcPct val="100000"/>
              </a:lnSpc>
            </a:pPr>
            <a:r>
              <a:rPr lang="fr-FR" sz="1700" b="0" i="0" strike="noStrike" cap="none" baseline="0">
                <a:solidFill>
                  <a:srgbClr val="404040"/>
                </a:solidFill>
                <a:effectLst/>
                <a:latin typeface="Franklin Gothic Book"/>
                <a:ea typeface="Franklin Gothic Book"/>
                <a:cs typeface="Franklin Gothic Book"/>
              </a:rPr>
              <a:t>チャイ ティー消費者のロイヤルティを確立して維持する</a:t>
            </a:r>
          </a:p>
          <a:p>
            <a:pPr>
              <a:lnSpc>
                <a:spcPct val="100000"/>
              </a:lnSpc>
            </a:pPr>
            <a:r>
              <a:rPr lang="fr-FR" sz="1700" b="0" i="0" strike="noStrike" cap="none" baseline="0">
                <a:solidFill>
                  <a:srgbClr val="404040"/>
                </a:solidFill>
                <a:effectLst/>
                <a:latin typeface="Franklin Gothic Book"/>
                <a:ea typeface="Franklin Gothic Book"/>
                <a:cs typeface="Franklin Gothic Book"/>
              </a:rPr>
              <a:t>プロモーション計画と戦略で使用される戦術</a:t>
            </a:r>
          </a:p>
          <a:p>
            <a:pPr lvl="1">
              <a:lnSpc>
                <a:spcPct val="100000"/>
              </a:lnSpc>
            </a:pPr>
            <a:r>
              <a:rPr lang="fr-FR" sz="1700" b="0" i="0" strike="noStrike" cap="none" baseline="0">
                <a:solidFill>
                  <a:srgbClr val="404040"/>
                </a:solidFill>
                <a:effectLst/>
                <a:latin typeface="Franklin Gothic Book"/>
                <a:ea typeface="Franklin Gothic Book"/>
                <a:cs typeface="Franklin Gothic Book"/>
              </a:rPr>
              <a:t>キャッチーで記憶に残るチャイ ティーのブランド名とロゴを作成する</a:t>
            </a:r>
          </a:p>
          <a:p>
            <a:pPr lvl="1">
              <a:lnSpc>
                <a:spcPct val="100000"/>
              </a:lnSpc>
            </a:pPr>
            <a:r>
              <a:rPr lang="fr-FR" sz="1700" b="0" i="0" strike="noStrike" cap="none" baseline="0">
                <a:solidFill>
                  <a:srgbClr val="404040"/>
                </a:solidFill>
                <a:effectLst/>
                <a:latin typeface="Franklin Gothic Book"/>
                <a:ea typeface="Franklin Gothic Book"/>
                <a:cs typeface="Franklin Gothic Book"/>
              </a:rPr>
              <a:t>Web サイトとソーシャル メディアでのチャイ ティーの存在感を確立する</a:t>
            </a:r>
          </a:p>
          <a:p>
            <a:pPr lvl="1">
              <a:lnSpc>
                <a:spcPct val="100000"/>
              </a:lnSpc>
            </a:pPr>
            <a:r>
              <a:rPr lang="fr-FR" sz="1700" b="0" i="0" strike="noStrike" cap="none" baseline="0">
                <a:solidFill>
                  <a:srgbClr val="404040"/>
                </a:solidFill>
                <a:effectLst/>
                <a:latin typeface="Franklin Gothic Book"/>
                <a:ea typeface="Franklin Gothic Book"/>
                <a:cs typeface="Franklin Gothic Book"/>
              </a:rPr>
              <a:t>デジタル マーケティング キャンペーンを開始する</a:t>
            </a:r>
          </a:p>
          <a:p>
            <a:pPr lvl="1">
              <a:lnSpc>
                <a:spcPct val="100000"/>
              </a:lnSpc>
            </a:pPr>
            <a:r>
              <a:rPr lang="fr-FR" sz="1700" b="0" i="0" strike="noStrike" cap="none" baseline="0">
                <a:solidFill>
                  <a:srgbClr val="404040"/>
                </a:solidFill>
                <a:effectLst/>
                <a:latin typeface="Franklin Gothic Book"/>
                <a:ea typeface="Franklin Gothic Book"/>
                <a:cs typeface="Franklin Gothic Book"/>
              </a:rPr>
              <a:t>チャイ ティーの無料サンプルとクーポンを配布する</a:t>
            </a:r>
          </a:p>
          <a:p>
            <a:pPr lvl="1">
              <a:lnSpc>
                <a:spcPct val="100000"/>
              </a:lnSpc>
            </a:pPr>
            <a:r>
              <a:rPr lang="fr-FR" sz="1700" b="0" i="0" strike="noStrike" cap="none" baseline="0">
                <a:solidFill>
                  <a:srgbClr val="404040"/>
                </a:solidFill>
                <a:effectLst/>
                <a:latin typeface="Franklin Gothic Book"/>
                <a:ea typeface="Franklin Gothic Book"/>
                <a:cs typeface="Franklin Gothic Book"/>
              </a:rPr>
              <a:t>イベントやコンテストを企画する</a:t>
            </a:r>
          </a:p>
          <a:p>
            <a:pPr>
              <a:lnSpc>
                <a:spcPct val="100000"/>
              </a:lnSpc>
            </a:pPr>
            <a:r>
              <a:rPr lang="fr-FR" sz="1700" b="0" i="0" strike="noStrike" cap="none" baseline="0">
                <a:solidFill>
                  <a:srgbClr val="404040"/>
                </a:solidFill>
                <a:effectLst/>
                <a:latin typeface="Franklin Gothic Book"/>
                <a:ea typeface="Franklin Gothic Book"/>
                <a:cs typeface="Franklin Gothic Book"/>
              </a:rPr>
              <a:t>プロモーション計画と戦略の実施と評価</a:t>
            </a:r>
          </a:p>
        </p:txBody>
      </p:sp>
    </p:spTree>
    <p:extLst>
      <p:ext uri="{BB962C8B-B14F-4D97-AF65-F5344CB8AC3E}">
        <p14:creationId xmlns:p14="http://schemas.microsoft.com/office/powerpoint/2010/main" val="2279399431"/>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fr-FR" sz="3100" b="0" i="0" strike="noStrike" cap="none" baseline="0">
                <a:solidFill>
                  <a:srgbClr val="404040"/>
                </a:solidFill>
                <a:effectLst/>
                <a:latin typeface="Bookman Old Style"/>
                <a:ea typeface="Bookman Old Style"/>
                <a:cs typeface="Bookman Old Style"/>
              </a:rPr>
              <a:t>Résultats et défis attendus : résultats attendus</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a:blip r:embed="rId3"/>
          <a:srcRect l="20033" r="11470"/>
          <a:stretch>
            <a:fillRect/>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fr-FR" sz="1900" b="0" i="0" strike="noStrike" cap="none" baseline="0">
                <a:solidFill>
                  <a:srgbClr val="404040"/>
                </a:solidFill>
                <a:effectLst/>
                <a:latin typeface="Franklin Gothic Book"/>
                <a:ea typeface="Franklin Gothic Book"/>
                <a:cs typeface="Franklin Gothic Book"/>
              </a:rPr>
              <a:t>ターゲット層のチャイ ティーに対する認知度および関心が 20% 増加</a:t>
            </a:r>
          </a:p>
          <a:p>
            <a:r>
              <a:rPr lang="fr-FR" sz="1900" b="0" i="0" strike="noStrike" cap="none" baseline="0">
                <a:solidFill>
                  <a:srgbClr val="404040"/>
                </a:solidFill>
                <a:effectLst/>
                <a:latin typeface="Franklin Gothic Book"/>
                <a:ea typeface="Franklin Gothic Book"/>
                <a:cs typeface="Franklin Gothic Book"/>
              </a:rPr>
              <a:t>この地域におけるチャイ ティーの市場シェアが 10% 増加</a:t>
            </a:r>
          </a:p>
          <a:p>
            <a:r>
              <a:rPr lang="fr-FR" sz="1900" b="0" i="0" strike="noStrike" cap="none" baseline="0">
                <a:solidFill>
                  <a:srgbClr val="404040"/>
                </a:solidFill>
                <a:effectLst/>
                <a:latin typeface="Franklin Gothic Book"/>
                <a:ea typeface="Franklin Gothic Book"/>
                <a:cs typeface="Franklin Gothic Book"/>
              </a:rPr>
              <a:t>この地域におけるチャイ ティーの販売量と収益が 15% 増加</a:t>
            </a:r>
          </a:p>
          <a:p>
            <a:r>
              <a:rPr lang="fr-FR" sz="1900" b="0" i="0" strike="noStrike" cap="none" baseline="0">
                <a:solidFill>
                  <a:srgbClr val="404040"/>
                </a:solidFill>
                <a:effectLst/>
                <a:latin typeface="Franklin Gothic Book"/>
                <a:ea typeface="Franklin Gothic Book"/>
                <a:cs typeface="Franklin Gothic Book"/>
              </a:rPr>
              <a:t>この地域におけるチャイ ティーの顧客満足度と維持率が 25% 向上</a:t>
            </a:r>
          </a:p>
        </p:txBody>
      </p:sp>
    </p:spTree>
    <p:extLst>
      <p:ext uri="{BB962C8B-B14F-4D97-AF65-F5344CB8AC3E}">
        <p14:creationId xmlns:p14="http://schemas.microsoft.com/office/powerpoint/2010/main" val="2435481313"/>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fr-FR" sz="4400" b="0" i="0" strike="noStrike" cap="none" baseline="0">
                <a:solidFill>
                  <a:srgbClr val="FFFFFF"/>
                </a:solidFill>
                <a:effectLst/>
                <a:latin typeface="Bookman Old Style"/>
                <a:ea typeface="Bookman Old Style"/>
                <a:cs typeface="Bookman Old Style"/>
              </a:rPr>
              <a:t>Résultats et défis attendus : défis potentiels</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a:bodyPr>
          <a:lstStyle/>
          <a:p>
            <a:r>
              <a:rPr lang="fr-FR" sz="2400" b="0" i="0" strike="noStrike" cap="none" baseline="0">
                <a:solidFill>
                  <a:srgbClr val="404040"/>
                </a:solidFill>
                <a:effectLst/>
                <a:latin typeface="Franklin Gothic Book"/>
                <a:ea typeface="Franklin Gothic Book"/>
                <a:cs typeface="Franklin Gothic Book"/>
              </a:rPr>
              <a:t>チャイ ティー製品は他の飲料に比べて価格が高く、手頃な価格ではない</a:t>
            </a:r>
          </a:p>
          <a:p>
            <a:r>
              <a:rPr lang="fr-FR" sz="2400" b="0" i="0" strike="noStrike" cap="none" baseline="0">
                <a:solidFill>
                  <a:srgbClr val="404040"/>
                </a:solidFill>
                <a:effectLst/>
                <a:latin typeface="Franklin Gothic Book"/>
                <a:ea typeface="Franklin Gothic Book"/>
                <a:cs typeface="Franklin Gothic Book"/>
              </a:rPr>
              <a:t>人口の一部の層ではチャイ ティーに対する認知度と馴染みが不足している</a:t>
            </a:r>
          </a:p>
          <a:p>
            <a:r>
              <a:rPr lang="fr-FR" sz="2400" b="0" i="0" strike="noStrike" cap="none" baseline="0">
                <a:solidFill>
                  <a:srgbClr val="404040"/>
                </a:solidFill>
                <a:effectLst/>
                <a:latin typeface="Franklin Gothic Book"/>
                <a:ea typeface="Franklin Gothic Book"/>
                <a:cs typeface="Franklin Gothic Book"/>
              </a:rPr>
              <a:t>ハーブ ティー、緑茶、紅茶などの他のお茶製品との競合</a:t>
            </a:r>
          </a:p>
          <a:p>
            <a:r>
              <a:rPr lang="fr-FR" sz="2400" b="0" i="0" strike="noStrike" cap="none" baseline="0">
                <a:solidFill>
                  <a:srgbClr val="404040"/>
                </a:solidFill>
                <a:effectLst/>
                <a:latin typeface="Franklin Gothic Book"/>
                <a:ea typeface="Franklin Gothic Book"/>
                <a:cs typeface="Franklin Gothic Book"/>
              </a:rPr>
              <a:t>一部の国におけるチャイ ティー製品の参入と拡大を制限する可能性がある規制および文化的障壁</a:t>
            </a:r>
          </a:p>
          <a:p>
            <a:r>
              <a:rPr lang="fr-FR" sz="2400" b="0" i="0" strike="noStrike" cap="none" baseline="0">
                <a:solidFill>
                  <a:srgbClr val="404040"/>
                </a:solidFill>
                <a:effectLst/>
                <a:latin typeface="Franklin Gothic Book"/>
                <a:ea typeface="Franklin Gothic Book"/>
                <a:cs typeface="Franklin Gothic Book"/>
              </a:rPr>
              <a:t>チャイ ティー原料の供給と品質に影響を与える可能性がある環境問題と社会問題</a:t>
            </a:r>
          </a:p>
        </p:txBody>
      </p:sp>
    </p:spTree>
    <p:extLst>
      <p:ext uri="{BB962C8B-B14F-4D97-AF65-F5344CB8AC3E}">
        <p14:creationId xmlns:p14="http://schemas.microsoft.com/office/powerpoint/2010/main" val="3436084147"/>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fr-FR" sz="3700" b="0" i="0" strike="noStrike" cap="none" baseline="0">
                <a:solidFill>
                  <a:srgbClr val="FFFFFF"/>
                </a:solidFill>
                <a:effectLst/>
                <a:latin typeface="Bookman Old Style"/>
                <a:ea typeface="Bookman Old Style"/>
                <a:cs typeface="Bookman Old Style"/>
              </a:rPr>
              <a:t>推奨事項と結論</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a:bodyPr>
          <a:lstStyle/>
          <a:p>
            <a:pPr>
              <a:lnSpc>
                <a:spcPct val="90000"/>
              </a:lnSpc>
            </a:pPr>
            <a:r>
              <a:rPr lang="fr-FR" sz="1900" b="0" i="0" strike="noStrike" cap="none" baseline="0">
                <a:solidFill>
                  <a:srgbClr val="404040"/>
                </a:solidFill>
                <a:effectLst/>
                <a:latin typeface="Franklin Gothic Book"/>
                <a:ea typeface="Franklin Gothic Book"/>
                <a:cs typeface="Franklin Gothic Book"/>
              </a:rPr>
              <a:t>チャイ ティーはラテン アメリカ市場で成長の可能性を秘めた有望な製品である</a:t>
            </a:r>
          </a:p>
          <a:p>
            <a:pPr lvl="1">
              <a:lnSpc>
                <a:spcPct val="90000"/>
              </a:lnSpc>
            </a:pPr>
            <a:r>
              <a:rPr lang="fr-FR" sz="1900" b="0" i="0" strike="noStrike" cap="none" baseline="0">
                <a:solidFill>
                  <a:srgbClr val="404040"/>
                </a:solidFill>
                <a:effectLst/>
                <a:latin typeface="Franklin Gothic Book"/>
                <a:ea typeface="Franklin Gothic Book"/>
                <a:cs typeface="Franklin Gothic Book"/>
              </a:rPr>
              <a:t>他の飲み物に代わる、健康的で自然でエキゾチックな飲み物を提供する</a:t>
            </a:r>
          </a:p>
          <a:p>
            <a:pPr>
              <a:lnSpc>
                <a:spcPct val="90000"/>
              </a:lnSpc>
            </a:pPr>
            <a:r>
              <a:rPr lang="fr-FR" sz="1900" b="0" i="0" strike="noStrike" cap="none" baseline="0">
                <a:solidFill>
                  <a:srgbClr val="404040"/>
                </a:solidFill>
                <a:effectLst/>
                <a:latin typeface="Franklin Gothic Book"/>
                <a:ea typeface="Franklin Gothic Book"/>
                <a:cs typeface="Franklin Gothic Book"/>
              </a:rPr>
              <a:t>チャイ ティーをプレミアムで本格的かつ多用途な製品として位置づけ、販売する</a:t>
            </a:r>
          </a:p>
          <a:p>
            <a:pPr lvl="1">
              <a:lnSpc>
                <a:spcPct val="90000"/>
              </a:lnSpc>
            </a:pPr>
            <a:r>
              <a:rPr lang="fr-FR" sz="1900" b="0" i="0" strike="noStrike" cap="none" baseline="0">
                <a:solidFill>
                  <a:srgbClr val="404040"/>
                </a:solidFill>
                <a:effectLst/>
                <a:latin typeface="Franklin Gothic Book"/>
                <a:ea typeface="Franklin Gothic Book"/>
                <a:cs typeface="Franklin Gothic Book"/>
              </a:rPr>
              <a:t>さまざまなセグメントや機会にアピール</a:t>
            </a:r>
          </a:p>
          <a:p>
            <a:pPr>
              <a:lnSpc>
                <a:spcPct val="90000"/>
              </a:lnSpc>
            </a:pPr>
            <a:r>
              <a:rPr lang="fr-FR" sz="1900" b="0" i="0" strike="noStrike" cap="none" baseline="0">
                <a:solidFill>
                  <a:srgbClr val="404040"/>
                </a:solidFill>
                <a:effectLst/>
                <a:latin typeface="Franklin Gothic Book"/>
                <a:ea typeface="Franklin Gothic Book"/>
                <a:cs typeface="Franklin Gothic Book"/>
              </a:rPr>
              <a:t>豊かな香り、風味、健康上の利点などの独自の機能と利点を活用する</a:t>
            </a:r>
          </a:p>
          <a:p>
            <a:pPr lvl="1">
              <a:lnSpc>
                <a:spcPct val="90000"/>
              </a:lnSpc>
            </a:pPr>
            <a:r>
              <a:rPr lang="fr-FR" sz="1900" b="0" i="0" strike="noStrike" cap="none" baseline="0">
                <a:solidFill>
                  <a:srgbClr val="404040"/>
                </a:solidFill>
                <a:effectLst/>
                <a:latin typeface="Franklin Gothic Book"/>
                <a:ea typeface="Franklin Gothic Book"/>
                <a:cs typeface="Franklin Gothic Book"/>
              </a:rPr>
              <a:t>他のお茶製品との差別化</a:t>
            </a:r>
          </a:p>
          <a:p>
            <a:pPr>
              <a:lnSpc>
                <a:spcPct val="90000"/>
              </a:lnSpc>
            </a:pPr>
            <a:r>
              <a:rPr lang="fr-FR" sz="1900" b="0" i="0" strike="noStrike" cap="none" baseline="0">
                <a:solidFill>
                  <a:srgbClr val="404040"/>
                </a:solidFill>
                <a:effectLst/>
                <a:latin typeface="Franklin Gothic Book"/>
                <a:ea typeface="Franklin Gothic Book"/>
                <a:cs typeface="Franklin Gothic Book"/>
              </a:rPr>
              <a:t>オンラインとオフラインの戦略を組み合わせてターゲット ユーザーにリーチし、エンゲージメントを図る</a:t>
            </a:r>
          </a:p>
          <a:p>
            <a:pPr lvl="1">
              <a:lnSpc>
                <a:spcPct val="90000"/>
              </a:lnSpc>
            </a:pPr>
            <a:r>
              <a:rPr lang="fr-FR" sz="1900" b="0" i="0" strike="noStrike" cap="none" baseline="0">
                <a:solidFill>
                  <a:srgbClr val="404040"/>
                </a:solidFill>
                <a:effectLst/>
                <a:latin typeface="Franklin Gothic Book"/>
                <a:ea typeface="Franklin Gothic Book"/>
                <a:cs typeface="Franklin Gothic Book"/>
              </a:rPr>
              <a:t>忠実で満足度の高い顧客ベースを構築する</a:t>
            </a:r>
          </a:p>
          <a:p>
            <a:pPr>
              <a:lnSpc>
                <a:spcPct val="90000"/>
              </a:lnSpc>
            </a:pPr>
            <a:r>
              <a:rPr lang="fr-FR" sz="1900" b="0" i="0" strike="noStrike" cap="none" baseline="0">
                <a:solidFill>
                  <a:srgbClr val="404040"/>
                </a:solidFill>
                <a:effectLst/>
                <a:latin typeface="Franklin Gothic Book"/>
                <a:ea typeface="Franklin Gothic Book"/>
                <a:cs typeface="Franklin Gothic Book"/>
              </a:rPr>
              <a:t>価格、認知度、競争、規制、持続可能性などの課題と脅威を克服する</a:t>
            </a:r>
          </a:p>
          <a:p>
            <a:pPr lvl="1">
              <a:lnSpc>
                <a:spcPct val="90000"/>
              </a:lnSpc>
            </a:pPr>
            <a:r>
              <a:rPr lang="fr-FR" sz="1900" b="0" i="0" strike="noStrike" cap="none" baseline="0">
                <a:solidFill>
                  <a:srgbClr val="404040"/>
                </a:solidFill>
                <a:effectLst/>
                <a:latin typeface="Franklin Gothic Book"/>
                <a:ea typeface="Franklin Gothic Book"/>
                <a:cs typeface="Franklin Gothic Book"/>
              </a:rPr>
              <a:t>プロモーション計画と戦略を常に監視、評価、調整する</a:t>
            </a:r>
          </a:p>
        </p:txBody>
      </p:sp>
    </p:spTree>
    <p:extLst>
      <p:ext uri="{BB962C8B-B14F-4D97-AF65-F5344CB8AC3E}">
        <p14:creationId xmlns:p14="http://schemas.microsoft.com/office/powerpoint/2010/main" val="2296988585"/>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tint val="90000"/>
            <a:shade val="97000"/>
            <a:satMod val="130000"/>
          </a:schemeClr>
        </a:solidFill>
        <a:effectLst/>
      </p:bgPr>
    </p:bg>
    <p:spTree>
      <p:nvGrpSpPr>
        <p:cNvPr id="1" name=""/>
        <p:cNvGrpSpPr/>
        <p:nvPr/>
      </p:nvGrpSpPr>
      <p:grpSpPr>
        <a:xfrm>
          <a:off x="0" y="0"/>
          <a: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fr-FR" sz="4700" b="0" i="0" strike="noStrike" cap="none" baseline="0">
                <a:solidFill>
                  <a:srgbClr val="404040"/>
                </a:solidFill>
                <a:effectLst/>
                <a:latin typeface="Bookman Old Style"/>
                <a:ea typeface="Bookman Old Style"/>
                <a:cs typeface="Bookman Old Style"/>
              </a:rPr>
              <a:t>Agenda</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fr-FR" sz="1800" b="0" i="0" strike="noStrike" cap="none" baseline="0">
                <a:solidFill>
                  <a:srgbClr val="404040"/>
                </a:solidFill>
                <a:effectLst/>
                <a:latin typeface="Franklin Gothic Book"/>
                <a:ea typeface="Franklin Gothic Book"/>
                <a:cs typeface="Franklin Gothic Book"/>
              </a:rPr>
              <a:t>Introduction</a:t>
            </a:r>
          </a:p>
          <a:p>
            <a:pPr>
              <a:lnSpc>
                <a:spcPct val="100000"/>
              </a:lnSpc>
            </a:pPr>
            <a:r>
              <a:rPr lang="fr-FR" sz="1800" b="0" i="0" strike="noStrike" cap="none" baseline="0">
                <a:solidFill>
                  <a:srgbClr val="404040"/>
                </a:solidFill>
                <a:effectLst/>
                <a:latin typeface="Franklin Gothic Book"/>
                <a:ea typeface="Franklin Gothic Book"/>
                <a:cs typeface="Franklin Gothic Book"/>
              </a:rPr>
              <a:t>Description de produit</a:t>
            </a:r>
          </a:p>
          <a:p>
            <a:pPr>
              <a:lnSpc>
                <a:spcPct val="100000"/>
              </a:lnSpc>
            </a:pPr>
            <a:r>
              <a:rPr lang="fr-FR" sz="1800" b="0" i="0" strike="noStrike" cap="none" baseline="0">
                <a:solidFill>
                  <a:srgbClr val="404040"/>
                </a:solidFill>
                <a:effectLst/>
                <a:latin typeface="Franklin Gothic Book"/>
                <a:ea typeface="Franklin Gothic Book"/>
                <a:cs typeface="Franklin Gothic Book"/>
              </a:rPr>
              <a:t>製品説明 (1/2)</a:t>
            </a:r>
          </a:p>
          <a:p>
            <a:pPr>
              <a:lnSpc>
                <a:spcPct val="100000"/>
              </a:lnSpc>
            </a:pPr>
            <a:r>
              <a:rPr lang="fr-FR" sz="1800" b="0" i="0" strike="noStrike" cap="none" baseline="0">
                <a:solidFill>
                  <a:srgbClr val="404040"/>
                </a:solidFill>
                <a:effectLst/>
                <a:latin typeface="Franklin Gothic Book"/>
                <a:ea typeface="Franklin Gothic Book"/>
                <a:cs typeface="Franklin Gothic Book"/>
              </a:rPr>
              <a:t>製品説明 (2/2)</a:t>
            </a:r>
          </a:p>
          <a:p>
            <a:pPr>
              <a:lnSpc>
                <a:spcPct val="100000"/>
              </a:lnSpc>
            </a:pPr>
            <a:r>
              <a:rPr lang="fr-FR" sz="1800" b="0" i="0" strike="noStrike" cap="none" baseline="0">
                <a:solidFill>
                  <a:srgbClr val="404040"/>
                </a:solidFill>
                <a:effectLst/>
                <a:latin typeface="Franklin Gothic Book"/>
                <a:ea typeface="Franklin Gothic Book"/>
                <a:cs typeface="Franklin Gothic Book"/>
              </a:rPr>
              <a:t>市場の動向と需要</a:t>
            </a:r>
          </a:p>
          <a:p>
            <a:pPr>
              <a:lnSpc>
                <a:spcPct val="100000"/>
              </a:lnSpc>
            </a:pPr>
            <a:r>
              <a:rPr lang="fr-FR" sz="1800" b="0" i="0" strike="noStrike" cap="none" baseline="0">
                <a:solidFill>
                  <a:srgbClr val="404040"/>
                </a:solidFill>
                <a:effectLst/>
                <a:latin typeface="Franklin Gothic Book"/>
                <a:ea typeface="Franklin Gothic Book"/>
                <a:cs typeface="Franklin Gothic Book"/>
              </a:rPr>
              <a:t>ラテン アメリカにおけるチャイ ティーの市場シェア</a:t>
            </a:r>
          </a:p>
          <a:p>
            <a:pPr>
              <a:lnSpc>
                <a:spcPct val="100000"/>
              </a:lnSpc>
            </a:pPr>
            <a:r>
              <a:rPr lang="fr-FR" sz="1800" b="0" i="0" strike="noStrike" cap="none" baseline="0">
                <a:solidFill>
                  <a:srgbClr val="404040"/>
                </a:solidFill>
                <a:effectLst/>
                <a:latin typeface="Franklin Gothic Book"/>
                <a:ea typeface="Franklin Gothic Book"/>
                <a:cs typeface="Franklin Gothic Book"/>
              </a:rPr>
              <a:t>流通チャネル</a:t>
            </a:r>
          </a:p>
          <a:p>
            <a:pPr>
              <a:lnSpc>
                <a:spcPct val="100000"/>
              </a:lnSpc>
            </a:pPr>
            <a:r>
              <a:rPr lang="fr-FR" sz="1800" b="0" i="0" strike="noStrike" cap="none" baseline="0">
                <a:solidFill>
                  <a:srgbClr val="404040"/>
                </a:solidFill>
                <a:effectLst/>
                <a:latin typeface="Franklin Gothic Book"/>
                <a:ea typeface="Franklin Gothic Book"/>
                <a:cs typeface="Franklin Gothic Book"/>
              </a:rPr>
              <a:t>プロモーション計画と戦略</a:t>
            </a:r>
          </a:p>
          <a:p>
            <a:pPr>
              <a:lnSpc>
                <a:spcPct val="100000"/>
              </a:lnSpc>
            </a:pPr>
            <a:r>
              <a:rPr lang="fr-FR" sz="1800" b="0" i="0" strike="noStrike" cap="none" baseline="0">
                <a:solidFill>
                  <a:srgbClr val="404040"/>
                </a:solidFill>
                <a:effectLst/>
                <a:latin typeface="Franklin Gothic Book"/>
                <a:ea typeface="Franklin Gothic Book"/>
                <a:cs typeface="Franklin Gothic Book"/>
              </a:rPr>
              <a:t>期待される成果と課題</a:t>
            </a:r>
          </a:p>
          <a:p>
            <a:pPr>
              <a:lnSpc>
                <a:spcPct val="100000"/>
              </a:lnSpc>
            </a:pPr>
            <a:r>
              <a:rPr lang="fr-FR" sz="1800" b="0" i="0" strike="noStrike" cap="none" baseline="0">
                <a:solidFill>
                  <a:srgbClr val="404040"/>
                </a:solidFill>
                <a:effectLst/>
                <a:latin typeface="Franklin Gothic Book"/>
                <a:ea typeface="Franklin Gothic Book"/>
                <a:cs typeface="Franklin Gothic Book"/>
              </a:rPr>
              <a:t>推奨事項と結論</a:t>
            </a:r>
          </a:p>
        </p:txBody>
      </p:sp>
    </p:spTree>
    <p:extLst>
      <p:ext uri="{BB962C8B-B14F-4D97-AF65-F5344CB8AC3E}">
        <p14:creationId xmlns:p14="http://schemas.microsoft.com/office/powerpoint/2010/main" val="1173435060"/>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fr-FR" sz="4000" b="0" i="0" strike="noStrike" cap="none" baseline="0">
                <a:solidFill>
                  <a:srgbClr val="FFFFFF"/>
                </a:solidFill>
                <a:effectLst/>
                <a:latin typeface="Bookman Old Style"/>
                <a:ea typeface="Bookman Old Style"/>
                <a:cs typeface="Bookman Old Style"/>
              </a:rPr>
              <a:t>Introduction</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a:bodyPr>
          <a:lstStyle/>
          <a:p>
            <a:pPr>
              <a:lnSpc>
                <a:spcPct val="90000"/>
              </a:lnSpc>
            </a:pPr>
            <a:r>
              <a:rPr lang="fr-FR" sz="1500" b="0" i="0" strike="noStrike" cap="none" baseline="0">
                <a:solidFill>
                  <a:srgbClr val="FFFFFF"/>
                </a:solidFill>
                <a:effectLst/>
                <a:latin typeface="Franklin Gothic Book"/>
                <a:ea typeface="Franklin Gothic Book"/>
                <a:cs typeface="Franklin Gothic Book"/>
              </a:rPr>
              <a:t>製品の説明、特徴、利点</a:t>
            </a:r>
          </a:p>
          <a:p>
            <a:pPr>
              <a:lnSpc>
                <a:spcPct val="90000"/>
              </a:lnSpc>
            </a:pPr>
            <a:r>
              <a:rPr lang="fr-FR" sz="1500" b="0" i="0" strike="noStrike" cap="none" baseline="0">
                <a:solidFill>
                  <a:srgbClr val="FFFFFF"/>
                </a:solidFill>
                <a:effectLst/>
                <a:latin typeface="Franklin Gothic Book"/>
                <a:ea typeface="Franklin Gothic Book"/>
                <a:cs typeface="Franklin Gothic Book"/>
              </a:rPr>
              <a:t>ラテン アメリカの市場の動向と需要</a:t>
            </a:r>
          </a:p>
          <a:p>
            <a:pPr>
              <a:lnSpc>
                <a:spcPct val="90000"/>
              </a:lnSpc>
            </a:pPr>
            <a:r>
              <a:rPr lang="fr-FR" sz="1500" b="0" i="0" strike="noStrike" cap="none" baseline="0">
                <a:solidFill>
                  <a:srgbClr val="FFFFFF"/>
                </a:solidFill>
                <a:effectLst/>
                <a:latin typeface="Franklin Gothic Book"/>
                <a:ea typeface="Franklin Gothic Book"/>
                <a:cs typeface="Franklin Gothic Book"/>
              </a:rPr>
              <a:t>ラテン アメリカにおける競合分析</a:t>
            </a:r>
          </a:p>
          <a:p>
            <a:pPr>
              <a:lnSpc>
                <a:spcPct val="90000"/>
              </a:lnSpc>
            </a:pPr>
            <a:r>
              <a:rPr lang="fr-FR" sz="1500" b="0" i="0" strike="noStrike" cap="none" baseline="0">
                <a:solidFill>
                  <a:srgbClr val="FFFFFF"/>
                </a:solidFill>
                <a:effectLst/>
                <a:latin typeface="Franklin Gothic Book"/>
                <a:ea typeface="Franklin Gothic Book"/>
                <a:cs typeface="Franklin Gothic Book"/>
              </a:rPr>
              <a:t>ラテン アメリカにおける流通チャネル</a:t>
            </a:r>
          </a:p>
          <a:p>
            <a:pPr>
              <a:lnSpc>
                <a:spcPct val="90000"/>
              </a:lnSpc>
            </a:pPr>
            <a:r>
              <a:rPr lang="fr-FR" sz="1500" b="0" i="0" strike="noStrike" cap="none" baseline="0">
                <a:solidFill>
                  <a:srgbClr val="FFFFFF"/>
                </a:solidFill>
                <a:effectLst/>
                <a:latin typeface="Franklin Gothic Book"/>
                <a:ea typeface="Franklin Gothic Book"/>
                <a:cs typeface="Franklin Gothic Book"/>
              </a:rPr>
              <a:t>ラテン アメリカにおけるプロモーション計画と戦略</a:t>
            </a:r>
          </a:p>
          <a:p>
            <a:pPr>
              <a:lnSpc>
                <a:spcPct val="90000"/>
              </a:lnSpc>
            </a:pPr>
            <a:r>
              <a:rPr lang="fr-FR" sz="1500" b="0" i="0" strike="noStrike" cap="none" baseline="0">
                <a:solidFill>
                  <a:srgbClr val="FFFFFF"/>
                </a:solidFill>
                <a:effectLst/>
                <a:latin typeface="Franklin Gothic Book"/>
                <a:ea typeface="Franklin Gothic Book"/>
                <a:cs typeface="Franklin Gothic Book"/>
              </a:rPr>
              <a:t>期待される成果と課題</a:t>
            </a:r>
          </a:p>
          <a:p>
            <a:pPr>
              <a:lnSpc>
                <a:spcPct val="90000"/>
              </a:lnSpc>
            </a:pPr>
            <a:r>
              <a:rPr lang="fr-FR" sz="1500" b="0" i="0" strike="noStrike" cap="none" baseline="0">
                <a:solidFill>
                  <a:srgbClr val="FFFFFF"/>
                </a:solidFill>
                <a:effectLst/>
                <a:latin typeface="Franklin Gothic Book"/>
                <a:ea typeface="Franklin Gothic Book"/>
                <a:cs typeface="Franklin Gothic Book"/>
              </a:rPr>
              <a:t>推奨事項と結論</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a:blip r:embed="rId3"/>
          <a:srcRect l="18097" r="8537" b="-1"/>
          <a:stretch>
            <a:fillRect/>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fr-FR" sz="4000" b="0" i="0" strike="noStrike" cap="none" baseline="0">
                <a:solidFill>
                  <a:srgbClr val="FFFFFF"/>
                </a:solidFill>
                <a:effectLst/>
                <a:latin typeface="Bookman Old Style"/>
                <a:ea typeface="Bookman Old Style"/>
                <a:cs typeface="Bookman Old Style"/>
              </a:rPr>
              <a:t>Description de produit</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fr-FR" sz="1500" b="0" i="0" strike="noStrike" cap="none" baseline="0">
                <a:solidFill>
                  <a:srgbClr val="FFFFFF"/>
                </a:solidFill>
                <a:effectLst/>
                <a:latin typeface="Franklin Gothic Book"/>
                <a:ea typeface="Franklin Gothic Book"/>
                <a:cs typeface="Franklin Gothic Book"/>
              </a:rPr>
              <a:t>丁寧に作られたブレンド</a:t>
            </a:r>
          </a:p>
          <a:p>
            <a:pPr lvl="1">
              <a:lnSpc>
                <a:spcPct val="90000"/>
              </a:lnSpc>
            </a:pPr>
            <a:r>
              <a:rPr lang="fr-FR" sz="1500" b="0" i="0" strike="noStrike" cap="none" baseline="0">
                <a:solidFill>
                  <a:srgbClr val="FFFFFF"/>
                </a:solidFill>
                <a:effectLst/>
                <a:latin typeface="Franklin Gothic Book"/>
                <a:ea typeface="Franklin Gothic Book"/>
                <a:cs typeface="Franklin Gothic Book"/>
              </a:rPr>
              <a:t>インドのチャイの時代を超えた伝統に敬意を表す</a:t>
            </a:r>
          </a:p>
          <a:p>
            <a:pPr>
              <a:lnSpc>
                <a:spcPct val="90000"/>
              </a:lnSpc>
            </a:pPr>
            <a:r>
              <a:rPr lang="fr-FR" sz="1500" b="0" i="0" strike="noStrike" cap="none" baseline="0">
                <a:solidFill>
                  <a:srgbClr val="FFFFFF"/>
                </a:solidFill>
                <a:effectLst/>
                <a:latin typeface="Franklin Gothic Book"/>
                <a:ea typeface="Franklin Gothic Book"/>
                <a:cs typeface="Franklin Gothic Book"/>
              </a:rPr>
              <a:t>インドの活気に満ちた風景を巡る魅惑的な旅</a:t>
            </a:r>
          </a:p>
          <a:p>
            <a:pPr lvl="1">
              <a:lnSpc>
                <a:spcPct val="90000"/>
              </a:lnSpc>
            </a:pPr>
            <a:r>
              <a:rPr lang="fr-FR" sz="1500" b="0" i="0" strike="noStrike" cap="none" baseline="0">
                <a:solidFill>
                  <a:srgbClr val="FFFFFF"/>
                </a:solidFill>
                <a:effectLst/>
                <a:latin typeface="Franklin Gothic Book"/>
                <a:ea typeface="Franklin Gothic Book"/>
                <a:cs typeface="Franklin Gothic Book"/>
              </a:rPr>
              <a:t>本格的なチャイ体験をご自宅で</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445590745"/>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vert="horz" wrap="square"/>
                    <a:lstStyle/>
                    <a:p>
                      <a:r>
                        <a:rPr lang="fr-FR" sz="3300" b="0" i="0" strike="noStrike" cap="none" baseline="0">
                          <a:solidFill>
                            <a:srgbClr val="FFFFFF"/>
                          </a:solidFill>
                          <a:effectLst/>
                          <a:latin typeface="Franklin Gothic Book"/>
                          <a:ea typeface="Franklin Gothic Book"/>
                          <a:cs typeface="Franklin Gothic Book"/>
                        </a:rPr>
                        <a:t>製品説明</a:t>
                      </a:r>
                    </a:p>
                  </a:txBody>
                  <a:tcPr marL="167640" marR="167640" marT="83820" marB="83820" anchor="ctr"/>
                </a:tc>
                <a:tc>
                  <a:txBody>
                    <a:bodyPr vert="horz" wrap="square"/>
                    <a:lstStyle/>
                    <a:p>
                      <a:r>
                        <a:rPr lang="fr-FR" sz="3300" b="1" i="0" strike="noStrike" cap="none" baseline="0">
                          <a:solidFill>
                            <a:srgbClr val="FFFFFF"/>
                          </a:solidFill>
                          <a:effectLst/>
                          <a:latin typeface="Franklin Gothic Book"/>
                          <a:ea typeface="Franklin Gothic Book"/>
                          <a:cs typeface="Franklin Gothic Book"/>
                        </a:rPr>
                        <a:t>Caractéristiques</a:t>
                      </a:r>
                    </a:p>
                  </a:txBody>
                  <a:tcPr marL="167640" marR="167640" marT="83820" marB="83820" anchor="ctr"/>
                </a:tc>
                <a:tc>
                  <a:txBody>
                    <a:bodyPr vert="horz" wrap="square"/>
                    <a:lstStyle/>
                    <a:p>
                      <a:r>
                        <a:rPr lang="fr-FR" sz="3300" b="1" i="0" strike="noStrike" cap="none" baseline="0">
                          <a:solidFill>
                            <a:srgbClr val="FFFFFF"/>
                          </a:solidFill>
                          <a:effectLst/>
                          <a:latin typeface="Franklin Gothic Book"/>
                          <a:ea typeface="Franklin Gothic Book"/>
                          <a:cs typeface="Franklin Gothic Book"/>
                        </a:rPr>
                        <a:t>Avantages sociaux</a:t>
                      </a:r>
                    </a:p>
                  </a:txBody>
                  <a:tcPr marL="167640" marR="167640" marT="83820" marB="83820" anchor="ctr"/>
                </a:tc>
                <a:extLst>
                  <a:ext uri="{0D108BD9-81ED-4DB2-BD59-A6C34878D82A}">
                    <a16:rowId xmlns:a16="http://schemas.microsoft.com/office/drawing/2014/main" val="1770408993"/>
                  </a:ext>
                </a:extLst>
              </a:tr>
              <a:tr h="1743456">
                <a:tc>
                  <a:txBody>
                    <a:bodyPr vert="horz" wrap="square"/>
                    <a:lstStyle/>
                    <a:p>
                      <a:r>
                        <a:rPr lang="fr-FR" sz="3300" b="0" i="0" strike="noStrike" cap="none" baseline="0">
                          <a:solidFill>
                            <a:srgbClr val="000000"/>
                          </a:solidFill>
                          <a:effectLst/>
                          <a:latin typeface="Franklin Gothic Book"/>
                          <a:ea typeface="Franklin Gothic Book"/>
                          <a:cs typeface="Franklin Gothic Book"/>
                        </a:rPr>
                        <a:t>Mystic Spice Premium Chai Tea</a:t>
                      </a:r>
                    </a:p>
                  </a:txBody>
                  <a:tcPr marL="167640" marR="167640" marT="83820" marB="83820" anchor="ctr"/>
                </a:tc>
                <a:tc>
                  <a:txBody>
                    <a:bodyPr vert="horz" wrap="square"/>
                    <a:lstStyle/>
                    <a:p>
                      <a:r>
                        <a:rPr lang="fr-FR" sz="3300" b="0" i="0" strike="noStrike" cap="none" baseline="0">
                          <a:solidFill>
                            <a:srgbClr val="000000"/>
                          </a:solidFill>
                          <a:effectLst/>
                          <a:latin typeface="Franklin Gothic Book"/>
                          <a:ea typeface="Franklin Gothic Book"/>
                          <a:cs typeface="Franklin Gothic Book"/>
                        </a:rPr>
                        <a:t>丁寧に作られたブレンド</a:t>
                      </a:r>
                    </a:p>
                  </a:txBody>
                  <a:tcPr marL="167640" marR="167640" marT="83820" marB="83820" anchor="ctr"/>
                </a:tc>
                <a:tc>
                  <a:txBody>
                    <a:bodyPr vert="horz" wrap="square"/>
                    <a:lstStyle/>
                    <a:p>
                      <a:r>
                        <a:rPr lang="fr-FR" sz="3300" b="0" i="0" strike="noStrike" cap="none" baseline="0">
                          <a:solidFill>
                            <a:srgbClr val="000000"/>
                          </a:solidFill>
                          <a:effectLst/>
                          <a:latin typeface="Franklin Gothic Book"/>
                          <a:ea typeface="Franklin Gothic Book"/>
                          <a:cs typeface="Franklin Gothic Book"/>
                        </a:rPr>
                        <a:t>本格的なチャイ体験</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fr-FR" sz="4700" b="0" i="0" strike="noStrike" cap="none" baseline="0">
                <a:solidFill>
                  <a:srgbClr val="404040"/>
                </a:solidFill>
                <a:effectLst/>
                <a:latin typeface="Bookman Old Style"/>
                <a:ea typeface="Bookman Old Style"/>
                <a:cs typeface="Bookman Old Style"/>
              </a:rPr>
              <a:t>製品説明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407281"/>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vert="horz" wrap="square"/>
                    <a:lstStyle/>
                    <a:p>
                      <a:pPr>
                        <a:spcAft>
                          <a:spcPct val="0"/>
                        </a:spcAft>
                      </a:pPr>
                      <a:r>
                        <a:rPr lang="fr-FR" sz="1400" b="1" i="0" strike="noStrike" cap="none" baseline="0">
                          <a:solidFill>
                            <a:srgbClr val="FFFFFF"/>
                          </a:solidFill>
                          <a:effectLst/>
                          <a:latin typeface="Franklin Gothic Book"/>
                          <a:ea typeface="Franklin Gothic Book"/>
                          <a:cs typeface="Franklin Gothic Book"/>
                        </a:rPr>
                        <a:t>Nom du produit</a:t>
                      </a:r>
                      <a:endParaRPr lang="en-US" sz="2300">
                        <a:effectLst/>
                      </a:endParaRPr>
                    </a:p>
                  </a:txBody>
                  <a:tcPr marL="49352" marR="49352" marT="49352" marB="49352"/>
                </a:tc>
                <a:tc>
                  <a:txBody>
                    <a:bodyPr vert="horz" wrap="square"/>
                    <a:lstStyle/>
                    <a:p>
                      <a:pPr>
                        <a:spcAft>
                          <a:spcPct val="0"/>
                        </a:spcAft>
                      </a:pPr>
                      <a:r>
                        <a:rPr lang="fr-FR" sz="1400" b="0" i="0" strike="noStrike" cap="none" baseline="0">
                          <a:solidFill>
                            <a:srgbClr val="FFFFFF"/>
                          </a:solidFill>
                          <a:effectLst/>
                          <a:latin typeface="Franklin Gothic Book"/>
                          <a:ea typeface="Franklin Gothic Book"/>
                          <a:cs typeface="Franklin Gothic Book"/>
                        </a:rPr>
                        <a:t>製品説明</a:t>
                      </a:r>
                      <a:endParaRPr lang="en-US" sz="2300">
                        <a:effectLst/>
                      </a:endParaRPr>
                    </a:p>
                  </a:txBody>
                  <a:tcPr marL="49352" marR="49352" marT="49352" marB="49352"/>
                </a:tc>
                <a:extLst>
                  <a:ext uri="{0D108BD9-81ED-4DB2-BD59-A6C34878D82A}">
                    <a16:rowId xmlns:a16="http://schemas.microsoft.com/office/drawing/2014/main" val="1533271253"/>
                  </a:ext>
                </a:extLst>
              </a:tr>
              <a:tr h="1448982">
                <a:tc>
                  <a:txBody>
                    <a:bodyPr vert="horz" wrap="square"/>
                    <a:lstStyle/>
                    <a:p>
                      <a:pPr>
                        <a:spcAft>
                          <a:spcPct val="0"/>
                        </a:spcAft>
                      </a:pPr>
                      <a:r>
                        <a:rPr lang="fr-FR" sz="1400" b="0" i="0" strike="noStrike" cap="none" baseline="0">
                          <a:solidFill>
                            <a:srgbClr val="000000"/>
                          </a:solidFill>
                          <a:effectLst/>
                          <a:latin typeface="Franklin Gothic Book"/>
                          <a:ea typeface="Franklin Gothic Book"/>
                          <a:cs typeface="Franklin Gothic Book"/>
                        </a:rPr>
                        <a:t>Mystic Spice Premium Chai Tea</a:t>
                      </a:r>
                      <a:endParaRPr lang="en-US" sz="2300">
                        <a:effectLst/>
                      </a:endParaRPr>
                    </a:p>
                  </a:txBody>
                  <a:tcPr marL="49352" marR="49352" marT="49352" marB="49352"/>
                </a:tc>
                <a:tc>
                  <a:txBody>
                    <a:bodyPr vert="horz" wrap="square"/>
                    <a:lstStyle/>
                    <a:p>
                      <a:pPr>
                        <a:spcAft>
                          <a:spcPct val="0"/>
                        </a:spcAft>
                      </a:pPr>
                      <a:r>
                        <a:rPr lang="fr-FR" sz="1400" b="0" i="0" strike="noStrike" cap="none" baseline="0">
                          <a:solidFill>
                            <a:srgbClr val="000000"/>
                          </a:solidFill>
                          <a:effectLst/>
                          <a:latin typeface="Franklin Gothic Book"/>
                          <a:ea typeface="Franklin Gothic Book"/>
                          <a:cs typeface="Franklin Gothic Book"/>
                        </a:rPr>
                        <a:t>インドのチャイの時代を超越した伝統に敬意を表し、細心の注意を払って作られたブレンドである Mystic Spice Premium Chai Tea の豊かで香り高い抱擁をお楽しみください。</a:t>
                      </a:r>
                      <a:r>
                        <a:rPr lang="fr-FR" sz="1400" b="0" i="0" strike="noStrike" cap="none" baseline="0">
                          <a:solidFill>
                            <a:srgbClr val="000000"/>
                          </a:solidFill>
                          <a:effectLst/>
                          <a:latin typeface="Franklin Gothic Book"/>
                          <a:ea typeface="Franklin Gothic Book"/>
                          <a:cs typeface="Franklin Gothic Book"/>
                        </a:rPr>
                        <a:t> </a:t>
                      </a:r>
                      <a:r>
                        <a:rPr lang="fr-FR" sz="1400" b="0" i="0" strike="noStrike" cap="none" baseline="0">
                          <a:solidFill>
                            <a:srgbClr val="000000"/>
                          </a:solidFill>
                          <a:effectLst/>
                          <a:latin typeface="Franklin Gothic Book"/>
                          <a:ea typeface="Franklin Gothic Book"/>
                          <a:cs typeface="Franklin Gothic Book"/>
                        </a:rPr>
                        <a:t>各カップはインドの活気に満ちた風景を巡る魅惑的な旅を提供し、自宅で本格的なチャイ体験をお届けします。</a:t>
                      </a:r>
                      <a:endParaRPr lang="en-US" sz="2300">
                        <a:effectLst/>
                      </a:endParaRPr>
                    </a:p>
                  </a:txBody>
                  <a:tcPr marL="49352" marR="49352" marT="49352" marB="49352"/>
                </a:tc>
                <a:extLst>
                  <a:ext uri="{0D108BD9-81ED-4DB2-BD59-A6C34878D82A}">
                    <a16:rowId xmlns:a16="http://schemas.microsoft.com/office/drawing/2014/main" val="1588266549"/>
                  </a:ext>
                </a:extLst>
              </a:tr>
              <a:tr h="363233">
                <a:tc>
                  <a:txBody>
                    <a:bodyPr vert="horz" wrap="square"/>
                    <a:lstStyle/>
                    <a:p>
                      <a:pPr>
                        <a:spcAft>
                          <a:spcPct val="0"/>
                        </a:spcAft>
                      </a:pPr>
                      <a:r>
                        <a:rPr lang="fr-FR" sz="1400" b="0" i="0" strike="noStrike" cap="none" baseline="0">
                          <a:solidFill>
                            <a:srgbClr val="000000"/>
                          </a:solidFill>
                          <a:effectLst/>
                          <a:latin typeface="Franklin Gothic Book"/>
                          <a:ea typeface="Franklin Gothic Book"/>
                          <a:cs typeface="Franklin Gothic Book"/>
                        </a:rPr>
                        <a:t>Principales fonctionnalités</a:t>
                      </a:r>
                      <a:endParaRPr lang="en-US" sz="2300">
                        <a:effectLst/>
                      </a:endParaRPr>
                    </a:p>
                  </a:txBody>
                  <a:tcPr marL="49352" marR="49352" marT="49352" marB="49352"/>
                </a:tc>
                <a:tc>
                  <a:txBody>
                    <a:bodyPr vert="horz" wrap="square"/>
                    <a:lstStyle/>
                    <a:p>
                      <a:pPr>
                        <a:spcAft>
                          <a:spcPct val="0"/>
                        </a:spcAft>
                      </a:pPr>
                      <a:r>
                        <a:rPr lang="fr-FR" sz="1400" b="0" i="0" strike="noStrike" cap="none" baseline="0">
                          <a:solidFill>
                            <a:srgbClr val="000000"/>
                          </a:solidFill>
                          <a:effectLst/>
                          <a:latin typeface="Franklin Gothic Book"/>
                          <a:ea typeface="Franklin Gothic Book"/>
                          <a:cs typeface="Franklin Gothic Book"/>
                        </a:rPr>
                        <a:t>Principaux avantages</a:t>
                      </a:r>
                      <a:endParaRPr lang="en-US" sz="2300">
                        <a:effectLst/>
                      </a:endParaRPr>
                    </a:p>
                  </a:txBody>
                  <a:tcPr marL="49352" marR="49352" marT="49352" marB="49352"/>
                </a:tc>
                <a:extLst>
                  <a:ext uri="{0D108BD9-81ED-4DB2-BD59-A6C34878D82A}">
                    <a16:rowId xmlns:a16="http://schemas.microsoft.com/office/drawing/2014/main" val="438868957"/>
                  </a:ext>
                </a:extLst>
              </a:tr>
              <a:tr h="1231833">
                <a:tc>
                  <a:txBody>
                    <a:bodyPr vert="horz" wrap="square"/>
                    <a:lstStyle/>
                    <a:p>
                      <a:pPr>
                        <a:spcAft>
                          <a:spcPct val="0"/>
                        </a:spcAft>
                      </a:pPr>
                      <a:r>
                        <a:rPr lang="fr-FR" sz="1400" b="0" i="0" strike="noStrike" cap="none" baseline="0">
                          <a:solidFill>
                            <a:srgbClr val="000000"/>
                          </a:solidFill>
                          <a:effectLst/>
                          <a:latin typeface="Franklin Gothic Book"/>
                          <a:ea typeface="Franklin Gothic Book"/>
                          <a:cs typeface="Franklin Gothic Book"/>
                        </a:rPr>
                        <a:t>Mélange authentique : Notre chai est un mélange harmonieux de feuilles de thé noir premium et une sélection signature d’épices de terre, y compris cannelle, cardamome, gousses, gingembre et poivre noir.</a:t>
                      </a:r>
                      <a:r>
                        <a:rPr lang="fr-FR" sz="1400" b="0" i="0" strike="noStrike" cap="none" baseline="0">
                          <a:solidFill>
                            <a:srgbClr val="000000"/>
                          </a:solidFill>
                          <a:effectLst/>
                          <a:latin typeface="Franklin Gothic Book"/>
                          <a:ea typeface="Franklin Gothic Book"/>
                          <a:cs typeface="Franklin Gothic Book"/>
                        </a:rPr>
                        <a:t> </a:t>
                      </a:r>
                      <a:r>
                        <a:rPr lang="fr-FR" sz="1400" b="0" i="0" strike="noStrike" cap="none" baseline="0">
                          <a:solidFill>
                            <a:srgbClr val="000000"/>
                          </a:solidFill>
                          <a:effectLst/>
                          <a:latin typeface="Franklin Gothic Book"/>
                          <a:ea typeface="Franklin Gothic Book"/>
                          <a:cs typeface="Franklin Gothic Book"/>
                        </a:rPr>
                        <a:t>この古くから伝わるレシピは、一口飲むごとに本格的でしっかりとした味わいを約束します。</a:t>
                      </a:r>
                      <a:endParaRPr lang="en-US" sz="2300">
                        <a:effectLst/>
                      </a:endParaRPr>
                    </a:p>
                  </a:txBody>
                  <a:tcPr marL="49352" marR="49352" marT="49352" marB="49352"/>
                </a:tc>
                <a:tc>
                  <a:txBody>
                    <a:bodyPr vert="horz" wrap="square"/>
                    <a:lstStyle/>
                    <a:p>
                      <a:pPr>
                        <a:spcAft>
                          <a:spcPct val="0"/>
                        </a:spcAft>
                      </a:pPr>
                      <a:r>
                        <a:rPr lang="fr-FR" sz="1400" b="0" i="0" strike="noStrike" cap="none" baseline="0">
                          <a:solidFill>
                            <a:srgbClr val="000000"/>
                          </a:solidFill>
                          <a:effectLst/>
                          <a:latin typeface="Franklin Gothic Book"/>
                          <a:ea typeface="Franklin Gothic Book"/>
                          <a:cs typeface="Franklin Gothic Book"/>
                        </a:rPr>
                        <a:t>Ingrédients d’amélioration de la santé : chaque ingrédient du thé Chai Mystic Spice est choisi pour ses bienfaits naturels de santé.</a:t>
                      </a:r>
                      <a:r>
                        <a:rPr lang="fr-FR" sz="1400" b="0" i="0" strike="noStrike" cap="none" baseline="0">
                          <a:solidFill>
                            <a:srgbClr val="000000"/>
                          </a:solidFill>
                          <a:effectLst/>
                          <a:latin typeface="Franklin Gothic Book"/>
                          <a:ea typeface="Franklin Gothic Book"/>
                          <a:cs typeface="Franklin Gothic Book"/>
                        </a:rPr>
                        <a:t> </a:t>
                      </a:r>
                      <a:r>
                        <a:rPr lang="fr-FR" sz="1400" b="0" i="0" strike="noStrike" cap="none" baseline="0">
                          <a:solidFill>
                            <a:srgbClr val="000000"/>
                          </a:solidFill>
                          <a:effectLst/>
                          <a:latin typeface="Franklin Gothic Book"/>
                          <a:ea typeface="Franklin Gothic Book"/>
                          <a:cs typeface="Franklin Gothic Book"/>
                        </a:rPr>
                        <a:t>ジンジャーとカルダモンは消化を助け、シナモンは血糖値の調節を助け、クローブは抗酸化物質を高めます。</a:t>
                      </a:r>
                      <a:endParaRPr lang="en-US" sz="2300">
                        <a:effectLst/>
                      </a:endParaRP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4294967295">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fr-FR" sz="4400" b="0" i="0" strike="noStrike" cap="none" baseline="0">
                <a:solidFill>
                  <a:srgbClr val="FFFFFF"/>
                </a:solidFill>
                <a:effectLst/>
                <a:latin typeface="Bookman Old Style"/>
                <a:ea typeface="Bookman Old Style"/>
                <a:cs typeface="Bookman Old Style"/>
              </a:rPr>
              <a:t>製品説明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3677462"/>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vert="horz" wrap="square"/>
                    <a:lstStyle/>
                    <a:p>
                      <a:pPr>
                        <a:spcAft>
                          <a:spcPct val="0"/>
                        </a:spcAft>
                      </a:pPr>
                      <a:r>
                        <a:rPr lang="fr-FR" sz="1100" b="1" i="0" strike="noStrike" cap="none" baseline="0">
                          <a:solidFill>
                            <a:srgbClr val="FFFFFF"/>
                          </a:solidFill>
                          <a:effectLst/>
                          <a:latin typeface="Franklin Gothic Book"/>
                          <a:ea typeface="Franklin Gothic Book"/>
                          <a:cs typeface="Franklin Gothic Book"/>
                        </a:rPr>
                        <a:t>Nom du produit</a:t>
                      </a:r>
                      <a:endParaRPr lang="en-US" sz="1700">
                        <a:effectLst/>
                      </a:endParaRPr>
                    </a:p>
                  </a:txBody>
                  <a:tcPr marL="36849" marR="36849" marT="36849" marB="36849"/>
                </a:tc>
                <a:tc>
                  <a:txBody>
                    <a:bodyPr vert="horz" wrap="square"/>
                    <a:lstStyle/>
                    <a:p>
                      <a:pPr>
                        <a:spcAft>
                          <a:spcPct val="0"/>
                        </a:spcAft>
                      </a:pPr>
                      <a:r>
                        <a:rPr lang="fr-FR" sz="1100" b="0" i="0" strike="noStrike" cap="none" baseline="0">
                          <a:solidFill>
                            <a:srgbClr val="FFFFFF"/>
                          </a:solidFill>
                          <a:effectLst/>
                          <a:latin typeface="Franklin Gothic Book"/>
                          <a:ea typeface="Franklin Gothic Book"/>
                          <a:cs typeface="Franklin Gothic Book"/>
                        </a:rPr>
                        <a:t>製品説明</a:t>
                      </a:r>
                      <a:endParaRPr lang="en-US" sz="1700">
                        <a:effectLst/>
                      </a:endParaRPr>
                    </a:p>
                  </a:txBody>
                  <a:tcPr marL="36849" marR="36849" marT="36849" marB="36849"/>
                </a:tc>
                <a:extLst>
                  <a:ext uri="{0D108BD9-81ED-4DB2-BD59-A6C34878D82A}">
                    <a16:rowId xmlns:a16="http://schemas.microsoft.com/office/drawing/2014/main" val="2008546130"/>
                  </a:ext>
                </a:extLst>
              </a:tr>
              <a:tr h="1081883">
                <a:tc>
                  <a:txBody>
                    <a:bodyPr vert="horz" wrap="square"/>
                    <a:lstStyle/>
                    <a:p>
                      <a:pPr>
                        <a:spcAft>
                          <a:spcPct val="0"/>
                        </a:spcAft>
                      </a:pPr>
                      <a:r>
                        <a:rPr lang="fr-FR" sz="1100" b="0" i="0" strike="noStrike" cap="none" baseline="0">
                          <a:solidFill>
                            <a:srgbClr val="000000"/>
                          </a:solidFill>
                          <a:effectLst/>
                          <a:latin typeface="Franklin Gothic Book"/>
                          <a:ea typeface="Franklin Gothic Book"/>
                          <a:cs typeface="Franklin Gothic Book"/>
                        </a:rPr>
                        <a:t>Arôme riche et saveur : L’arôme chaud, épicé et profond, invigorant goût de notre chai font de la boisson parfaite pour commencer votre journée ou vous détendre le soir.</a:t>
                      </a:r>
                      <a:r>
                        <a:rPr lang="fr-FR" sz="1100" b="0" i="0" strike="noStrike" cap="none" baseline="0">
                          <a:solidFill>
                            <a:srgbClr val="000000"/>
                          </a:solidFill>
                          <a:effectLst/>
                          <a:latin typeface="Franklin Gothic Book"/>
                          <a:ea typeface="Franklin Gothic Book"/>
                          <a:cs typeface="Franklin Gothic Book"/>
                        </a:rPr>
                        <a:t> </a:t>
                      </a:r>
                      <a:r>
                        <a:rPr lang="fr-FR" sz="1100" b="0" i="0" strike="noStrike" cap="none" baseline="0">
                          <a:solidFill>
                            <a:srgbClr val="000000"/>
                          </a:solidFill>
                          <a:effectLst/>
                          <a:latin typeface="Franklin Gothic Book"/>
                          <a:ea typeface="Franklin Gothic Book"/>
                          <a:cs typeface="Franklin Gothic Book"/>
                        </a:rPr>
                        <a:t>風味は強烈でありながらバランスが取れており、快適で心地よい体験を生み出します。</a:t>
                      </a:r>
                      <a:endParaRPr lang="en-US" sz="1700">
                        <a:effectLst/>
                      </a:endParaRPr>
                    </a:p>
                  </a:txBody>
                  <a:tcPr marL="36849" marR="36849" marT="36849" marB="36849"/>
                </a:tc>
                <a:tc>
                  <a:txBody>
                    <a:bodyPr vert="horz" wrap="square"/>
                    <a:lstStyle/>
                    <a:p>
                      <a:pPr>
                        <a:spcAft>
                          <a:spcPct val="0"/>
                        </a:spcAft>
                      </a:pPr>
                      <a:r>
                        <a:rPr lang="fr-FR" sz="1100" b="0" i="0" strike="noStrike" cap="none" baseline="0">
                          <a:solidFill>
                            <a:srgbClr val="000000"/>
                          </a:solidFill>
                          <a:effectLst/>
                          <a:latin typeface="Franklin Gothic Book"/>
                          <a:ea typeface="Franklin Gothic Book"/>
                          <a:cs typeface="Franklin Gothic Book"/>
                        </a:rPr>
                        <a:t>Options de brassage polyvalentes : Que vous aimiez votre chai vapeur chaud, comme un thé glacé rafraîchissant, ou comme un latte crémeux, notre mélange est suffisamment polyvalent pour répondre à n’importe quelle préférence.</a:t>
                      </a:r>
                      <a:r>
                        <a:rPr lang="fr-FR" sz="1100" b="0" i="0" strike="noStrike" cap="none" baseline="0">
                          <a:solidFill>
                            <a:srgbClr val="000000"/>
                          </a:solidFill>
                          <a:effectLst/>
                          <a:latin typeface="Franklin Gothic Book"/>
                          <a:ea typeface="Franklin Gothic Book"/>
                          <a:cs typeface="Franklin Gothic Book"/>
                        </a:rPr>
                        <a:t> </a:t>
                      </a:r>
                      <a:r>
                        <a:rPr lang="fr-FR" sz="1100" b="0" i="0" strike="noStrike" cap="none" baseline="0">
                          <a:solidFill>
                            <a:srgbClr val="000000"/>
                          </a:solidFill>
                          <a:effectLst/>
                          <a:latin typeface="Franklin Gothic Book"/>
                          <a:ea typeface="Franklin Gothic Book"/>
                          <a:cs typeface="Franklin Gothic Book"/>
                        </a:rPr>
                        <a:t>お好みの方法でチャイをお楽しみいただけるよう、簡単な淹れ方の説明書が付属しています。</a:t>
                      </a:r>
                      <a:endParaRPr lang="en-US" sz="1700">
                        <a:effectLst/>
                      </a:endParaRPr>
                    </a:p>
                  </a:txBody>
                  <a:tcPr marL="36849" marR="36849" marT="36849" marB="36849"/>
                </a:tc>
                <a:extLst>
                  <a:ext uri="{0D108BD9-81ED-4DB2-BD59-A6C34878D82A}">
                    <a16:rowId xmlns:a16="http://schemas.microsoft.com/office/drawing/2014/main" val="3258742656"/>
                  </a:ext>
                </a:extLst>
              </a:tr>
              <a:tr h="757613">
                <a:tc>
                  <a:txBody>
                    <a:bodyPr vert="horz" wrap="square"/>
                    <a:lstStyle/>
                    <a:p>
                      <a:pPr>
                        <a:spcAft>
                          <a:spcPct val="0"/>
                        </a:spcAft>
                      </a:pPr>
                      <a:r>
                        <a:rPr lang="fr-FR" sz="1100" b="0" i="0" strike="noStrike" cap="none" baseline="0">
                          <a:solidFill>
                            <a:srgbClr val="000000"/>
                          </a:solidFill>
                          <a:effectLst/>
                          <a:latin typeface="Franklin Gothic Book"/>
                          <a:ea typeface="Franklin Gothic Book"/>
                          <a:cs typeface="Franklin Gothic Book"/>
                        </a:rPr>
                        <a:t>Durablement sourced : Engagés à la durabilité, nous avons source nos ingrédients de fermes à petite échelle qui pratiquent l’agriculture biologique, garantissant non seulement la meilleure qualité, mais aussi le bien-être de notre planète.</a:t>
                      </a:r>
                      <a:endParaRPr lang="en-US" sz="1700">
                        <a:effectLst/>
                      </a:endParaRPr>
                    </a:p>
                  </a:txBody>
                  <a:tcPr marL="36849" marR="36849" marT="36849" marB="36849"/>
                </a:tc>
                <a:tc>
                  <a:txBody>
                    <a:bodyPr vert="horz" wrap="square"/>
                    <a:lstStyle/>
                    <a:p>
                      <a:pPr>
                        <a:spcAft>
                          <a:spcPct val="0"/>
                        </a:spcAft>
                      </a:pPr>
                      <a:r>
                        <a:rPr lang="fr-FR" sz="1100" b="0" i="0" strike="noStrike" cap="none" baseline="0">
                          <a:solidFill>
                            <a:srgbClr val="000000"/>
                          </a:solidFill>
                          <a:effectLst/>
                          <a:latin typeface="Franklin Gothic Book"/>
                          <a:ea typeface="Franklin Gothic Book"/>
                          <a:cs typeface="Franklin Gothic Book"/>
                        </a:rPr>
                        <a:t>Emballage élégant : Mystic Spice Chai Tea vient dans un emballage magnifiquement conçu et écologique, ce qui en fait un cadeau idéal pour les amateurs de thé ou un régal luxueux pour vous-même.</a:t>
                      </a:r>
                      <a:endParaRPr lang="en-US" sz="1700">
                        <a:effectLst/>
                      </a:endParaRPr>
                    </a:p>
                  </a:txBody>
                  <a:tcPr marL="36849" marR="36849" marT="36849" marB="36849"/>
                </a:tc>
                <a:extLst>
                  <a:ext uri="{0D108BD9-81ED-4DB2-BD59-A6C34878D82A}">
                    <a16:rowId xmlns:a16="http://schemas.microsoft.com/office/drawing/2014/main" val="752704069"/>
                  </a:ext>
                </a:extLst>
              </a:tr>
              <a:tr h="757613">
                <a:tc>
                  <a:txBody>
                    <a:bodyPr vert="horz" wrap="square"/>
                    <a:lstStyle/>
                    <a:p>
                      <a:pPr>
                        <a:spcAft>
                          <a:spcPct val="0"/>
                        </a:spcAft>
                      </a:pPr>
                      <a:r>
                        <a:rPr lang="fr-FR" sz="1100" b="0" i="0" strike="noStrike" cap="none" baseline="0">
                          <a:solidFill>
                            <a:srgbClr val="000000"/>
                          </a:solidFill>
                          <a:effectLst/>
                          <a:latin typeface="Franklin Gothic Book"/>
                          <a:ea typeface="Franklin Gothic Book"/>
                          <a:cs typeface="Franklin Gothic Book"/>
                        </a:rPr>
                        <a:t>Garantie de satisfaction des clients : nous nous trouvons derrière notre produit et offrons une garantie de satisfaction.</a:t>
                      </a:r>
                      <a:r>
                        <a:rPr lang="fr-FR" sz="1100" b="0" i="0" strike="noStrike" cap="none" baseline="0">
                          <a:solidFill>
                            <a:srgbClr val="000000"/>
                          </a:solidFill>
                          <a:effectLst/>
                          <a:latin typeface="Franklin Gothic Book"/>
                          <a:ea typeface="Franklin Gothic Book"/>
                          <a:cs typeface="Franklin Gothic Book"/>
                        </a:rPr>
                        <a:t> </a:t>
                      </a:r>
                      <a:r>
                        <a:rPr lang="fr-FR" sz="1100" b="0" i="0" strike="noStrike" cap="none" baseline="0">
                          <a:solidFill>
                            <a:srgbClr val="000000"/>
                          </a:solidFill>
                          <a:effectLst/>
                          <a:latin typeface="Franklin Gothic Book"/>
                          <a:ea typeface="Franklin Gothic Book"/>
                          <a:cs typeface="Franklin Gothic Book"/>
                        </a:rPr>
                        <a:t>Mystic Spice Chai Tea がお客様のご期待に添えない場合は、当社が改善するよう努めます。</a:t>
                      </a:r>
                      <a:endParaRPr lang="en-US" sz="1700">
                        <a:effectLst/>
                      </a:endParaRPr>
                    </a:p>
                  </a:txBody>
                  <a:tcPr marL="36849" marR="36849" marT="36849" marB="36849"/>
                </a:tc>
                <a:tc>
                  <a:txBody>
                    <a:bodyPr vert="horz" wrap="square"/>
                    <a:lstStyle/>
                    <a:p>
                      <a:pPr>
                        <a:spcAft>
                          <a:spcPct val="0"/>
                        </a:spcAft>
                      </a:pPr>
                      <a:r>
                        <a:rPr lang="fr-FR" sz="1100" b="0" i="0" strike="noStrike" cap="none" baseline="0">
                          <a:solidFill>
                            <a:srgbClr val="000000"/>
                          </a:solidFill>
                          <a:effectLst/>
                          <a:latin typeface="Franklin Gothic Book"/>
                          <a:ea typeface="Franklin Gothic Book"/>
                          <a:cs typeface="Franklin Gothic Book"/>
                        </a:rPr>
                        <a:t>Idéal pour : amateurs de thé, individus conscients de la santé, amateurs de boissons chaudes, épicées, et toute personne cherchant à explorer les saveurs riches du chai indien traditionnel.</a:t>
                      </a:r>
                      <a:endParaRPr lang="en-US" sz="1700">
                        <a:effectLst/>
                      </a:endParaRP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fr-FR" sz="4700" b="0" i="0" strike="noStrike" cap="none" baseline="0">
                <a:solidFill>
                  <a:srgbClr val="404040"/>
                </a:solidFill>
                <a:effectLst/>
                <a:latin typeface="Bookman Old Style"/>
                <a:ea typeface="Bookman Old Style"/>
                <a:cs typeface="Bookman Old Style"/>
              </a:rPr>
              <a:t>市場の動向と需要</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pPr>
            <a:r>
              <a:rPr lang="fr-FR" sz="1400" b="0" i="0" strike="noStrike" cap="none" baseline="0">
                <a:solidFill>
                  <a:srgbClr val="404040"/>
                </a:solidFill>
                <a:effectLst/>
                <a:latin typeface="Franklin Gothic Book"/>
                <a:ea typeface="Franklin Gothic Book"/>
                <a:cs typeface="Franklin Gothic Book"/>
              </a:rPr>
              <a:t>ラテン アメリカはチャイ ティーの素晴らしい機会を提供</a:t>
            </a:r>
          </a:p>
          <a:p>
            <a:pPr lvl="1">
              <a:lnSpc>
                <a:spcPct val="90000"/>
              </a:lnSpc>
            </a:pPr>
            <a:r>
              <a:rPr lang="fr-FR" sz="1400" b="0" i="0" strike="noStrike" cap="none" baseline="0">
                <a:solidFill>
                  <a:srgbClr val="404040"/>
                </a:solidFill>
                <a:effectLst/>
                <a:latin typeface="Franklin Gothic Book"/>
                <a:ea typeface="Franklin Gothic Book"/>
                <a:cs typeface="Franklin Gothic Book"/>
              </a:rPr>
              <a:t>健康的、自然的、そしてエキゾチックな製品に対する需要の高まり</a:t>
            </a:r>
          </a:p>
          <a:p>
            <a:pPr lvl="1">
              <a:lnSpc>
                <a:spcPct val="90000"/>
              </a:lnSpc>
            </a:pPr>
            <a:r>
              <a:rPr lang="fr-FR" sz="1400" b="0" i="0" strike="noStrike" cap="none" baseline="0">
                <a:solidFill>
                  <a:srgbClr val="404040"/>
                </a:solidFill>
                <a:effectLst/>
                <a:latin typeface="Franklin Gothic Book"/>
                <a:ea typeface="Franklin Gothic Book"/>
                <a:cs typeface="Franklin Gothic Book"/>
              </a:rPr>
              <a:t>アルゼンチン、チリ、ウルグアイなどの国々で根強いお茶文化</a:t>
            </a:r>
          </a:p>
          <a:p>
            <a:pPr lvl="1">
              <a:lnSpc>
                <a:spcPct val="90000"/>
              </a:lnSpc>
            </a:pPr>
            <a:r>
              <a:rPr lang="fr-FR" sz="1400" b="0" i="0" strike="noStrike" cap="none" baseline="0">
                <a:solidFill>
                  <a:srgbClr val="404040"/>
                </a:solidFill>
                <a:effectLst/>
                <a:latin typeface="Franklin Gothic Book"/>
                <a:ea typeface="Franklin Gothic Book"/>
                <a:cs typeface="Franklin Gothic Book"/>
              </a:rPr>
              <a:t>チャイ ティーは紅茶とコーヒーの両方の愛好家を魅了</a:t>
            </a:r>
          </a:p>
          <a:p>
            <a:pPr lvl="1">
              <a:lnSpc>
                <a:spcPct val="90000"/>
              </a:lnSpc>
            </a:pPr>
            <a:r>
              <a:rPr lang="fr-FR" sz="1400" b="0" i="0" strike="noStrike" cap="none" baseline="0">
                <a:solidFill>
                  <a:srgbClr val="404040"/>
                </a:solidFill>
                <a:effectLst/>
                <a:latin typeface="Franklin Gothic Book"/>
                <a:ea typeface="Franklin Gothic Book"/>
                <a:cs typeface="Franklin Gothic Book"/>
              </a:rPr>
              <a:t>チャイ ティーはラテン アメリカの消費者のライフスタイルと好みにフィット</a:t>
            </a:r>
          </a:p>
          <a:p>
            <a:pPr>
              <a:lnSpc>
                <a:spcPct val="90000"/>
              </a:lnSpc>
            </a:pPr>
            <a:r>
              <a:rPr lang="fr-FR" sz="1400" b="0" i="0" strike="noStrike" cap="none" baseline="0">
                <a:solidFill>
                  <a:srgbClr val="404040"/>
                </a:solidFill>
                <a:effectLst/>
                <a:latin typeface="Franklin Gothic Book"/>
                <a:ea typeface="Franklin Gothic Book"/>
                <a:cs typeface="Franklin Gothic Book"/>
              </a:rPr>
              <a:t>世界のチャイ ティー市場規模は 2019 年に 19 億米ドルと評価された</a:t>
            </a:r>
          </a:p>
          <a:p>
            <a:pPr lvl="1">
              <a:lnSpc>
                <a:spcPct val="90000"/>
              </a:lnSpc>
            </a:pPr>
            <a:r>
              <a:rPr lang="fr-FR" sz="1400" b="0" i="0" strike="noStrike" cap="none" baseline="0">
                <a:solidFill>
                  <a:srgbClr val="404040"/>
                </a:solidFill>
                <a:effectLst/>
                <a:latin typeface="Franklin Gothic Book"/>
                <a:ea typeface="Franklin Gothic Book"/>
                <a:cs typeface="Franklin Gothic Book"/>
              </a:rPr>
              <a:t>2020 年から 2027 年にかけて 5.5% の CAGR で成長すると予想</a:t>
            </a:r>
          </a:p>
          <a:p>
            <a:pPr lvl="1">
              <a:lnSpc>
                <a:spcPct val="90000"/>
              </a:lnSpc>
            </a:pPr>
            <a:r>
              <a:rPr lang="fr-FR" sz="1400" b="0" i="0" strike="noStrike" cap="none" baseline="0">
                <a:solidFill>
                  <a:srgbClr val="404040"/>
                </a:solidFill>
                <a:effectLst/>
                <a:latin typeface="Franklin Gothic Book"/>
                <a:ea typeface="Franklin Gothic Book"/>
                <a:cs typeface="Franklin Gothic Book"/>
              </a:rPr>
              <a:t>ラテン アメリカはチャイ ティーの最も急成長している地域の一つ</a:t>
            </a:r>
          </a:p>
          <a:p>
            <a:pPr lvl="1">
              <a:lnSpc>
                <a:spcPct val="90000"/>
              </a:lnSpc>
            </a:pPr>
            <a:r>
              <a:rPr lang="fr-FR" sz="1400" b="0" i="0" strike="noStrike" cap="none" baseline="0">
                <a:solidFill>
                  <a:srgbClr val="404040"/>
                </a:solidFill>
                <a:effectLst/>
                <a:latin typeface="Franklin Gothic Book"/>
                <a:ea typeface="Franklin Gothic Book"/>
                <a:cs typeface="Franklin Gothic Book"/>
              </a:rPr>
              <a:t>成長の主な原動力には、認知度の向上、可処分所得の増加、流通の拡大が含まれる</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887441503"/>
              </p:ext>
            </p:extLst>
          </p:nvPr>
        </p:nvGraphicFramePr>
        <p:xfrm>
          <a:off x="643192" y="1541387"/>
          <a:ext cx="5115348" cy="3455187"/>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vert="horz" wrap="square"/>
                    <a:lstStyle/>
                    <a:p>
                      <a:r>
                        <a:rPr lang="fr-FR" sz="2000" b="1" i="0" strike="noStrike" cap="all" baseline="0">
                          <a:solidFill>
                            <a:srgbClr val="000000"/>
                          </a:solidFill>
                          <a:effectLst/>
                          <a:latin typeface="Franklin Gothic Book"/>
                          <a:ea typeface="Franklin Gothic Book"/>
                          <a:cs typeface="Franklin Gothic Book"/>
                        </a:rPr>
                        <a:t>Région</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fr-FR" sz="2000" b="0" i="0" strike="noStrike" cap="all" baseline="0">
                          <a:solidFill>
                            <a:srgbClr val="000000"/>
                          </a:solidFill>
                          <a:effectLst/>
                          <a:latin typeface="Franklin Gothic Book"/>
                          <a:ea typeface="Franklin Gothic Book"/>
                          <a:cs typeface="Franklin Gothic Book"/>
                        </a:rPr>
                        <a:t>チャイ ティー市場規模 (10 億米ドル)</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fr-FR" sz="2000" b="0" i="0" strike="noStrike" cap="all" baseline="0">
                          <a:solidFill>
                            <a:srgbClr val="000000"/>
                          </a:solidFill>
                          <a:effectLst/>
                          <a:latin typeface="Franklin Gothic Book"/>
                          <a:ea typeface="Franklin Gothic Book"/>
                          <a:cs typeface="Franklin Gothic Book"/>
                        </a:rPr>
                        <a:t>CAGR (2020 から 2027 年)</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vert="horz" wrap="square"/>
                    <a:lstStyle/>
                    <a:p>
                      <a:r>
                        <a:rPr lang="fr-FR" sz="2600" b="0" i="0" strike="noStrike" cap="none" baseline="0">
                          <a:solidFill>
                            <a:srgbClr val="000000"/>
                          </a:solidFill>
                          <a:effectLst/>
                          <a:latin typeface="Franklin Gothic Book"/>
                          <a:ea typeface="Franklin Gothic Book"/>
                          <a:cs typeface="Franklin Gothic Book"/>
                        </a:rPr>
                        <a:t>Global</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fr-FR" sz="2600" b="0" i="0" strike="noStrike" cap="none" baseline="0">
                          <a:solidFill>
                            <a:srgbClr val="000000"/>
                          </a:solidFill>
                          <a:effectLst/>
                          <a:latin typeface="Franklin Gothic Book"/>
                          <a:ea typeface="Franklin Gothic Book"/>
                          <a:cs typeface="Franklin Gothic Book"/>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fr-FR" sz="2600" b="0" i="0" strike="noStrike" cap="none" baseline="0">
                          <a:solidFill>
                            <a:srgbClr val="000000"/>
                          </a:solidFill>
                          <a:effectLst/>
                          <a:latin typeface="Franklin Gothic Book"/>
                          <a:ea typeface="Franklin Gothic Book"/>
                          <a:cs typeface="Franklin Gothic Book"/>
                        </a:rPr>
                        <a:t>5,5 %</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vert="horz" wrap="square"/>
                    <a:lstStyle/>
                    <a:p>
                      <a:r>
                        <a:rPr lang="fr-FR" sz="2600" b="0" i="0" strike="noStrike" cap="none" baseline="0">
                          <a:solidFill>
                            <a:srgbClr val="000000"/>
                          </a:solidFill>
                          <a:effectLst/>
                          <a:latin typeface="Franklin Gothic Book"/>
                          <a:ea typeface="Franklin Gothic Book"/>
                          <a:cs typeface="Franklin Gothic Book"/>
                        </a:rPr>
                        <a:t>Amérique latine</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fr-FR" sz="2600" b="0" i="0" strike="noStrike" cap="none" baseline="0">
                          <a:solidFill>
                            <a:srgbClr val="000000"/>
                          </a:solidFill>
                          <a:effectLst/>
                          <a:latin typeface="Franklin Gothic Book"/>
                          <a:ea typeface="Franklin Gothic Book"/>
                          <a:cs typeface="Franklin Gothic Book"/>
                        </a:rPr>
                        <a:t>S/O</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fr-FR" sz="2600" b="0" i="0" strike="noStrike" cap="none" baseline="0">
                          <a:solidFill>
                            <a:srgbClr val="000000"/>
                          </a:solidFill>
                          <a:effectLst/>
                          <a:latin typeface="Franklin Gothic Book"/>
                          <a:ea typeface="Franklin Gothic Book"/>
                          <a:cs typeface="Franklin Gothic Book"/>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fr-FR" sz="4400" b="0" i="0" strike="noStrike" cap="none" baseline="0">
                <a:solidFill>
                  <a:srgbClr val="FFFFFF"/>
                </a:solidFill>
                <a:effectLst/>
                <a:latin typeface="Bookman Old Style"/>
                <a:ea typeface="Bookman Old Style"/>
                <a:cs typeface="Bookman Old Style"/>
              </a:rPr>
              <a:t>Canaux de distribution : Détaillants</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a:bodyPr>
          <a:lstStyle/>
          <a:p>
            <a:r>
              <a:rPr lang="fr-FR" sz="2200" b="0" i="0" strike="noStrike" cap="none" baseline="0">
                <a:solidFill>
                  <a:srgbClr val="404040"/>
                </a:solidFill>
                <a:effectLst/>
                <a:latin typeface="Franklin Gothic Book"/>
                <a:ea typeface="Franklin Gothic Book"/>
                <a:cs typeface="Franklin Gothic Book"/>
              </a:rPr>
              <a:t>Détaillants : Vendre des produits de thé Chai directement aux consommateurs</a:t>
            </a:r>
          </a:p>
          <a:p>
            <a:pPr lvl="1"/>
            <a:r>
              <a:rPr lang="fr-FR" sz="2200" b="0" i="0" strike="noStrike" cap="none" baseline="0">
                <a:solidFill>
                  <a:srgbClr val="404040"/>
                </a:solidFill>
                <a:effectLst/>
                <a:latin typeface="Franklin Gothic Book"/>
                <a:ea typeface="Franklin Gothic Book"/>
                <a:cs typeface="Franklin Gothic Book"/>
              </a:rPr>
              <a:t>スーパーマーケット、コンビニエンス ストア、専門店、カフェ、オンライン プラットフォーム</a:t>
            </a:r>
          </a:p>
          <a:p>
            <a:pPr lvl="1"/>
            <a:r>
              <a:rPr lang="fr-FR" sz="2200" b="0" i="0" strike="noStrike" cap="none" baseline="0">
                <a:solidFill>
                  <a:srgbClr val="404040"/>
                </a:solidFill>
                <a:effectLst/>
                <a:latin typeface="Franklin Gothic Book"/>
                <a:ea typeface="Franklin Gothic Book"/>
                <a:cs typeface="Franklin Gothic Book"/>
              </a:rPr>
              <a:t>消費者の認識、好み、購入に影響を与える</a:t>
            </a:r>
          </a:p>
          <a:p>
            <a:pPr lvl="1"/>
            <a:r>
              <a:rPr lang="fr-FR" sz="2200" b="0" i="0" strike="noStrike" cap="none" baseline="0">
                <a:solidFill>
                  <a:srgbClr val="404040"/>
                </a:solidFill>
                <a:effectLst/>
                <a:latin typeface="Franklin Gothic Book"/>
                <a:ea typeface="Franklin Gothic Book"/>
                <a:cs typeface="Franklin Gothic Book"/>
              </a:rPr>
              <a:t>プロモーションや商品化のサポートを提供する</a:t>
            </a:r>
          </a:p>
          <a:p>
            <a:pPr lvl="1"/>
            <a:r>
              <a:rPr lang="fr-FR" sz="2200" b="0" i="0" strike="noStrike" cap="none" baseline="0">
                <a:solidFill>
                  <a:srgbClr val="404040"/>
                </a:solidFill>
                <a:effectLst/>
                <a:latin typeface="Franklin Gothic Book"/>
                <a:ea typeface="Franklin Gothic Book"/>
                <a:cs typeface="Franklin Gothic Book"/>
              </a:rPr>
              <a:t>大手小売業者</a:t>
            </a:r>
          </a:p>
          <a:p>
            <a:r>
              <a:rPr lang="fr-FR" sz="2200" b="0" i="0" strike="noStrike" cap="none" baseline="0">
                <a:solidFill>
                  <a:srgbClr val="404040"/>
                </a:solidFill>
                <a:effectLst/>
                <a:latin typeface="Franklin Gothic Book"/>
                <a:ea typeface="Franklin Gothic Book"/>
                <a:cs typeface="Franklin Gothic Book"/>
              </a:rPr>
              <a:t>Grossistes : vendre des produits de thé Chai en bloc aux détaillants</a:t>
            </a:r>
          </a:p>
          <a:p>
            <a:r>
              <a:rPr lang="fr-FR" sz="2200" b="0" i="0" strike="noStrike" cap="none" baseline="0">
                <a:solidFill>
                  <a:srgbClr val="404040"/>
                </a:solidFill>
                <a:effectLst/>
                <a:latin typeface="Franklin Gothic Book"/>
                <a:ea typeface="Franklin Gothic Book"/>
                <a:cs typeface="Franklin Gothic Book"/>
              </a:rPr>
              <a:t>Distributeurs : Transport Chai tea products from manufacturers to retailers</a:t>
            </a:r>
          </a:p>
        </p:txBody>
      </p:sp>
    </p:spTree>
    <p:extLst>
      <p:ext uri="{BB962C8B-B14F-4D97-AF65-F5344CB8AC3E}">
        <p14:creationId xmlns:p14="http://schemas.microsoft.com/office/powerpoint/2010/main" val="2735777179"/>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fr-FR" sz="4400" b="0" i="0" strike="noStrike" cap="none" baseline="0">
                <a:solidFill>
                  <a:srgbClr val="FFFFFF"/>
                </a:solidFill>
                <a:effectLst/>
                <a:latin typeface="Bookman Old Style"/>
                <a:ea typeface="Bookman Old Style"/>
                <a:cs typeface="Bookman Old Style"/>
              </a:rPr>
              <a:t>Canaux de distribution : Grossistes</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fr-FR" sz="2400" b="0" i="0" strike="noStrike" cap="none" baseline="0">
                <a:solidFill>
                  <a:srgbClr val="404040"/>
                </a:solidFill>
                <a:effectLst/>
                <a:latin typeface="Franklin Gothic Book"/>
                <a:ea typeface="Franklin Gothic Book"/>
                <a:cs typeface="Franklin Gothic Book"/>
              </a:rPr>
              <a:t>卸売業者は製造元や流通業者からチャイ ティー製品を大量に購入します</a:t>
            </a:r>
          </a:p>
          <a:p>
            <a:pPr lvl="1"/>
            <a:r>
              <a:rPr lang="fr-FR" sz="2400" b="0" i="0" strike="noStrike" cap="none" baseline="0">
                <a:solidFill>
                  <a:srgbClr val="404040"/>
                </a:solidFill>
                <a:effectLst/>
                <a:latin typeface="Franklin Gothic Book"/>
                <a:ea typeface="Franklin Gothic Book"/>
                <a:cs typeface="Franklin Gothic Book"/>
              </a:rPr>
              <a:t>小売業者や他の仲介業者に販売します</a:t>
            </a:r>
          </a:p>
          <a:p>
            <a:r>
              <a:rPr lang="fr-FR" sz="2400" b="0" i="0" strike="noStrike" cap="none" baseline="0">
                <a:solidFill>
                  <a:srgbClr val="404040"/>
                </a:solidFill>
                <a:effectLst/>
                <a:latin typeface="Franklin Gothic Book"/>
                <a:ea typeface="Franklin Gothic Book"/>
                <a:cs typeface="Franklin Gothic Book"/>
              </a:rPr>
              <a:t>卸売業者はチャイ ティー製品の需要と供給を結びつけます</a:t>
            </a:r>
          </a:p>
          <a:p>
            <a:pPr lvl="1"/>
            <a:r>
              <a:rPr lang="fr-FR" sz="2400" b="0" i="0" strike="noStrike" cap="none" baseline="0">
                <a:solidFill>
                  <a:srgbClr val="404040"/>
                </a:solidFill>
                <a:effectLst/>
                <a:latin typeface="Franklin Gothic Book"/>
                <a:ea typeface="Franklin Gothic Book"/>
                <a:cs typeface="Franklin Gothic Book"/>
              </a:rPr>
              <a:t>規模の経済、保管、輸送サービスを提供します</a:t>
            </a:r>
          </a:p>
          <a:p>
            <a:r>
              <a:rPr lang="fr-FR" sz="2400" b="0" i="0" strike="noStrike" cap="none" baseline="0">
                <a:solidFill>
                  <a:srgbClr val="404040"/>
                </a:solidFill>
                <a:effectLst/>
                <a:latin typeface="Franklin Gothic Book"/>
                <a:ea typeface="Franklin Gothic Book"/>
                <a:cs typeface="Franklin Gothic Book"/>
              </a:rPr>
              <a:t>卸売業者は市場情報、フィードバック、信用制度を提供します</a:t>
            </a:r>
          </a:p>
        </p:txBody>
      </p:sp>
    </p:spTree>
    <p:extLst>
      <p:ext uri="{BB962C8B-B14F-4D97-AF65-F5344CB8AC3E}">
        <p14:creationId xmlns:p14="http://schemas.microsoft.com/office/powerpoint/2010/main" val="3827958716"/>
      </p:ext>
    </p:extLst>
  </p:cSld>
  <p:clrMapOvr>
    <a:masterClrMapping/>
  </p:clrMapOvr>
  <p:transition/>
  <p:timing/>
</p:sld>
</file>

<file path=ppt/tags/tag1.xml><?xml version="1.0" encoding="utf-8"?>
<p:tagLst xmlns:p="http://schemas.openxmlformats.org/presentationml/2006/main">
  <p:tag name="AS_OS" val="Unix 3.10.0.1160"/>
  <p:tag name="AS_RELEASE_DATE" val="2023.06.30"/>
  <p:tag name="AS_TITLE" val="Aspose.Slides for Java"/>
  <p:tag name="AS_VERSION" val="23.6.1"/>
</p:tagLst>
</file>

<file path=ppt/theme/theme1.xml><?xml version="1.0" encoding="utf-8"?>
<a:theme xmlns:r="http://schemas.openxmlformats.org/officeDocument/2006/relationships"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Bookman Old Style"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Franklin Gothic Book"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Aptos Display" panose="0211000402020202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Aptos" panose="0211000402020202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vt="http://schemas.openxmlformats.org/officeDocument/2006/docPropsVTypes" xmlns="http://schemas.openxmlformats.org/officeDocument/2006/extended-properties">
  <Company/>
  <PresentationFormat>Widescreen</PresentationFormat>
  <Paragraphs>97</Paragraphs>
  <Slides>14</Slides>
  <Notes>14</Notes>
  <TotalTime>0</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14</vt:i4>
      </vt:variant>
    </vt:vector>
  </HeadingPairs>
  <TitlesOfParts>
    <vt:vector baseType="lpstr" size="21">
      <vt:lpstr>Arial</vt:lpstr>
      <vt:lpstr>Bookman Old Style</vt:lpstr>
      <vt:lpstr>Franklin Gothic Book</vt:lpstr>
      <vt:lpstr>Calibri</vt:lpstr>
      <vt:lpstr>Aptos Display</vt:lpstr>
      <vt:lpstr>Aptos</vt:lpstr>
      <vt:lpstr>RetrospectVTI</vt:lpstr>
      <vt:lpstr>Mystic Spice Premium Chai Tea 市場分析レポート</vt:lpstr>
      <vt:lpstr>Agenda</vt:lpstr>
      <vt:lpstr>Introduction</vt:lpstr>
      <vt:lpstr>Description de produit</vt:lpstr>
      <vt:lpstr>製品説明 (1/2)</vt:lpstr>
      <vt:lpstr>製品説明 (2/2)</vt:lpstr>
      <vt:lpstr>市場の動向と需要</vt:lpstr>
      <vt:lpstr>Canaux de distribution : Détaillants</vt:lpstr>
      <vt:lpstr>Canaux de distribution : Grossistes</vt:lpstr>
      <vt:lpstr>Canaux de distribution : Distributeurs</vt:lpstr>
      <vt:lpstr>プロモーション計画と戦略</vt:lpstr>
      <vt:lpstr>Résultats et défis attendus : résultats attendus</vt:lpstr>
      <vt:lpstr>Résultats et défis attendus : défis potentiels</vt:lpstr>
      <vt:lpstr>推奨事項と結論</vt:lpstr>
    </vt:vector>
  </TitlesOfParts>
  <LinksUpToDate>0</LinksUpToDate>
  <SharedDoc>0</SharedDoc>
  <HyperlinksChanged>0</HyperlinksChanged>
  <Application>Aspose.Slides for Java</Application>
  <AppVersion>23.0601</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dcterms:created xsi:type="dcterms:W3CDTF">2024-02-09T21:35:56Z</dcterms:created>
  <dcterms:modified xsi:type="dcterms:W3CDTF">2024-07-03T09:58:49Z</dcterms:modified>
</cp:coreProperties>
</file>