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933" autoAdjust="0"/>
    <p:restoredTop sz="94660"/>
  </p:normalViewPr>
  <p:slideViewPr>
    <p:cSldViewPr snapToGrid="0">
      <p:cViewPr>
        <p:scale>
          <a:sx n="100" d="100"/>
          <a:sy n="100" d="100"/>
        </p:scale>
        <p:origin x="2126"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Cette présentation a été générée automatiquement par PowerPoint Copilot à partir du contenu de ce document :</a:t>
            </a:r>
            <a:br>
              <a:rPr lang="fr-FR"/>
            </a:br>
            <a:r>
              <a:rPr lang="fr-FR"/>
              <a:t>https://microsoft-my.sharepoint.com/personal/dahans_microsoft_com/Documents/MS-4005/Market%20Analysis%20Report%20for%20Mystic%20Spice%20Premium%20chaï%20Tea.docx</a:t>
            </a:r>
            <a:br>
              <a:rPr lang="fr-FR"/>
            </a:br>
            <a:br>
              <a:rPr lang="fr-FR"/>
            </a:br>
            <a:br>
              <a:rPr lang="fr-FR"/>
            </a:br>
            <a:r>
              <a:rPr lang="fr-FR"/>
              <a:t>Il se peut que le contenu généré par l’IA comporte des erreurs.</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Les distributeurs représentent et distribuent les produits à base de thé chaï, facilitent leur circulation et leur vente et offrent des services de marketing, de vente et d’après-vente. Ils établissent et entretiennent des relations avec les détaillants et les consommateurs, et fournissent un support technique et logistique. Les principaux distributeurs en Amérique latine sont Unilever, Nestlé, Coca-Cola et PepsiCo.</a:t>
            </a:r>
            <a:br>
              <a:rPr lang="fr-FR"/>
            </a:br>
            <a:br>
              <a:rPr lang="fr-FR"/>
            </a:br>
            <a:br>
              <a:rPr lang="fr-FR"/>
            </a:br>
            <a:r>
              <a:rPr lang="fr-FR"/>
              <a:t>Contenu initial :</a:t>
            </a:r>
            <a:br>
              <a:rPr lang="fr-FR"/>
            </a:br>
            <a:r>
              <a:rPr lang="fr-FR"/>
              <a:t>Les distributeurs sont des entreprises qui représentent et distribuent le thé chaï au nom des fabricants ou des grossistes. Les distributeurs sont des agents qui facilitent la circulation et la vente du thé chaï sur les différents marchés et dans les différentes régions et qui peuvent offrir des services de marketing, de vente et d’après-vente pour les produits à base de thé chaï. Les distributeurs peuvent également établir et entretenir des relations avec les détaillants et les consommateurs, et fournir un support technique et logistique pour les produits à base de thé chaï. Parmi les principaux distributeurs de thé chaï en Amérique latine figurent Unilever, Nestle, Coca-Cola et PepsiCo.</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plan et la stratégie de promotion du thé chaï en Amérique latine visent à accroître la notoriété du produit, à le positionner comme un produit haut de gamme, à encourager l’essai et l’achat, et à fidéliser les consommateurs. Les tactiques comprennent la création d’un nom de marque et d’un logo, le développement d’un site web et d’une présence sur les réseaux sociaux, le lancement d’une campagne de marketing numérique, la distribution d’échantillons gratuits, l’organisation d’événements et l’établissement de partenariats avec des entreprises locales. Le plan sera mis en œuvre sur une période de 12 mois, impliquant un budget de 100 000 dollars et sera évalué à l’aide d’indicateurs de performance clés.</a:t>
            </a:r>
            <a:br>
              <a:rPr lang="fr-FR"/>
            </a:br>
            <a:br>
              <a:rPr lang="fr-FR"/>
            </a:br>
            <a:br>
              <a:rPr lang="fr-FR"/>
            </a:br>
            <a:r>
              <a:rPr lang="fr-FR"/>
              <a:t>Contenu initial :</a:t>
            </a:r>
            <a:br>
              <a:rPr lang="fr-FR"/>
            </a:br>
            <a:r>
              <a:rPr lang="fr-FR"/>
              <a:t>Plan et stratégie de promotion</a:t>
            </a:r>
            <a:br>
              <a:rPr lang="fr-FR"/>
            </a:br>
            <a:r>
              <a:rPr lang="fr-FR"/>
              <a:t>Le plan et la stratégie de promotion du thé chaï en Amérique latine visent à atteindre les objectifs suivants :</a:t>
            </a:r>
            <a:br>
              <a:rPr lang="fr-FR"/>
            </a:br>
            <a:r>
              <a:rPr lang="fr-FR"/>
              <a:t>·         Accroître la sensibilisation et l’intérêt du public cible pour le thé chaï</a:t>
            </a:r>
            <a:br>
              <a:rPr lang="fr-FR"/>
            </a:br>
            <a:r>
              <a:rPr lang="fr-FR"/>
              <a:t>·         Positionner le thé chaï comme un produit de qualité, naturel et sain qui offre une expérience unique et enrichissante</a:t>
            </a:r>
            <a:br>
              <a:rPr lang="fr-FR"/>
            </a:br>
            <a:r>
              <a:rPr lang="fr-FR"/>
              <a:t>·         Encourager l’essai et l’achat de thé chaï par le biais de divers canaux et incitations</a:t>
            </a:r>
            <a:br>
              <a:rPr lang="fr-FR"/>
            </a:br>
            <a:r>
              <a:rPr lang="fr-FR"/>
              <a:t>·         Fidéliser les consommateurs de thé chaï par l’engagement et les commentaires</a:t>
            </a:r>
            <a:br>
              <a:rPr lang="fr-FR"/>
            </a:br>
            <a:r>
              <a:rPr lang="fr-FR"/>
              <a:t>Le plan de promotion du thé chaï en Amérique latine utilisera une combinaison de tactiques, par exemple :</a:t>
            </a:r>
            <a:br>
              <a:rPr lang="fr-FR"/>
            </a:br>
            <a:r>
              <a:rPr lang="fr-FR"/>
              <a:t>·         La création d’un nom de marque et d’un logo accrocheurs et mémorables pour le thé chaï</a:t>
            </a:r>
            <a:br>
              <a:rPr lang="fr-FR"/>
            </a:br>
            <a:r>
              <a:rPr lang="fr-FR"/>
              <a:t>·         Le développement d’un site web et d’une réelle présence du thé chaï sur les réseaux sociaux afin de mettre en valeur ses avantages, ses caractéristiques et son histoire.</a:t>
            </a:r>
            <a:br>
              <a:rPr lang="fr-FR"/>
            </a:br>
            <a:r>
              <a:rPr lang="fr-FR"/>
              <a:t>·         Le lancement d’une campagne de marketing numérique utilisant le référencement naturel (SEO), le référencement payant (SEM), le marketing par e-mail, et le marketing d’influence pour atteindre et attirer des clients potentiels.</a:t>
            </a:r>
            <a:br>
              <a:rPr lang="fr-FR"/>
            </a:br>
            <a:r>
              <a:rPr lang="fr-FR"/>
              <a:t>·         La distribution d’échantillons gratuits et de coupons de thé chaï dans des endroits stratégiques, tels que les supermarchés, les cafés et les magasins de produits diététiques.</a:t>
            </a:r>
            <a:br>
              <a:rPr lang="fr-FR"/>
            </a:br>
            <a:r>
              <a:rPr lang="fr-FR"/>
              <a:t>·         L’organisation d’événements et de concours invitant les consommateurs à goûter et à partager le thé chaï avec leurs amis et leur famille.</a:t>
            </a:r>
            <a:br>
              <a:rPr lang="fr-FR"/>
            </a:br>
            <a:r>
              <a:rPr lang="fr-FR"/>
              <a:t>·         Le partenariat avec des entreprises et des organisations locales qui partagent les mêmes valeurs et la même vision que le thé chaï.</a:t>
            </a:r>
            <a:br>
              <a:rPr lang="fr-FR"/>
            </a:br>
            <a:r>
              <a:rPr lang="fr-FR"/>
              <a:t>Le plan de promotion du thé chaï en Amérique latine sera mis en œuvre sur une période de 12 mois, impliquant un budget de 100 000 dollars. Le plan sera contrôlé et évalué à l’aide d’indicateurs de performance clés, tels que le trafic sur le site web, l’engagement sur les réseaux sociaux, les taux d’ouverture des e-mails, les taux de conversion, le volume des ventes, la satisfaction des clients et les taux de fidélisation.</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plan et la stratégie de promotion du thé chaï en Amérique latine devraient se traduire par une augmentation de 20 % de la notoriété et de l’intérêt, une augmentation de 10 % de la part de marché, une augmentation de 15 % du volume des ventes et du chiffre d’affaires et, enfin une augmentation de 25 % des taux de satisfaction et de fidélisation de la clientèle.</a:t>
            </a:r>
            <a:br>
              <a:rPr lang="fr-FR"/>
            </a:br>
            <a:br>
              <a:rPr lang="fr-FR"/>
            </a:br>
            <a:br>
              <a:rPr lang="fr-FR"/>
            </a:br>
            <a:r>
              <a:rPr lang="fr-FR"/>
              <a:t>Contenu initial :</a:t>
            </a:r>
            <a:br>
              <a:rPr lang="fr-FR"/>
            </a:br>
            <a:r>
              <a:rPr lang="fr-FR"/>
              <a:t>Résultats attendus et défis à relever</a:t>
            </a:r>
            <a:br>
              <a:rPr lang="fr-FR"/>
            </a:br>
            <a:r>
              <a:rPr lang="fr-FR"/>
              <a:t>Les défis potentiels du plan et de la stratégie de promotion du thé chaï en Amérique latine sont les suivants :</a:t>
            </a:r>
            <a:br>
              <a:rPr lang="fr-FR"/>
            </a:br>
            <a:r>
              <a:rPr lang="fr-FR"/>
              <a:t>·         Accroître la sensibilisation et l’intérêt du public cible pour le thé chaï</a:t>
            </a:r>
            <a:br>
              <a:rPr lang="fr-FR"/>
            </a:br>
            <a:r>
              <a:rPr lang="fr-FR"/>
              <a:t>·         Augmenter de 10 % la part de marché du thé chaï dans la région</a:t>
            </a:r>
            <a:br>
              <a:rPr lang="fr-FR"/>
            </a:br>
            <a:r>
              <a:rPr lang="fr-FR"/>
              <a:t>·         Augmenter de 15 % le volume des ventes et du chiffre d’affaires du thé chaï dans la région</a:t>
            </a:r>
            <a:br>
              <a:rPr lang="fr-FR"/>
            </a:br>
            <a:r>
              <a:rPr lang="fr-FR"/>
              <a:t>·         Augmenter de 25 % le taux de satisfaction et de fidélisation des consommateurs de thé chaï dans la région</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plan et la stratégie de promotion du thé chaï en Amérique latine sont confrontés à plusieurs défis, notamment le prix élevé, le manque de sensibilisation, la concurrence d’autres produits à base de thé, les obstacles réglementaires et culturels, ainsi que les questions environnementales et sociales susceptibles d’affecter l’approvisionnement et la qualité des ingrédients du thé chaï.</a:t>
            </a:r>
            <a:br>
              <a:rPr lang="fr-FR"/>
            </a:br>
            <a:br>
              <a:rPr lang="fr-FR"/>
            </a:br>
            <a:br>
              <a:rPr lang="fr-FR"/>
            </a:br>
            <a:r>
              <a:rPr lang="fr-FR"/>
              <a:t>Contenu initial :</a:t>
            </a:r>
            <a:br>
              <a:rPr lang="fr-FR"/>
            </a:br>
            <a:r>
              <a:rPr lang="fr-FR"/>
              <a:t>Les défis potentiels du plan et de la stratégie de promotion du thé chaï en Amérique latine sont les suivants :</a:t>
            </a:r>
            <a:br>
              <a:rPr lang="fr-FR"/>
            </a:br>
            <a:r>
              <a:rPr lang="fr-FR"/>
              <a:t>·         Le prix élevé et le caractère peu abordable des produits à base de thé chaï par rapport à d’autres boissons</a:t>
            </a:r>
            <a:br>
              <a:rPr lang="fr-FR"/>
            </a:br>
            <a:r>
              <a:rPr lang="fr-FR"/>
              <a:t>·         Le manque de connaissance et de familiarité avec le thé chaï dans certains segments de la population</a:t>
            </a:r>
            <a:br>
              <a:rPr lang="fr-FR"/>
            </a:br>
            <a:r>
              <a:rPr lang="fr-FR"/>
              <a:t>·         La concurrence d’autres thés, tels que les thés à base de plantes, les thés verts et les thés noirs</a:t>
            </a:r>
            <a:br>
              <a:rPr lang="fr-FR"/>
            </a:br>
            <a:r>
              <a:rPr lang="fr-FR"/>
              <a:t>·         Les barrières réglementaires et culturelles qui peuvent limiter l’entrée et l’expansion des produits à base de thé chaï dans certains pays</a:t>
            </a:r>
            <a:br>
              <a:rPr lang="fr-FR"/>
            </a:br>
            <a:r>
              <a:rPr lang="fr-FR"/>
              <a:t>·         Des questions environnementales et sociales susceptibles d’affecter l’approvisionnement et la qualité des ingrédients du thé chaï</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thé chaï est un produit prometteur sur le marché latino-américain, offrant une alternative saine et exotique. Il doit être positionné comme un produit haut de gamme et polyvalent, bénéficiant de caractéristiques et d’avantages uniques. Une combinaison de tactiques en ligne et hors ligne doit être utilisée pour atteindre le public cible et surmonter les difficultés.</a:t>
            </a:r>
            <a:br>
              <a:rPr lang="fr-FR"/>
            </a:br>
            <a:br>
              <a:rPr lang="fr-FR"/>
            </a:br>
            <a:br>
              <a:rPr lang="fr-FR"/>
            </a:br>
            <a:r>
              <a:rPr lang="fr-FR"/>
              <a:t>Contenu initial :</a:t>
            </a:r>
            <a:br>
              <a:rPr lang="fr-FR"/>
            </a:br>
            <a:r>
              <a:rPr lang="fr-FR"/>
              <a:t>Recommandations et conclusions</a:t>
            </a:r>
            <a:br>
              <a:rPr lang="fr-FR"/>
            </a:br>
            <a:r>
              <a:rPr lang="fr-FR"/>
              <a:t>En se basant sur l’analyse du marché, de l’analyse de la concurrence, des canaux de distribution et du plan et de la stratégie de promotion, les recommandations et conclusions suivantes peuvent être tirées pour l’avenir du thé chaï en Amérique latine :</a:t>
            </a:r>
            <a:br>
              <a:rPr lang="fr-FR"/>
            </a:br>
            <a:r>
              <a:rPr lang="fr-FR"/>
              <a:t>·         Le thé chaï est un produit prometteur qui a un potentiel de croissance et de réussite sur le marché latino-américain, car il offre une alternative saine, naturelle et exotique à d’autres boissons</a:t>
            </a:r>
            <a:br>
              <a:rPr lang="fr-FR"/>
            </a:br>
            <a:r>
              <a:rPr lang="fr-FR"/>
              <a:t>·         Le thé chaï doit être positionné et commercialisé comme un produit de qualité supérieure, authentique et polyvalent, il s’adresse à différents publics et peut être consommé en diverses occasions.</a:t>
            </a:r>
            <a:br>
              <a:rPr lang="fr-FR"/>
            </a:br>
            <a:r>
              <a:rPr lang="fr-FR"/>
              <a:t>·         Le thé chaï doit tirer parti de ses caractéristiques et avantages uniques, tels que la richesse de son arôme, sa saveur et ses bienfaits pour la santé, afin de se différencier des autres thés.</a:t>
            </a:r>
            <a:br>
              <a:rPr lang="fr-FR"/>
            </a:br>
            <a:r>
              <a:rPr lang="fr-FR"/>
              <a:t>·         Le thé chaï doit utiliser un mélange de tactiques en ligne et hors ligne pour atteindre et engager le public cible, et pour créer une base de clients fidèles et satisfaits.</a:t>
            </a:r>
            <a:br>
              <a:rPr lang="fr-FR"/>
            </a:br>
            <a:r>
              <a:rPr lang="fr-FR"/>
              <a:t>·         Le thé chaï doit surmonter les défis et les menaces susceptibles d’entraver sa croissance et son expansion dans la région, tels que le prix, la sensibilisation, la concurrence, la réglementation et la durabilité.</a:t>
            </a:r>
            <a:br>
              <a:rPr lang="fr-FR"/>
            </a:br>
            <a:r>
              <a:rPr lang="fr-FR"/>
              <a:t>En conclusion, le thé chaï est un produit qui a beaucoup de potentiel et d’opportunités sur le marché latino-américain, mais qui est également confronté à certains risques et doit relever certains défis. Le plan et la stratégie de promotion décrits dans le présent rapport visent à résoudre ces problèmes et à atteindre les résultats souhaités. Le plan et la stratégie de promotion doivent toutefois être constamment contrôlés, évalués et ajustés, en fonction de l’évolution des conditions du marché et du retour d’information des clients.</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Agenda</a:t>
            </a:r>
            <a:br>
              <a:rPr lang="fr-FR"/>
            </a:br>
            <a:br>
              <a:rPr lang="fr-FR"/>
            </a:br>
            <a:r>
              <a:rPr lang="fr-FR"/>
              <a:t>* Introduction</a:t>
            </a:r>
            <a:br>
              <a:rPr lang="fr-FR"/>
            </a:br>
            <a:r>
              <a:rPr lang="fr-FR"/>
              <a:t>* Description du produit</a:t>
            </a:r>
            <a:br>
              <a:rPr lang="fr-FR"/>
            </a:br>
            <a:r>
              <a:rPr lang="fr-FR"/>
              <a:t>* Description du produit (1/2)</a:t>
            </a:r>
            <a:br>
              <a:rPr lang="fr-FR"/>
            </a:br>
            <a:r>
              <a:rPr lang="fr-FR"/>
              <a:t>* Description du produit (2/2)</a:t>
            </a:r>
            <a:br>
              <a:rPr lang="fr-FR"/>
            </a:br>
            <a:r>
              <a:rPr lang="fr-FR"/>
              <a:t>* Tendances du marché et de la demande</a:t>
            </a:r>
            <a:br>
              <a:rPr lang="fr-FR"/>
            </a:br>
            <a:r>
              <a:rPr lang="fr-FR"/>
              <a:t>* Analyse concurrentielle</a:t>
            </a:r>
            <a:br>
              <a:rPr lang="fr-FR"/>
            </a:br>
            <a:r>
              <a:rPr lang="fr-FR"/>
              <a:t>    * Tetley</a:t>
            </a:r>
            <a:br>
              <a:rPr lang="fr-FR"/>
            </a:br>
            <a:r>
              <a:rPr lang="fr-FR"/>
              <a:t>    * Teavana</a:t>
            </a:r>
            <a:br>
              <a:rPr lang="fr-FR"/>
            </a:br>
            <a:r>
              <a:rPr lang="fr-FR"/>
              <a:t>    * David’s Tea</a:t>
            </a:r>
            <a:br>
              <a:rPr lang="fr-FR"/>
            </a:br>
            <a:r>
              <a:rPr lang="fr-FR"/>
              <a:t>    * Marques locales</a:t>
            </a:r>
            <a:br>
              <a:rPr lang="fr-FR"/>
            </a:br>
            <a:r>
              <a:rPr lang="fr-FR"/>
              <a:t>* Part de marché du thé chaï en Amérique latine</a:t>
            </a:r>
            <a:br>
              <a:rPr lang="fr-FR"/>
            </a:br>
            <a:r>
              <a:rPr lang="fr-FR"/>
              <a:t>* Canaux de distribution</a:t>
            </a:r>
            <a:br>
              <a:rPr lang="fr-FR"/>
            </a:br>
            <a:r>
              <a:rPr lang="fr-FR"/>
              <a:t>    * Détaillants</a:t>
            </a:r>
            <a:br>
              <a:rPr lang="fr-FR"/>
            </a:br>
            <a:r>
              <a:rPr lang="fr-FR"/>
              <a:t>    * Grossistes</a:t>
            </a:r>
            <a:br>
              <a:rPr lang="fr-FR"/>
            </a:br>
            <a:r>
              <a:rPr lang="fr-FR"/>
              <a:t>    * Distributeurs</a:t>
            </a:r>
            <a:br>
              <a:rPr lang="fr-FR"/>
            </a:br>
            <a:r>
              <a:rPr lang="fr-FR"/>
              <a:t>* Plan et stratégie de promotion</a:t>
            </a:r>
            <a:br>
              <a:rPr lang="fr-FR"/>
            </a:br>
            <a:r>
              <a:rPr lang="fr-FR"/>
              <a:t>* Résultats escomptés et défis à relever</a:t>
            </a:r>
            <a:br>
              <a:rPr lang="fr-FR"/>
            </a:br>
            <a:r>
              <a:rPr lang="fr-FR"/>
              <a:t>    * Résultats escomptés</a:t>
            </a:r>
            <a:br>
              <a:rPr lang="fr-FR"/>
            </a:br>
            <a:r>
              <a:rPr lang="fr-FR"/>
              <a:t>    * Difficultés potentielles</a:t>
            </a:r>
            <a:br>
              <a:rPr lang="fr-FR"/>
            </a:br>
            <a:r>
              <a:rPr lang="fr-FR"/>
              <a:t>* Recommandations et conclusions</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Ce rapport fournit une analyse de marché du thé chaï Mystic Spice Premium en Amérique latine. Il couvre la description du produit, les tendances du marché, l’analyse de la concurrence, les canaux de distribution, le plan de promotion, les résultats escomptés et des recommandations pour l’avenir.</a:t>
            </a:r>
            <a:br>
              <a:rPr lang="fr-FR"/>
            </a:br>
            <a:br>
              <a:rPr lang="fr-FR"/>
            </a:br>
            <a:br>
              <a:rPr lang="fr-FR"/>
            </a:br>
            <a:r>
              <a:rPr lang="fr-FR"/>
              <a:t>Contenu initial :</a:t>
            </a:r>
            <a:br>
              <a:rPr lang="fr-FR"/>
            </a:br>
            <a:r>
              <a:rPr lang="fr-FR"/>
              <a:t>Introductions</a:t>
            </a:r>
            <a:br>
              <a:rPr lang="fr-FR"/>
            </a:br>
            <a:r>
              <a:rPr lang="fr-FR"/>
              <a:t>Le thé chaï Mystic Spice Premium est un nouveau produit lancé par Contoso Beverage, une entreprise spécialisée dans la production et la distribution de boissons de qualité supérieure dans le monde entier. Le thé chaï Mystic Spice Premium est une boisson à base de thé épicé originaire d’Inde, devenue populaire dans le monde entier. Il s’agit d’une boisson polyvalente, qui peut être dégustée chaude ou froide, avec ou sans lait, avec différentes épices et édulcorants. Le thé chaï a de nombreux effets bénéfiques sur la santé, comme le renforcement de l’immunité, la réduction de l’inflammation et l’amélioration de la digestion. Il a également une riche signification culturelle et historique, car il est souvent associé à l’hospitalité, à l’amitié et à la détente.</a:t>
            </a:r>
            <a:br>
              <a:rPr lang="fr-FR"/>
            </a:br>
            <a:r>
              <a:rPr lang="fr-FR"/>
              <a:t>Le but de ce rapport est de fournir une analyse de marché du thé chaï Mystic Spice Premium en Amérique latine. Le rapport doit couvrir les aspects suivants :</a:t>
            </a:r>
            <a:br>
              <a:rPr lang="fr-FR"/>
            </a:br>
            <a:r>
              <a:rPr lang="fr-FR"/>
              <a:t>·         Description du produit, caractéristiques et avantages du thé chaï Mystic Spice Premium</a:t>
            </a:r>
            <a:br>
              <a:rPr lang="fr-FR"/>
            </a:br>
            <a:r>
              <a:rPr lang="fr-FR"/>
              <a:t>·         Tendances du marché et la demande de thé chaï en Amérique latine</a:t>
            </a:r>
            <a:br>
              <a:rPr lang="fr-FR"/>
            </a:br>
            <a:r>
              <a:rPr lang="fr-FR"/>
              <a:t>·         Analyse concurrentielle du thé chaï en Amérique latine</a:t>
            </a:r>
            <a:br>
              <a:rPr lang="fr-FR"/>
            </a:br>
            <a:r>
              <a:rPr lang="fr-FR"/>
              <a:t>·         Canaux de distribution du thé chaï en Amérique latine</a:t>
            </a:r>
            <a:br>
              <a:rPr lang="fr-FR"/>
            </a:br>
            <a:r>
              <a:rPr lang="fr-FR"/>
              <a:t>·         Plan et stratégie de promotion du thé chaï en Amérique latine</a:t>
            </a:r>
            <a:br>
              <a:rPr lang="fr-FR"/>
            </a:br>
            <a:r>
              <a:rPr lang="fr-FR"/>
              <a:t>·         Résultats attendus et défis du plan de promotion</a:t>
            </a:r>
            <a:br>
              <a:rPr lang="fr-FR"/>
            </a:br>
            <a:r>
              <a:rPr lang="fr-FR"/>
              <a:t>·         Recommandations et conclusions pour l’avenir du thé chaï en Amérique latine</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thé chaï Mystic Spice Premium est un mélange soigneusement élaboré qui honore les traditions du chaï indien. Chaque tasse vous emmène en voyage à travers les paysages vibrants de l’Inde, apportant une expérience authentique du chaï jusque dans votre maison.</a:t>
            </a:r>
            <a:br>
              <a:rPr lang="fr-FR"/>
            </a:br>
            <a:br>
              <a:rPr lang="fr-FR"/>
            </a:br>
            <a:br>
              <a:rPr lang="fr-FR"/>
            </a:br>
            <a:r>
              <a:rPr lang="fr-FR"/>
              <a:t>Contenu initial :</a:t>
            </a:r>
            <a:br>
              <a:rPr lang="fr-FR"/>
            </a:br>
            <a:r>
              <a:rPr lang="fr-FR"/>
              <a:t>Le thé chaï Mystic Spice Premium est un mélange méticuleusement élaboré qui rend hommage aux traditions intemporelles du chaï indien. Chaque tasse offre un voyage enchanteur à travers les paysages vibrants de l’Inde, amenant directement chez vous cette expérience authentique du chaï. La description du produit, les caractéristiques et les avantages du thé chaï Mystic Spice Premium sont résumés au tableau suivant :</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non défini</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non défini</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 marché latino-américain offre une grande opportunité pour le thé chaï, cette région étant en demande croissante de produits sains, naturels et exotiques. La taille du marché mondial du thé chaï a été évaluée à 1,9 milliard de dollars USD en 2019 et devrait atteindre un TCAC (Taux de Croissance Annuel Composé) de 5,5 % de 2020 à 2027, l’Amérique latine étant l’une des régions à la croissance la plus rapide. Les principaux moteurs de la croissance sont la sensibilisation croissante, l’augmentation du revenu disponible et l’expansion de la distribution.</a:t>
            </a:r>
            <a:br>
              <a:rPr lang="fr-FR"/>
            </a:br>
            <a:br>
              <a:rPr lang="fr-FR"/>
            </a:br>
            <a:br>
              <a:rPr lang="fr-FR"/>
            </a:br>
            <a:r>
              <a:rPr lang="fr-FR"/>
              <a:t>Contenu initial :</a:t>
            </a:r>
            <a:br>
              <a:rPr lang="fr-FR"/>
            </a:br>
            <a:r>
              <a:rPr lang="fr-FR"/>
              <a:t>Tendances du marché et de la demande</a:t>
            </a:r>
            <a:br>
              <a:rPr lang="fr-FR"/>
            </a:br>
            <a:r>
              <a:rPr lang="fr-FR"/>
              <a:t>Le marché latino-américain offre une grande opportunité pour le thé chaï, cette région étant en demande croissante de produits sains, naturels et exotiques. La région possède également une puissante culture du thé, en particulier dans des pays comme l’Argentine, le Chili et l’Uruguay, où le maté est une boisson populaire. Le thé chaï séduira à la fois les amateurs de thé et les buveurs de café, car il offre un apport en caféine similaire et un profil de saveurs plus complexe. Le thé chaï peut également correspondre au style de vie et aux préférences des consommateurs latino-américains, qui apprécient la convivialité, le partage et la gourmandise.</a:t>
            </a:r>
            <a:br>
              <a:rPr lang="fr-FR"/>
            </a:br>
            <a:r>
              <a:rPr lang="fr-FR"/>
              <a:t>Selon un rapport établi par Grand View Research, la taille du marché mondial du thé chaï a été évaluée à 1,9 milliard de dollars US en 2019 et devrait atteindre un taux de croissance annuel composé (TCAC) de 5,5 % entre 2020 et 2027. Le rapport indique également que l’Amérique latine est l’une des régions où la croissance du thé croissance du thé chaï est la plus rapide, avec un TCAC évoluant de 6,2 % entre 2020 et 2027. Les principaux moteurs de la croissance du thé chaï en Amérique latine sont les suivants :</a:t>
            </a:r>
            <a:br>
              <a:rPr lang="fr-FR"/>
            </a:br>
            <a:r>
              <a:rPr lang="fr-FR"/>
              <a:t>·         La prise de conscience et l’intérêt croissant pour les bienfaits pour la santé et les aspects culturels du thé chaï</a:t>
            </a:r>
            <a:br>
              <a:rPr lang="fr-FR"/>
            </a:br>
            <a:r>
              <a:rPr lang="fr-FR"/>
              <a:t>·         L’augmentation du revenu disponible et du pouvoir d’achat des consommateurs de la classe moyenne</a:t>
            </a:r>
            <a:br>
              <a:rPr lang="fr-FR"/>
            </a:br>
            <a:r>
              <a:rPr lang="fr-FR"/>
              <a:t>·         La popularité croissante des thés de spécialité et des thés haut de gamme chez les jeunes et les citadins</a:t>
            </a:r>
            <a:br>
              <a:rPr lang="fr-FR"/>
            </a:br>
            <a:r>
              <a:rPr lang="fr-FR"/>
              <a:t>·         La distribution et la disponibilité croissantes des produits à base de thé chaï dans plusieurs canaux de distribution, tels que les supermarchés, les cafés et les plates-formes en ligne.</a:t>
            </a:r>
            <a:br>
              <a:rPr lang="fr-FR"/>
            </a:br>
            <a:r>
              <a:rPr lang="fr-FR"/>
              <a:t>·         L’émergence de saveurs et de formats nouveaux et innovants du thé chaï, tels que les variétés prêtes à boire, instantanées et biologiques.</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En Amérique latine, le thé chaï est distribué par des détaillants, des grossistes et des distributeurs. Les détaillants, tels que les supermarchés et les cafés, vendent directement aux consommateurs et peuvent influencer leur perception et leurs achats. Les principaux détaillants sont Walmart et Starbucks. Les grossistes vendent en gros aux détaillants, tandis que les distributeurs transportent les produits des fabricants aux détaillants.</a:t>
            </a:r>
            <a:br>
              <a:rPr lang="fr-FR"/>
            </a:br>
            <a:br>
              <a:rPr lang="fr-FR"/>
            </a:br>
            <a:br>
              <a:rPr lang="fr-FR"/>
            </a:br>
            <a:r>
              <a:rPr lang="fr-FR"/>
              <a:t>Contenu initial :</a:t>
            </a:r>
            <a:br>
              <a:rPr lang="fr-FR"/>
            </a:br>
            <a:r>
              <a:rPr lang="fr-FR"/>
              <a:t>Les canaux de distribution du thé chaï en Amérique latine sont les moyens par lesquels les thés chaï sont livrés et vendus aux consommateurs. Les circuits de distribution du thé chaï en Amérique latine peuvent être classés en trois catégories : les détaillants, les grossistes et les distributeurs.</a:t>
            </a:r>
            <a:br>
              <a:rPr lang="fr-FR"/>
            </a:br>
            <a:r>
              <a:rPr lang="fr-FR"/>
              <a:t>Les détaillants sont les entreprises qui vendent les produits de thé chaï directement aux consommateurs, comme les supermarchés, les magasins de proximité, les magasins spécialisés, les cafés et les plateformes en ligne. Les détaillants constituent le canal le plus visible et le plus accessible pour les thés chaï, et ils peuvent influencer la perception, la préférence et l’achat des thés chaï par le consommateur. Les détaillants peuvent également offrir un soutien promotionnel et commercial pour les produits à base de thé chaï, tels que des présentoirs, des panneaux et des espaces en rayon. Parmi les principaux détaillants de thé chaï en Amérique latine figurent Walmart, Carrefour, Oxxo, Starbucks et Amazon.</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a:t>Les grossistes achètent le thé chaï en vrac et le vendent à des détaillants ou à d’autres intermédiaires. Ils font le lien entre l’offre et la demande de thé chaï et offrent divers services. Les principaux grossistes d’Amérique latine sont Cencosud, Grupo Pao de Acucar, La Anonima et Makro.</a:t>
            </a:r>
            <a:br>
              <a:rPr lang="fr-FR"/>
            </a:br>
            <a:br>
              <a:rPr lang="fr-FR"/>
            </a:br>
            <a:br>
              <a:rPr lang="fr-FR"/>
            </a:br>
            <a:r>
              <a:rPr lang="fr-FR"/>
              <a:t>Contenu initial :</a:t>
            </a:r>
            <a:br>
              <a:rPr lang="fr-FR"/>
            </a:br>
            <a:r>
              <a:rPr lang="fr-FR"/>
              <a:t>Les grossistes sont des entreprises qui achètent le thé chaï en vrac auprès des fabricants ou des distributeurs et le vendent aux détaillants ou à d’autres intermédiaires. Les grossistes sont le lien entre l’offre et la demande du thé chaï, et ils peuvent offrir des économies d’échelle, des services de stockage et de transport pour le thé chaï. Les grossistes peuvent également fournir des données sur le marché, des informations sur les retours et des facilités de crédit pour les produits à base de thé chaï. Parmi les principaux grossistes en thé chaï en Amérique latine figurent Cencosud, Grupo Pao de Acucar, La Anonima et Makro.</a:t>
            </a:r>
            <a:br>
              <a:rPr lang="fr-FR"/>
            </a:br>
            <a:endParaRPr lang="fr-F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5/30/2025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5/30/2025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5/30/2025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5/30/2025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5/30/2025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5/30/2025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5/30/2025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5/30/2025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5/30/2025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5/30/2025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5/30/2025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5/30/2025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fr-FR" sz="5600" dirty="0"/>
              <a:t>Rapport d’analyse de marché du thé </a:t>
            </a:r>
            <a:r>
              <a:rPr lang="fr-FR" sz="5600" dirty="0" err="1"/>
              <a:t>chaï</a:t>
            </a:r>
            <a:r>
              <a:rPr lang="fr-FR" sz="5600" dirty="0"/>
              <a:t> Mystic </a:t>
            </a:r>
            <a:r>
              <a:rPr lang="fr-FR" sz="5600" dirty="0" err="1"/>
              <a:t>Spice</a:t>
            </a:r>
            <a:r>
              <a:rPr lang="fr-FR" sz="5600" dirty="0"/>
              <a:t> Premium</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hés et desserts">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fr-FR" sz="4000">
                <a:solidFill>
                  <a:srgbClr val="FFFFFF"/>
                </a:solidFill>
              </a:rPr>
              <a:t>Canaux de distribution Distributeurs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fr-FR" sz="1300">
                <a:solidFill>
                  <a:srgbClr val="FFFFFF"/>
                </a:solidFill>
              </a:rPr>
              <a:t>Rôle des distributeurs</a:t>
            </a:r>
          </a:p>
          <a:p>
            <a:pPr lvl="1">
              <a:lnSpc>
                <a:spcPct val="90000"/>
              </a:lnSpc>
            </a:pPr>
            <a:r>
              <a:rPr lang="fr-FR" sz="1300">
                <a:solidFill>
                  <a:srgbClr val="FFFFFF"/>
                </a:solidFill>
              </a:rPr>
              <a:t>Représenter et distribuer les produits à base de thé chaï</a:t>
            </a:r>
          </a:p>
          <a:p>
            <a:pPr lvl="1">
              <a:lnSpc>
                <a:spcPct val="90000"/>
              </a:lnSpc>
            </a:pPr>
            <a:r>
              <a:rPr lang="fr-FR" sz="1300">
                <a:solidFill>
                  <a:srgbClr val="FFFFFF"/>
                </a:solidFill>
              </a:rPr>
              <a:t>Faciliter les mouvements et les ventes sur les différents marchés</a:t>
            </a:r>
          </a:p>
          <a:p>
            <a:pPr lvl="1">
              <a:lnSpc>
                <a:spcPct val="90000"/>
              </a:lnSpc>
            </a:pPr>
            <a:r>
              <a:rPr lang="fr-FR" sz="1300">
                <a:solidFill>
                  <a:srgbClr val="FFFFFF"/>
                </a:solidFill>
              </a:rPr>
              <a:t>Offrir des services de marketing, de vente et d’après-vente</a:t>
            </a:r>
          </a:p>
          <a:p>
            <a:pPr>
              <a:lnSpc>
                <a:spcPct val="90000"/>
              </a:lnSpc>
            </a:pPr>
            <a:r>
              <a:rPr lang="fr-FR" sz="1300">
                <a:solidFill>
                  <a:srgbClr val="FFFFFF"/>
                </a:solidFill>
              </a:rPr>
              <a:t>Relations</a:t>
            </a:r>
          </a:p>
          <a:p>
            <a:pPr lvl="1">
              <a:lnSpc>
                <a:spcPct val="90000"/>
              </a:lnSpc>
            </a:pPr>
            <a:r>
              <a:rPr lang="fr-FR" sz="1300">
                <a:solidFill>
                  <a:srgbClr val="FFFFFF"/>
                </a:solidFill>
              </a:rPr>
              <a:t>Établir et maintenir des relations avec les détaillants et les consommateurs</a:t>
            </a:r>
          </a:p>
          <a:p>
            <a:pPr lvl="1">
              <a:lnSpc>
                <a:spcPct val="90000"/>
              </a:lnSpc>
            </a:pPr>
            <a:r>
              <a:rPr lang="fr-FR" sz="1300">
                <a:solidFill>
                  <a:srgbClr val="FFFFFF"/>
                </a:solidFill>
              </a:rPr>
              <a:t>Fournir une assistance technique et logistique</a:t>
            </a:r>
          </a:p>
          <a:p>
            <a:pPr>
              <a:lnSpc>
                <a:spcPct val="90000"/>
              </a:lnSpc>
            </a:pPr>
            <a:r>
              <a:rPr lang="fr-FR" sz="1300">
                <a:solidFill>
                  <a:srgbClr val="FFFFFF"/>
                </a:solidFill>
              </a:rPr>
              <a:t>Principaux distributeurs en Amérique latine</a:t>
            </a:r>
          </a:p>
          <a:p>
            <a:pPr lvl="1">
              <a:lnSpc>
                <a:spcPct val="90000"/>
              </a:lnSpc>
            </a:pPr>
            <a:r>
              <a:rPr lang="fr-FR" sz="1300">
                <a:solidFill>
                  <a:srgbClr val="FFFFFF"/>
                </a:solidFill>
              </a:rPr>
              <a:t>Tailwind Traders</a:t>
            </a:r>
          </a:p>
          <a:p>
            <a:pPr lvl="1">
              <a:lnSpc>
                <a:spcPct val="90000"/>
              </a:lnSpc>
            </a:pPr>
            <a:r>
              <a:rPr lang="fr-FR" sz="1300">
                <a:solidFill>
                  <a:srgbClr val="FFFFFF"/>
                </a:solidFill>
              </a:rPr>
              <a:t>WoodGrove Groceries</a:t>
            </a:r>
          </a:p>
        </p:txBody>
      </p:sp>
      <p:pic>
        <p:nvPicPr>
          <p:cNvPr id="5" name="Content Placeholder 4" descr="Flacons médicinaux sur des étagères">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fr-FR" sz="4400">
                <a:solidFill>
                  <a:srgbClr val="FFFFFF"/>
                </a:solidFill>
              </a:rPr>
              <a:t>Plan et stratégie de promotion</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6662862" cy="5646208"/>
          </a:xfrm>
        </p:spPr>
        <p:txBody>
          <a:bodyPr anchor="ctr">
            <a:normAutofit/>
          </a:bodyPr>
          <a:lstStyle/>
          <a:p>
            <a:pPr>
              <a:lnSpc>
                <a:spcPct val="100000"/>
              </a:lnSpc>
            </a:pPr>
            <a:r>
              <a:rPr lang="fr-FR" sz="1700" dirty="0"/>
              <a:t>Objectifs du plan et de la stratégie de promotion</a:t>
            </a:r>
          </a:p>
          <a:p>
            <a:pPr lvl="1">
              <a:lnSpc>
                <a:spcPct val="100000"/>
              </a:lnSpc>
            </a:pPr>
            <a:r>
              <a:rPr lang="fr-FR" sz="1700" dirty="0"/>
              <a:t>Accroître la sensibilisation et l’intérêt du public cible pour le thé </a:t>
            </a:r>
            <a:r>
              <a:rPr lang="fr-FR" sz="1700" dirty="0" err="1"/>
              <a:t>chaï</a:t>
            </a:r>
            <a:endParaRPr lang="fr-FR" sz="1700" dirty="0"/>
          </a:p>
          <a:p>
            <a:pPr lvl="1">
              <a:lnSpc>
                <a:spcPct val="100000"/>
              </a:lnSpc>
            </a:pPr>
            <a:r>
              <a:rPr lang="fr-FR" sz="1700" dirty="0"/>
              <a:t>Positionner le thé </a:t>
            </a:r>
            <a:r>
              <a:rPr lang="fr-FR" sz="1700" dirty="0" err="1"/>
              <a:t>chaï</a:t>
            </a:r>
            <a:r>
              <a:rPr lang="fr-FR" sz="1700" dirty="0"/>
              <a:t> comme un produit de qualité, naturel et sain.</a:t>
            </a:r>
          </a:p>
          <a:p>
            <a:pPr lvl="1">
              <a:lnSpc>
                <a:spcPct val="100000"/>
              </a:lnSpc>
            </a:pPr>
            <a:r>
              <a:rPr lang="fr-FR" sz="1700" dirty="0"/>
              <a:t>Encourager l’essai et l’achat de thé </a:t>
            </a:r>
            <a:r>
              <a:rPr lang="fr-FR" sz="1700" dirty="0" err="1"/>
              <a:t>chaï</a:t>
            </a:r>
            <a:r>
              <a:rPr lang="fr-FR" sz="1700" dirty="0"/>
              <a:t> par le biais de divers canaux et incitations.</a:t>
            </a:r>
          </a:p>
          <a:p>
            <a:pPr lvl="1">
              <a:lnSpc>
                <a:spcPct val="100000"/>
              </a:lnSpc>
            </a:pPr>
            <a:r>
              <a:rPr lang="fr-FR" sz="1700" dirty="0"/>
              <a:t>Fidéliser les consommateurs de thé </a:t>
            </a:r>
            <a:r>
              <a:rPr lang="fr-FR" sz="1700" dirty="0" err="1"/>
              <a:t>chaï</a:t>
            </a:r>
            <a:endParaRPr lang="fr-FR" sz="1700" dirty="0"/>
          </a:p>
          <a:p>
            <a:pPr>
              <a:lnSpc>
                <a:spcPct val="100000"/>
              </a:lnSpc>
            </a:pPr>
            <a:r>
              <a:rPr lang="fr-FR" sz="1700" dirty="0"/>
              <a:t>Tactiques utilisées dans le plan et la stratégie de promotion</a:t>
            </a:r>
          </a:p>
          <a:p>
            <a:pPr lvl="1">
              <a:lnSpc>
                <a:spcPct val="100000"/>
              </a:lnSpc>
            </a:pPr>
            <a:r>
              <a:rPr lang="fr-FR" sz="1700" dirty="0"/>
              <a:t>La création d’un nom de marque et d’un logo accrocheurs et mémorables pour le thé </a:t>
            </a:r>
            <a:r>
              <a:rPr lang="fr-FR" sz="1700" dirty="0" err="1"/>
              <a:t>chaï</a:t>
            </a:r>
            <a:endParaRPr lang="fr-FR" sz="1700" dirty="0"/>
          </a:p>
          <a:p>
            <a:pPr lvl="1">
              <a:lnSpc>
                <a:spcPct val="100000"/>
              </a:lnSpc>
            </a:pPr>
            <a:r>
              <a:rPr lang="fr-FR" sz="1700" dirty="0"/>
              <a:t>Le développement d’un site web et d’une présence sur les réseaux sociaux pour le thé </a:t>
            </a:r>
            <a:r>
              <a:rPr lang="fr-FR" sz="1700" dirty="0" err="1"/>
              <a:t>chaï</a:t>
            </a:r>
            <a:endParaRPr lang="fr-FR" sz="1700" dirty="0"/>
          </a:p>
          <a:p>
            <a:pPr lvl="1">
              <a:lnSpc>
                <a:spcPct val="100000"/>
              </a:lnSpc>
            </a:pPr>
            <a:r>
              <a:rPr lang="fr-FR" sz="1700" dirty="0"/>
              <a:t>Le lancement d’une campagne de marketing numérique</a:t>
            </a:r>
          </a:p>
          <a:p>
            <a:pPr lvl="1">
              <a:lnSpc>
                <a:spcPct val="100000"/>
              </a:lnSpc>
            </a:pPr>
            <a:r>
              <a:rPr lang="fr-FR" sz="1700" dirty="0"/>
              <a:t>La distribution d’échantillons gratuits et de coupons de thé </a:t>
            </a:r>
            <a:r>
              <a:rPr lang="fr-FR" sz="1700" dirty="0" err="1"/>
              <a:t>chaï</a:t>
            </a:r>
            <a:endParaRPr lang="fr-FR" sz="1700" dirty="0"/>
          </a:p>
          <a:p>
            <a:pPr lvl="1">
              <a:lnSpc>
                <a:spcPct val="100000"/>
              </a:lnSpc>
            </a:pPr>
            <a:r>
              <a:rPr lang="fr-FR" sz="1700" dirty="0"/>
              <a:t>L’organisation d’événements et de concours</a:t>
            </a:r>
          </a:p>
          <a:p>
            <a:pPr>
              <a:lnSpc>
                <a:spcPct val="100000"/>
              </a:lnSpc>
            </a:pPr>
            <a:r>
              <a:rPr lang="fr-FR" sz="1700" dirty="0"/>
              <a:t>Mise en œuvre et évaluation du plan et de la stratégie de promotion</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fontScale="90000"/>
          </a:bodyPr>
          <a:lstStyle/>
          <a:p>
            <a:r>
              <a:rPr lang="fr-FR" sz="3400"/>
              <a:t>Résultats attendus et défis à relever : Résultats attendus</a:t>
            </a:r>
          </a:p>
        </p:txBody>
      </p:sp>
      <p:pic>
        <p:nvPicPr>
          <p:cNvPr id="5" name="Content Placeholder 4" descr="Thé versé dans une tasse avec un pot en céramique - arrière-plan noir">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6417946" cy="3760891"/>
          </a:xfrm>
        </p:spPr>
        <p:txBody>
          <a:bodyPr vert="horz" lIns="0" tIns="45720" rIns="0" bIns="45720" rtlCol="0">
            <a:normAutofit/>
          </a:bodyPr>
          <a:lstStyle/>
          <a:p>
            <a:r>
              <a:rPr lang="fr-FR" dirty="0"/>
              <a:t>Augmentation de 20 % de la notoriété et de l’intérêt du public cible pour le thé </a:t>
            </a:r>
            <a:r>
              <a:rPr lang="fr-FR" dirty="0" err="1"/>
              <a:t>chaï</a:t>
            </a:r>
            <a:endParaRPr lang="fr-FR" dirty="0"/>
          </a:p>
          <a:p>
            <a:r>
              <a:rPr lang="fr-FR" dirty="0"/>
              <a:t>Augmentation de 10 % de la part de marché du thé </a:t>
            </a:r>
            <a:r>
              <a:rPr lang="fr-FR" dirty="0" err="1"/>
              <a:t>chaï</a:t>
            </a:r>
            <a:r>
              <a:rPr lang="fr-FR" dirty="0"/>
              <a:t> dans la région</a:t>
            </a:r>
          </a:p>
          <a:p>
            <a:r>
              <a:rPr lang="fr-FR" dirty="0"/>
              <a:t>Augmentation de 15 % du volume des ventes et du chiffre d’affaires du thé </a:t>
            </a:r>
            <a:r>
              <a:rPr lang="fr-FR" dirty="0" err="1"/>
              <a:t>chaï</a:t>
            </a:r>
            <a:r>
              <a:rPr lang="fr-FR" dirty="0"/>
              <a:t> dans la région</a:t>
            </a:r>
          </a:p>
          <a:p>
            <a:r>
              <a:rPr lang="fr-FR" dirty="0"/>
              <a:t>Augmentation de 25 % du taux de satisfaction et de fidélisation des consommateurs de thé </a:t>
            </a:r>
            <a:r>
              <a:rPr lang="fr-FR" dirty="0" err="1"/>
              <a:t>chaï</a:t>
            </a:r>
            <a:r>
              <a:rPr lang="fr-FR" dirty="0"/>
              <a:t> dans la région</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fr-FR" sz="4400">
                <a:solidFill>
                  <a:srgbClr val="FFFFFF"/>
                </a:solidFill>
              </a:rPr>
              <a:t>Résultats attendus et défis à relever : Défis potentiels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99922" cy="5646208"/>
          </a:xfrm>
        </p:spPr>
        <p:txBody>
          <a:bodyPr anchor="ctr">
            <a:normAutofit fontScale="92500" lnSpcReduction="10000"/>
          </a:bodyPr>
          <a:lstStyle/>
          <a:p>
            <a:r>
              <a:rPr lang="fr-FR" sz="2400" dirty="0"/>
              <a:t>Le prix élevé et le caractère peu abordable des produits à base de thé </a:t>
            </a:r>
            <a:r>
              <a:rPr lang="fr-FR" sz="2400" dirty="0" err="1"/>
              <a:t>chaï</a:t>
            </a:r>
            <a:r>
              <a:rPr lang="fr-FR" sz="2400" dirty="0"/>
              <a:t> par rapport à d’autres boissons</a:t>
            </a:r>
          </a:p>
          <a:p>
            <a:r>
              <a:rPr lang="fr-FR" sz="2400" dirty="0"/>
              <a:t>Le manque de connaissance et de familiarité avec le thé </a:t>
            </a:r>
            <a:r>
              <a:rPr lang="fr-FR" sz="2400" dirty="0" err="1"/>
              <a:t>chaï</a:t>
            </a:r>
            <a:r>
              <a:rPr lang="fr-FR" sz="2400" dirty="0"/>
              <a:t> dans certains segments de la population</a:t>
            </a:r>
          </a:p>
          <a:p>
            <a:r>
              <a:rPr lang="fr-FR" sz="2400" dirty="0"/>
              <a:t>La concurrence d’autres thés, tels que les thés à base de plantes, les thés verts et les thés noirs</a:t>
            </a:r>
          </a:p>
          <a:p>
            <a:r>
              <a:rPr lang="fr-FR" sz="2400" dirty="0"/>
              <a:t>Les barrières réglementaires et culturelles qui peuvent limiter l’entrée et l’expansion des produits à base de thé </a:t>
            </a:r>
            <a:r>
              <a:rPr lang="fr-FR" sz="2400" dirty="0" err="1"/>
              <a:t>chaï</a:t>
            </a:r>
            <a:r>
              <a:rPr lang="fr-FR" sz="2400" dirty="0"/>
              <a:t> dans certains pays.</a:t>
            </a:r>
          </a:p>
          <a:p>
            <a:r>
              <a:rPr lang="fr-FR" sz="2400" dirty="0"/>
              <a:t>Des questions environnementales et sociales susceptibles d’affecter l’approvisionnement et la qualité des ingrédients du thé </a:t>
            </a:r>
            <a:r>
              <a:rPr lang="fr-FR" sz="2400" dirty="0" err="1"/>
              <a:t>chaï</a:t>
            </a:r>
            <a:endParaRPr lang="fr-FR" sz="2400" dirty="0"/>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fr-FR" sz="3700">
                <a:solidFill>
                  <a:srgbClr val="FFFFFF"/>
                </a:solidFill>
              </a:rPr>
              <a:t>Recommandations et conclusions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92302" cy="5646208"/>
          </a:xfrm>
        </p:spPr>
        <p:txBody>
          <a:bodyPr anchor="ctr">
            <a:normAutofit fontScale="92500" lnSpcReduction="10000"/>
          </a:bodyPr>
          <a:lstStyle/>
          <a:p>
            <a:pPr>
              <a:lnSpc>
                <a:spcPct val="90000"/>
              </a:lnSpc>
            </a:pPr>
            <a:r>
              <a:rPr lang="fr-FR" sz="1900" dirty="0"/>
              <a:t>Le thé </a:t>
            </a:r>
            <a:r>
              <a:rPr lang="fr-FR" sz="1900" dirty="0" err="1"/>
              <a:t>chaï</a:t>
            </a:r>
            <a:r>
              <a:rPr lang="fr-FR" sz="1900" dirty="0"/>
              <a:t> est un produit prometteur avec un potentiel de croissance sur le marché latino-américain.</a:t>
            </a:r>
          </a:p>
          <a:p>
            <a:pPr lvl="1">
              <a:lnSpc>
                <a:spcPct val="90000"/>
              </a:lnSpc>
            </a:pPr>
            <a:r>
              <a:rPr lang="fr-FR" sz="1900" dirty="0"/>
              <a:t>Il offre une alternative saine, naturelle et exotique aux autres boissons</a:t>
            </a:r>
          </a:p>
          <a:p>
            <a:pPr>
              <a:lnSpc>
                <a:spcPct val="90000"/>
              </a:lnSpc>
            </a:pPr>
            <a:r>
              <a:rPr lang="fr-FR" sz="1900" dirty="0"/>
              <a:t>Le thé </a:t>
            </a:r>
            <a:r>
              <a:rPr lang="fr-FR" sz="1900" dirty="0" err="1"/>
              <a:t>chaï</a:t>
            </a:r>
            <a:r>
              <a:rPr lang="fr-FR" sz="1900" dirty="0"/>
              <a:t> doit être positionné et commercialisé comme un produit de qualité, authentique et polyvalent.</a:t>
            </a:r>
          </a:p>
          <a:p>
            <a:pPr lvl="1">
              <a:lnSpc>
                <a:spcPct val="90000"/>
              </a:lnSpc>
            </a:pPr>
            <a:r>
              <a:rPr lang="fr-FR" sz="1900" dirty="0"/>
              <a:t>Il s’adresse à différents publics et peut être consommé en diverses occasions</a:t>
            </a:r>
          </a:p>
          <a:p>
            <a:pPr>
              <a:lnSpc>
                <a:spcPct val="90000"/>
              </a:lnSpc>
            </a:pPr>
            <a:r>
              <a:rPr lang="fr-FR" sz="1900" dirty="0"/>
              <a:t>Il bénéficie de caractéristiques et d’avantages uniques, tels que la richesse de l’arôme et de la saveur et les bienfaits pour la santé</a:t>
            </a:r>
          </a:p>
          <a:p>
            <a:pPr lvl="1">
              <a:lnSpc>
                <a:spcPct val="90000"/>
              </a:lnSpc>
            </a:pPr>
            <a:r>
              <a:rPr lang="fr-FR" sz="1900" dirty="0"/>
              <a:t>Il se différencie des autres thés</a:t>
            </a:r>
          </a:p>
          <a:p>
            <a:pPr>
              <a:lnSpc>
                <a:spcPct val="90000"/>
              </a:lnSpc>
            </a:pPr>
            <a:r>
              <a:rPr lang="fr-FR" sz="1900" dirty="0"/>
              <a:t>Il utilise une combinaison de tactiques en ligne et hors ligne pour atteindre et engager le public cible</a:t>
            </a:r>
          </a:p>
          <a:p>
            <a:pPr lvl="1">
              <a:lnSpc>
                <a:spcPct val="90000"/>
              </a:lnSpc>
            </a:pPr>
            <a:r>
              <a:rPr lang="fr-FR" sz="1900" dirty="0"/>
              <a:t>Il crée une base de clients fidèles et satisfaits</a:t>
            </a:r>
          </a:p>
          <a:p>
            <a:pPr>
              <a:lnSpc>
                <a:spcPct val="90000"/>
              </a:lnSpc>
            </a:pPr>
            <a:r>
              <a:rPr lang="fr-FR" sz="1900" dirty="0"/>
              <a:t>Il est capable de surmonter les défis et les menaces, tels que le prix, la sensibilisation, la concurrence, la réglementation et la durabilité.</a:t>
            </a:r>
          </a:p>
          <a:p>
            <a:pPr lvl="1">
              <a:lnSpc>
                <a:spcPct val="90000"/>
              </a:lnSpc>
            </a:pPr>
            <a:r>
              <a:rPr lang="fr-FR" sz="1900" dirty="0"/>
              <a:t>Il fait l’objet de contrôles, d’évaluation et d’ajustements constants du plan et de la stratégie de promotion</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fr-F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fr-FR" sz="1800"/>
              <a:t>Introduction</a:t>
            </a:r>
          </a:p>
          <a:p>
            <a:pPr>
              <a:lnSpc>
                <a:spcPct val="100000"/>
              </a:lnSpc>
            </a:pPr>
            <a:r>
              <a:rPr lang="fr-FR" sz="1800"/>
              <a:t>Description du produit</a:t>
            </a:r>
          </a:p>
          <a:p>
            <a:pPr>
              <a:lnSpc>
                <a:spcPct val="100000"/>
              </a:lnSpc>
            </a:pPr>
            <a:r>
              <a:rPr lang="fr-FR" sz="1800"/>
              <a:t>Description du produit (1/2)</a:t>
            </a:r>
          </a:p>
          <a:p>
            <a:pPr>
              <a:lnSpc>
                <a:spcPct val="100000"/>
              </a:lnSpc>
            </a:pPr>
            <a:r>
              <a:rPr lang="fr-FR" sz="1800"/>
              <a:t>Description du produit (2/2)</a:t>
            </a:r>
          </a:p>
          <a:p>
            <a:pPr>
              <a:lnSpc>
                <a:spcPct val="100000"/>
              </a:lnSpc>
            </a:pPr>
            <a:r>
              <a:rPr lang="fr-FR" sz="1800"/>
              <a:t>Tendances du marché et de la demande</a:t>
            </a:r>
          </a:p>
          <a:p>
            <a:pPr>
              <a:lnSpc>
                <a:spcPct val="100000"/>
              </a:lnSpc>
            </a:pPr>
            <a:r>
              <a:rPr lang="fr-FR" sz="1800"/>
              <a:t>Part de marché du thé chaï en Amérique latine</a:t>
            </a:r>
          </a:p>
          <a:p>
            <a:pPr>
              <a:lnSpc>
                <a:spcPct val="100000"/>
              </a:lnSpc>
            </a:pPr>
            <a:r>
              <a:rPr lang="fr-FR" sz="1800"/>
              <a:t>Canaux de distribution</a:t>
            </a:r>
          </a:p>
          <a:p>
            <a:pPr>
              <a:lnSpc>
                <a:spcPct val="100000"/>
              </a:lnSpc>
            </a:pPr>
            <a:r>
              <a:rPr lang="fr-FR" sz="1800"/>
              <a:t>Plan et stratégie de promotion</a:t>
            </a:r>
          </a:p>
          <a:p>
            <a:pPr>
              <a:lnSpc>
                <a:spcPct val="100000"/>
              </a:lnSpc>
            </a:pPr>
            <a:r>
              <a:rPr lang="fr-FR" sz="1800"/>
              <a:t>Résultats attendus et défis à relever</a:t>
            </a:r>
          </a:p>
          <a:p>
            <a:pPr>
              <a:lnSpc>
                <a:spcPct val="100000"/>
              </a:lnSpc>
            </a:pPr>
            <a:r>
              <a:rPr lang="fr-FR" sz="1800"/>
              <a:t>Recommandations et conclusions</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fr-FR" sz="4000">
                <a:solidFill>
                  <a:srgbClr val="FFFFFF"/>
                </a:solidFill>
              </a:rPr>
              <a:t>Introduction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555153" cy="3342747"/>
          </a:xfrm>
        </p:spPr>
        <p:txBody>
          <a:bodyPr vert="horz" lIns="0" tIns="45720" rIns="0" bIns="45720" rtlCol="0">
            <a:normAutofit/>
          </a:bodyPr>
          <a:lstStyle/>
          <a:p>
            <a:pPr>
              <a:lnSpc>
                <a:spcPct val="90000"/>
              </a:lnSpc>
            </a:pPr>
            <a:r>
              <a:rPr lang="fr-FR" sz="1500" dirty="0">
                <a:solidFill>
                  <a:srgbClr val="FFFFFF"/>
                </a:solidFill>
              </a:rPr>
              <a:t>Description du produit, caractéristiques et avantages</a:t>
            </a:r>
          </a:p>
          <a:p>
            <a:pPr>
              <a:lnSpc>
                <a:spcPct val="90000"/>
              </a:lnSpc>
            </a:pPr>
            <a:r>
              <a:rPr lang="fr-FR" sz="1500" dirty="0">
                <a:solidFill>
                  <a:srgbClr val="FFFFFF"/>
                </a:solidFill>
              </a:rPr>
              <a:t>Tendances du marché et de la demande en Amérique latine</a:t>
            </a:r>
          </a:p>
          <a:p>
            <a:pPr>
              <a:lnSpc>
                <a:spcPct val="90000"/>
              </a:lnSpc>
            </a:pPr>
            <a:r>
              <a:rPr lang="fr-FR" sz="1500" dirty="0">
                <a:solidFill>
                  <a:srgbClr val="FFFFFF"/>
                </a:solidFill>
              </a:rPr>
              <a:t>Analyse concurrentielle en Amérique latine</a:t>
            </a:r>
          </a:p>
          <a:p>
            <a:pPr>
              <a:lnSpc>
                <a:spcPct val="90000"/>
              </a:lnSpc>
            </a:pPr>
            <a:r>
              <a:rPr lang="fr-FR" sz="1500" dirty="0">
                <a:solidFill>
                  <a:srgbClr val="FFFFFF"/>
                </a:solidFill>
              </a:rPr>
              <a:t>Canaux de distribution en Amérique latine</a:t>
            </a:r>
          </a:p>
          <a:p>
            <a:pPr>
              <a:lnSpc>
                <a:spcPct val="90000"/>
              </a:lnSpc>
            </a:pPr>
            <a:r>
              <a:rPr lang="fr-FR" sz="1500" dirty="0">
                <a:solidFill>
                  <a:srgbClr val="FFFFFF"/>
                </a:solidFill>
              </a:rPr>
              <a:t>Plan et stratégie de promotion en Amérique latine</a:t>
            </a:r>
          </a:p>
          <a:p>
            <a:pPr>
              <a:lnSpc>
                <a:spcPct val="90000"/>
              </a:lnSpc>
            </a:pPr>
            <a:r>
              <a:rPr lang="fr-FR" sz="1500" dirty="0">
                <a:solidFill>
                  <a:srgbClr val="FFFFFF"/>
                </a:solidFill>
              </a:rPr>
              <a:t>Résultats attendus et défis à relever</a:t>
            </a:r>
          </a:p>
          <a:p>
            <a:pPr>
              <a:lnSpc>
                <a:spcPct val="90000"/>
              </a:lnSpc>
            </a:pPr>
            <a:r>
              <a:rPr lang="fr-FR" sz="1500" dirty="0">
                <a:solidFill>
                  <a:srgbClr val="FFFFFF"/>
                </a:solidFill>
              </a:rPr>
              <a:t>Recommandations et conclusions</a:t>
            </a:r>
          </a:p>
        </p:txBody>
      </p:sp>
      <p:pic>
        <p:nvPicPr>
          <p:cNvPr id="5" name="Content Placeholder 4" descr="Thé chaï indien masala. Thé épicé avec du lait sur une table en bois rustiqu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fr-FR" sz="4000">
                <a:solidFill>
                  <a:srgbClr val="FFFFFF"/>
                </a:solidFill>
              </a:rPr>
              <a:t>Description du produit</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fr-FR" sz="1500">
                <a:solidFill>
                  <a:srgbClr val="FFFFFF"/>
                </a:solidFill>
              </a:rPr>
              <a:t>Un mélange minutieusement élaboré</a:t>
            </a:r>
          </a:p>
          <a:p>
            <a:pPr lvl="1">
              <a:lnSpc>
                <a:spcPct val="90000"/>
              </a:lnSpc>
            </a:pPr>
            <a:r>
              <a:rPr lang="fr-FR" sz="1500">
                <a:solidFill>
                  <a:srgbClr val="FFFFFF"/>
                </a:solidFill>
              </a:rPr>
              <a:t>Un hommage aux traditions intemporelles du chaï indien</a:t>
            </a:r>
          </a:p>
          <a:p>
            <a:pPr>
              <a:lnSpc>
                <a:spcPct val="90000"/>
              </a:lnSpc>
            </a:pPr>
            <a:r>
              <a:rPr lang="fr-FR" sz="1500">
                <a:solidFill>
                  <a:srgbClr val="FFFFFF"/>
                </a:solidFill>
              </a:rPr>
              <a:t>Un voyage enchanteur à travers les paysages vibrants de l’Inde</a:t>
            </a:r>
          </a:p>
          <a:p>
            <a:pPr lvl="1">
              <a:lnSpc>
                <a:spcPct val="90000"/>
              </a:lnSpc>
            </a:pPr>
            <a:r>
              <a:rPr lang="fr-FR" sz="1500">
                <a:solidFill>
                  <a:srgbClr val="FFFFFF"/>
                </a:solidFill>
              </a:rPr>
              <a:t>L’expérience authentique du chaï à domicile</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fr-FR" sz="3300"/>
                        <a:t>Description du produit</a:t>
                      </a:r>
                    </a:p>
                  </a:txBody>
                  <a:tcPr marL="167640" marR="167640" marT="83820" marB="83820" anchor="ctr"/>
                </a:tc>
                <a:tc>
                  <a:txBody>
                    <a:bodyPr/>
                    <a:lstStyle/>
                    <a:p>
                      <a:r>
                        <a:rPr lang="fr-FR" sz="3300"/>
                        <a:t>Fonctionnalités</a:t>
                      </a:r>
                    </a:p>
                  </a:txBody>
                  <a:tcPr marL="167640" marR="167640" marT="83820" marB="83820" anchor="ctr"/>
                </a:tc>
                <a:tc>
                  <a:txBody>
                    <a:bodyPr/>
                    <a:lstStyle/>
                    <a:p>
                      <a:r>
                        <a:rPr lang="fr-FR" sz="3300"/>
                        <a:t>Avantages</a:t>
                      </a:r>
                    </a:p>
                  </a:txBody>
                  <a:tcPr marL="167640" marR="167640" marT="83820" marB="83820" anchor="ctr"/>
                </a:tc>
                <a:extLst>
                  <a:ext uri="{0D108BD9-81ED-4DB2-BD59-A6C34878D82A}">
                    <a16:rowId xmlns:a16="http://schemas.microsoft.com/office/drawing/2014/main" val="1770408993"/>
                  </a:ext>
                </a:extLst>
              </a:tr>
              <a:tr h="1743456">
                <a:tc>
                  <a:txBody>
                    <a:bodyPr/>
                    <a:lstStyle/>
                    <a:p>
                      <a:r>
                        <a:rPr lang="fr-FR" sz="3300"/>
                        <a:t>Thé chaï Mystic Spice Premium</a:t>
                      </a:r>
                    </a:p>
                  </a:txBody>
                  <a:tcPr marL="167640" marR="167640" marT="83820" marB="83820" anchor="ctr"/>
                </a:tc>
                <a:tc>
                  <a:txBody>
                    <a:bodyPr/>
                    <a:lstStyle/>
                    <a:p>
                      <a:r>
                        <a:rPr lang="fr-FR" sz="3300"/>
                        <a:t>Un mélange minutieusement élaboré</a:t>
                      </a:r>
                    </a:p>
                  </a:txBody>
                  <a:tcPr marL="167640" marR="167640" marT="83820" marB="83820" anchor="ctr"/>
                </a:tc>
                <a:tc>
                  <a:txBody>
                    <a:bodyPr/>
                    <a:lstStyle/>
                    <a:p>
                      <a:r>
                        <a:rPr lang="fr-FR" sz="3300" dirty="0"/>
                        <a:t>L’expérience authentique du </a:t>
                      </a:r>
                      <a:r>
                        <a:rPr lang="fr-FR" sz="3300" dirty="0" err="1"/>
                        <a:t>chaï</a:t>
                      </a:r>
                      <a:endParaRPr lang="fr-FR" sz="3300" dirty="0"/>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fr-FR"/>
              <a:t>Description du produit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554312"/>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fr-FR" sz="1400">
                          <a:effectLst/>
                        </a:rPr>
                        <a:t>Nom du produit</a:t>
                      </a:r>
                    </a:p>
                  </a:txBody>
                  <a:tcPr marL="49352" marR="49352" marT="49352" marB="49352"/>
                </a:tc>
                <a:tc>
                  <a:txBody>
                    <a:bodyPr/>
                    <a:lstStyle/>
                    <a:p>
                      <a:pPr>
                        <a:spcAft>
                          <a:spcPts val="0"/>
                        </a:spcAft>
                      </a:pPr>
                      <a:r>
                        <a:rPr lang="fr-FR" sz="1400">
                          <a:effectLst/>
                        </a:rPr>
                        <a:t>Description du produit</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fr-FR" sz="1400">
                          <a:effectLst/>
                        </a:rPr>
                        <a:t>Thé chaï Mystic Spice Premium</a:t>
                      </a:r>
                    </a:p>
                  </a:txBody>
                  <a:tcPr marL="49352" marR="49352" marT="49352" marB="49352"/>
                </a:tc>
                <a:tc>
                  <a:txBody>
                    <a:bodyPr/>
                    <a:lstStyle/>
                    <a:p>
                      <a:pPr>
                        <a:spcAft>
                          <a:spcPts val="0"/>
                        </a:spcAft>
                      </a:pPr>
                      <a:r>
                        <a:rPr lang="fr-FR" sz="1400">
                          <a:effectLst/>
                        </a:rPr>
                        <a:t>Laissez-vous séduire par la richesse et l’arôme du thé chaï Mystic Spice Premium, un mélange méticuleusement élaboré qui rend hommage aux traditions intemporelles du chaï indien. Chaque tasse offre un voyage enchanteur à travers les paysages vibrants de l’Inde, amenant directement chez vous cette expérience authentique du chaï.</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fr-FR" sz="1400">
                          <a:effectLst/>
                        </a:rPr>
                        <a:t>Principales caractéristiques</a:t>
                      </a:r>
                    </a:p>
                  </a:txBody>
                  <a:tcPr marL="49352" marR="49352" marT="49352" marB="49352"/>
                </a:tc>
                <a:tc>
                  <a:txBody>
                    <a:bodyPr/>
                    <a:lstStyle/>
                    <a:p>
                      <a:pPr>
                        <a:spcAft>
                          <a:spcPts val="0"/>
                        </a:spcAft>
                      </a:pPr>
                      <a:r>
                        <a:rPr lang="fr-FR" sz="1400">
                          <a:effectLst/>
                        </a:rPr>
                        <a:t>Principaux avantages</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fr-FR" sz="1400">
                          <a:effectLst/>
                        </a:rPr>
                        <a:t>Mélange authentique : Notre thé chaï est un mélange harmonieux de feuilles de thé noir de première qualité et d’une sélection d’épices moulues, dont la cannelle, la cardamome, le clou de girofle, le gingembre et le poivre noir. Cette recette ancestrale promet une saveur authentique et puissante à chaque gorgée.</a:t>
                      </a:r>
                    </a:p>
                  </a:txBody>
                  <a:tcPr marL="49352" marR="49352" marT="49352" marB="49352"/>
                </a:tc>
                <a:tc>
                  <a:txBody>
                    <a:bodyPr/>
                    <a:lstStyle/>
                    <a:p>
                      <a:pPr>
                        <a:spcAft>
                          <a:spcPts val="0"/>
                        </a:spcAft>
                      </a:pPr>
                      <a:r>
                        <a:rPr lang="fr-FR" sz="1400">
                          <a:effectLst/>
                        </a:rPr>
                        <a:t>Des ingrédients bénéfiques pour la santé : Chaque ingrédient du thé chaï Mystic Spice est choisi pour ses bienfaits naturels sur la santé. Le gingembre et la cardamome facilitent la digestion, la cannelle aide à réguler la glycémie et les clous de girofle apportent une bonne dose d’antioxydants.</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fr-FR" sz="4400">
                <a:solidFill>
                  <a:srgbClr val="FFFFFF"/>
                </a:solidFill>
              </a:rPr>
              <a:t>Description du produit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67746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fr-FR" sz="1100">
                          <a:effectLst/>
                        </a:rPr>
                        <a:t>Nom du produit</a:t>
                      </a:r>
                    </a:p>
                  </a:txBody>
                  <a:tcPr marL="36849" marR="36849" marT="36849" marB="36849"/>
                </a:tc>
                <a:tc>
                  <a:txBody>
                    <a:bodyPr/>
                    <a:lstStyle/>
                    <a:p>
                      <a:pPr>
                        <a:spcAft>
                          <a:spcPts val="0"/>
                        </a:spcAft>
                      </a:pPr>
                      <a:r>
                        <a:rPr lang="fr-FR" sz="1100">
                          <a:effectLst/>
                        </a:rPr>
                        <a:t>Description du produit</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fr-FR" sz="1100">
                          <a:effectLst/>
                        </a:rPr>
                        <a:t>Un arôme et une saveur particulièrement riches : L’arôme chaud et épicé et le goût profond et revigorant de notre thé chaï en font la boisson idéale pour commencer la journée ou se détendre le soir. Ses saveurs, à la fois intenses et équilibrées, créent une expérience réconfortante et apaisante.</a:t>
                      </a:r>
                    </a:p>
                  </a:txBody>
                  <a:tcPr marL="36849" marR="36849" marT="36849" marB="36849"/>
                </a:tc>
                <a:tc>
                  <a:txBody>
                    <a:bodyPr/>
                    <a:lstStyle/>
                    <a:p>
                      <a:pPr>
                        <a:spcAft>
                          <a:spcPts val="0"/>
                        </a:spcAft>
                      </a:pPr>
                      <a:r>
                        <a:rPr lang="fr-FR" sz="1100">
                          <a:effectLst/>
                        </a:rPr>
                        <a:t>Des options d’infusion variées : Que vous aimiez votre thé chaï chaud, en thé glacé rafraîchissant ou en mode crémeux, notre mélange est suffisamment polyvalent pour répondre à toutes les préférences. Des instructions de préparation faciles sont incluses pour vous aider à déguster votre chaï comme vous l’aimez.</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fr-FR" sz="1100">
                          <a:effectLst/>
                        </a:rPr>
                        <a:t>Sources d’approvisionnement durables : Engagés dans le développement durable, nous nous approvisionnons en ingrédients auprès de petites exploitations pratiquant l’agriculture biologique, garantissant ainsi, non seulement une qualité optimale, mais aussi le bien-être de notre planète.</a:t>
                      </a:r>
                    </a:p>
                  </a:txBody>
                  <a:tcPr marL="36849" marR="36849" marT="36849" marB="36849"/>
                </a:tc>
                <a:tc>
                  <a:txBody>
                    <a:bodyPr/>
                    <a:lstStyle/>
                    <a:p>
                      <a:pPr>
                        <a:spcAft>
                          <a:spcPts val="0"/>
                        </a:spcAft>
                      </a:pPr>
                      <a:r>
                        <a:rPr lang="fr-FR" sz="1100">
                          <a:effectLst/>
                        </a:rPr>
                        <a:t>Un emballage élégant : Le thé chaï Mystic Spice est présenté dans un emballage à la fois superbe et respectueux de l’environnement, un cadeau luxueux, idéal pour les amateurs de thé, à offrir ou à s’offrir.</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fr-FR" sz="1100">
                          <a:effectLst/>
                        </a:rPr>
                        <a:t>La garantie de la satisfaction des clients : Nous nous portons garants de nos produits et offrons une garantie de satisfaction. Si le thé chaï Mystic Spice ne répond pas à vos attentes, nous nous engageons à y remédier.</a:t>
                      </a:r>
                    </a:p>
                  </a:txBody>
                  <a:tcPr marL="36849" marR="36849" marT="36849" marB="36849"/>
                </a:tc>
                <a:tc>
                  <a:txBody>
                    <a:bodyPr/>
                    <a:lstStyle/>
                    <a:p>
                      <a:pPr>
                        <a:spcAft>
                          <a:spcPts val="0"/>
                        </a:spcAft>
                      </a:pPr>
                      <a:r>
                        <a:rPr lang="fr-FR" sz="1100">
                          <a:effectLst/>
                        </a:rPr>
                        <a:t>Idéal pour : Les amateurs de thé, les personnes soucieuses de leur santé, les amoureux des boissons chaudes et épicées et tous ceux qui souhaitent découvrir les riches saveurs du thé chaï indien traditionnel.</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236220"/>
            <a:ext cx="4324895" cy="1849483"/>
          </a:xfrm>
        </p:spPr>
        <p:txBody>
          <a:bodyPr vert="horz" lIns="91440" tIns="45720" rIns="91440" bIns="45720" rtlCol="0" anchor="b">
            <a:normAutofit fontScale="90000"/>
          </a:bodyPr>
          <a:lstStyle/>
          <a:p>
            <a:r>
              <a:rPr lang="fr-FR" dirty="0"/>
              <a:t>Tendances du marché et de la demande</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460276" cy="3805042"/>
          </a:xfrm>
        </p:spPr>
        <p:txBody>
          <a:bodyPr vert="horz" lIns="0" tIns="45720" rIns="0" bIns="45720" rtlCol="0">
            <a:normAutofit lnSpcReduction="10000"/>
          </a:bodyPr>
          <a:lstStyle/>
          <a:p>
            <a:pPr>
              <a:lnSpc>
                <a:spcPct val="90000"/>
              </a:lnSpc>
            </a:pPr>
            <a:r>
              <a:rPr lang="fr-FR" sz="1400" dirty="0"/>
              <a:t>L’Amérique latine offre de belles opportunités pour le thé </a:t>
            </a:r>
            <a:r>
              <a:rPr lang="fr-FR" sz="1400" dirty="0" err="1"/>
              <a:t>chaï</a:t>
            </a:r>
            <a:endParaRPr lang="fr-FR" sz="1400" dirty="0"/>
          </a:p>
          <a:p>
            <a:pPr lvl="1">
              <a:lnSpc>
                <a:spcPct val="90000"/>
              </a:lnSpc>
            </a:pPr>
            <a:r>
              <a:rPr lang="fr-FR" sz="1400" dirty="0"/>
              <a:t>Demande croissante de produits sains, naturels et exotiques</a:t>
            </a:r>
          </a:p>
          <a:p>
            <a:pPr lvl="1">
              <a:lnSpc>
                <a:spcPct val="90000"/>
              </a:lnSpc>
            </a:pPr>
            <a:r>
              <a:rPr lang="fr-FR" sz="1400" dirty="0"/>
              <a:t>Culture du thé bien implantée dans des pays comme l’Argentine, </a:t>
            </a:r>
            <a:br>
              <a:rPr lang="fr-FR" sz="1400" dirty="0"/>
            </a:br>
            <a:r>
              <a:rPr lang="fr-FR" sz="1400" dirty="0"/>
              <a:t>le Chili et l’Uruguay</a:t>
            </a:r>
          </a:p>
          <a:p>
            <a:pPr lvl="1">
              <a:lnSpc>
                <a:spcPct val="90000"/>
              </a:lnSpc>
            </a:pPr>
            <a:r>
              <a:rPr lang="fr-FR" sz="1400" dirty="0"/>
              <a:t>Le thé </a:t>
            </a:r>
            <a:r>
              <a:rPr lang="fr-FR" sz="1400" dirty="0" err="1"/>
              <a:t>chaï</a:t>
            </a:r>
            <a:r>
              <a:rPr lang="fr-FR" sz="1400" dirty="0"/>
              <a:t> peut séduire à la fois les amateurs de thé et de café</a:t>
            </a:r>
          </a:p>
          <a:p>
            <a:pPr lvl="1">
              <a:lnSpc>
                <a:spcPct val="90000"/>
              </a:lnSpc>
            </a:pPr>
            <a:r>
              <a:rPr lang="fr-FR" sz="1400" dirty="0"/>
              <a:t>Le thé </a:t>
            </a:r>
            <a:r>
              <a:rPr lang="fr-FR" sz="1400" dirty="0" err="1"/>
              <a:t>chaï</a:t>
            </a:r>
            <a:r>
              <a:rPr lang="fr-FR" sz="1400" dirty="0"/>
              <a:t> correspond au style de vie et aux préférences des consommateurs latino-américains</a:t>
            </a:r>
          </a:p>
          <a:p>
            <a:pPr>
              <a:lnSpc>
                <a:spcPct val="90000"/>
              </a:lnSpc>
            </a:pPr>
            <a:r>
              <a:rPr lang="fr-FR" sz="1400" dirty="0"/>
              <a:t>Le marché mondial du thé </a:t>
            </a:r>
            <a:r>
              <a:rPr lang="fr-FR" sz="1400" dirty="0" err="1"/>
              <a:t>chaï</a:t>
            </a:r>
            <a:r>
              <a:rPr lang="fr-FR" sz="1400" dirty="0"/>
              <a:t> a été évalué à 1,9 milliards de dollars en 2019.</a:t>
            </a:r>
          </a:p>
          <a:p>
            <a:pPr lvl="1">
              <a:lnSpc>
                <a:spcPct val="90000"/>
              </a:lnSpc>
            </a:pPr>
            <a:r>
              <a:rPr lang="fr-FR" sz="1400" dirty="0"/>
              <a:t>La croissance attendue atteindra un taux de croissance annuel moyen de 5,5 % entre 2020 et 2027</a:t>
            </a:r>
          </a:p>
          <a:p>
            <a:pPr lvl="1">
              <a:lnSpc>
                <a:spcPct val="90000"/>
              </a:lnSpc>
            </a:pPr>
            <a:r>
              <a:rPr lang="fr-FR" sz="1400" dirty="0"/>
              <a:t>L’Amérique latine est l’une des régions où la croissance du thé </a:t>
            </a:r>
            <a:r>
              <a:rPr lang="fr-FR" sz="1400" dirty="0" err="1"/>
              <a:t>chaï</a:t>
            </a:r>
            <a:r>
              <a:rPr lang="fr-FR" sz="1400" dirty="0"/>
              <a:t> est la plus rapide</a:t>
            </a:r>
          </a:p>
          <a:p>
            <a:pPr lvl="1">
              <a:lnSpc>
                <a:spcPct val="90000"/>
              </a:lnSpc>
            </a:pPr>
            <a:r>
              <a:rPr lang="fr-FR" sz="1400" dirty="0"/>
              <a:t>Les principaux moteurs de la croissance sont la sensibilisation croissante, l’augmentation du revenu disponible et l’expansion de la distribution.</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2918206929"/>
              </p:ext>
            </p:extLst>
          </p:nvPr>
        </p:nvGraphicFramePr>
        <p:xfrm>
          <a:off x="643192" y="1541387"/>
          <a:ext cx="5115348" cy="439873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fr-FR" sz="1800" b="1" cap="all">
                          <a:solidFill>
                            <a:schemeClr val="tx1"/>
                          </a:solidFill>
                        </a:rPr>
                        <a:t>Région</a:t>
                      </a:r>
                    </a:p>
                  </a:txBody>
                  <a:tcPr marL="223396" marR="223396" marT="223396" marB="223396" anchor="ctr">
                    <a:lnL w="12700" cmpd="sng">
                      <a:noFill/>
                    </a:lnL>
                    <a:lnR w="12700" cmpd="sng">
                      <a:noFill/>
                    </a:lnR>
                    <a:lnT w="12700" cmpd="sng">
                      <a:noFill/>
                    </a:lnT>
                    <a:lnB w="38100" cmpd="sng">
                      <a:noFill/>
                    </a:lnB>
                    <a:noFill/>
                  </a:tcPr>
                </a:tc>
                <a:tc>
                  <a:txBody>
                    <a:bodyPr/>
                    <a:lstStyle/>
                    <a:p>
                      <a:r>
                        <a:rPr lang="fr-FR" sz="1800" b="1" cap="all" dirty="0">
                          <a:solidFill>
                            <a:schemeClr val="tx1"/>
                          </a:solidFill>
                        </a:rPr>
                        <a:t>Ampleur du marché du thé </a:t>
                      </a:r>
                      <a:r>
                        <a:rPr lang="fr-FR" sz="1800" b="1" cap="all" dirty="0" err="1">
                          <a:solidFill>
                            <a:schemeClr val="tx1"/>
                          </a:solidFill>
                        </a:rPr>
                        <a:t>chaï</a:t>
                      </a:r>
                      <a:r>
                        <a:rPr lang="fr-FR" sz="1800" b="1" cap="all" dirty="0">
                          <a:solidFill>
                            <a:schemeClr val="tx1"/>
                          </a:solidFill>
                        </a:rPr>
                        <a:t> (en milliards de dollars)</a:t>
                      </a:r>
                    </a:p>
                  </a:txBody>
                  <a:tcPr marL="223396" marR="223396" marT="223396" marB="223396" anchor="ctr">
                    <a:lnL w="12700" cmpd="sng">
                      <a:noFill/>
                    </a:lnL>
                    <a:lnR w="12700" cmpd="sng">
                      <a:noFill/>
                    </a:lnR>
                    <a:lnT w="12700" cmpd="sng">
                      <a:noFill/>
                    </a:lnT>
                    <a:lnB w="38100" cmpd="sng">
                      <a:noFill/>
                    </a:lnB>
                    <a:noFill/>
                  </a:tcPr>
                </a:tc>
                <a:tc>
                  <a:txBody>
                    <a:bodyPr/>
                    <a:lstStyle/>
                    <a:p>
                      <a:r>
                        <a:rPr lang="fr-FR" sz="1800" b="1" cap="all" dirty="0">
                          <a:solidFill>
                            <a:schemeClr val="tx1"/>
                          </a:solidFill>
                        </a:rPr>
                        <a:t>CAGR (TAUX DE CROISS-ANCE ANNUEL MOYEN) (de 2020 à 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fr-FR" sz="2400" cap="none">
                          <a:solidFill>
                            <a:schemeClr val="tx1"/>
                          </a:solidFill>
                        </a:rPr>
                        <a:t>Mondial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fr-FR" sz="2400" cap="none">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fr-FR" sz="2400" cap="none">
                          <a:solidFill>
                            <a:schemeClr val="tx1"/>
                          </a:solidFill>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fr-FR" sz="2400" cap="none">
                          <a:solidFill>
                            <a:schemeClr val="tx1"/>
                          </a:solidFill>
                        </a:rPr>
                        <a:t>Amérique latine</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fr-FR" sz="2400" cap="none">
                          <a:solidFill>
                            <a:schemeClr val="tx1"/>
                          </a:solidFill>
                        </a:rPr>
                        <a:t>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fr-FR" sz="2400" cap="none" dirty="0">
                          <a:solidFill>
                            <a:schemeClr val="tx1"/>
                          </a:solidFill>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fr-FR" sz="4400">
                <a:solidFill>
                  <a:srgbClr val="FFFFFF"/>
                </a:solidFill>
              </a:rPr>
              <a:t>Canaux de distribution Détaillants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6380922" cy="5646208"/>
          </a:xfrm>
        </p:spPr>
        <p:txBody>
          <a:bodyPr anchor="ctr">
            <a:normAutofit/>
          </a:bodyPr>
          <a:lstStyle/>
          <a:p>
            <a:r>
              <a:rPr lang="fr-FR" sz="2200" dirty="0"/>
              <a:t>Détaillants : Vendre des produits à base de thé </a:t>
            </a:r>
            <a:r>
              <a:rPr lang="fr-FR" sz="2200" dirty="0" err="1"/>
              <a:t>chaï</a:t>
            </a:r>
            <a:r>
              <a:rPr lang="fr-FR" sz="2200" dirty="0"/>
              <a:t> directement aux consommateurs</a:t>
            </a:r>
          </a:p>
          <a:p>
            <a:pPr lvl="1"/>
            <a:r>
              <a:rPr lang="fr-FR" sz="2200" dirty="0"/>
              <a:t>Supermarchés, magasins de proximité, magasins spécialisés, cafés et plateformes en ligne</a:t>
            </a:r>
          </a:p>
          <a:p>
            <a:pPr lvl="1"/>
            <a:r>
              <a:rPr lang="fr-FR" sz="2200" dirty="0"/>
              <a:t>Influencer la perception, la préférence et l’achat des consommateurs</a:t>
            </a:r>
          </a:p>
          <a:p>
            <a:pPr lvl="1"/>
            <a:r>
              <a:rPr lang="fr-FR" sz="2200" dirty="0"/>
              <a:t>Offrir un support relatif aux procédures de promotion et de commercialisation</a:t>
            </a:r>
          </a:p>
          <a:p>
            <a:pPr lvl="1"/>
            <a:r>
              <a:rPr lang="fr-FR" sz="2200" dirty="0"/>
              <a:t>Grands détaillants</a:t>
            </a:r>
          </a:p>
          <a:p>
            <a:r>
              <a:rPr lang="fr-FR" sz="2200" dirty="0"/>
              <a:t>Grossistes ; Vendre les thés </a:t>
            </a:r>
            <a:r>
              <a:rPr lang="fr-FR" sz="2200" dirty="0" err="1"/>
              <a:t>chaï</a:t>
            </a:r>
            <a:r>
              <a:rPr lang="fr-FR" sz="2200" dirty="0"/>
              <a:t> en vrac aux détaillants</a:t>
            </a:r>
          </a:p>
          <a:p>
            <a:r>
              <a:rPr lang="fr-FR" sz="2200" dirty="0"/>
              <a:t>Distributeurs : Assurer le transport des thés </a:t>
            </a:r>
            <a:r>
              <a:rPr lang="fr-FR" sz="2200" dirty="0" err="1"/>
              <a:t>chaï</a:t>
            </a:r>
            <a:r>
              <a:rPr lang="fr-FR" sz="2200" dirty="0"/>
              <a:t> des fabricants aux détaillants</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fr-FR" sz="4400">
                <a:solidFill>
                  <a:srgbClr val="FFFFFF"/>
                </a:solidFill>
              </a:rPr>
              <a:t>Canaux de distribution Grossistes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fr-FR" sz="2400"/>
              <a:t>Les grossistes achètent le thé chaï en vrac auprès de fabricants ou de distributeurs.</a:t>
            </a:r>
          </a:p>
          <a:p>
            <a:pPr lvl="1"/>
            <a:r>
              <a:rPr lang="fr-FR" sz="2400"/>
              <a:t>Ils le vendent ensuite à des détaillants ou à d’autres intermédiaires</a:t>
            </a:r>
          </a:p>
          <a:p>
            <a:r>
              <a:rPr lang="fr-FR" sz="2400"/>
              <a:t>Les grossistes font le lien entre l’offre et la demande de thé chaï</a:t>
            </a:r>
          </a:p>
          <a:p>
            <a:pPr lvl="1"/>
            <a:r>
              <a:rPr lang="fr-FR" sz="2400"/>
              <a:t>Ils offrent des économies d’échelle, de services de stockage et de transport.</a:t>
            </a:r>
          </a:p>
          <a:p>
            <a:r>
              <a:rPr lang="fr-FR" sz="2400"/>
              <a:t>Les grossistes fournissent des informations sur le marché, des données de retour et des facilités de crédit.</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TotalTime>
  <Words>4485</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Rapport d’analyse de marché du thé chaï Mystic Spice Premium</vt:lpstr>
      <vt:lpstr>Agenda</vt:lpstr>
      <vt:lpstr>Introduction</vt:lpstr>
      <vt:lpstr>Description du produit</vt:lpstr>
      <vt:lpstr>Description du produit (1/2)</vt:lpstr>
      <vt:lpstr>Description du produit (2/2)</vt:lpstr>
      <vt:lpstr>Tendances du marché et de la demande</vt:lpstr>
      <vt:lpstr>Canaux de distribution Détaillants</vt:lpstr>
      <vt:lpstr>Canaux de distribution Grossistes</vt:lpstr>
      <vt:lpstr>Canaux de distribution Distributeurs</vt:lpstr>
      <vt:lpstr>Plan et stratégie de promotion</vt:lpstr>
      <vt:lpstr>Résultats attendus et défis à relever : Résultats attendus</vt:lpstr>
      <vt:lpstr>Résultats attendus et défis à relever : Défis potentiels</vt:lpstr>
      <vt:lpstr>Recommandations et 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Hai Tran</cp:lastModifiedBy>
  <cp:revision>2</cp:revision>
  <dcterms:created xsi:type="dcterms:W3CDTF">2024-02-09T21:35:56Z</dcterms:created>
  <dcterms:modified xsi:type="dcterms:W3CDTF">2025-05-30T03:58:27Z</dcterms:modified>
  <cp:contentStatus/>
</cp:coreProperties>
</file>