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8" r:id="rId9"/>
    <p:sldId id="269" r:id="rId10"/>
    <p:sldId id="270" r:id="rId11"/>
    <p:sldId id="271" r:id="rId12"/>
    <p:sldId id="272" r:id="rId13"/>
    <p:sldId id="273" r:id="rId14"/>
    <p:sldId id="274" r:id="rId15"/>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3814" autoAdjust="0"/>
    <p:restoredTop sz="94660"/>
  </p:normalViewPr>
  <p:slideViewPr>
    <p:cSldViewPr snapToGrid="0">
      <p:cViewPr varScale="1">
        <p:scale>
          <a:sx n="103" d="100"/>
          <a:sy n="103" d="100"/>
        </p:scale>
        <p:origin x="1572" y="102"/>
      </p:cViewPr>
      <p:guideLst/>
    </p:cSldViewPr>
  </p:slid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5/16/2025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Presentasi ini secara otomatis dihasilkan oleh Salinan PowerPoint berdasarkan konten yang ditemukan dalam dokumen ini:</a:t>
            </a:r>
            <a:r>
              <a:rPr sz="1200"/>
              <a:t>
</a:t>
            </a:r>
            <a:r>
              <a:rPr lang="id-ID" sz="1200" b="0" i="0" strike="noStrike" cap="none" baseline="0">
                <a:solidFill>
                  <a:srgbClr val="000000"/>
                </a:solidFill>
                <a:effectLst/>
                <a:latin typeface="Aptos"/>
                <a:ea typeface="Aptos"/>
                <a:cs typeface="Aptos"/>
              </a:rPr>
              <a:t>https://microsoft-my.sharepoint.com/personal/dahans_microsoft_com/Documents/MS-4005/Market%20Analysis%20Report%20for%20Mystic%20Spice%20Premium%20Chai%20Tea.docx</a:t>
            </a:r>
            <a:r>
              <a:rPr sz="1200"/>
              <a:t>
</a:t>
            </a:r>
            <a:r>
              <a:rPr lang="id-ID" sz="1200" b="0" i="0" strike="noStrike" cap="none" baseline="0">
                <a:solidFill>
                  <a:srgbClr val="000000"/>
                </a:solidFill>
                <a:effectLst/>
                <a:latin typeface="Aptos"/>
                <a:ea typeface="Aptos"/>
                <a:cs typeface="Aptos"/>
              </a:rPr>
              <a:t>konten yang dihasilkan AI bisa saja salah.</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Distributor mewakili dan mendistribusikan produk teh Chai, memfasilitasi pergerakan dan penjualan mereka, serta menawarkan layanan pemasaran, penjualan, dan purna jual. Mereka menjalin dan memelihara hubungan dengan peritel dan konsumen, serta memberikan dukungan teknis dan logistik. Distributor utama di Amerika Latin termasuk Unilever, Nestle, Coca-Cola, dan PepsiCo.</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Distributor adalah bisnis yang mewakili dan mendistribusikan produk teh Chai mewakili produsen atau grosir. Distributor adalah agen yang memfasilitasi pergerakan dan penjualan produk teh Chai di berbagai pasar dan wilayah, dan mereka dapat menawarkan layanan pemasaran, penjualan, dan purna jual untuk produk teh Chai. Distributor juga dapat menjalin dan memelihara hubungan dengan peritel dan konsumen, serta memberikan dukungan teknis dan logistik untuk produk teh Chai. Beberapa distributor utama produk teh Chai di Amerika Latin adalah Unilever, Nestle, Coca-Cola, dan PepsiCo.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Rencana promosi dan strategi untuk teh Chai di Amerika Latin bertujuan untuk meningkatkan kesadaran, memosisikannya sebagai produk premium, mendorong percobaan dan pembelian, dan membangun loyalitas. Taktik termasuk membuat nama merek dan logo, mengembangkan situs web dan kehadiran media sosial, meluncurkan kampanye pemasaran digital, mendistribusikan sampel gratis, mengatur acara, dan bermitra dengan bisnis lokal. Rencana ini akan diimplementasikan selama 12 bulan dengan anggaran $100.000 dan dievaluasi menggunakan indikator performa utama.</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Rencana Promosi dan Strategi</a:t>
            </a:r>
            <a:r>
              <a:rPr sz="1200"/>
              <a:t>
</a:t>
            </a:r>
            <a:r>
              <a:rPr lang="id-ID" sz="1200" b="0" i="0" strike="noStrike" cap="none" baseline="0">
                <a:solidFill>
                  <a:srgbClr val="000000"/>
                </a:solidFill>
                <a:effectLst/>
                <a:latin typeface="Aptos"/>
                <a:ea typeface="Aptos"/>
                <a:cs typeface="Aptos"/>
              </a:rPr>
              <a:t>Rencana promosi dan strategi untuk teh Chai di Amerika Latin bertujuan untuk mencapai tujuan berikut:</a:t>
            </a:r>
            <a:r>
              <a:rPr sz="1200"/>
              <a:t>
</a:t>
            </a:r>
            <a:r>
              <a:rPr lang="id-ID" sz="1200" b="0" i="0" strike="noStrike" cap="none" baseline="0">
                <a:solidFill>
                  <a:srgbClr val="000000"/>
                </a:solidFill>
                <a:effectLst/>
                <a:latin typeface="Aptos"/>
                <a:ea typeface="Aptos"/>
                <a:cs typeface="Aptos"/>
              </a:rPr>
              <a:t>·         Meningkatkan kesadaran dan minat terhadap teh Chai di antara audiens target</a:t>
            </a:r>
            <a:r>
              <a:rPr sz="1200"/>
              <a:t>
</a:t>
            </a:r>
            <a:r>
              <a:rPr lang="id-ID" sz="1200" b="0" i="0" strike="noStrike" cap="none" baseline="0">
                <a:solidFill>
                  <a:srgbClr val="000000"/>
                </a:solidFill>
                <a:effectLst/>
                <a:latin typeface="Aptos"/>
                <a:ea typeface="Aptos"/>
                <a:cs typeface="Aptos"/>
              </a:rPr>
              <a:t>·         Memosisikan teh Chai sebagai produk premium, alami, dan sehat yang menawarkan pengalaman yang unik dan memuaskan</a:t>
            </a:r>
            <a:r>
              <a:rPr sz="1200"/>
              <a:t>
</a:t>
            </a:r>
            <a:r>
              <a:rPr lang="id-ID" sz="1200" b="0" i="0" strike="noStrike" cap="none" baseline="0">
                <a:solidFill>
                  <a:srgbClr val="000000"/>
                </a:solidFill>
                <a:effectLst/>
                <a:latin typeface="Aptos"/>
                <a:ea typeface="Aptos"/>
                <a:cs typeface="Aptos"/>
              </a:rPr>
              <a:t>·         Mendorong uji coba dan pembelian teh Chai melalui berbagai saluran dan insentif</a:t>
            </a:r>
            <a:r>
              <a:rPr sz="1200"/>
              <a:t>
</a:t>
            </a:r>
            <a:r>
              <a:rPr lang="id-ID" sz="1200" b="0" i="0" strike="noStrike" cap="none" baseline="0">
                <a:solidFill>
                  <a:srgbClr val="000000"/>
                </a:solidFill>
                <a:effectLst/>
                <a:latin typeface="Aptos"/>
                <a:ea typeface="Aptos"/>
                <a:cs typeface="Aptos"/>
              </a:rPr>
              <a:t>·         Membangun loyalitas dan retensi di antara konsumen teh Chai melalui keterlibatan dan umpan balik</a:t>
            </a:r>
            <a:r>
              <a:rPr sz="1200"/>
              <a:t>
</a:t>
            </a:r>
            <a:r>
              <a:rPr lang="id-ID" sz="1200" b="0" i="0" strike="noStrike" cap="none" baseline="0">
                <a:solidFill>
                  <a:srgbClr val="000000"/>
                </a:solidFill>
                <a:effectLst/>
                <a:latin typeface="Aptos"/>
                <a:ea typeface="Aptos"/>
                <a:cs typeface="Aptos"/>
              </a:rPr>
              <a:t>Rencana promosi dan strategi untuk teh Chai di Amerika Latin akan menggunakan kombinasi taktik, seperti:</a:t>
            </a:r>
            <a:r>
              <a:rPr sz="1200"/>
              <a:t>
</a:t>
            </a:r>
            <a:r>
              <a:rPr lang="id-ID" sz="1200" b="0" i="0" strike="noStrike" cap="none" baseline="0">
                <a:solidFill>
                  <a:srgbClr val="000000"/>
                </a:solidFill>
                <a:effectLst/>
                <a:latin typeface="Aptos"/>
                <a:ea typeface="Aptos"/>
                <a:cs typeface="Aptos"/>
              </a:rPr>
              <a:t>·         Membuat nama dan logo merek yang menarik dan mudah diingat untuk teh Chai</a:t>
            </a:r>
            <a:r>
              <a:rPr sz="1200"/>
              <a:t>
</a:t>
            </a:r>
            <a:r>
              <a:rPr lang="id-ID" sz="1200" b="0" i="0" strike="noStrike" cap="none" baseline="0">
                <a:solidFill>
                  <a:srgbClr val="000000"/>
                </a:solidFill>
                <a:effectLst/>
                <a:latin typeface="Aptos"/>
                <a:ea typeface="Aptos"/>
                <a:cs typeface="Aptos"/>
              </a:rPr>
              <a:t>·         Mengembangkan situs web dan kehadiran media sosial untuk teh Chai yang menampilkan manfaat, fitur, dan ceritanya</a:t>
            </a:r>
            <a:r>
              <a:rPr sz="1200"/>
              <a:t>
</a:t>
            </a:r>
            <a:r>
              <a:rPr lang="id-ID" sz="1200" b="0" i="0" strike="noStrike" cap="none" baseline="0">
                <a:solidFill>
                  <a:srgbClr val="000000"/>
                </a:solidFill>
                <a:effectLst/>
                <a:latin typeface="Aptos"/>
                <a:ea typeface="Aptos"/>
                <a:cs typeface="Aptos"/>
              </a:rPr>
              <a:t>·         Meluncurkan kampanye pemasaran digital yang menggunakan SEO, SEM, pemasaran email, dan influencer marketing untuk menjangkau dan menarik pelanggan potensial</a:t>
            </a:r>
            <a:r>
              <a:rPr sz="1200"/>
              <a:t>
</a:t>
            </a:r>
            <a:r>
              <a:rPr lang="id-ID" sz="1200" b="0" i="0" strike="noStrike" cap="none" baseline="0">
                <a:solidFill>
                  <a:srgbClr val="000000"/>
                </a:solidFill>
                <a:effectLst/>
                <a:latin typeface="Aptos"/>
                <a:ea typeface="Aptos"/>
                <a:cs typeface="Aptos"/>
              </a:rPr>
              <a:t>·         Mendistribusikan sampel gratis dan kupon teh Chai di lokasi strategis, seperti supermarket, kafe, dan toko kesehatan</a:t>
            </a:r>
            <a:r>
              <a:rPr sz="1200"/>
              <a:t>
</a:t>
            </a:r>
            <a:r>
              <a:rPr lang="id-ID" sz="1200" b="0" i="0" strike="noStrike" cap="none" baseline="0">
                <a:solidFill>
                  <a:srgbClr val="000000"/>
                </a:solidFill>
                <a:effectLst/>
                <a:latin typeface="Aptos"/>
                <a:ea typeface="Aptos"/>
                <a:cs typeface="Aptos"/>
              </a:rPr>
              <a:t>·         Menyelenggarakan acara dan kontes yang mengundang orang untuk mencoba dan berbagi teh Chai dengan teman dan keluarga mereka</a:t>
            </a:r>
            <a:r>
              <a:rPr sz="1200"/>
              <a:t>
</a:t>
            </a:r>
            <a:r>
              <a:rPr lang="id-ID" sz="1200" b="0" i="0" strike="noStrike" cap="none" baseline="0">
                <a:solidFill>
                  <a:srgbClr val="000000"/>
                </a:solidFill>
                <a:effectLst/>
                <a:latin typeface="Aptos"/>
                <a:ea typeface="Aptos"/>
                <a:cs typeface="Aptos"/>
              </a:rPr>
              <a:t>·         Bermitra dengan bisnis dan organisasi lokal yang memiliki nilai dan visi yang sama dengan teh Chai</a:t>
            </a:r>
            <a:r>
              <a:rPr sz="1200"/>
              <a:t>
</a:t>
            </a:r>
            <a:r>
              <a:rPr lang="id-ID" sz="1200" b="0" i="0" strike="noStrike" cap="none" baseline="0">
                <a:solidFill>
                  <a:srgbClr val="000000"/>
                </a:solidFill>
                <a:effectLst/>
                <a:latin typeface="Aptos"/>
                <a:ea typeface="Aptos"/>
                <a:cs typeface="Aptos"/>
              </a:rPr>
              <a:t>Rencana promosi dan strategi untuk teh Chai di Amerika Latin akan diterapkan selama periode 12 bulan, dengan anggaran $ 100.000. Rencana ini akan dipantau dan dievaluasi menggunakan indikator performa utama, seperti lalu lintas situs web, keterlibatan media sosial, tingkat email yang dibuka, tingkat konversi, volume penjualan, kepuasan pelanggan, dan tingkat retensi.</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Rencana promosi dan strategi untuk teh Chai di Amerika Latin diperkirakan akan menghasilkan peningkatan 20% dalam kesadaran dan minat, peningkatan 10% dalam pangsa pasar, peningkatan 15% dalam volume penjualan dan pendapatan, dan peningkatan 25% dalam tingkat kepuasan dan retensi pelanggan.</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Hasil dan Tantangan yang Diharapkan</a:t>
            </a:r>
            <a:r>
              <a:rPr sz="1200"/>
              <a:t>
</a:t>
            </a:r>
            <a:r>
              <a:rPr lang="id-ID" sz="1200" b="0" i="0" strike="noStrike" cap="none" baseline="0">
                <a:solidFill>
                  <a:srgbClr val="000000"/>
                </a:solidFill>
                <a:effectLst/>
                <a:latin typeface="Aptos"/>
                <a:ea typeface="Aptos"/>
                <a:cs typeface="Aptos"/>
              </a:rPr>
              <a:t> Hasil yang Diharapkan dari rencana promosi dan strategi untuk teh Chai di Amerika Latin adalah:</a:t>
            </a:r>
            <a:r>
              <a:rPr sz="1200"/>
              <a:t>
</a:t>
            </a:r>
            <a:r>
              <a:rPr lang="id-ID" sz="1200" b="0" i="0" strike="noStrike" cap="none" baseline="0">
                <a:solidFill>
                  <a:srgbClr val="000000"/>
                </a:solidFill>
                <a:effectLst/>
                <a:latin typeface="Aptos"/>
                <a:ea typeface="Aptos"/>
                <a:cs typeface="Aptos"/>
              </a:rPr>
              <a:t>·         Peningkatan 20% dalam kesadaran dan minat pada teh Chai di antara audiens target</a:t>
            </a:r>
            <a:r>
              <a:rPr sz="1200"/>
              <a:t>
</a:t>
            </a:r>
            <a:r>
              <a:rPr lang="id-ID" sz="1200" b="0" i="0" strike="noStrike" cap="none" baseline="0">
                <a:solidFill>
                  <a:srgbClr val="000000"/>
                </a:solidFill>
                <a:effectLst/>
                <a:latin typeface="Aptos"/>
                <a:ea typeface="Aptos"/>
                <a:cs typeface="Aptos"/>
              </a:rPr>
              <a:t>·         Peningkatan 10% dalam pangsa pasar teh Chai di wilayah tersebut</a:t>
            </a:r>
            <a:r>
              <a:rPr sz="1200"/>
              <a:t>
</a:t>
            </a:r>
            <a:r>
              <a:rPr lang="id-ID" sz="1200" b="0" i="0" strike="noStrike" cap="none" baseline="0">
                <a:solidFill>
                  <a:srgbClr val="000000"/>
                </a:solidFill>
                <a:effectLst/>
                <a:latin typeface="Aptos"/>
                <a:ea typeface="Aptos"/>
                <a:cs typeface="Aptos"/>
              </a:rPr>
              <a:t>·         Peningkatan 15% dalam volume penjualan dan pendapatan teh Chai di wilayah tersebut</a:t>
            </a:r>
            <a:r>
              <a:rPr sz="1200"/>
              <a:t>
</a:t>
            </a:r>
            <a:r>
              <a:rPr lang="id-ID" sz="1200" b="0" i="0" strike="noStrike" cap="none" baseline="0">
                <a:solidFill>
                  <a:srgbClr val="000000"/>
                </a:solidFill>
                <a:effectLst/>
                <a:latin typeface="Aptos"/>
                <a:ea typeface="Aptos"/>
                <a:cs typeface="Aptos"/>
              </a:rPr>
              <a:t>·         Peningkatan 25% dalam tingkat kepuasan pelanggan dan retensi teh Chai di wilayah tersebut</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Rencana promosi dan strategi untuk teh Chai di Amerika Latin menghadapi beberapa tantangan, termasuk harga tinggi, kurangnya kesadaran, persaingan dari produk teh lainnya, hambatan peraturan dan budaya, dan masalah lingkungan dan sosial yang dapat memengaruhi pasokan dan kualitas bahan teh Chai.</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Potensi tantangan dari rencana promosi dan strategi untuk teh Chai di Amerika Latin adalah:</a:t>
            </a:r>
            <a:r>
              <a:rPr sz="1200"/>
              <a:t>
</a:t>
            </a:r>
            <a:r>
              <a:rPr lang="id-ID" sz="1200" b="0" i="0" strike="noStrike" cap="none" baseline="0">
                <a:solidFill>
                  <a:srgbClr val="000000"/>
                </a:solidFill>
                <a:effectLst/>
                <a:latin typeface="Aptos"/>
                <a:ea typeface="Aptos"/>
                <a:cs typeface="Aptos"/>
              </a:rPr>
              <a:t>·         Harga tinggi dan keterjangkauan yang rendah dari produk teh Chai dibandingkan dengan minuman</a:t>
            </a:r>
            <a:r>
              <a:rPr sz="1200"/>
              <a:t>
</a:t>
            </a:r>
            <a:r>
              <a:rPr lang="id-ID" sz="1200" b="0" i="0" strike="noStrike" cap="none" baseline="0">
                <a:solidFill>
                  <a:srgbClr val="000000"/>
                </a:solidFill>
                <a:effectLst/>
                <a:latin typeface="Aptos"/>
                <a:ea typeface="Aptos"/>
                <a:cs typeface="Aptos"/>
              </a:rPr>
              <a:t> lainnya·         Kurangnya kesadaran dan keakraban dengan teh Chai di antara beberapa segmen populasi</a:t>
            </a:r>
            <a:r>
              <a:rPr sz="1200"/>
              <a:t>
</a:t>
            </a:r>
            <a:r>
              <a:rPr lang="id-ID" sz="1200" b="0" i="0" strike="noStrike" cap="none" baseline="0">
                <a:solidFill>
                  <a:srgbClr val="000000"/>
                </a:solidFill>
                <a:effectLst/>
                <a:latin typeface="Aptos"/>
                <a:ea typeface="Aptos"/>
                <a:cs typeface="Aptos"/>
              </a:rPr>
              <a:t>·         Kompetisi dari produk teh lainnya, seperti teh herbal, hijau, dan hitam</a:t>
            </a:r>
            <a:r>
              <a:rPr sz="1200"/>
              <a:t>
</a:t>
            </a:r>
            <a:r>
              <a:rPr lang="id-ID" sz="1200" b="0" i="0" strike="noStrike" cap="none" baseline="0">
                <a:solidFill>
                  <a:srgbClr val="000000"/>
                </a:solidFill>
                <a:effectLst/>
                <a:latin typeface="Aptos"/>
                <a:ea typeface="Aptos"/>
                <a:cs typeface="Aptos"/>
              </a:rPr>
              <a:t>·         Hambatan peraturan dan budaya yang dapat membatasi masuknya dan perluasan produk teh Chai di beberapa negara</a:t>
            </a:r>
            <a:r>
              <a:rPr sz="1200"/>
              <a:t>
</a:t>
            </a:r>
            <a:r>
              <a:rPr lang="id-ID" sz="1200" b="0" i="0" strike="noStrike" cap="none" baseline="0">
                <a:solidFill>
                  <a:srgbClr val="000000"/>
                </a:solidFill>
                <a:effectLst/>
                <a:latin typeface="Aptos"/>
                <a:ea typeface="Aptos"/>
                <a:cs typeface="Aptos"/>
              </a:rPr>
              <a:t>·         Masalah lingkungan dan sosial yang dapat memengaruhi pasokan dan kualitas bahan teh Chai</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Teh Chai adalah produk yang menjanjikan di pasar Amerika Latin, menawarkan alternatif yang sehat dan eksotis. Ini harus diposisikan sebagai produk premium dan serbaguna, memanfaatkan fitur dan manfaat uniknya. Campuran taktik online dan offline harus digunakan untuk menjangkau audiens target dan mengatasi tantangan.</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Rekomendasi dan Kesimpulan</a:t>
            </a:r>
            <a:r>
              <a:rPr sz="1200"/>
              <a:t>
</a:t>
            </a:r>
            <a:r>
              <a:rPr lang="id-ID" sz="1200" b="0" i="0" strike="noStrike" cap="none" baseline="0">
                <a:solidFill>
                  <a:srgbClr val="000000"/>
                </a:solidFill>
                <a:effectLst/>
                <a:latin typeface="Aptos"/>
                <a:ea typeface="Aptos"/>
                <a:cs typeface="Aptos"/>
              </a:rPr>
              <a:t>Berdasarkan analisis pasar, analisis kompetitif, saluran distribusi, dan rencana dan strategi promosi, rekomendasi dan kesimpulan berikut dapat diambil untuk masa depan teh Chai di Amerika Latin:</a:t>
            </a:r>
            <a:r>
              <a:rPr sz="1200"/>
              <a:t>
</a:t>
            </a:r>
            <a:r>
              <a:rPr lang="id-ID" sz="1200" b="0" i="0" strike="noStrike" cap="none" baseline="0">
                <a:solidFill>
                  <a:srgbClr val="000000"/>
                </a:solidFill>
                <a:effectLst/>
                <a:latin typeface="Aptos"/>
                <a:ea typeface="Aptos"/>
                <a:cs typeface="Aptos"/>
              </a:rPr>
              <a:t>·         Teh Chai adalah produk menjanjikan yang memiliki potensi untuk tumbuh dan sukses di pasar Amerika Latin, karena menawarkan alternatif yang sehat, alami, dan eksotis untuk minuman lainnya</a:t>
            </a:r>
            <a:r>
              <a:rPr sz="1200"/>
              <a:t>
</a:t>
            </a:r>
            <a:r>
              <a:rPr lang="id-ID" sz="1200" b="0" i="0" strike="noStrike" cap="none" baseline="0">
                <a:solidFill>
                  <a:srgbClr val="000000"/>
                </a:solidFill>
                <a:effectLst/>
                <a:latin typeface="Aptos"/>
                <a:ea typeface="Aptos"/>
                <a:cs typeface="Aptos"/>
              </a:rPr>
              <a:t>·         Teh Chai perlu diposisikan dan dipasarkan sebagai produk premium, autentik, dan serbaguna yang bisa menarik untuk berbagai segmen dan kesempatan</a:t>
            </a:r>
            <a:r>
              <a:rPr sz="1200"/>
              <a:t>
</a:t>
            </a:r>
            <a:r>
              <a:rPr lang="id-ID" sz="1200" b="0" i="0" strike="noStrike" cap="none" baseline="0">
                <a:solidFill>
                  <a:srgbClr val="000000"/>
                </a:solidFill>
                <a:effectLst/>
                <a:latin typeface="Aptos"/>
                <a:ea typeface="Aptos"/>
                <a:cs typeface="Aptos"/>
              </a:rPr>
              <a:t>·         Teh Chai perlu memanfaatkan fitur dan manfaat uniknya, seperti aroma, rasa, dan manfaat kesehatannya yang kaya, untuk membedakan dirinya dari produk teh lainnya</a:t>
            </a:r>
            <a:r>
              <a:rPr sz="1200"/>
              <a:t>
</a:t>
            </a:r>
            <a:r>
              <a:rPr lang="id-ID" sz="1200" b="0" i="0" strike="noStrike" cap="none" baseline="0">
                <a:solidFill>
                  <a:srgbClr val="000000"/>
                </a:solidFill>
                <a:effectLst/>
                <a:latin typeface="Aptos"/>
                <a:ea typeface="Aptos"/>
                <a:cs typeface="Aptos"/>
              </a:rPr>
              <a:t>·         Teh Chai perlu menggunakan campuran taktik online dan offline untuk menjangkau dan berinteraksi dengan audiens target, dan untuk menciptakan basis pelanggan yang setia dan puas</a:t>
            </a:r>
            <a:r>
              <a:rPr sz="1200"/>
              <a:t>
</a:t>
            </a:r>
            <a:r>
              <a:rPr lang="id-ID" sz="1200" b="0" i="0" strike="noStrike" cap="none" baseline="0">
                <a:solidFill>
                  <a:srgbClr val="000000"/>
                </a:solidFill>
                <a:effectLst/>
                <a:latin typeface="Aptos"/>
                <a:ea typeface="Aptos"/>
                <a:cs typeface="Aptos"/>
              </a:rPr>
              <a:t>·         Teh Chai perlu mengatasi tantangan dan ancaman yang dapat menghambat pertumbuhan dan ekspansinya di wilayah tersebut, seperti harga, kesadaran, persaingan, peraturan, dan keberlanjutan</a:t>
            </a:r>
            <a:r>
              <a:rPr sz="1200"/>
              <a:t>
</a:t>
            </a:r>
            <a:r>
              <a:rPr lang="id-ID" sz="1200" b="0" i="0" strike="noStrike" cap="none" baseline="0">
                <a:solidFill>
                  <a:srgbClr val="000000"/>
                </a:solidFill>
                <a:effectLst/>
                <a:latin typeface="Aptos"/>
                <a:ea typeface="Aptos"/>
                <a:cs typeface="Aptos"/>
              </a:rPr>
              <a:t>Kesimpulannya, teh Chai adalah produk yang memiliki banyak potensi dan peluang di pasar Amerika Latin, tetapi juga menghadapi beberapa tantangan dan risiko. Rencana promosi dan strategi yang diuraikan dalam laporan ini bertujuan untuk mengatasi masalah ini dan untuk mencapai hasil yang diinginkan. Namun, rencana dan strategi promosi perlu terus dipantau, dievaluasi, dan disesuaikan sesuai dengan perubahan kondisi pasar dan umpan balik pelanggan.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Agenda</a:t>
            </a:r>
            <a:r>
              <a:rPr sz="1200"/>
              <a:t>
</a:t>
            </a:r>
            <a:r>
              <a:rPr lang="id-ID" sz="1200" b="0" i="0" strike="noStrike" cap="none" baseline="0">
                <a:solidFill>
                  <a:srgbClr val="000000"/>
                </a:solidFill>
                <a:effectLst/>
                <a:latin typeface="Aptos"/>
                <a:ea typeface="Aptos"/>
                <a:cs typeface="Aptos"/>
              </a:rPr>
              <a:t>* Pengantar</a:t>
            </a:r>
            <a:r>
              <a:rPr sz="1200"/>
              <a:t>
</a:t>
            </a:r>
            <a:r>
              <a:rPr lang="id-ID" sz="1200" b="0" i="0" strike="noStrike" cap="none" baseline="0">
                <a:solidFill>
                  <a:srgbClr val="000000"/>
                </a:solidFill>
                <a:effectLst/>
                <a:latin typeface="Aptos"/>
                <a:ea typeface="Aptos"/>
                <a:cs typeface="Aptos"/>
              </a:rPr>
              <a:t>* Deskripsi Produk</a:t>
            </a:r>
            <a:r>
              <a:rPr sz="1200"/>
              <a:t>
</a:t>
            </a:r>
            <a:r>
              <a:rPr lang="id-ID" sz="1200" b="0" i="0" strike="noStrike" cap="none" baseline="0">
                <a:solidFill>
                  <a:srgbClr val="000000"/>
                </a:solidFill>
                <a:effectLst/>
                <a:latin typeface="Aptos"/>
                <a:ea typeface="Aptos"/>
                <a:cs typeface="Aptos"/>
              </a:rPr>
              <a:t>* Deskripsi Produk (1/2)</a:t>
            </a:r>
            <a:r>
              <a:rPr sz="1200"/>
              <a:t>
</a:t>
            </a:r>
            <a:r>
              <a:rPr lang="id-ID" sz="1200" b="0" i="0" strike="noStrike" cap="none" baseline="0">
                <a:solidFill>
                  <a:srgbClr val="000000"/>
                </a:solidFill>
                <a:effectLst/>
                <a:latin typeface="Aptos"/>
                <a:ea typeface="Aptos"/>
                <a:cs typeface="Aptos"/>
              </a:rPr>
              <a:t>* Deskripsi Produk (2/2)</a:t>
            </a:r>
            <a:r>
              <a:rPr sz="1200"/>
              <a:t>
</a:t>
            </a:r>
            <a:r>
              <a:rPr lang="id-ID" sz="1200" b="0" i="0" strike="noStrike" cap="none" baseline="0">
                <a:solidFill>
                  <a:srgbClr val="000000"/>
                </a:solidFill>
                <a:effectLst/>
                <a:latin typeface="Aptos"/>
                <a:ea typeface="Aptos"/>
                <a:cs typeface="Aptos"/>
              </a:rPr>
              <a:t>* Tren dan Permintaan Pasar</a:t>
            </a:r>
            <a:r>
              <a:rPr sz="1200"/>
              <a:t>
</a:t>
            </a:r>
            <a:r>
              <a:rPr lang="id-ID" sz="1200" b="0" i="0" strike="noStrike" cap="none" baseline="0">
                <a:solidFill>
                  <a:srgbClr val="000000"/>
                </a:solidFill>
                <a:effectLst/>
                <a:latin typeface="Aptos"/>
                <a:ea typeface="Aptos"/>
                <a:cs typeface="Aptos"/>
              </a:rPr>
              <a:t>* Analisis Kompetitif</a:t>
            </a:r>
            <a:r>
              <a:rPr sz="1200"/>
              <a:t>
</a:t>
            </a:r>
            <a:r>
              <a:rPr lang="id-ID" sz="1200" b="0" i="0" strike="noStrike" cap="none" baseline="0">
                <a:solidFill>
                  <a:srgbClr val="000000"/>
                </a:solidFill>
                <a:effectLst/>
                <a:latin typeface="Aptos"/>
                <a:ea typeface="Aptos"/>
                <a:cs typeface="Aptos"/>
              </a:rPr>
              <a:t> * Tetley</a:t>
            </a:r>
            <a:r>
              <a:rPr sz="1200"/>
              <a:t>
</a:t>
            </a:r>
            <a:r>
              <a:rPr lang="id-ID" sz="1200" b="0" i="0" strike="noStrike" cap="none" baseline="0">
                <a:solidFill>
                  <a:srgbClr val="000000"/>
                </a:solidFill>
                <a:effectLst/>
                <a:latin typeface="Aptos"/>
                <a:ea typeface="Aptos"/>
                <a:cs typeface="Aptos"/>
              </a:rPr>
              <a:t> * Teavana</a:t>
            </a:r>
            <a:r>
              <a:rPr sz="1200"/>
              <a:t>
</a:t>
            </a:r>
            <a:r>
              <a:rPr lang="id-ID" sz="1200" b="0" i="0" strike="noStrike" cap="none" baseline="0">
                <a:solidFill>
                  <a:srgbClr val="000000"/>
                </a:solidFill>
                <a:effectLst/>
                <a:latin typeface="Aptos"/>
                <a:ea typeface="Aptos"/>
                <a:cs typeface="Aptos"/>
              </a:rPr>
              <a:t> * David's Tea</a:t>
            </a:r>
            <a:r>
              <a:rPr sz="1200"/>
              <a:t>
</a:t>
            </a:r>
            <a:r>
              <a:rPr lang="id-ID" sz="1200" b="0" i="0" strike="noStrike" cap="none" baseline="0">
                <a:solidFill>
                  <a:srgbClr val="000000"/>
                </a:solidFill>
                <a:effectLst/>
                <a:latin typeface="Aptos"/>
                <a:ea typeface="Aptos"/>
                <a:cs typeface="Aptos"/>
              </a:rPr>
              <a:t> * Merek Lokal</a:t>
            </a:r>
            <a:r>
              <a:rPr sz="1200"/>
              <a:t>
</a:t>
            </a:r>
            <a:r>
              <a:rPr lang="id-ID" sz="1200" b="0" i="0" strike="noStrike" cap="none" baseline="0">
                <a:solidFill>
                  <a:srgbClr val="000000"/>
                </a:solidFill>
                <a:effectLst/>
                <a:latin typeface="Aptos"/>
                <a:ea typeface="Aptos"/>
                <a:cs typeface="Aptos"/>
              </a:rPr>
              <a:t>* Pangsa Pasar Teh Chai di Amerika Latin</a:t>
            </a:r>
            <a:r>
              <a:rPr sz="1200"/>
              <a:t>
</a:t>
            </a:r>
            <a:r>
              <a:rPr lang="id-ID" sz="1200" b="0" i="0" strike="noStrike" cap="none" baseline="0">
                <a:solidFill>
                  <a:srgbClr val="000000"/>
                </a:solidFill>
                <a:effectLst/>
                <a:latin typeface="Aptos"/>
                <a:ea typeface="Aptos"/>
                <a:cs typeface="Aptos"/>
              </a:rPr>
              <a:t>* Saluran Distribusi</a:t>
            </a:r>
            <a:r>
              <a:rPr sz="1200"/>
              <a:t>
</a:t>
            </a:r>
            <a:r>
              <a:rPr lang="id-ID" sz="1200" b="0" i="0" strike="noStrike" cap="none" baseline="0">
                <a:solidFill>
                  <a:srgbClr val="000000"/>
                </a:solidFill>
                <a:effectLst/>
                <a:latin typeface="Aptos"/>
                <a:ea typeface="Aptos"/>
                <a:cs typeface="Aptos"/>
              </a:rPr>
              <a:t> * Pengecer</a:t>
            </a:r>
            <a:r>
              <a:rPr sz="1200"/>
              <a:t>
</a:t>
            </a:r>
            <a:r>
              <a:rPr lang="id-ID" sz="1200" b="0" i="0" strike="noStrike" cap="none" baseline="0">
                <a:solidFill>
                  <a:srgbClr val="000000"/>
                </a:solidFill>
                <a:effectLst/>
                <a:latin typeface="Aptos"/>
                <a:ea typeface="Aptos"/>
                <a:cs typeface="Aptos"/>
              </a:rPr>
              <a:t> * Grosir</a:t>
            </a:r>
            <a:r>
              <a:rPr sz="1200"/>
              <a:t>
</a:t>
            </a:r>
            <a:r>
              <a:rPr lang="id-ID" sz="1200" b="0" i="0" strike="noStrike" cap="none" baseline="0">
                <a:solidFill>
                  <a:srgbClr val="000000"/>
                </a:solidFill>
                <a:effectLst/>
                <a:latin typeface="Aptos"/>
                <a:ea typeface="Aptos"/>
                <a:cs typeface="Aptos"/>
              </a:rPr>
              <a:t> * Distributor</a:t>
            </a:r>
            <a:r>
              <a:rPr sz="1200"/>
              <a:t>
</a:t>
            </a:r>
            <a:r>
              <a:rPr lang="id-ID" sz="1200" b="0" i="0" strike="noStrike" cap="none" baseline="0">
                <a:solidFill>
                  <a:srgbClr val="000000"/>
                </a:solidFill>
                <a:effectLst/>
                <a:latin typeface="Aptos"/>
                <a:ea typeface="Aptos"/>
                <a:cs typeface="Aptos"/>
              </a:rPr>
              <a:t>* Rencana Promosi dan Strategi</a:t>
            </a:r>
            <a:r>
              <a:rPr sz="1200"/>
              <a:t>
</a:t>
            </a:r>
            <a:r>
              <a:rPr lang="id-ID" sz="1200" b="0" i="0" strike="noStrike" cap="none" baseline="0">
                <a:solidFill>
                  <a:srgbClr val="000000"/>
                </a:solidFill>
                <a:effectLst/>
                <a:latin typeface="Aptos"/>
                <a:ea typeface="Aptos"/>
                <a:cs typeface="Aptos"/>
              </a:rPr>
              <a:t>* Hasil dan Tantangan yang Diharapkan</a:t>
            </a:r>
            <a:r>
              <a:rPr sz="1200"/>
              <a:t>
</a:t>
            </a:r>
            <a:r>
              <a:rPr lang="id-ID" sz="1200" b="0" i="0" strike="noStrike" cap="none" baseline="0">
                <a:solidFill>
                  <a:srgbClr val="000000"/>
                </a:solidFill>
                <a:effectLst/>
                <a:latin typeface="Aptos"/>
                <a:ea typeface="Aptos"/>
                <a:cs typeface="Aptos"/>
              </a:rPr>
              <a:t> * Hasil yang Diharapkan</a:t>
            </a:r>
            <a:r>
              <a:rPr sz="1200"/>
              <a:t>
</a:t>
            </a:r>
            <a:r>
              <a:rPr lang="id-ID" sz="1200" b="0" i="0" strike="noStrike" cap="none" baseline="0">
                <a:solidFill>
                  <a:srgbClr val="000000"/>
                </a:solidFill>
                <a:effectLst/>
                <a:latin typeface="Aptos"/>
                <a:ea typeface="Aptos"/>
                <a:cs typeface="Aptos"/>
              </a:rPr>
              <a:t> * Potensi Tantangan</a:t>
            </a:r>
            <a:r>
              <a:rPr sz="1200"/>
              <a:t>
</a:t>
            </a:r>
            <a:r>
              <a:rPr lang="id-ID" sz="1200" b="0" i="0" strike="noStrike" cap="none" baseline="0">
                <a:solidFill>
                  <a:srgbClr val="000000"/>
                </a:solidFill>
                <a:effectLst/>
                <a:latin typeface="Aptos"/>
                <a:ea typeface="Aptos"/>
                <a:cs typeface="Aptos"/>
              </a:rPr>
              <a:t>* Rekomendasi dan Kesimpulan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Laporan ini memberikan analisis pasar untuk Mystic Spice Premium Chai Tea di wilayah Amerika Latin. Ini mencakup deskripsi produk, tren pasar, analisis kompetitif, saluran distribusi, rencana promosi, hasil yang diharapkan, dan rekomendasi untuk masa depan.</a:t>
            </a:r>
            <a:r>
              <a:rPr sz="1200"/>
              <a:t>
</a:t>
            </a:r>
            <a:r>
              <a:rPr lang="id-ID" sz="1200" b="0" i="0" strike="noStrike" cap="none" baseline="0">
                <a:solidFill>
                  <a:srgbClr val="000000"/>
                </a:solidFill>
                <a:effectLst/>
                <a:latin typeface="Aptos"/>
                <a:ea typeface="Aptos"/>
                <a:cs typeface="Aptos"/>
              </a:rPr>
              <a:t>Original Content:</a:t>
            </a:r>
            <a:r>
              <a:rPr sz="1200"/>
              <a:t>
</a:t>
            </a:r>
            <a:r>
              <a:rPr lang="id-ID" sz="1200" b="0" i="0" strike="noStrike" cap="none" baseline="0">
                <a:solidFill>
                  <a:srgbClr val="000000"/>
                </a:solidFill>
                <a:effectLst/>
                <a:latin typeface="Aptos"/>
                <a:ea typeface="Aptos"/>
                <a:cs typeface="Aptos"/>
              </a:rPr>
              <a:t>Pengantar</a:t>
            </a:r>
            <a:r>
              <a:rPr sz="1200"/>
              <a:t>
</a:t>
            </a:r>
            <a:r>
              <a:rPr lang="id-ID" sz="1200" b="0" i="0" strike="noStrike" cap="none" baseline="0">
                <a:solidFill>
                  <a:srgbClr val="000000"/>
                </a:solidFill>
                <a:effectLst/>
                <a:latin typeface="Aptos"/>
                <a:ea typeface="Aptos"/>
                <a:cs typeface="Aptos"/>
              </a:rPr>
              <a:t>Mystic Spice Premium Chai Tea adalah produk baru yang diluncurkan oleh Contoso Beverage, sebuah perusahaan yang berspesialisasi dalam memproduksi dan mendistribusikan minuman berkualitas tinggi di seluruh dunia. Mystic Spice Premium Chai Tea adalah minuman teh dengan rempah-rempah yang berasal dari India dan telah menjadi populer di seluruh dunia. Ini adalah minuman serbaguna yang dapat dinikmati panas atau dingin, dengan atau tanpa susu, dan dengan rempah-rempah dan pemanis yang berbeda. Teh Chai memiliki banyak manfaat kesehatan, seperti meningkatkan kekebalan tubuh, mengurangi peradangan, dan melancarkan pencernaan. Ini juga memiliki signifikansi budaya dan sejarah yang kaya, karena sering dikaitkan dengan keramahan, persahabatan, dan relaksasi.</a:t>
            </a:r>
            <a:r>
              <a:rPr sz="1200"/>
              <a:t>
</a:t>
            </a:r>
            <a:r>
              <a:rPr lang="id-ID" sz="1200" b="0" i="0" strike="noStrike" cap="none" baseline="0">
                <a:solidFill>
                  <a:srgbClr val="000000"/>
                </a:solidFill>
                <a:effectLst/>
                <a:latin typeface="Aptos"/>
                <a:ea typeface="Aptos"/>
                <a:cs typeface="Aptos"/>
              </a:rPr>
              <a:t>Tujuan dari laporan ini adalah untuk memberikan analisis pasar untuk Mystic Spice Premium Chai Tea, yang berfokus pada wilayah Amerika Latin. Laporan ini akan mencakup aspek-aspek berikut:</a:t>
            </a:r>
            <a:r>
              <a:rPr sz="1200"/>
              <a:t>
</a:t>
            </a:r>
            <a:r>
              <a:rPr lang="id-ID" sz="1200" b="0" i="0" strike="noStrike" cap="none" baseline="0">
                <a:solidFill>
                  <a:srgbClr val="000000"/>
                </a:solidFill>
                <a:effectLst/>
                <a:latin typeface="Aptos"/>
                <a:ea typeface="Aptos"/>
                <a:cs typeface="Aptos"/>
              </a:rPr>
              <a:t>·         Deskripsi produk, fitur, dan manfaat Mystic Spice Premium Chai Tea</a:t>
            </a:r>
            <a:r>
              <a:rPr sz="1200"/>
              <a:t>
</a:t>
            </a:r>
            <a:r>
              <a:rPr lang="id-ID" sz="1200" b="0" i="0" strike="noStrike" cap="none" baseline="0">
                <a:solidFill>
                  <a:srgbClr val="000000"/>
                </a:solidFill>
                <a:effectLst/>
                <a:latin typeface="Aptos"/>
                <a:ea typeface="Aptos"/>
                <a:cs typeface="Aptos"/>
              </a:rPr>
              <a:t>·         Tren pasar dan permintaan teh Chai di Amerika Latin</a:t>
            </a:r>
            <a:r>
              <a:rPr sz="1200"/>
              <a:t>
</a:t>
            </a:r>
            <a:r>
              <a:rPr lang="id-ID" sz="1200" b="0" i="0" strike="noStrike" cap="none" baseline="0">
                <a:solidFill>
                  <a:srgbClr val="000000"/>
                </a:solidFill>
                <a:effectLst/>
                <a:latin typeface="Aptos"/>
                <a:ea typeface="Aptos"/>
                <a:cs typeface="Aptos"/>
              </a:rPr>
              <a:t>·         Analisis kompetitif teh Chai di Amerika</a:t>
            </a:r>
            <a:r>
              <a:rPr sz="1200"/>
              <a:t>
</a:t>
            </a:r>
            <a:r>
              <a:rPr lang="id-ID" sz="1200" b="0" i="0" strike="noStrike" cap="none" baseline="0">
                <a:solidFill>
                  <a:srgbClr val="000000"/>
                </a:solidFill>
                <a:effectLst/>
                <a:latin typeface="Aptos"/>
                <a:ea typeface="Aptos"/>
                <a:cs typeface="Aptos"/>
              </a:rPr>
              <a:t> Latin·         Saluran distribusi untuk teh Chai di Amerika Latin</a:t>
            </a:r>
            <a:r>
              <a:rPr sz="1200"/>
              <a:t>
</a:t>
            </a:r>
            <a:r>
              <a:rPr lang="id-ID" sz="1200" b="0" i="0" strike="noStrike" cap="none" baseline="0">
                <a:solidFill>
                  <a:srgbClr val="000000"/>
                </a:solidFill>
                <a:effectLst/>
                <a:latin typeface="Aptos"/>
                <a:ea typeface="Aptos"/>
                <a:cs typeface="Aptos"/>
              </a:rPr>
              <a:t>·         Rencana promosi dan strategi teh Chai di Amerika Latin</a:t>
            </a:r>
            <a:r>
              <a:rPr sz="1200"/>
              <a:t>
</a:t>
            </a:r>
            <a:r>
              <a:rPr lang="id-ID" sz="1200" b="0" i="0" strike="noStrike" cap="none" baseline="0">
                <a:solidFill>
                  <a:srgbClr val="000000"/>
                </a:solidFill>
                <a:effectLst/>
                <a:latin typeface="Aptos"/>
                <a:ea typeface="Aptos"/>
                <a:cs typeface="Aptos"/>
              </a:rPr>
              <a:t>·         Hasil dan tantangan yang diharapkan dari rencana promosi</a:t>
            </a:r>
            <a:r>
              <a:rPr sz="1200"/>
              <a:t>
</a:t>
            </a:r>
            <a:r>
              <a:rPr lang="id-ID" sz="1200" b="0" i="0" strike="noStrike" cap="none" baseline="0">
                <a:solidFill>
                  <a:srgbClr val="000000"/>
                </a:solidFill>
                <a:effectLst/>
                <a:latin typeface="Aptos"/>
                <a:ea typeface="Aptos"/>
                <a:cs typeface="Aptos"/>
              </a:rPr>
              <a:t>·         Rekomendasi dan kesimpulan untuk masa depan teh Chai di Amerika Latin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Mystic Spice Premium Chai Tea adalah perpaduan yang dibuat dengan cermat yang menghormati tradisi chai India. Setiap cangkir membawa Anda dalam perjalanan melalui lanskap India yang semarak, membawa pengalaman chai yang autentik ke rumah Anda.</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Deskripsi Produk</a:t>
            </a:r>
            <a:r>
              <a:rPr sz="1200"/>
              <a:t>
</a:t>
            </a:r>
            <a:r>
              <a:rPr lang="id-ID" sz="1200" b="0" i="0" strike="noStrike" cap="none" baseline="0">
                <a:solidFill>
                  <a:srgbClr val="000000"/>
                </a:solidFill>
                <a:effectLst/>
                <a:latin typeface="Aptos"/>
                <a:ea typeface="Aptos"/>
                <a:cs typeface="Aptos"/>
              </a:rPr>
              <a:t>Mystic Spice Premium Chai Tea adalah perpaduan cermat yang memberikan penghormatan pada tradisi chai India yang abadi. Setiap cangkir menawarkan perjalanan yang memikat melalui lanskap India yang semarak, menghadirkan pengalaman chai yang autentik langsung di rumah Anda Deskripsi produk, fitur, dan manfaat Mystic Spice Premium Chai Tea dirangkum dalam tabel di bawah ini:</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tidak ditentukan</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tidak ditentukan</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Pasar Amerika Latin menawarkan peluang besar untuk teh Chai, dengan meningkatnya permintaan akan produk yang sehat, alami, dan eksotis. Ukuran pasar teh Chai global dihargai USD 1,9 miliar pada 2019 dan diperkirakan tumbuh pada CAGR 5,5% dari 2020 hingga 2027, dengan Amerika Latin menjadi salah satu wilayah dengan pertumbuhan tercepat. Pendorong utama pertumbuhan meliputi peningkatan kesadaran, peningkatan pendapatan yang dapat dibelanjakan, dan perluasan distribusi.</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Tren Pasar dan Permintaan</a:t>
            </a:r>
            <a:r>
              <a:rPr sz="1200"/>
              <a:t>
</a:t>
            </a:r>
            <a:r>
              <a:rPr lang="id-ID" sz="1200" b="0" i="0" strike="noStrike" cap="none" baseline="0">
                <a:solidFill>
                  <a:srgbClr val="000000"/>
                </a:solidFill>
                <a:effectLst/>
                <a:latin typeface="Aptos"/>
                <a:ea typeface="Aptos"/>
                <a:cs typeface="Aptos"/>
              </a:rPr>
              <a:t>Pasar Amerika Latin menawarkan peluang besar untuk teh Chai, karena wilayah ini memiliki permintaan yang meningkat untuk produk yang sehat, alami, dan eksotis. Wilayah ini juga memiliki budaya teh yang kuat, terutama di negara-negara seperti Argentina, Chili, dan Uruguay, di mana mate adalah minuman yang populer. Teh Chai dapat menarik bagi pecinta teh dan peminum kopi, karena menawarkan peningkatan kafein yang serupa dan profil rasa yang lebih kompleks. Teh Chai juga dapat sesuai dengan gaya hidup dan preferensi konsumen Amerika Latin, yang senang bersosialisasi, berbagi, dan memanjakan diri dengan suguhan manis.</a:t>
            </a:r>
            <a:r>
              <a:rPr sz="1200"/>
              <a:t>
</a:t>
            </a:r>
            <a:r>
              <a:rPr lang="id-ID" sz="1200" b="0" i="0" strike="noStrike" cap="none" baseline="0">
                <a:solidFill>
                  <a:srgbClr val="000000"/>
                </a:solidFill>
                <a:effectLst/>
                <a:latin typeface="Aptos"/>
                <a:ea typeface="Aptos"/>
                <a:cs typeface="Aptos"/>
              </a:rPr>
              <a:t>Menurut laporan Grand View Research, ukuran pasar teh Chai global bernilai USD 1,9 miliar pada tahun 2019 dan diperkirakan akan tumbuh pada tingkat pertumbuhan tahunan majemuk (CAGR) sebesar 5,5% dari 2020 hingga 2027. Laporan ini juga menyatakan bahwa Amerika Latin adalah salah satu wilayah dengan pertumbuhan tercepat untuk teh Chai, dengan CAGR 6,2% dari 2020 hingga 2027. Pendorong utama pertumbuhan teh Chai di Amerika Latin adalah:</a:t>
            </a:r>
            <a:r>
              <a:rPr sz="1200"/>
              <a:t>
</a:t>
            </a:r>
            <a:r>
              <a:rPr lang="id-ID" sz="1200" b="0" i="0" strike="noStrike" cap="none" baseline="0">
                <a:solidFill>
                  <a:srgbClr val="000000"/>
                </a:solidFill>
                <a:effectLst/>
                <a:latin typeface="Aptos"/>
                <a:ea typeface="Aptos"/>
                <a:cs typeface="Aptos"/>
              </a:rPr>
              <a:t>·         Meningkatnya kesadaran dan minat akan manfaat kesehatan dan aspek budaya teh Chai</a:t>
            </a:r>
            <a:r>
              <a:rPr sz="1200"/>
              <a:t>
</a:t>
            </a:r>
            <a:r>
              <a:rPr lang="id-ID" sz="1200" b="0" i="0" strike="noStrike" cap="none" baseline="0">
                <a:solidFill>
                  <a:srgbClr val="000000"/>
                </a:solidFill>
                <a:effectLst/>
                <a:latin typeface="Aptos"/>
                <a:ea typeface="Aptos"/>
                <a:cs typeface="Aptos"/>
              </a:rPr>
              <a:t>·         Meningkatnya pendapatan sekali pakai dan daya pengeluaran konsumen kelas menengah</a:t>
            </a:r>
            <a:r>
              <a:rPr sz="1200"/>
              <a:t>
</a:t>
            </a:r>
            <a:r>
              <a:rPr lang="id-ID" sz="1200" b="0" i="0" strike="noStrike" cap="none" baseline="0">
                <a:solidFill>
                  <a:srgbClr val="000000"/>
                </a:solidFill>
                <a:effectLst/>
                <a:latin typeface="Aptos"/>
                <a:ea typeface="Aptos"/>
                <a:cs typeface="Aptos"/>
              </a:rPr>
              <a:t>·         Semakin populernya teh spesial dan premium di kalangan segmen muda dan perkotaan</a:t>
            </a:r>
            <a:r>
              <a:rPr sz="1200"/>
              <a:t>
</a:t>
            </a:r>
            <a:r>
              <a:rPr lang="id-ID" sz="1200" b="0" i="0" strike="noStrike" cap="none" baseline="0">
                <a:solidFill>
                  <a:srgbClr val="000000"/>
                </a:solidFill>
                <a:effectLst/>
                <a:latin typeface="Aptos"/>
                <a:ea typeface="Aptos"/>
                <a:cs typeface="Aptos"/>
              </a:rPr>
              <a:t>·         Perluasan distribusi dan ketersediaan produk teh Chai di berbagai saluran, seperti supermarket, kafe, dan platform online</a:t>
            </a:r>
            <a:r>
              <a:rPr sz="1200"/>
              <a:t>
</a:t>
            </a:r>
            <a:r>
              <a:rPr lang="id-ID" sz="1200" b="0" i="0" strike="noStrike" cap="none" baseline="0">
                <a:solidFill>
                  <a:srgbClr val="000000"/>
                </a:solidFill>
                <a:effectLst/>
                <a:latin typeface="Aptos"/>
                <a:ea typeface="Aptos"/>
                <a:cs typeface="Aptos"/>
              </a:rPr>
              <a:t>·         Munculnya rasa dan format baru dan inovatif teh Chai, seperti varietas siap minum, instan, dan organik</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Teh Chai di Amerika Latin didistribusikan melalui pengecer, grosir, dan distributor. Peritel, seperti supermarket dan kafe, menjual langsung ke konsumen dan dapat memengaruhi persepsi dan pembelian mereka. Peritel utama termasuk Walmart dan Starbucks. Grosir menjual secara massal ke pengecer, sementara distributor mengangkut produk dari produsen ke pengecer.</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Saluran distribusi untuk teh Chai di Amerika Latin adalah cara dan sarana yang digunakan untuk mengirimkan dan menjual produk teh Chai kepada konsumen akhir. Saluran distribusi untuk teh Chai di Amerika Latin dapat diklasifikasikan menjadi tiga jenis: pengecer, grosir, dan distributor.</a:t>
            </a:r>
            <a:r>
              <a:rPr sz="1200"/>
              <a:t>
</a:t>
            </a:r>
            <a:r>
              <a:rPr lang="id-ID" sz="1200" b="0" i="0" strike="noStrike" cap="none" baseline="0">
                <a:solidFill>
                  <a:srgbClr val="000000"/>
                </a:solidFill>
                <a:effectLst/>
                <a:latin typeface="Aptos"/>
                <a:ea typeface="Aptos"/>
                <a:cs typeface="Aptos"/>
              </a:rPr>
              <a:t>Peritel adalah bisnis yang menjual produk teh Chai langsung ke konsumen, seperti supermarket, toko serba ada, toko khusus, kafe, dan platform online. Peritel adalah saluran yang paling terlihat dan dapat diakses untuk produk teh Chai, dan mereka dapat memengaruhi persepsi konsumen, preferensi, dan pembelian produk teh Chai. Peritel juga dapat menawarkan dukungan promosi dan merchandising untuk produk teh Chai, seperti pajangan, papan tanda, dan ruang rak. Beberapa peritel utama produk teh Chai di Amerika Latin adalah Walmart, Carrefour, Oxxo, Starbucks, dan Amazon.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id-ID" sz="1200" b="0" i="0" strike="noStrike" cap="none" baseline="0">
                <a:solidFill>
                  <a:srgbClr val="000000"/>
                </a:solidFill>
                <a:effectLst/>
                <a:latin typeface="Aptos"/>
                <a:ea typeface="Aptos"/>
                <a:cs typeface="Aptos"/>
              </a:rPr>
              <a:t>Grosir membeli produk teh Chai secara massal dan menjualnya kepada pengecer atau perantara lainnya. Mereka menghubungkan pasokan dan permintaan produk teh Chai dan menawarkan berbagai layanan. Grosir utama di Amerika Latin termasuk Cencosud, Grupo Pao de Acucar, La Anonima, dan Makro.</a:t>
            </a:r>
            <a:r>
              <a:rPr sz="1200"/>
              <a:t>
</a:t>
            </a:r>
            <a:r>
              <a:rPr lang="id-ID" sz="1200" b="0" i="0" strike="noStrike" cap="none" baseline="0">
                <a:solidFill>
                  <a:srgbClr val="000000"/>
                </a:solidFill>
                <a:effectLst/>
                <a:latin typeface="Aptos"/>
                <a:ea typeface="Aptos"/>
                <a:cs typeface="Aptos"/>
              </a:rPr>
              <a:t>Konten Asli:</a:t>
            </a:r>
            <a:r>
              <a:rPr sz="1200"/>
              <a:t>
</a:t>
            </a:r>
            <a:r>
              <a:rPr lang="id-ID" sz="1200" b="0" i="0" strike="noStrike" cap="none" baseline="0">
                <a:solidFill>
                  <a:srgbClr val="000000"/>
                </a:solidFill>
                <a:effectLst/>
                <a:latin typeface="Aptos"/>
                <a:ea typeface="Aptos"/>
                <a:cs typeface="Aptos"/>
              </a:rPr>
              <a:t>Grosir adalah bisnis yang membeli produk teh Chai secara massal dari produsen atau distributor dan menjualnya ke pengecer atau perantara lainnya. Grosir adalah hubungan antara pasokan dan permintaan produk teh Chai, dan mereka dapat menawarkan ekonomi skala, penyimpanan, dan layanan transportasi untuk produk teh Chai. Grosir juga dapat memberikan informasi pasar, umpan balik, dan fasilitas kredit untuk produk teh Chai. Beberapa grosir utama produk teh Chai di Amerika Latin adalah Cencosud, Grupo Pao de Acucar, La Anonima, dan Makro.</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5/16/2025</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5/16/2025</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5/16/2025</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5/16/2025</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5/16/2025</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5/16/2025</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5/16/2025</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5/16/2025</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5/16/2025</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5/16/2025</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5/16/2025</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5/16/2025</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id-ID" sz="5600" b="0" i="0" strike="noStrike" cap="none" baseline="0">
                <a:solidFill>
                  <a:srgbClr val="262626"/>
                </a:solidFill>
                <a:effectLst/>
                <a:latin typeface="Bookman Old Style"/>
                <a:ea typeface="Bookman Old Style"/>
                <a:cs typeface="Bookman Old Style"/>
              </a:rPr>
              <a:t>Laporan Analisis Pasar untuk Mystic Spice Premium Chai Tea</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a:bodyPr>
          <a:lstStyle/>
          <a:p>
            <a:r>
              <a:rPr lang="id-ID" sz="4000" b="0" i="0" strike="noStrike" cap="none" baseline="0">
                <a:solidFill>
                  <a:srgbClr val="FFFFFF"/>
                </a:solidFill>
                <a:effectLst/>
                <a:latin typeface="Bookman Old Style"/>
                <a:ea typeface="Bookman Old Style"/>
                <a:cs typeface="Bookman Old Style"/>
              </a:rPr>
              <a:t>Saluran Distribusi: Distributor</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id-ID" sz="1300" b="0" i="0" strike="noStrike" cap="none" baseline="0">
                <a:solidFill>
                  <a:srgbClr val="FFFFFF"/>
                </a:solidFill>
                <a:effectLst/>
                <a:latin typeface="Franklin Gothic Book"/>
                <a:ea typeface="Franklin Gothic Book"/>
                <a:cs typeface="Franklin Gothic Book"/>
              </a:rPr>
              <a:t>Peran Distributor</a:t>
            </a:r>
          </a:p>
          <a:p>
            <a:pPr lvl="1">
              <a:lnSpc>
                <a:spcPct val="90000"/>
              </a:lnSpc>
            </a:pPr>
            <a:r>
              <a:rPr lang="id-ID" sz="1300" b="0" i="0" strike="noStrike" cap="none" baseline="0">
                <a:solidFill>
                  <a:srgbClr val="FFFFFF"/>
                </a:solidFill>
                <a:effectLst/>
                <a:latin typeface="Franklin Gothic Book"/>
                <a:ea typeface="Franklin Gothic Book"/>
                <a:cs typeface="Franklin Gothic Book"/>
              </a:rPr>
              <a:t>Mewakili dan mendistribusikan produk teh Chai</a:t>
            </a:r>
          </a:p>
          <a:p>
            <a:pPr lvl="1">
              <a:lnSpc>
                <a:spcPct val="90000"/>
              </a:lnSpc>
            </a:pPr>
            <a:r>
              <a:rPr lang="id-ID" sz="1300" b="0" i="0" strike="noStrike" cap="none" baseline="0">
                <a:solidFill>
                  <a:srgbClr val="FFFFFF"/>
                </a:solidFill>
                <a:effectLst/>
                <a:latin typeface="Franklin Gothic Book"/>
                <a:ea typeface="Franklin Gothic Book"/>
                <a:cs typeface="Franklin Gothic Book"/>
              </a:rPr>
              <a:t>Memfasilitasi pergerakan dan penjualan di pasar yang berbeda</a:t>
            </a:r>
          </a:p>
          <a:p>
            <a:pPr lvl="1">
              <a:lnSpc>
                <a:spcPct val="90000"/>
              </a:lnSpc>
            </a:pPr>
            <a:r>
              <a:rPr lang="id-ID" sz="1300" b="0" i="0" strike="noStrike" cap="none" baseline="0">
                <a:solidFill>
                  <a:srgbClr val="FFFFFF"/>
                </a:solidFill>
                <a:effectLst/>
                <a:latin typeface="Franklin Gothic Book"/>
                <a:ea typeface="Franklin Gothic Book"/>
                <a:cs typeface="Franklin Gothic Book"/>
              </a:rPr>
              <a:t>Menawarkan layanan pemasaran, penjualan, dan purna jual</a:t>
            </a:r>
          </a:p>
          <a:p>
            <a:pPr>
              <a:lnSpc>
                <a:spcPct val="90000"/>
              </a:lnSpc>
            </a:pPr>
            <a:r>
              <a:rPr lang="id-ID" sz="1300" b="0" i="0" strike="noStrike" cap="none" baseline="0">
                <a:solidFill>
                  <a:srgbClr val="FFFFFF"/>
                </a:solidFill>
                <a:effectLst/>
                <a:latin typeface="Franklin Gothic Book"/>
                <a:ea typeface="Franklin Gothic Book"/>
                <a:cs typeface="Franklin Gothic Book"/>
              </a:rPr>
              <a:t>Hubungan</a:t>
            </a:r>
          </a:p>
          <a:p>
            <a:pPr lvl="1">
              <a:lnSpc>
                <a:spcPct val="90000"/>
              </a:lnSpc>
            </a:pPr>
            <a:r>
              <a:rPr lang="id-ID" sz="1300" b="0" i="0" strike="noStrike" cap="none" baseline="0">
                <a:solidFill>
                  <a:srgbClr val="FFFFFF"/>
                </a:solidFill>
                <a:effectLst/>
                <a:latin typeface="Franklin Gothic Book"/>
                <a:ea typeface="Franklin Gothic Book"/>
                <a:cs typeface="Franklin Gothic Book"/>
              </a:rPr>
              <a:t>Menjalin dan memelihara hubungan dengan peritel dan konsumen</a:t>
            </a:r>
          </a:p>
          <a:p>
            <a:pPr lvl="1">
              <a:lnSpc>
                <a:spcPct val="90000"/>
              </a:lnSpc>
            </a:pPr>
            <a:r>
              <a:rPr lang="id-ID" sz="1300" b="0" i="0" strike="noStrike" cap="none" baseline="0">
                <a:solidFill>
                  <a:srgbClr val="FFFFFF"/>
                </a:solidFill>
                <a:effectLst/>
                <a:latin typeface="Franklin Gothic Book"/>
                <a:ea typeface="Franklin Gothic Book"/>
                <a:cs typeface="Franklin Gothic Book"/>
              </a:rPr>
              <a:t>Memberikan dukungan teknis dan logistik</a:t>
            </a:r>
          </a:p>
          <a:p>
            <a:pPr>
              <a:lnSpc>
                <a:spcPct val="90000"/>
              </a:lnSpc>
            </a:pPr>
            <a:r>
              <a:rPr lang="id-ID" sz="1300" b="0" i="0" strike="noStrike" cap="none" baseline="0">
                <a:solidFill>
                  <a:srgbClr val="FFFFFF"/>
                </a:solidFill>
                <a:effectLst/>
                <a:latin typeface="Franklin Gothic Book"/>
                <a:ea typeface="Franklin Gothic Book"/>
                <a:cs typeface="Franklin Gothic Book"/>
              </a:rPr>
              <a:t>Distributor Utama di Amerika Latin</a:t>
            </a:r>
          </a:p>
          <a:p>
            <a:pPr lvl="1">
              <a:lnSpc>
                <a:spcPct val="90000"/>
              </a:lnSpc>
            </a:pPr>
            <a:r>
              <a:rPr lang="id-ID" sz="1300" b="0" i="0" strike="noStrike" cap="none" baseline="0">
                <a:solidFill>
                  <a:srgbClr val="FFFFFF"/>
                </a:solidFill>
                <a:effectLst/>
                <a:latin typeface="Franklin Gothic Book"/>
                <a:ea typeface="Franklin Gothic Book"/>
                <a:cs typeface="Franklin Gothic Book"/>
              </a:rPr>
              <a:t>Tailwind Traders</a:t>
            </a:r>
          </a:p>
          <a:p>
            <a:pPr lvl="1">
              <a:lnSpc>
                <a:spcPct val="90000"/>
              </a:lnSpc>
            </a:pPr>
            <a:r>
              <a:rPr lang="id-ID" sz="1300" b="0" i="0" strike="noStrike" cap="none" baseline="0">
                <a:solidFill>
                  <a:srgbClr val="FFFFFF"/>
                </a:solidFill>
                <a:effectLst/>
                <a:latin typeface="Franklin Gothic Book"/>
                <a:ea typeface="Franklin Gothic Book"/>
                <a:cs typeface="Franklin Gothic Book"/>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id-ID" sz="4400" b="0" i="0" strike="noStrike" cap="none" baseline="0">
                <a:solidFill>
                  <a:srgbClr val="FFFFFF"/>
                </a:solidFill>
                <a:effectLst/>
                <a:latin typeface="Bookman Old Style"/>
                <a:ea typeface="Bookman Old Style"/>
                <a:cs typeface="Bookman Old Style"/>
              </a:rPr>
              <a:t>Rencana dan Strategi Promosi</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5"/>
            <a:ext cx="5923721" cy="5804235"/>
          </a:xfrm>
        </p:spPr>
        <p:txBody>
          <a:bodyPr anchor="ctr">
            <a:normAutofit fontScale="95000"/>
          </a:bodyPr>
          <a:lstStyle/>
          <a:p>
            <a:pPr>
              <a:lnSpc>
                <a:spcPct val="100000"/>
              </a:lnSpc>
            </a:pPr>
            <a:r>
              <a:rPr lang="id-ID" sz="1700" b="0" i="0" strike="noStrike" cap="none" baseline="0" dirty="0">
                <a:solidFill>
                  <a:srgbClr val="404040"/>
                </a:solidFill>
                <a:effectLst/>
                <a:latin typeface="Franklin Gothic Book"/>
                <a:ea typeface="Franklin Gothic Book"/>
                <a:cs typeface="Franklin Gothic Book"/>
              </a:rPr>
              <a:t>Tujuan rencana promosi dan strategi</a:t>
            </a:r>
          </a:p>
          <a:p>
            <a:pPr lvl="1">
              <a:lnSpc>
                <a:spcPct val="100000"/>
              </a:lnSpc>
            </a:pPr>
            <a:r>
              <a:rPr lang="id-ID" sz="1700" b="0" i="0" strike="noStrike" cap="none" baseline="0" dirty="0">
                <a:solidFill>
                  <a:srgbClr val="404040"/>
                </a:solidFill>
                <a:effectLst/>
                <a:latin typeface="Franklin Gothic Book"/>
                <a:ea typeface="Franklin Gothic Book"/>
                <a:cs typeface="Franklin Gothic Book"/>
              </a:rPr>
              <a:t>Meningkatkan kesadaran dan minat pada teh Chai di antara audiens target</a:t>
            </a:r>
          </a:p>
          <a:p>
            <a:pPr lvl="1">
              <a:lnSpc>
                <a:spcPct val="100000"/>
              </a:lnSpc>
            </a:pPr>
            <a:r>
              <a:rPr lang="id-ID" sz="1700" b="0" i="0" strike="noStrike" cap="none" baseline="0" dirty="0">
                <a:solidFill>
                  <a:srgbClr val="404040"/>
                </a:solidFill>
                <a:effectLst/>
                <a:latin typeface="Franklin Gothic Book"/>
                <a:ea typeface="Franklin Gothic Book"/>
                <a:cs typeface="Franklin Gothic Book"/>
              </a:rPr>
              <a:t>Posisikan teh Chai sebagai produk premium, alami, dan sehat</a:t>
            </a:r>
          </a:p>
          <a:p>
            <a:pPr lvl="1">
              <a:lnSpc>
                <a:spcPct val="100000"/>
              </a:lnSpc>
            </a:pPr>
            <a:r>
              <a:rPr lang="id-ID" sz="1700" b="0" i="0" strike="noStrike" cap="none" baseline="0" dirty="0">
                <a:solidFill>
                  <a:srgbClr val="404040"/>
                </a:solidFill>
                <a:effectLst/>
                <a:latin typeface="Franklin Gothic Book"/>
                <a:ea typeface="Franklin Gothic Book"/>
                <a:cs typeface="Franklin Gothic Book"/>
              </a:rPr>
              <a:t>Mendorong uji coba dan pembelian teh Chai melalui berbagai saluran dan insentif</a:t>
            </a:r>
          </a:p>
          <a:p>
            <a:pPr lvl="1">
              <a:lnSpc>
                <a:spcPct val="100000"/>
              </a:lnSpc>
            </a:pPr>
            <a:r>
              <a:rPr lang="id-ID" sz="1700" b="0" i="0" strike="noStrike" cap="none" baseline="0" dirty="0">
                <a:solidFill>
                  <a:srgbClr val="404040"/>
                </a:solidFill>
                <a:effectLst/>
                <a:latin typeface="Franklin Gothic Book"/>
                <a:ea typeface="Franklin Gothic Book"/>
                <a:cs typeface="Franklin Gothic Book"/>
              </a:rPr>
              <a:t>Membangun loyalitas dan retensi di antara konsumen teh Chai</a:t>
            </a:r>
          </a:p>
          <a:p>
            <a:pPr>
              <a:lnSpc>
                <a:spcPct val="100000"/>
              </a:lnSpc>
            </a:pPr>
            <a:r>
              <a:rPr lang="id-ID" sz="1700" b="0" i="0" strike="noStrike" cap="none" baseline="0" dirty="0">
                <a:solidFill>
                  <a:srgbClr val="404040"/>
                </a:solidFill>
                <a:effectLst/>
                <a:latin typeface="Franklin Gothic Book"/>
                <a:ea typeface="Franklin Gothic Book"/>
                <a:cs typeface="Franklin Gothic Book"/>
              </a:rPr>
              <a:t>Taktik yang digunakan dalam rencana promosi dan strategi</a:t>
            </a:r>
          </a:p>
          <a:p>
            <a:pPr lvl="1">
              <a:lnSpc>
                <a:spcPct val="100000"/>
              </a:lnSpc>
            </a:pPr>
            <a:r>
              <a:rPr lang="id-ID" sz="1700" b="0" i="0" strike="noStrike" cap="none" baseline="0" dirty="0">
                <a:solidFill>
                  <a:srgbClr val="404040"/>
                </a:solidFill>
                <a:effectLst/>
                <a:latin typeface="Franklin Gothic Book"/>
                <a:ea typeface="Franklin Gothic Book"/>
                <a:cs typeface="Franklin Gothic Book"/>
              </a:rPr>
              <a:t>Membuat nama dan logo merek yang menarik dan mudah diingat untuk teh Chai</a:t>
            </a:r>
          </a:p>
          <a:p>
            <a:pPr lvl="1">
              <a:lnSpc>
                <a:spcPct val="100000"/>
              </a:lnSpc>
            </a:pPr>
            <a:r>
              <a:rPr lang="id-ID" sz="1700" b="0" i="0" strike="noStrike" cap="none" baseline="0" dirty="0">
                <a:solidFill>
                  <a:srgbClr val="404040"/>
                </a:solidFill>
                <a:effectLst/>
                <a:latin typeface="Franklin Gothic Book"/>
                <a:ea typeface="Franklin Gothic Book"/>
                <a:cs typeface="Franklin Gothic Book"/>
              </a:rPr>
              <a:t>Mengembangkan situs web dan kehadiran media sosial untuk teh Chai</a:t>
            </a:r>
          </a:p>
          <a:p>
            <a:pPr lvl="1">
              <a:lnSpc>
                <a:spcPct val="100000"/>
              </a:lnSpc>
            </a:pPr>
            <a:r>
              <a:rPr lang="id-ID" sz="1700" b="0" i="0" strike="noStrike" cap="none" baseline="0" dirty="0">
                <a:solidFill>
                  <a:srgbClr val="404040"/>
                </a:solidFill>
                <a:effectLst/>
                <a:latin typeface="Franklin Gothic Book"/>
                <a:ea typeface="Franklin Gothic Book"/>
                <a:cs typeface="Franklin Gothic Book"/>
              </a:rPr>
              <a:t>Meluncurkan kampanye pemasaran digital</a:t>
            </a:r>
          </a:p>
          <a:p>
            <a:pPr lvl="1">
              <a:lnSpc>
                <a:spcPct val="100000"/>
              </a:lnSpc>
            </a:pPr>
            <a:r>
              <a:rPr lang="id-ID" sz="1700" b="0" i="0" strike="noStrike" cap="none" baseline="0" dirty="0">
                <a:solidFill>
                  <a:srgbClr val="404040"/>
                </a:solidFill>
                <a:effectLst/>
                <a:latin typeface="Franklin Gothic Book"/>
                <a:ea typeface="Franklin Gothic Book"/>
                <a:cs typeface="Franklin Gothic Book"/>
              </a:rPr>
              <a:t>Mendistribusikan sampel gratis dan kupon teh Chai</a:t>
            </a:r>
          </a:p>
          <a:p>
            <a:pPr lvl="1">
              <a:lnSpc>
                <a:spcPct val="100000"/>
              </a:lnSpc>
            </a:pPr>
            <a:r>
              <a:rPr lang="id-ID" sz="1700" b="0" i="0" strike="noStrike" cap="none" baseline="0" dirty="0">
                <a:solidFill>
                  <a:srgbClr val="404040"/>
                </a:solidFill>
                <a:effectLst/>
                <a:latin typeface="Franklin Gothic Book"/>
                <a:ea typeface="Franklin Gothic Book"/>
                <a:cs typeface="Franklin Gothic Book"/>
              </a:rPr>
              <a:t>Menyelenggarakan acara dan kontes</a:t>
            </a:r>
          </a:p>
          <a:p>
            <a:pPr>
              <a:lnSpc>
                <a:spcPct val="100000"/>
              </a:lnSpc>
            </a:pPr>
            <a:r>
              <a:rPr lang="id-ID" sz="1700" b="0" i="0" strike="noStrike" cap="none" baseline="0" dirty="0">
                <a:solidFill>
                  <a:srgbClr val="404040"/>
                </a:solidFill>
                <a:effectLst/>
                <a:latin typeface="Franklin Gothic Book"/>
                <a:ea typeface="Franklin Gothic Book"/>
                <a:cs typeface="Franklin Gothic Book"/>
              </a:rPr>
              <a:t>Implementasi dan evaluasi rencana promosi dan strategi</a:t>
            </a:r>
          </a:p>
        </p:txBody>
      </p:sp>
    </p:spTree>
    <p:extLst>
      <p:ext uri="{BB962C8B-B14F-4D97-AF65-F5344CB8AC3E}">
        <p14:creationId xmlns:p14="http://schemas.microsoft.com/office/powerpoint/2010/main" val="22793994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id-ID" sz="3100" b="0" i="0" strike="noStrike" cap="none" baseline="0">
                <a:solidFill>
                  <a:srgbClr val="404040"/>
                </a:solidFill>
                <a:effectLst/>
                <a:latin typeface="Bookman Old Style"/>
                <a:ea typeface="Bookman Old Style"/>
                <a:cs typeface="Bookman Old Style"/>
              </a:rPr>
              <a:t>Hasil dan Tantangan yang Diharapkan: Hasil yang Diharapkan</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id-ID" sz="1900" b="0" i="0" strike="noStrike" cap="none" baseline="0">
                <a:solidFill>
                  <a:srgbClr val="404040"/>
                </a:solidFill>
                <a:effectLst/>
                <a:latin typeface="Franklin Gothic Book"/>
                <a:ea typeface="Franklin Gothic Book"/>
                <a:cs typeface="Franklin Gothic Book"/>
              </a:rPr>
              <a:t>20% peningkatan kesadaran dan minat pada teh Chai di antara audiens target</a:t>
            </a:r>
          </a:p>
          <a:p>
            <a:r>
              <a:rPr lang="id-ID" sz="1900" b="0" i="0" strike="noStrike" cap="none" baseline="0">
                <a:solidFill>
                  <a:srgbClr val="404040"/>
                </a:solidFill>
                <a:effectLst/>
                <a:latin typeface="Franklin Gothic Book"/>
                <a:ea typeface="Franklin Gothic Book"/>
                <a:cs typeface="Franklin Gothic Book"/>
              </a:rPr>
              <a:t>Peningkatan 10% pangsa pasar teh Chai di wilayah ini</a:t>
            </a:r>
          </a:p>
          <a:p>
            <a:r>
              <a:rPr lang="id-ID" sz="1900" b="0" i="0" strike="noStrike" cap="none" baseline="0">
                <a:solidFill>
                  <a:srgbClr val="404040"/>
                </a:solidFill>
                <a:effectLst/>
                <a:latin typeface="Franklin Gothic Book"/>
                <a:ea typeface="Franklin Gothic Book"/>
                <a:cs typeface="Franklin Gothic Book"/>
              </a:rPr>
              <a:t>15% peningkatan volume penjualan dan pendapatan teh Chai di wilayah ini</a:t>
            </a:r>
          </a:p>
          <a:p>
            <a:r>
              <a:rPr lang="id-ID" sz="1900" b="0" i="0" strike="noStrike" cap="none" baseline="0">
                <a:solidFill>
                  <a:srgbClr val="404040"/>
                </a:solidFill>
                <a:effectLst/>
                <a:latin typeface="Franklin Gothic Book"/>
                <a:ea typeface="Franklin Gothic Book"/>
                <a:cs typeface="Franklin Gothic Book"/>
              </a:rPr>
              <a:t>Peningkatan 25% dalam tingkat kepuasan pelanggan dan retensi teh Chai di wilayah ini</a:t>
            </a:r>
          </a:p>
        </p:txBody>
      </p:sp>
    </p:spTree>
    <p:extLst>
      <p:ext uri="{BB962C8B-B14F-4D97-AF65-F5344CB8AC3E}">
        <p14:creationId xmlns:p14="http://schemas.microsoft.com/office/powerpoint/2010/main" val="2435481313"/>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id-ID" sz="4400" b="0" i="0" strike="noStrike" cap="none" baseline="0" dirty="0">
                <a:solidFill>
                  <a:srgbClr val="FFFFFF"/>
                </a:solidFill>
                <a:effectLst/>
                <a:latin typeface="Bookman Old Style"/>
                <a:ea typeface="Bookman Old Style"/>
                <a:cs typeface="Bookman Old Style"/>
              </a:rPr>
              <a:t>Hasil dan Tantangan yang Diharapkan: Potensi Tantangan</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fontScale="95000" lnSpcReduction="20000"/>
          </a:bodyPr>
          <a:lstStyle/>
          <a:p>
            <a:r>
              <a:rPr lang="id-ID" sz="2400" b="0" i="0" strike="noStrike" cap="none" baseline="0" dirty="0">
                <a:solidFill>
                  <a:srgbClr val="404040"/>
                </a:solidFill>
                <a:effectLst/>
                <a:latin typeface="Franklin Gothic Book"/>
                <a:ea typeface="Franklin Gothic Book"/>
                <a:cs typeface="Franklin Gothic Book"/>
              </a:rPr>
              <a:t>Harga yang tinggi dan keterjangkauan yang rendah dari produk teh Chai dibandingkan dengan minuman lainnya</a:t>
            </a:r>
          </a:p>
          <a:p>
            <a:r>
              <a:rPr lang="id-ID" sz="2400" b="0" i="0" strike="noStrike" cap="none" baseline="0" dirty="0">
                <a:solidFill>
                  <a:srgbClr val="404040"/>
                </a:solidFill>
                <a:effectLst/>
                <a:latin typeface="Franklin Gothic Book"/>
                <a:ea typeface="Franklin Gothic Book"/>
                <a:cs typeface="Franklin Gothic Book"/>
              </a:rPr>
              <a:t>Kurangnya kesadaran dan keakraban dengan teh Chai di antara beberapa segmen populasi</a:t>
            </a:r>
          </a:p>
          <a:p>
            <a:r>
              <a:rPr lang="id-ID" sz="2400" b="0" i="0" strike="noStrike" cap="none" baseline="0" dirty="0">
                <a:solidFill>
                  <a:srgbClr val="404040"/>
                </a:solidFill>
                <a:effectLst/>
                <a:latin typeface="Franklin Gothic Book"/>
                <a:ea typeface="Franklin Gothic Book"/>
                <a:cs typeface="Franklin Gothic Book"/>
              </a:rPr>
              <a:t>Persaingan dari produk teh lainnya, seperti teh herbal, hijau, dan hitam</a:t>
            </a:r>
          </a:p>
          <a:p>
            <a:r>
              <a:rPr lang="id-ID" sz="2400" b="0" i="0" strike="noStrike" cap="none" baseline="0" dirty="0">
                <a:solidFill>
                  <a:srgbClr val="404040"/>
                </a:solidFill>
                <a:effectLst/>
                <a:latin typeface="Franklin Gothic Book"/>
                <a:ea typeface="Franklin Gothic Book"/>
                <a:cs typeface="Franklin Gothic Book"/>
              </a:rPr>
              <a:t>Hambatan peraturan dan budaya yang dapat membatasi masuk dan berkembangnya produk teh Chai di beberapa negara</a:t>
            </a:r>
          </a:p>
          <a:p>
            <a:r>
              <a:rPr lang="id-ID" sz="2400" b="0" i="0" strike="noStrike" cap="none" baseline="0" dirty="0">
                <a:solidFill>
                  <a:srgbClr val="404040"/>
                </a:solidFill>
                <a:effectLst/>
                <a:latin typeface="Franklin Gothic Book"/>
                <a:ea typeface="Franklin Gothic Book"/>
                <a:cs typeface="Franklin Gothic Book"/>
              </a:rPr>
              <a:t>Masalah lingkungan dan sosial yang dapat memengaruhi pasokan dan kualitas bahan teh Chai</a:t>
            </a:r>
          </a:p>
        </p:txBody>
      </p:sp>
    </p:spTree>
    <p:extLst>
      <p:ext uri="{BB962C8B-B14F-4D97-AF65-F5344CB8AC3E}">
        <p14:creationId xmlns:p14="http://schemas.microsoft.com/office/powerpoint/2010/main" val="343608414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id-ID" sz="3700" b="0" i="0" strike="noStrike" cap="none" baseline="0" dirty="0">
                <a:solidFill>
                  <a:srgbClr val="FFFFFF"/>
                </a:solidFill>
                <a:effectLst/>
                <a:latin typeface="Bookman Old Style"/>
                <a:ea typeface="Bookman Old Style"/>
                <a:cs typeface="Bookman Old Style"/>
              </a:rPr>
              <a:t>Rekomendasi dan Kesimpulan</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5"/>
            <a:ext cx="5923721" cy="6000177"/>
          </a:xfrm>
        </p:spPr>
        <p:txBody>
          <a:bodyPr anchor="ctr">
            <a:normAutofit fontScale="95000"/>
          </a:bodyPr>
          <a:lstStyle/>
          <a:p>
            <a:pPr>
              <a:lnSpc>
                <a:spcPct val="90000"/>
              </a:lnSpc>
            </a:pPr>
            <a:r>
              <a:rPr lang="id-ID" sz="1900" b="0" i="0" strike="noStrike" cap="none" baseline="0" dirty="0">
                <a:solidFill>
                  <a:srgbClr val="404040"/>
                </a:solidFill>
                <a:effectLst/>
                <a:latin typeface="Franklin Gothic Book"/>
                <a:ea typeface="Franklin Gothic Book"/>
                <a:cs typeface="Franklin Gothic Book"/>
              </a:rPr>
              <a:t>Teh Chai adalah produk yang menjanjikan dengan potensi pertumbuhan di pasar Amerika Latin</a:t>
            </a:r>
          </a:p>
          <a:p>
            <a:pPr lvl="1">
              <a:lnSpc>
                <a:spcPct val="90000"/>
              </a:lnSpc>
            </a:pPr>
            <a:r>
              <a:rPr lang="id-ID" sz="1900" b="0" i="0" strike="noStrike" cap="none" baseline="0" dirty="0">
                <a:solidFill>
                  <a:srgbClr val="404040"/>
                </a:solidFill>
                <a:effectLst/>
                <a:latin typeface="Franklin Gothic Book"/>
                <a:ea typeface="Franklin Gothic Book"/>
                <a:cs typeface="Franklin Gothic Book"/>
              </a:rPr>
              <a:t>Menawarkan alternatif yang sehat, alami, dan eksotis untuk minuman lain</a:t>
            </a:r>
          </a:p>
          <a:p>
            <a:pPr>
              <a:lnSpc>
                <a:spcPct val="90000"/>
              </a:lnSpc>
            </a:pPr>
            <a:r>
              <a:rPr lang="id-ID" sz="1900" b="0" i="0" strike="noStrike" cap="none" baseline="0" dirty="0">
                <a:solidFill>
                  <a:srgbClr val="404040"/>
                </a:solidFill>
                <a:effectLst/>
                <a:latin typeface="Franklin Gothic Book"/>
                <a:ea typeface="Franklin Gothic Book"/>
                <a:cs typeface="Franklin Gothic Book"/>
              </a:rPr>
              <a:t>Memposisikan dan memasarkan teh Chai sebagai produk premium, autentik, dan serbaguna</a:t>
            </a:r>
          </a:p>
          <a:p>
            <a:pPr lvl="1">
              <a:lnSpc>
                <a:spcPct val="90000"/>
              </a:lnSpc>
            </a:pPr>
            <a:r>
              <a:rPr lang="id-ID" sz="1900" b="0" i="0" strike="noStrike" cap="none" baseline="0" dirty="0">
                <a:solidFill>
                  <a:srgbClr val="404040"/>
                </a:solidFill>
                <a:effectLst/>
                <a:latin typeface="Franklin Gothic Book"/>
                <a:ea typeface="Franklin Gothic Book"/>
                <a:cs typeface="Franklin Gothic Book"/>
              </a:rPr>
              <a:t>Menarik bagi berbagai segmen dan acara</a:t>
            </a:r>
          </a:p>
          <a:p>
            <a:pPr>
              <a:lnSpc>
                <a:spcPct val="90000"/>
              </a:lnSpc>
            </a:pPr>
            <a:r>
              <a:rPr lang="id-ID" sz="1900" b="0" i="0" strike="noStrike" cap="none" baseline="0" dirty="0">
                <a:solidFill>
                  <a:srgbClr val="404040"/>
                </a:solidFill>
                <a:effectLst/>
                <a:latin typeface="Franklin Gothic Book"/>
                <a:ea typeface="Franklin Gothic Book"/>
                <a:cs typeface="Franklin Gothic Book"/>
              </a:rPr>
              <a:t>Memanfaatkan fitur dan manfaat unik, seperti aroma, rasa, dan manfaat kesehatan yang kaya</a:t>
            </a:r>
          </a:p>
          <a:p>
            <a:pPr lvl="1">
              <a:lnSpc>
                <a:spcPct val="90000"/>
              </a:lnSpc>
            </a:pPr>
            <a:r>
              <a:rPr lang="id-ID" sz="1900" b="0" i="0" strike="noStrike" cap="none" baseline="0" dirty="0">
                <a:solidFill>
                  <a:srgbClr val="404040"/>
                </a:solidFill>
                <a:effectLst/>
                <a:latin typeface="Franklin Gothic Book"/>
                <a:ea typeface="Franklin Gothic Book"/>
                <a:cs typeface="Franklin Gothic Book"/>
              </a:rPr>
              <a:t>Membedakan dari produk teh lainnya</a:t>
            </a:r>
          </a:p>
          <a:p>
            <a:pPr>
              <a:lnSpc>
                <a:spcPct val="90000"/>
              </a:lnSpc>
            </a:pPr>
            <a:r>
              <a:rPr lang="id-ID" sz="1900" b="0" i="0" strike="noStrike" cap="none" baseline="0" dirty="0">
                <a:solidFill>
                  <a:srgbClr val="404040"/>
                </a:solidFill>
                <a:effectLst/>
                <a:latin typeface="Franklin Gothic Book"/>
                <a:ea typeface="Franklin Gothic Book"/>
                <a:cs typeface="Franklin Gothic Book"/>
              </a:rPr>
              <a:t>Menggunakan campuran taktik online dan offline untuk menjangkau dan melibatkan audiens target</a:t>
            </a:r>
          </a:p>
          <a:p>
            <a:pPr lvl="1">
              <a:lnSpc>
                <a:spcPct val="90000"/>
              </a:lnSpc>
            </a:pPr>
            <a:r>
              <a:rPr lang="id-ID" sz="1900" b="0" i="0" strike="noStrike" cap="none" baseline="0" dirty="0">
                <a:solidFill>
                  <a:srgbClr val="404040"/>
                </a:solidFill>
                <a:effectLst/>
                <a:latin typeface="Franklin Gothic Book"/>
                <a:ea typeface="Franklin Gothic Book"/>
                <a:cs typeface="Franklin Gothic Book"/>
              </a:rPr>
              <a:t>Membuat basis pelanggan yang setia dan puas</a:t>
            </a:r>
          </a:p>
          <a:p>
            <a:pPr>
              <a:lnSpc>
                <a:spcPct val="90000"/>
              </a:lnSpc>
            </a:pPr>
            <a:r>
              <a:rPr lang="id-ID" sz="1900" b="0" i="0" strike="noStrike" cap="none" baseline="0" dirty="0">
                <a:solidFill>
                  <a:srgbClr val="404040"/>
                </a:solidFill>
                <a:effectLst/>
                <a:latin typeface="Franklin Gothic Book"/>
                <a:ea typeface="Franklin Gothic Book"/>
                <a:cs typeface="Franklin Gothic Book"/>
              </a:rPr>
              <a:t>Mengatasi tantangan dan ancaman, seperti harga, kesadaran, persaingan, peraturan, dan keberlanjutan</a:t>
            </a:r>
          </a:p>
          <a:p>
            <a:pPr lvl="1">
              <a:lnSpc>
                <a:spcPct val="90000"/>
              </a:lnSpc>
            </a:pPr>
            <a:r>
              <a:rPr lang="id-ID" sz="1900" b="0" i="0" strike="noStrike" cap="none" baseline="0" dirty="0">
                <a:solidFill>
                  <a:srgbClr val="404040"/>
                </a:solidFill>
                <a:effectLst/>
                <a:latin typeface="Franklin Gothic Book"/>
                <a:ea typeface="Franklin Gothic Book"/>
                <a:cs typeface="Franklin Gothic Book"/>
              </a:rPr>
              <a:t>Terus memantau, mengevaluasi, dan menyesuaikan rencana dan strategi promosi</a:t>
            </a:r>
          </a:p>
        </p:txBody>
      </p:sp>
    </p:spTree>
    <p:extLst>
      <p:ext uri="{BB962C8B-B14F-4D97-AF65-F5344CB8AC3E}">
        <p14:creationId xmlns:p14="http://schemas.microsoft.com/office/powerpoint/2010/main" val="22969885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tint val="90000"/>
            <a:shade val="97000"/>
            <a:satMod val="130000"/>
          </a:schemeClr>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id-ID" sz="4700" b="0" i="0" strike="noStrike" cap="none" baseline="0">
                <a:solidFill>
                  <a:srgbClr val="404040"/>
                </a:solidFill>
                <a:effectLst/>
                <a:latin typeface="Bookman Old Style"/>
                <a:ea typeface="Bookman Old Style"/>
                <a:cs typeface="Bookman Old Style"/>
              </a:rPr>
              <a:t>Agenda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id-ID" sz="1800" b="0" i="0" strike="noStrike" cap="none" baseline="0">
                <a:solidFill>
                  <a:srgbClr val="404040"/>
                </a:solidFill>
                <a:effectLst/>
                <a:latin typeface="Franklin Gothic Book"/>
                <a:ea typeface="Franklin Gothic Book"/>
                <a:cs typeface="Franklin Gothic Book"/>
              </a:rPr>
              <a:t>Pendahuluan</a:t>
            </a:r>
          </a:p>
          <a:p>
            <a:pPr>
              <a:lnSpc>
                <a:spcPct val="100000"/>
              </a:lnSpc>
            </a:pPr>
            <a:r>
              <a:rPr lang="id-ID" sz="1800" b="0" i="0" strike="noStrike" cap="none" baseline="0">
                <a:solidFill>
                  <a:srgbClr val="404040"/>
                </a:solidFill>
                <a:effectLst/>
                <a:latin typeface="Franklin Gothic Book"/>
                <a:ea typeface="Franklin Gothic Book"/>
                <a:cs typeface="Franklin Gothic Book"/>
              </a:rPr>
              <a:t>Deskripsi Produk</a:t>
            </a:r>
          </a:p>
          <a:p>
            <a:pPr>
              <a:lnSpc>
                <a:spcPct val="100000"/>
              </a:lnSpc>
            </a:pPr>
            <a:r>
              <a:rPr lang="id-ID" sz="1800" b="0" i="0" strike="noStrike" cap="none" baseline="0">
                <a:solidFill>
                  <a:srgbClr val="404040"/>
                </a:solidFill>
                <a:effectLst/>
                <a:latin typeface="Franklin Gothic Book"/>
                <a:ea typeface="Franklin Gothic Book"/>
                <a:cs typeface="Franklin Gothic Book"/>
              </a:rPr>
              <a:t>Deskripsi Produk (1/2)</a:t>
            </a:r>
          </a:p>
          <a:p>
            <a:pPr>
              <a:lnSpc>
                <a:spcPct val="100000"/>
              </a:lnSpc>
            </a:pPr>
            <a:r>
              <a:rPr lang="id-ID" sz="1800" b="0" i="0" strike="noStrike" cap="none" baseline="0">
                <a:solidFill>
                  <a:srgbClr val="404040"/>
                </a:solidFill>
                <a:effectLst/>
                <a:latin typeface="Franklin Gothic Book"/>
                <a:ea typeface="Franklin Gothic Book"/>
                <a:cs typeface="Franklin Gothic Book"/>
              </a:rPr>
              <a:t>Deskripsi Produk (2/2)</a:t>
            </a:r>
          </a:p>
          <a:p>
            <a:pPr>
              <a:lnSpc>
                <a:spcPct val="100000"/>
              </a:lnSpc>
            </a:pPr>
            <a:r>
              <a:rPr lang="id-ID" sz="1800" b="0" i="0" strike="noStrike" cap="none" baseline="0">
                <a:solidFill>
                  <a:srgbClr val="404040"/>
                </a:solidFill>
                <a:effectLst/>
                <a:latin typeface="Franklin Gothic Book"/>
                <a:ea typeface="Franklin Gothic Book"/>
                <a:cs typeface="Franklin Gothic Book"/>
              </a:rPr>
              <a:t>Tren dan Permintaan Pasar</a:t>
            </a:r>
          </a:p>
          <a:p>
            <a:pPr>
              <a:lnSpc>
                <a:spcPct val="100000"/>
              </a:lnSpc>
            </a:pPr>
            <a:r>
              <a:rPr lang="id-ID" sz="1800" b="0" i="0" strike="noStrike" cap="none" baseline="0">
                <a:solidFill>
                  <a:srgbClr val="404040"/>
                </a:solidFill>
                <a:effectLst/>
                <a:latin typeface="Franklin Gothic Book"/>
                <a:ea typeface="Franklin Gothic Book"/>
                <a:cs typeface="Franklin Gothic Book"/>
              </a:rPr>
              <a:t>Pangsa Pasar Teh Chai di Amerika Latin</a:t>
            </a:r>
          </a:p>
          <a:p>
            <a:pPr>
              <a:lnSpc>
                <a:spcPct val="100000"/>
              </a:lnSpc>
            </a:pPr>
            <a:r>
              <a:rPr lang="id-ID" sz="1800" b="0" i="0" strike="noStrike" cap="none" baseline="0">
                <a:solidFill>
                  <a:srgbClr val="404040"/>
                </a:solidFill>
                <a:effectLst/>
                <a:latin typeface="Franklin Gothic Book"/>
                <a:ea typeface="Franklin Gothic Book"/>
                <a:cs typeface="Franklin Gothic Book"/>
              </a:rPr>
              <a:t>Saluran Distribusi</a:t>
            </a:r>
          </a:p>
          <a:p>
            <a:pPr>
              <a:lnSpc>
                <a:spcPct val="100000"/>
              </a:lnSpc>
            </a:pPr>
            <a:r>
              <a:rPr lang="id-ID" sz="1800" b="0" i="0" strike="noStrike" cap="none" baseline="0">
                <a:solidFill>
                  <a:srgbClr val="404040"/>
                </a:solidFill>
                <a:effectLst/>
                <a:latin typeface="Franklin Gothic Book"/>
                <a:ea typeface="Franklin Gothic Book"/>
                <a:cs typeface="Franklin Gothic Book"/>
              </a:rPr>
              <a:t>Rencana dan Strategi Promosi</a:t>
            </a:r>
          </a:p>
          <a:p>
            <a:pPr>
              <a:lnSpc>
                <a:spcPct val="100000"/>
              </a:lnSpc>
            </a:pPr>
            <a:r>
              <a:rPr lang="id-ID" sz="1800" b="0" i="0" strike="noStrike" cap="none" baseline="0">
                <a:solidFill>
                  <a:srgbClr val="404040"/>
                </a:solidFill>
                <a:effectLst/>
                <a:latin typeface="Franklin Gothic Book"/>
                <a:ea typeface="Franklin Gothic Book"/>
                <a:cs typeface="Franklin Gothic Book"/>
              </a:rPr>
              <a:t>Hasil dan Tantangan yang Diharapkan</a:t>
            </a:r>
          </a:p>
          <a:p>
            <a:pPr>
              <a:lnSpc>
                <a:spcPct val="100000"/>
              </a:lnSpc>
            </a:pPr>
            <a:r>
              <a:rPr lang="id-ID" sz="1800" b="0" i="0" strike="noStrike" cap="none" baseline="0">
                <a:solidFill>
                  <a:srgbClr val="404040"/>
                </a:solidFill>
                <a:effectLst/>
                <a:latin typeface="Franklin Gothic Book"/>
                <a:ea typeface="Franklin Gothic Book"/>
                <a:cs typeface="Franklin Gothic Book"/>
              </a:rPr>
              <a:t>Rekomendasi dan Kesimpulan</a:t>
            </a:r>
          </a:p>
        </p:txBody>
      </p:sp>
    </p:spTree>
    <p:extLst>
      <p:ext uri="{BB962C8B-B14F-4D97-AF65-F5344CB8AC3E}">
        <p14:creationId xmlns:p14="http://schemas.microsoft.com/office/powerpoint/2010/main" val="117343506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id-ID" sz="4000" b="0" i="0" strike="noStrike" cap="none" baseline="0">
                <a:solidFill>
                  <a:srgbClr val="FFFFFF"/>
                </a:solidFill>
                <a:effectLst/>
                <a:latin typeface="Bookman Old Style"/>
                <a:ea typeface="Bookman Old Style"/>
                <a:cs typeface="Bookman Old Style"/>
              </a:rPr>
              <a:t>Pendahuluan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919202" cy="3342747"/>
          </a:xfrm>
        </p:spPr>
        <p:txBody>
          <a:bodyPr vert="horz" lIns="0" tIns="45720" rIns="0" bIns="45720" rtlCol="0">
            <a:normAutofit/>
          </a:bodyPr>
          <a:lstStyle/>
          <a:p>
            <a:pPr>
              <a:lnSpc>
                <a:spcPct val="90000"/>
              </a:lnSpc>
            </a:pPr>
            <a:r>
              <a:rPr lang="id-ID" sz="1500" b="0" i="0" strike="noStrike" cap="none" spc="-30" dirty="0">
                <a:solidFill>
                  <a:srgbClr val="FFFFFF"/>
                </a:solidFill>
                <a:effectLst/>
                <a:latin typeface="Franklin Gothic Book"/>
                <a:ea typeface="Franklin Gothic Book"/>
                <a:cs typeface="Franklin Gothic Book"/>
              </a:rPr>
              <a:t>Deskripsi Produk, Fitur, dan Manfaat</a:t>
            </a:r>
          </a:p>
          <a:p>
            <a:pPr>
              <a:lnSpc>
                <a:spcPct val="90000"/>
              </a:lnSpc>
            </a:pPr>
            <a:r>
              <a:rPr lang="id-ID" sz="1500" b="0" i="0" strike="noStrike" cap="none" spc="-30" dirty="0">
                <a:solidFill>
                  <a:srgbClr val="FFFFFF"/>
                </a:solidFill>
                <a:effectLst/>
                <a:latin typeface="Franklin Gothic Book"/>
                <a:ea typeface="Franklin Gothic Book"/>
                <a:cs typeface="Franklin Gothic Book"/>
              </a:rPr>
              <a:t>Tren dan Permintaan Pasar di Amerika Latin</a:t>
            </a:r>
          </a:p>
          <a:p>
            <a:pPr>
              <a:lnSpc>
                <a:spcPct val="90000"/>
              </a:lnSpc>
            </a:pPr>
            <a:r>
              <a:rPr lang="id-ID" sz="1500" b="0" i="0" strike="noStrike" cap="none" spc="-30" dirty="0">
                <a:solidFill>
                  <a:srgbClr val="FFFFFF"/>
                </a:solidFill>
                <a:effectLst/>
                <a:latin typeface="Franklin Gothic Book"/>
                <a:ea typeface="Franklin Gothic Book"/>
                <a:cs typeface="Franklin Gothic Book"/>
              </a:rPr>
              <a:t>Analisis Kompetitif di Amerika Latin</a:t>
            </a:r>
          </a:p>
          <a:p>
            <a:pPr>
              <a:lnSpc>
                <a:spcPct val="90000"/>
              </a:lnSpc>
            </a:pPr>
            <a:r>
              <a:rPr lang="id-ID" sz="1500" b="0" i="0" strike="noStrike" cap="none" spc="-30" dirty="0">
                <a:solidFill>
                  <a:srgbClr val="FFFFFF"/>
                </a:solidFill>
                <a:effectLst/>
                <a:latin typeface="Franklin Gothic Book"/>
                <a:ea typeface="Franklin Gothic Book"/>
                <a:cs typeface="Franklin Gothic Book"/>
              </a:rPr>
              <a:t>Saluran Distribusi di Amerika Latin</a:t>
            </a:r>
          </a:p>
          <a:p>
            <a:pPr>
              <a:lnSpc>
                <a:spcPct val="90000"/>
              </a:lnSpc>
            </a:pPr>
            <a:r>
              <a:rPr lang="id-ID" sz="1500" b="0" i="0" strike="noStrike" cap="none" spc="-30" dirty="0">
                <a:solidFill>
                  <a:srgbClr val="FFFFFF"/>
                </a:solidFill>
                <a:effectLst/>
                <a:latin typeface="Franklin Gothic Book"/>
                <a:ea typeface="Franklin Gothic Book"/>
                <a:cs typeface="Franklin Gothic Book"/>
              </a:rPr>
              <a:t>Rencana dan Strategi Promosi di Amerika Latin</a:t>
            </a:r>
          </a:p>
          <a:p>
            <a:pPr>
              <a:lnSpc>
                <a:spcPct val="90000"/>
              </a:lnSpc>
            </a:pPr>
            <a:r>
              <a:rPr lang="id-ID" sz="1500" b="0" i="0" strike="noStrike" cap="none" spc="-30" dirty="0">
                <a:solidFill>
                  <a:srgbClr val="FFFFFF"/>
                </a:solidFill>
                <a:effectLst/>
                <a:latin typeface="Franklin Gothic Book"/>
                <a:ea typeface="Franklin Gothic Book"/>
                <a:cs typeface="Franklin Gothic Book"/>
              </a:rPr>
              <a:t>Hasil dan Tantangan yang Diharapkan</a:t>
            </a:r>
          </a:p>
          <a:p>
            <a:pPr>
              <a:lnSpc>
                <a:spcPct val="90000"/>
              </a:lnSpc>
            </a:pPr>
            <a:r>
              <a:rPr lang="id-ID" sz="1500" b="0" i="0" strike="noStrike" cap="none" spc="-30" dirty="0">
                <a:solidFill>
                  <a:srgbClr val="FFFFFF"/>
                </a:solidFill>
                <a:effectLst/>
                <a:latin typeface="Franklin Gothic Book"/>
                <a:ea typeface="Franklin Gothic Book"/>
                <a:cs typeface="Franklin Gothic Book"/>
              </a:rPr>
              <a:t>Rekomendasi dan Kesimpulan</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id-ID" sz="4000" b="0" i="0" strike="noStrike" cap="none" baseline="0">
                <a:solidFill>
                  <a:srgbClr val="FFFFFF"/>
                </a:solidFill>
                <a:effectLst/>
                <a:latin typeface="Bookman Old Style"/>
                <a:ea typeface="Bookman Old Style"/>
                <a:cs typeface="Bookman Old Style"/>
              </a:rPr>
              <a:t>Deskripsi Produk</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666280"/>
          </a:xfrm>
        </p:spPr>
        <p:txBody>
          <a:bodyPr vert="horz" lIns="0" tIns="45720" rIns="0" bIns="45720" rtlCol="0" anchor="ctr">
            <a:normAutofit/>
          </a:bodyPr>
          <a:lstStyle/>
          <a:p>
            <a:pPr>
              <a:lnSpc>
                <a:spcPct val="90000"/>
              </a:lnSpc>
            </a:pPr>
            <a:r>
              <a:rPr lang="id-ID" sz="1500" b="0" i="0" strike="noStrike" cap="none" baseline="0" dirty="0">
                <a:solidFill>
                  <a:srgbClr val="FFFFFF"/>
                </a:solidFill>
                <a:effectLst/>
                <a:latin typeface="Franklin Gothic Book"/>
                <a:ea typeface="Franklin Gothic Book"/>
                <a:cs typeface="Franklin Gothic Book"/>
              </a:rPr>
              <a:t>Campuran yang dibuat dengan cermat</a:t>
            </a:r>
          </a:p>
          <a:p>
            <a:pPr lvl="1">
              <a:lnSpc>
                <a:spcPct val="90000"/>
              </a:lnSpc>
            </a:pPr>
            <a:r>
              <a:rPr lang="id-ID" sz="1500" b="0" i="0" strike="noStrike" cap="none" baseline="0" dirty="0">
                <a:solidFill>
                  <a:srgbClr val="FFFFFF"/>
                </a:solidFill>
                <a:effectLst/>
                <a:latin typeface="Franklin Gothic Book"/>
                <a:ea typeface="Franklin Gothic Book"/>
                <a:cs typeface="Franklin Gothic Book"/>
              </a:rPr>
              <a:t>Memberikan penghormatan kepada tradisi abadi chai India</a:t>
            </a:r>
          </a:p>
          <a:p>
            <a:pPr>
              <a:lnSpc>
                <a:spcPct val="90000"/>
              </a:lnSpc>
            </a:pPr>
            <a:r>
              <a:rPr lang="id-ID" sz="1500" b="0" i="0" strike="noStrike" cap="none" baseline="0" dirty="0">
                <a:solidFill>
                  <a:srgbClr val="FFFFFF"/>
                </a:solidFill>
                <a:effectLst/>
                <a:latin typeface="Franklin Gothic Book"/>
                <a:ea typeface="Franklin Gothic Book"/>
                <a:cs typeface="Franklin Gothic Book"/>
              </a:rPr>
              <a:t>Perjalanan memikat melalui lanskap India yang seru</a:t>
            </a:r>
          </a:p>
          <a:p>
            <a:pPr lvl="1">
              <a:lnSpc>
                <a:spcPct val="90000"/>
              </a:lnSpc>
            </a:pPr>
            <a:r>
              <a:rPr lang="id-ID" sz="1500" b="0" i="0" strike="noStrike" cap="none" baseline="0" dirty="0">
                <a:solidFill>
                  <a:srgbClr val="FFFFFF"/>
                </a:solidFill>
                <a:effectLst/>
                <a:latin typeface="Franklin Gothic Book"/>
                <a:ea typeface="Franklin Gothic Book"/>
                <a:cs typeface="Franklin Gothic Book"/>
              </a:rPr>
              <a:t>Menghadirkan pengalaman chai yang autentik langsung di rumah Anda</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404436758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a:lstStyle/>
                    <a:p>
                      <a:r>
                        <a:rPr lang="id-ID" sz="3000" b="1" i="0" strike="noStrike" cap="none" baseline="0" dirty="0">
                          <a:solidFill>
                            <a:srgbClr val="FFFFFF"/>
                          </a:solidFill>
                          <a:effectLst/>
                          <a:latin typeface="Franklin Gothic Book"/>
                          <a:ea typeface="Franklin Gothic Book"/>
                          <a:cs typeface="Franklin Gothic Book"/>
                        </a:rPr>
                        <a:t>Deskripsi Produk</a:t>
                      </a:r>
                    </a:p>
                  </a:txBody>
                  <a:tcPr marL="167640" marR="167640" marT="83820" marB="83820" anchor="ctr"/>
                </a:tc>
                <a:tc>
                  <a:txBody>
                    <a:bodyPr/>
                    <a:lstStyle/>
                    <a:p>
                      <a:r>
                        <a:rPr lang="id-ID" sz="3000" b="1" i="0" strike="noStrike" cap="none" baseline="0" dirty="0">
                          <a:solidFill>
                            <a:srgbClr val="FFFFFF"/>
                          </a:solidFill>
                          <a:effectLst/>
                          <a:latin typeface="Franklin Gothic Book"/>
                          <a:ea typeface="Franklin Gothic Book"/>
                          <a:cs typeface="Franklin Gothic Book"/>
                        </a:rPr>
                        <a:t>Fitur</a:t>
                      </a:r>
                    </a:p>
                  </a:txBody>
                  <a:tcPr marL="167640" marR="167640" marT="83820" marB="83820" anchor="ctr"/>
                </a:tc>
                <a:tc>
                  <a:txBody>
                    <a:bodyPr/>
                    <a:lstStyle/>
                    <a:p>
                      <a:r>
                        <a:rPr lang="id-ID" sz="3000" b="1" i="0" strike="noStrike" cap="none" baseline="0">
                          <a:solidFill>
                            <a:srgbClr val="FFFFFF"/>
                          </a:solidFill>
                          <a:effectLst/>
                          <a:latin typeface="Franklin Gothic Book"/>
                          <a:ea typeface="Franklin Gothic Book"/>
                          <a:cs typeface="Franklin Gothic Book"/>
                        </a:rPr>
                        <a:t>Keuntungan</a:t>
                      </a:r>
                    </a:p>
                  </a:txBody>
                  <a:tcPr marL="167640" marR="167640" marT="83820" marB="83820" anchor="ctr"/>
                </a:tc>
                <a:extLst>
                  <a:ext uri="{0D108BD9-81ED-4DB2-BD59-A6C34878D82A}">
                    <a16:rowId xmlns:a16="http://schemas.microsoft.com/office/drawing/2014/main" val="1770408993"/>
                  </a:ext>
                </a:extLst>
              </a:tr>
              <a:tr h="1743456">
                <a:tc>
                  <a:txBody>
                    <a:bodyPr/>
                    <a:lstStyle/>
                    <a:p>
                      <a:r>
                        <a:rPr lang="id-ID" sz="3000" b="0" i="0" strike="noStrike" cap="none" baseline="0">
                          <a:solidFill>
                            <a:srgbClr val="000000"/>
                          </a:solidFill>
                          <a:effectLst/>
                          <a:latin typeface="Franklin Gothic Book"/>
                          <a:ea typeface="Franklin Gothic Book"/>
                          <a:cs typeface="Franklin Gothic Book"/>
                        </a:rPr>
                        <a:t>Mystic Spice Premium Chai Tea</a:t>
                      </a:r>
                    </a:p>
                  </a:txBody>
                  <a:tcPr marL="167640" marR="167640" marT="83820" marB="83820" anchor="ctr"/>
                </a:tc>
                <a:tc>
                  <a:txBody>
                    <a:bodyPr/>
                    <a:lstStyle/>
                    <a:p>
                      <a:r>
                        <a:rPr lang="id-ID" sz="3000" b="0" i="0" strike="noStrike" cap="none" baseline="0" dirty="0">
                          <a:solidFill>
                            <a:srgbClr val="000000"/>
                          </a:solidFill>
                          <a:effectLst/>
                          <a:latin typeface="Franklin Gothic Book"/>
                          <a:ea typeface="Franklin Gothic Book"/>
                          <a:cs typeface="Franklin Gothic Book"/>
                        </a:rPr>
                        <a:t>Campuran yang dibuat dengan cermat</a:t>
                      </a:r>
                    </a:p>
                  </a:txBody>
                  <a:tcPr marL="167640" marR="167640" marT="83820" marB="83820" anchor="ctr"/>
                </a:tc>
                <a:tc>
                  <a:txBody>
                    <a:bodyPr/>
                    <a:lstStyle/>
                    <a:p>
                      <a:r>
                        <a:rPr lang="id-ID" sz="3000" b="0" i="0" strike="noStrike" cap="none" baseline="0" dirty="0">
                          <a:solidFill>
                            <a:srgbClr val="000000"/>
                          </a:solidFill>
                          <a:effectLst/>
                          <a:latin typeface="Franklin Gothic Book"/>
                          <a:ea typeface="Franklin Gothic Book"/>
                          <a:cs typeface="Franklin Gothic Book"/>
                        </a:rPr>
                        <a:t>Pengalaman chai yang autentik</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id-ID" sz="4700" b="0" i="0" strike="noStrike" cap="none" baseline="0">
                <a:solidFill>
                  <a:srgbClr val="404040"/>
                </a:solidFill>
                <a:effectLst/>
                <a:latin typeface="Bookman Old Style"/>
                <a:ea typeface="Bookman Old Style"/>
                <a:cs typeface="Bookman Old Style"/>
              </a:rPr>
              <a:t>Deskripsi Produk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3209499062"/>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4865298">
                  <a:extLst>
                    <a:ext uri="{9D8B030D-6E8A-4147-A177-3AD203B41FA5}">
                      <a16:colId xmlns:a16="http://schemas.microsoft.com/office/drawing/2014/main" val="496415718"/>
                    </a:ext>
                  </a:extLst>
                </a:gridCol>
                <a:gridCol w="5193103">
                  <a:extLst>
                    <a:ext uri="{9D8B030D-6E8A-4147-A177-3AD203B41FA5}">
                      <a16:colId xmlns:a16="http://schemas.microsoft.com/office/drawing/2014/main" val="159665682"/>
                    </a:ext>
                  </a:extLst>
                </a:gridCol>
              </a:tblGrid>
              <a:tr h="363233">
                <a:tc>
                  <a:txBody>
                    <a:bodyPr/>
                    <a:lstStyle/>
                    <a:p>
                      <a:pPr>
                        <a:spcAft>
                          <a:spcPct val="0"/>
                        </a:spcAft>
                      </a:pPr>
                      <a:r>
                        <a:rPr lang="id-ID" sz="1400" b="1" i="0" strike="noStrike" cap="none" baseline="0">
                          <a:solidFill>
                            <a:srgbClr val="FFFFFF"/>
                          </a:solidFill>
                          <a:effectLst/>
                          <a:latin typeface="Franklin Gothic Book"/>
                          <a:ea typeface="Franklin Gothic Book"/>
                          <a:cs typeface="Franklin Gothic Book"/>
                        </a:rPr>
                        <a:t>Nama Produk</a:t>
                      </a:r>
                      <a:endParaRPr lang="en-US" sz="2300">
                        <a:effectLst/>
                      </a:endParaRPr>
                    </a:p>
                  </a:txBody>
                  <a:tcPr marL="49352" marR="49352" marT="49352" marB="49352"/>
                </a:tc>
                <a:tc>
                  <a:txBody>
                    <a:bodyPr/>
                    <a:lstStyle/>
                    <a:p>
                      <a:pPr>
                        <a:spcAft>
                          <a:spcPct val="0"/>
                        </a:spcAft>
                      </a:pPr>
                      <a:r>
                        <a:rPr lang="id-ID" sz="1400" b="1" i="0" strike="noStrike" cap="none" baseline="0">
                          <a:solidFill>
                            <a:srgbClr val="FFFFFF"/>
                          </a:solidFill>
                          <a:effectLst/>
                          <a:latin typeface="Franklin Gothic Book"/>
                          <a:ea typeface="Franklin Gothic Book"/>
                          <a:cs typeface="Franklin Gothic Book"/>
                        </a:rPr>
                        <a:t>Deskripsi Produk</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a:lstStyle/>
                    <a:p>
                      <a:pPr>
                        <a:spcAft>
                          <a:spcPct val="0"/>
                        </a:spcAft>
                      </a:pPr>
                      <a:r>
                        <a:rPr lang="id-ID" sz="1400" b="0" i="0" strike="noStrike" cap="none" baseline="0">
                          <a:solidFill>
                            <a:srgbClr val="000000"/>
                          </a:solidFill>
                          <a:effectLst/>
                          <a:latin typeface="Franklin Gothic Book"/>
                          <a:ea typeface="Franklin Gothic Book"/>
                          <a:cs typeface="Franklin Gothic Book"/>
                        </a:rPr>
                        <a:t>Mystic Spice Premium Chai Tea</a:t>
                      </a:r>
                      <a:endParaRPr lang="en-US" sz="2300">
                        <a:effectLst/>
                      </a:endParaRPr>
                    </a:p>
                  </a:txBody>
                  <a:tcPr marL="49352" marR="49352" marT="49352" marB="49352"/>
                </a:tc>
                <a:tc>
                  <a:txBody>
                    <a:bodyPr/>
                    <a:lstStyle/>
                    <a:p>
                      <a:pPr>
                        <a:spcAft>
                          <a:spcPct val="0"/>
                        </a:spcAft>
                      </a:pPr>
                      <a:r>
                        <a:rPr lang="id-ID" sz="1400" b="0" i="0" strike="noStrike" cap="none" baseline="0">
                          <a:solidFill>
                            <a:srgbClr val="000000"/>
                          </a:solidFill>
                          <a:effectLst/>
                          <a:latin typeface="Franklin Gothic Book"/>
                          <a:ea typeface="Franklin Gothic Book"/>
                          <a:cs typeface="Franklin Gothic Book"/>
                        </a:rPr>
                        <a:t>Manjakan diri dalam pelukan kaya dan aromatik Mystic Spice Premium Chai Tea, campuran yang dibuat dengan cermat untuk menghormati tradisi chai India yang abadi. Setiap cangkir menawarkan perjalanan yang memikat melalui lanskap India yang semarak, menghadirkan pengalaman chai yang autentik langsung di rumah Anda</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a:lstStyle/>
                    <a:p>
                      <a:pPr>
                        <a:spcAft>
                          <a:spcPct val="0"/>
                        </a:spcAft>
                      </a:pPr>
                      <a:r>
                        <a:rPr lang="id-ID" sz="1400" b="0" i="0" strike="noStrike" cap="none" baseline="0">
                          <a:solidFill>
                            <a:srgbClr val="000000"/>
                          </a:solidFill>
                          <a:effectLst/>
                          <a:latin typeface="Franklin Gothic Book"/>
                          <a:ea typeface="Franklin Gothic Book"/>
                          <a:cs typeface="Franklin Gothic Book"/>
                        </a:rPr>
                        <a:t>Fitur Utama</a:t>
                      </a:r>
                      <a:endParaRPr lang="en-US" sz="2300">
                        <a:effectLst/>
                      </a:endParaRPr>
                    </a:p>
                  </a:txBody>
                  <a:tcPr marL="49352" marR="49352" marT="49352" marB="49352"/>
                </a:tc>
                <a:tc>
                  <a:txBody>
                    <a:bodyPr/>
                    <a:lstStyle/>
                    <a:p>
                      <a:pPr>
                        <a:spcAft>
                          <a:spcPct val="0"/>
                        </a:spcAft>
                      </a:pPr>
                      <a:r>
                        <a:rPr lang="id-ID" sz="1400" b="0" i="0" strike="noStrike" cap="none" baseline="0">
                          <a:solidFill>
                            <a:srgbClr val="000000"/>
                          </a:solidFill>
                          <a:effectLst/>
                          <a:latin typeface="Franklin Gothic Book"/>
                          <a:ea typeface="Franklin Gothic Book"/>
                          <a:cs typeface="Franklin Gothic Book"/>
                        </a:rPr>
                        <a:t>Keuntungan Utama</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a:lstStyle/>
                    <a:p>
                      <a:pPr>
                        <a:spcAft>
                          <a:spcPct val="0"/>
                        </a:spcAft>
                      </a:pPr>
                      <a:r>
                        <a:rPr lang="id-ID" sz="1400" b="0" i="0" strike="noStrike" cap="none" baseline="0">
                          <a:solidFill>
                            <a:srgbClr val="000000"/>
                          </a:solidFill>
                          <a:effectLst/>
                          <a:latin typeface="Franklin Gothic Book"/>
                          <a:ea typeface="Franklin Gothic Book"/>
                          <a:cs typeface="Franklin Gothic Book"/>
                        </a:rPr>
                        <a:t>Campuran Autentik: Chai kami adalah perpaduan harmonis dari daun teh hitam premium dan rempah-rempah tanah pilihan, termasuk kayu manis, kapulaga, cengkeh, jahe, dan lada hitam. Resep lama ini menjanjikan rasa yang autentik dan kuat di setiap tegukan.</a:t>
                      </a:r>
                      <a:endParaRPr lang="en-US" sz="2300">
                        <a:effectLst/>
                      </a:endParaRPr>
                    </a:p>
                  </a:txBody>
                  <a:tcPr marL="49352" marR="49352" marT="49352" marB="49352"/>
                </a:tc>
                <a:tc>
                  <a:txBody>
                    <a:bodyPr/>
                    <a:lstStyle/>
                    <a:p>
                      <a:pPr>
                        <a:spcAft>
                          <a:spcPct val="0"/>
                        </a:spcAft>
                      </a:pPr>
                      <a:r>
                        <a:rPr lang="id-ID" sz="1400" b="0" i="0" strike="noStrike" cap="none" baseline="0" dirty="0">
                          <a:solidFill>
                            <a:srgbClr val="000000"/>
                          </a:solidFill>
                          <a:effectLst/>
                          <a:latin typeface="Franklin Gothic Book"/>
                          <a:ea typeface="Franklin Gothic Book"/>
                          <a:cs typeface="Franklin Gothic Book"/>
                        </a:rPr>
                        <a:t>Bahan yang Meningkatkan Kesehatan: Setiap bahan dalam Mystic Spice Chai Tea dipilih karena manfaat kesehatan alaminya. Jahe dan kapulaga membantu melancarkan pencernaan, kayu manis membantu mengatur gula darah, dan cengkeh menambahkan antioksidan.</a:t>
                      </a:r>
                      <a:endParaRPr lang="en-US" sz="2300" dirty="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id-ID" sz="4400" b="0" i="0" strike="noStrike" cap="none" baseline="0">
                <a:solidFill>
                  <a:srgbClr val="FFFFFF"/>
                </a:solidFill>
                <a:effectLst/>
                <a:latin typeface="Bookman Old Style"/>
                <a:ea typeface="Bookman Old Style"/>
                <a:cs typeface="Bookman Old Style"/>
              </a:rPr>
              <a:t>Deskripsi Produk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3355537"/>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a:lstStyle/>
                    <a:p>
                      <a:pPr>
                        <a:spcAft>
                          <a:spcPct val="0"/>
                        </a:spcAft>
                      </a:pPr>
                      <a:r>
                        <a:rPr lang="id-ID" sz="1100" b="1" i="0" strike="noStrike" cap="none" baseline="0">
                          <a:solidFill>
                            <a:srgbClr val="FFFFFF"/>
                          </a:solidFill>
                          <a:effectLst/>
                          <a:latin typeface="Franklin Gothic Book"/>
                          <a:ea typeface="Franklin Gothic Book"/>
                          <a:cs typeface="Franklin Gothic Book"/>
                        </a:rPr>
                        <a:t>Nama Produk</a:t>
                      </a:r>
                      <a:endParaRPr lang="en-US" sz="1700">
                        <a:effectLst/>
                      </a:endParaRPr>
                    </a:p>
                  </a:txBody>
                  <a:tcPr marL="36849" marR="36849" marT="36849" marB="36849"/>
                </a:tc>
                <a:tc>
                  <a:txBody>
                    <a:bodyPr/>
                    <a:lstStyle/>
                    <a:p>
                      <a:pPr>
                        <a:spcAft>
                          <a:spcPct val="0"/>
                        </a:spcAft>
                      </a:pPr>
                      <a:r>
                        <a:rPr lang="id-ID" sz="1100" b="1" i="0" strike="noStrike" cap="none" baseline="0">
                          <a:solidFill>
                            <a:srgbClr val="FFFFFF"/>
                          </a:solidFill>
                          <a:effectLst/>
                          <a:latin typeface="Franklin Gothic Book"/>
                          <a:ea typeface="Franklin Gothic Book"/>
                          <a:cs typeface="Franklin Gothic Book"/>
                        </a:rPr>
                        <a:t>Deskripsi Produk</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a:lstStyle/>
                    <a:p>
                      <a:pPr>
                        <a:spcAft>
                          <a:spcPct val="0"/>
                        </a:spcAft>
                      </a:pPr>
                      <a:r>
                        <a:rPr lang="id-ID" sz="1100" b="0" i="0" strike="noStrike" cap="none" baseline="0">
                          <a:solidFill>
                            <a:srgbClr val="000000"/>
                          </a:solidFill>
                          <a:effectLst/>
                          <a:latin typeface="Franklin Gothic Book"/>
                          <a:ea typeface="Franklin Gothic Book"/>
                          <a:cs typeface="Franklin Gothic Book"/>
                        </a:rPr>
                        <a:t>Aroma dan Rasa yang Kaya: Aroma yang hangat dan pedas serta rasa yang dalam dan menyegarkan dari chai kami menjadikannya minuman yang sempurna untuk memulai hari Anda atau bersantai di malam hari. Rasanya sangat kuat namun seimbang, menciptakan pengalaman yang nyaman dan menenangkan.</a:t>
                      </a:r>
                      <a:endParaRPr lang="en-US" sz="1700">
                        <a:effectLst/>
                      </a:endParaRPr>
                    </a:p>
                  </a:txBody>
                  <a:tcPr marL="36849" marR="36849" marT="36849" marB="36849"/>
                </a:tc>
                <a:tc>
                  <a:txBody>
                    <a:bodyPr/>
                    <a:lstStyle/>
                    <a:p>
                      <a:pPr>
                        <a:spcAft>
                          <a:spcPct val="0"/>
                        </a:spcAft>
                      </a:pPr>
                      <a:r>
                        <a:rPr lang="id-ID" sz="1100" b="0" i="0" strike="noStrike" cap="none" baseline="0">
                          <a:solidFill>
                            <a:srgbClr val="000000"/>
                          </a:solidFill>
                          <a:effectLst/>
                          <a:latin typeface="Franklin Gothic Book"/>
                          <a:ea typeface="Franklin Gothic Book"/>
                          <a:cs typeface="Franklin Gothic Book"/>
                        </a:rPr>
                        <a:t>Opsi Penyeduhan Serbaguna: Baik jika Anda menyukai chai yang sangat mengebul, sebagai es teh yang menyegarkan, atau sebagai latte creamy, campuran kami cukup serbaguna untuk memenuhi semua preferensi. Instruksi penyeduhan yang mudah disertakan untuk membantu Anda menikmati chai seperti yang Anda suka.</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a:lstStyle/>
                    <a:p>
                      <a:pPr>
                        <a:spcAft>
                          <a:spcPct val="0"/>
                        </a:spcAft>
                      </a:pPr>
                      <a:r>
                        <a:rPr lang="id-ID" sz="1100" b="0" i="0" strike="noStrike" cap="none" baseline="0">
                          <a:solidFill>
                            <a:srgbClr val="000000"/>
                          </a:solidFill>
                          <a:effectLst/>
                          <a:latin typeface="Franklin Gothic Book"/>
                          <a:ea typeface="Franklin Gothic Book"/>
                          <a:cs typeface="Franklin Gothic Book"/>
                        </a:rPr>
                        <a:t>Sumber Berkelanjutan: Berkomitmen pada keberlanjutan, kami mengambil bahan-bahan kami dari pertanian skala kecil yang mempraktikkan pertanian organik, memastikan tidak hanya kualitas terbaik tetapi juga kesejahteraan planet kita.</a:t>
                      </a:r>
                      <a:endParaRPr lang="en-US" sz="1700">
                        <a:effectLst/>
                      </a:endParaRPr>
                    </a:p>
                  </a:txBody>
                  <a:tcPr marL="36849" marR="36849" marT="36849" marB="36849"/>
                </a:tc>
                <a:tc>
                  <a:txBody>
                    <a:bodyPr/>
                    <a:lstStyle/>
                    <a:p>
                      <a:pPr>
                        <a:spcAft>
                          <a:spcPct val="0"/>
                        </a:spcAft>
                      </a:pPr>
                      <a:r>
                        <a:rPr lang="id-ID" sz="1100" b="0" i="0" strike="noStrike" cap="none" baseline="0">
                          <a:solidFill>
                            <a:srgbClr val="000000"/>
                          </a:solidFill>
                          <a:effectLst/>
                          <a:latin typeface="Franklin Gothic Book"/>
                          <a:ea typeface="Franklin Gothic Book"/>
                          <a:cs typeface="Franklin Gothic Book"/>
                        </a:rPr>
                        <a:t>Kemasan Elegan: Mystic Spice Chai Tea hadir dalam kemasan yang dirancang dengan indah dan ramah lingkungan, menjadikannya hadiah yang ideal untuk pecinta teh atau suguhan mewah untuk diri Anda sendiri.</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a:lstStyle/>
                    <a:p>
                      <a:pPr>
                        <a:spcAft>
                          <a:spcPct val="0"/>
                        </a:spcAft>
                      </a:pPr>
                      <a:r>
                        <a:rPr lang="id-ID" sz="1100" b="0" i="0" strike="noStrike" cap="none" baseline="0">
                          <a:solidFill>
                            <a:srgbClr val="000000"/>
                          </a:solidFill>
                          <a:effectLst/>
                          <a:latin typeface="Franklin Gothic Book"/>
                          <a:ea typeface="Franklin Gothic Book"/>
                          <a:cs typeface="Franklin Gothic Book"/>
                        </a:rPr>
                        <a:t>Jaminan Kepuasan Pelanggan: Kami mendukung produk kami dan menawarkan jaminan kepuasan. Jika Mystic Spice Chai Tea tidak memenuhi harapan Anda, kami berkomitmen untuk memperbaikinya.</a:t>
                      </a:r>
                      <a:endParaRPr lang="en-US" sz="1700">
                        <a:effectLst/>
                      </a:endParaRPr>
                    </a:p>
                  </a:txBody>
                  <a:tcPr marL="36849" marR="36849" marT="36849" marB="36849"/>
                </a:tc>
                <a:tc>
                  <a:txBody>
                    <a:bodyPr/>
                    <a:lstStyle/>
                    <a:p>
                      <a:pPr>
                        <a:spcAft>
                          <a:spcPct val="0"/>
                        </a:spcAft>
                      </a:pPr>
                      <a:r>
                        <a:rPr lang="id-ID" sz="1100" b="0" i="0" strike="noStrike" cap="none" baseline="0">
                          <a:solidFill>
                            <a:srgbClr val="000000"/>
                          </a:solidFill>
                          <a:effectLst/>
                          <a:latin typeface="Franklin Gothic Book"/>
                          <a:ea typeface="Franklin Gothic Book"/>
                          <a:cs typeface="Franklin Gothic Book"/>
                        </a:rPr>
                        <a:t>Ideal Untuk: Penggemar teh, individu yang sadar kesehatan, pecinta minuman hangat, pedas, dan siapa pun yang ingin menjelajahi rasa chai Tradisional India yang kaya.</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fontScale="90000"/>
          </a:bodyPr>
          <a:lstStyle/>
          <a:p>
            <a:r>
              <a:rPr lang="id-ID" sz="4700" b="0" i="0" strike="noStrike" cap="none" baseline="0">
                <a:solidFill>
                  <a:srgbClr val="404040"/>
                </a:solidFill>
                <a:effectLst/>
                <a:latin typeface="Bookman Old Style"/>
                <a:ea typeface="Bookman Old Style"/>
                <a:cs typeface="Bookman Old Style"/>
              </a:rPr>
              <a:t>Tren dan Permintaan Pasar</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5"/>
            <a:ext cx="5127172" cy="3644170"/>
          </a:xfrm>
        </p:spPr>
        <p:txBody>
          <a:bodyPr vert="horz" lIns="0" tIns="45720" rIns="0" bIns="45720" rtlCol="0">
            <a:normAutofit fontScale="95000"/>
          </a:bodyPr>
          <a:lstStyle/>
          <a:p>
            <a:pPr>
              <a:lnSpc>
                <a:spcPct val="90000"/>
              </a:lnSpc>
            </a:pPr>
            <a:r>
              <a:rPr lang="id-ID" sz="1400" b="0" i="0" strike="noStrike" cap="none" baseline="0" dirty="0">
                <a:solidFill>
                  <a:srgbClr val="404040"/>
                </a:solidFill>
                <a:effectLst/>
                <a:latin typeface="Franklin Gothic Book"/>
                <a:ea typeface="Franklin Gothic Book"/>
                <a:cs typeface="Franklin Gothic Book"/>
              </a:rPr>
              <a:t>Amerika Latin menawarkan peluang besar untuk teh Chai</a:t>
            </a:r>
          </a:p>
          <a:p>
            <a:pPr lvl="1">
              <a:lnSpc>
                <a:spcPct val="90000"/>
              </a:lnSpc>
            </a:pPr>
            <a:r>
              <a:rPr lang="id-ID" sz="1400" b="0" i="0" strike="noStrike" cap="none" baseline="0" dirty="0">
                <a:solidFill>
                  <a:srgbClr val="404040"/>
                </a:solidFill>
                <a:effectLst/>
                <a:latin typeface="Franklin Gothic Book"/>
                <a:ea typeface="Franklin Gothic Book"/>
                <a:cs typeface="Franklin Gothic Book"/>
              </a:rPr>
              <a:t>Permintaan yang meningkat untuk produk yang sehat, alami, dan eksotis</a:t>
            </a:r>
          </a:p>
          <a:p>
            <a:pPr lvl="1">
              <a:lnSpc>
                <a:spcPct val="90000"/>
              </a:lnSpc>
            </a:pPr>
            <a:r>
              <a:rPr lang="id-ID" sz="1400" b="0" i="0" strike="noStrike" cap="none" baseline="0" dirty="0">
                <a:solidFill>
                  <a:srgbClr val="404040"/>
                </a:solidFill>
                <a:effectLst/>
                <a:latin typeface="Franklin Gothic Book"/>
                <a:ea typeface="Franklin Gothic Book"/>
                <a:cs typeface="Franklin Gothic Book"/>
              </a:rPr>
              <a:t>Budaya teh yang kuat di negara-negara seperti Argentina, Chili, dan Uruguay</a:t>
            </a:r>
          </a:p>
          <a:p>
            <a:pPr lvl="1">
              <a:lnSpc>
                <a:spcPct val="90000"/>
              </a:lnSpc>
            </a:pPr>
            <a:r>
              <a:rPr lang="id-ID" sz="1400" b="0" i="0" strike="noStrike" cap="none" baseline="0" dirty="0">
                <a:solidFill>
                  <a:srgbClr val="404040"/>
                </a:solidFill>
                <a:effectLst/>
                <a:latin typeface="Franklin Gothic Book"/>
                <a:ea typeface="Franklin Gothic Book"/>
                <a:cs typeface="Franklin Gothic Book"/>
              </a:rPr>
              <a:t>Teh Chai dapat menarik bagi pecinta teh dan kopi</a:t>
            </a:r>
          </a:p>
          <a:p>
            <a:pPr lvl="1">
              <a:lnSpc>
                <a:spcPct val="90000"/>
              </a:lnSpc>
            </a:pPr>
            <a:r>
              <a:rPr lang="id-ID" sz="1400" b="0" i="0" strike="noStrike" cap="none" baseline="0" dirty="0">
                <a:solidFill>
                  <a:srgbClr val="404040"/>
                </a:solidFill>
                <a:effectLst/>
                <a:latin typeface="Franklin Gothic Book"/>
                <a:ea typeface="Franklin Gothic Book"/>
                <a:cs typeface="Franklin Gothic Book"/>
              </a:rPr>
              <a:t>Teh Chai cocok dengan gaya hidup dan preferensi konsumen Amerika Latin</a:t>
            </a:r>
          </a:p>
          <a:p>
            <a:pPr>
              <a:lnSpc>
                <a:spcPct val="90000"/>
              </a:lnSpc>
            </a:pPr>
            <a:r>
              <a:rPr lang="id-ID" sz="1400" b="0" i="0" strike="noStrike" cap="none" baseline="0" dirty="0">
                <a:solidFill>
                  <a:srgbClr val="404040"/>
                </a:solidFill>
                <a:effectLst/>
                <a:latin typeface="Franklin Gothic Book"/>
                <a:ea typeface="Franklin Gothic Book"/>
                <a:cs typeface="Franklin Gothic Book"/>
              </a:rPr>
              <a:t>Ukuran pasar teh Chai global bernilai USD 1,9 miliar pada tahun 2019</a:t>
            </a:r>
          </a:p>
          <a:p>
            <a:pPr lvl="1">
              <a:lnSpc>
                <a:spcPct val="90000"/>
              </a:lnSpc>
            </a:pPr>
            <a:r>
              <a:rPr lang="id-ID" sz="1400" b="0" i="0" strike="noStrike" cap="none" baseline="0" dirty="0">
                <a:solidFill>
                  <a:srgbClr val="404040"/>
                </a:solidFill>
                <a:effectLst/>
                <a:latin typeface="Franklin Gothic Book"/>
                <a:ea typeface="Franklin Gothic Book"/>
                <a:cs typeface="Franklin Gothic Book"/>
              </a:rPr>
              <a:t>Diperkirakan tumbuh pada CAGR sebesar 5,5% dari 2020 hingga 2027</a:t>
            </a:r>
          </a:p>
          <a:p>
            <a:pPr lvl="1">
              <a:lnSpc>
                <a:spcPct val="90000"/>
              </a:lnSpc>
            </a:pPr>
            <a:r>
              <a:rPr lang="id-ID" sz="1400" b="0" i="0" strike="noStrike" cap="none" baseline="0" dirty="0">
                <a:solidFill>
                  <a:srgbClr val="404040"/>
                </a:solidFill>
                <a:effectLst/>
                <a:latin typeface="Franklin Gothic Book"/>
                <a:ea typeface="Franklin Gothic Book"/>
                <a:cs typeface="Franklin Gothic Book"/>
              </a:rPr>
              <a:t>Amerika Latin adalah salah satu wilayah dengan pertumbuhan tercepat untuk teh Chai</a:t>
            </a:r>
          </a:p>
          <a:p>
            <a:pPr lvl="1">
              <a:lnSpc>
                <a:spcPct val="90000"/>
              </a:lnSpc>
            </a:pPr>
            <a:r>
              <a:rPr lang="id-ID" sz="1400" b="0" i="0" strike="noStrike" cap="none" baseline="0" dirty="0">
                <a:solidFill>
                  <a:srgbClr val="404040"/>
                </a:solidFill>
                <a:effectLst/>
                <a:latin typeface="Franklin Gothic Book"/>
                <a:ea typeface="Franklin Gothic Book"/>
                <a:cs typeface="Franklin Gothic Book"/>
              </a:rPr>
              <a:t>Pendorong utama untuk pertumbuhan meliputi peningkatan kesadaran, kenaikan pendapatan yang dapat dibelanjakan, dan perluasan distribusi</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a:lstStyle/>
                    <a:p>
                      <a:r>
                        <a:rPr lang="id-ID" sz="2000" b="1" i="0" strike="noStrike" cap="all" baseline="0">
                          <a:solidFill>
                            <a:srgbClr val="000000"/>
                          </a:solidFill>
                          <a:effectLst/>
                          <a:latin typeface="Franklin Gothic Book"/>
                          <a:ea typeface="Franklin Gothic Book"/>
                          <a:cs typeface="Franklin Gothic Book"/>
                        </a:rPr>
                        <a:t>Wilayah</a:t>
                      </a:r>
                    </a:p>
                  </a:txBody>
                  <a:tcPr marL="223396" marR="223396" marT="223396" marB="223396" anchor="ctr">
                    <a:lnL w="12700" cmpd="sng">
                      <a:noFill/>
                    </a:lnL>
                    <a:lnR w="12700" cmpd="sng">
                      <a:noFill/>
                    </a:lnR>
                    <a:lnT w="12700" cmpd="sng">
                      <a:noFill/>
                    </a:lnT>
                    <a:lnB w="38100" cmpd="sng">
                      <a:noFill/>
                    </a:lnB>
                    <a:noFill/>
                  </a:tcPr>
                </a:tc>
                <a:tc>
                  <a:txBody>
                    <a:bodyPr/>
                    <a:lstStyle/>
                    <a:p>
                      <a:r>
                        <a:rPr lang="id-ID" sz="2000" b="1" i="0" strike="noStrike" cap="all" baseline="0" dirty="0">
                          <a:solidFill>
                            <a:srgbClr val="000000"/>
                          </a:solidFill>
                          <a:effectLst/>
                          <a:latin typeface="Franklin Gothic Book"/>
                          <a:ea typeface="Franklin Gothic Book"/>
                          <a:cs typeface="Franklin Gothic Book"/>
                        </a:rPr>
                        <a:t>Ukuran Pasar Teh Chai (USD miliar)</a:t>
                      </a:r>
                    </a:p>
                  </a:txBody>
                  <a:tcPr marL="223396" marR="223396" marT="223396" marB="223396" anchor="ctr">
                    <a:lnL w="12700" cmpd="sng">
                      <a:noFill/>
                    </a:lnL>
                    <a:lnR w="12700" cmpd="sng">
                      <a:noFill/>
                    </a:lnR>
                    <a:lnT w="12700" cmpd="sng">
                      <a:noFill/>
                    </a:lnT>
                    <a:lnB w="38100" cmpd="sng">
                      <a:noFill/>
                    </a:lnB>
                    <a:noFill/>
                  </a:tcPr>
                </a:tc>
                <a:tc>
                  <a:txBody>
                    <a:bodyPr/>
                    <a:lstStyle/>
                    <a:p>
                      <a:r>
                        <a:rPr lang="id-ID" sz="2000" b="1" i="0" strike="noStrike" cap="all" baseline="0">
                          <a:solidFill>
                            <a:srgbClr val="000000"/>
                          </a:solidFill>
                          <a:effectLst/>
                          <a:latin typeface="Franklin Gothic Book"/>
                          <a:ea typeface="Franklin Gothic Book"/>
                          <a:cs typeface="Franklin Gothic Book"/>
                        </a:rPr>
                        <a:t>CAGR (2020-2027)</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a:lstStyle/>
                    <a:p>
                      <a:r>
                        <a:rPr lang="id-ID" sz="2600" b="0" i="0" strike="noStrike" cap="none" baseline="0">
                          <a:solidFill>
                            <a:srgbClr val="000000"/>
                          </a:solidFill>
                          <a:effectLst/>
                          <a:latin typeface="Franklin Gothic Book"/>
                          <a:ea typeface="Franklin Gothic Book"/>
                          <a:cs typeface="Franklin Gothic Book"/>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id-ID" sz="2600" b="0" i="0" strike="noStrike" cap="none" baseline="0">
                          <a:solidFill>
                            <a:srgbClr val="000000"/>
                          </a:solidFill>
                          <a:effectLst/>
                          <a:latin typeface="Franklin Gothic Book"/>
                          <a:ea typeface="Franklin Gothic Book"/>
                          <a:cs typeface="Franklin Gothic Book"/>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a:lstStyle/>
                    <a:p>
                      <a:r>
                        <a:rPr lang="id-ID" sz="2600" b="0" i="0" strike="noStrike" cap="none" baseline="0">
                          <a:solidFill>
                            <a:srgbClr val="000000"/>
                          </a:solidFill>
                          <a:effectLst/>
                          <a:latin typeface="Franklin Gothic Book"/>
                          <a:ea typeface="Franklin Gothic Book"/>
                          <a:cs typeface="Franklin Gothic Book"/>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a:lstStyle/>
                    <a:p>
                      <a:r>
                        <a:rPr lang="id-ID" sz="2600" b="0" i="0" strike="noStrike" cap="none" baseline="0">
                          <a:solidFill>
                            <a:srgbClr val="000000"/>
                          </a:solidFill>
                          <a:effectLst/>
                          <a:latin typeface="Franklin Gothic Book"/>
                          <a:ea typeface="Franklin Gothic Book"/>
                          <a:cs typeface="Franklin Gothic Book"/>
                        </a:rPr>
                        <a:t>Amerika Latin</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id-ID" sz="2600" b="0" i="0" strike="noStrike" cap="none" baseline="0">
                          <a:solidFill>
                            <a:srgbClr val="000000"/>
                          </a:solidFill>
                          <a:effectLst/>
                          <a:latin typeface="Franklin Gothic Book"/>
                          <a:ea typeface="Franklin Gothic Book"/>
                          <a:cs typeface="Franklin Gothic Book"/>
                        </a:rPr>
                        <a:t>T/A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a:lstStyle/>
                    <a:p>
                      <a:r>
                        <a:rPr lang="id-ID" sz="2600" b="0" i="0" strike="noStrike" cap="none" baseline="0" dirty="0">
                          <a:solidFill>
                            <a:srgbClr val="000000"/>
                          </a:solidFill>
                          <a:effectLst/>
                          <a:latin typeface="Franklin Gothic Book"/>
                          <a:ea typeface="Franklin Gothic Book"/>
                          <a:cs typeface="Franklin Gothic Book"/>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id-ID" sz="4400" b="0" i="0" strike="noStrike" cap="none" baseline="0">
                <a:solidFill>
                  <a:srgbClr val="FFFFFF"/>
                </a:solidFill>
                <a:effectLst/>
                <a:latin typeface="Bookman Old Style"/>
                <a:ea typeface="Bookman Old Style"/>
                <a:cs typeface="Bookman Old Style"/>
              </a:rPr>
              <a:t>Saluran Distribusi: Peritel</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6580597" cy="5646208"/>
          </a:xfrm>
        </p:spPr>
        <p:txBody>
          <a:bodyPr anchor="ctr">
            <a:normAutofit/>
          </a:bodyPr>
          <a:lstStyle/>
          <a:p>
            <a:r>
              <a:rPr lang="id-ID" sz="2200" b="0" i="0" strike="noStrike" cap="none" baseline="0" dirty="0">
                <a:solidFill>
                  <a:srgbClr val="404040"/>
                </a:solidFill>
                <a:effectLst/>
                <a:latin typeface="Franklin Gothic Book"/>
                <a:ea typeface="Franklin Gothic Book"/>
                <a:cs typeface="Franklin Gothic Book"/>
              </a:rPr>
              <a:t>Peritel: Jual produk teh Chai langsung ke konsumen</a:t>
            </a:r>
          </a:p>
          <a:p>
            <a:pPr lvl="1"/>
            <a:r>
              <a:rPr lang="id-ID" sz="2200" b="0" i="0" strike="noStrike" cap="none" baseline="0" dirty="0">
                <a:solidFill>
                  <a:srgbClr val="404040"/>
                </a:solidFill>
                <a:effectLst/>
                <a:latin typeface="Franklin Gothic Book"/>
                <a:ea typeface="Franklin Gothic Book"/>
                <a:cs typeface="Franklin Gothic Book"/>
              </a:rPr>
              <a:t>Supermarket, toko serba ada, toko khusus, kafe, dan platform online</a:t>
            </a:r>
          </a:p>
          <a:p>
            <a:pPr lvl="1"/>
            <a:r>
              <a:rPr lang="id-ID" sz="2200" b="0" i="0" strike="noStrike" cap="none" baseline="0" dirty="0">
                <a:solidFill>
                  <a:srgbClr val="404040"/>
                </a:solidFill>
                <a:effectLst/>
                <a:latin typeface="Franklin Gothic Book"/>
                <a:ea typeface="Franklin Gothic Book"/>
                <a:cs typeface="Franklin Gothic Book"/>
              </a:rPr>
              <a:t>Pengaruhi persepsi, preferensi, dan pembelian konsumen</a:t>
            </a:r>
          </a:p>
          <a:p>
            <a:pPr lvl="1"/>
            <a:r>
              <a:rPr lang="id-ID" sz="2200" b="0" i="0" strike="noStrike" cap="none" baseline="0" dirty="0">
                <a:solidFill>
                  <a:srgbClr val="404040"/>
                </a:solidFill>
                <a:effectLst/>
                <a:latin typeface="Franklin Gothic Book"/>
                <a:ea typeface="Franklin Gothic Book"/>
                <a:cs typeface="Franklin Gothic Book"/>
              </a:rPr>
              <a:t>Menawarkan dukungan promosi dan merchandising</a:t>
            </a:r>
          </a:p>
          <a:p>
            <a:pPr lvl="1"/>
            <a:r>
              <a:rPr lang="id-ID" sz="2200" b="0" i="0" strike="noStrike" cap="none" baseline="0" dirty="0">
                <a:solidFill>
                  <a:srgbClr val="404040"/>
                </a:solidFill>
                <a:effectLst/>
                <a:latin typeface="Franklin Gothic Book"/>
                <a:ea typeface="Franklin Gothic Book"/>
                <a:cs typeface="Franklin Gothic Book"/>
              </a:rPr>
              <a:t>Peritel utama</a:t>
            </a:r>
          </a:p>
          <a:p>
            <a:r>
              <a:rPr lang="id-ID" sz="2200" b="0" i="0" strike="noStrike" cap="none" baseline="0" dirty="0">
                <a:solidFill>
                  <a:srgbClr val="404040"/>
                </a:solidFill>
                <a:effectLst/>
                <a:latin typeface="Franklin Gothic Book"/>
                <a:ea typeface="Franklin Gothic Book"/>
                <a:cs typeface="Franklin Gothic Book"/>
              </a:rPr>
              <a:t>Grosir: Menjual produk teh Chai secara massal ke peritel</a:t>
            </a:r>
          </a:p>
          <a:p>
            <a:r>
              <a:rPr lang="id-ID" sz="2200" b="0" i="0" strike="noStrike" cap="none" baseline="0" dirty="0">
                <a:solidFill>
                  <a:srgbClr val="404040"/>
                </a:solidFill>
                <a:effectLst/>
                <a:latin typeface="Franklin Gothic Book"/>
                <a:ea typeface="Franklin Gothic Book"/>
                <a:cs typeface="Franklin Gothic Book"/>
              </a:rPr>
              <a:t>Distributor: Mengangkut produk teh Chai dari produsen ke pengecer</a:t>
            </a:r>
          </a:p>
        </p:txBody>
      </p:sp>
    </p:spTree>
    <p:extLst>
      <p:ext uri="{BB962C8B-B14F-4D97-AF65-F5344CB8AC3E}">
        <p14:creationId xmlns:p14="http://schemas.microsoft.com/office/powerpoint/2010/main" val="27357771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id-ID" sz="4400" b="0" i="0" strike="noStrike" cap="none" baseline="0">
                <a:solidFill>
                  <a:srgbClr val="FFFFFF"/>
                </a:solidFill>
                <a:effectLst/>
                <a:latin typeface="Bookman Old Style"/>
                <a:ea typeface="Bookman Old Style"/>
                <a:cs typeface="Bookman Old Style"/>
              </a:rPr>
              <a:t>Saluran Distribusi: Grosir</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id-ID" sz="2400" b="0" i="0" strike="noStrike" cap="none" baseline="0">
                <a:solidFill>
                  <a:srgbClr val="404040"/>
                </a:solidFill>
                <a:effectLst/>
                <a:latin typeface="Franklin Gothic Book"/>
                <a:ea typeface="Franklin Gothic Book"/>
                <a:cs typeface="Franklin Gothic Book"/>
              </a:rPr>
              <a:t>Grosir membeli produk teh Chai dalam jumlah besar dari produsen atau distributor</a:t>
            </a:r>
          </a:p>
          <a:p>
            <a:pPr lvl="1"/>
            <a:r>
              <a:rPr lang="id-ID" sz="2400" b="0" i="0" strike="noStrike" cap="none" baseline="0">
                <a:solidFill>
                  <a:srgbClr val="404040"/>
                </a:solidFill>
                <a:effectLst/>
                <a:latin typeface="Franklin Gothic Book"/>
                <a:ea typeface="Franklin Gothic Book"/>
                <a:cs typeface="Franklin Gothic Book"/>
              </a:rPr>
              <a:t>Mereka menjual ke pengecer atau perantara lainnya</a:t>
            </a:r>
          </a:p>
          <a:p>
            <a:r>
              <a:rPr lang="id-ID" sz="2400" b="0" i="0" strike="noStrike" cap="none" baseline="0">
                <a:solidFill>
                  <a:srgbClr val="404040"/>
                </a:solidFill>
                <a:effectLst/>
                <a:latin typeface="Franklin Gothic Book"/>
                <a:ea typeface="Franklin Gothic Book"/>
                <a:cs typeface="Franklin Gothic Book"/>
              </a:rPr>
              <a:t>Grosir menautkan penawaran dan permintaan produk teh Chai</a:t>
            </a:r>
          </a:p>
          <a:p>
            <a:pPr lvl="1"/>
            <a:r>
              <a:rPr lang="id-ID" sz="2400" b="0" i="0" strike="noStrike" cap="none" baseline="0">
                <a:solidFill>
                  <a:srgbClr val="404040"/>
                </a:solidFill>
                <a:effectLst/>
                <a:latin typeface="Franklin Gothic Book"/>
                <a:ea typeface="Franklin Gothic Book"/>
                <a:cs typeface="Franklin Gothic Book"/>
              </a:rPr>
              <a:t>Mereka menawarkan ekonomi skala, penyimpanan, dan layanan transportasi</a:t>
            </a:r>
          </a:p>
          <a:p>
            <a:r>
              <a:rPr lang="id-ID" sz="2400" b="0" i="0" strike="noStrike" cap="none" baseline="0">
                <a:solidFill>
                  <a:srgbClr val="404040"/>
                </a:solidFill>
                <a:effectLst/>
                <a:latin typeface="Franklin Gothic Book"/>
                <a:ea typeface="Franklin Gothic Book"/>
                <a:cs typeface="Franklin Gothic Book"/>
              </a:rPr>
              <a:t>Grosir memberikan informasi pasar, umpan balik, dan fasilitas kredit</a:t>
            </a:r>
          </a:p>
        </p:txBody>
      </p:sp>
    </p:spTree>
    <p:extLst>
      <p:ext uri="{BB962C8B-B14F-4D97-AF65-F5344CB8AC3E}">
        <p14:creationId xmlns:p14="http://schemas.microsoft.com/office/powerpoint/2010/main" val="3827958716"/>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OS" val="Unix 3.10.0.1160"/>
  <p:tag name="AS_RELEASE_DATE" val="2023.06.30"/>
  <p:tag name="AS_TITLE" val="Aspose.Slides for Java"/>
  <p:tag name="AS_VERSION" val="23.6.1"/>
</p:tagLst>
</file>

<file path=ppt/theme/theme1.xml><?xml version="1.0" encoding="utf-8"?>
<a:theme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3569</Words>
  <Application>Microsoft Office PowerPoint</Application>
  <PresentationFormat>Widescreen</PresentationFormat>
  <Paragraphs>156</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Bookman Old Style</vt:lpstr>
      <vt:lpstr>Calibri</vt:lpstr>
      <vt:lpstr>Franklin Gothic Book</vt:lpstr>
      <vt:lpstr>RetrospectVTI</vt:lpstr>
      <vt:lpstr>Laporan Analisis Pasar untuk Mystic Spice Premium Chai Tea</vt:lpstr>
      <vt:lpstr>Agenda</vt:lpstr>
      <vt:lpstr>Pendahuluan</vt:lpstr>
      <vt:lpstr>Deskripsi Produk</vt:lpstr>
      <vt:lpstr>Deskripsi Produk (1/2)</vt:lpstr>
      <vt:lpstr>Deskripsi Produk (2/2)</vt:lpstr>
      <vt:lpstr>Tren dan Permintaan Pasar</vt:lpstr>
      <vt:lpstr>Saluran Distribusi: Peritel</vt:lpstr>
      <vt:lpstr>Saluran Distribusi: Grosir</vt:lpstr>
      <vt:lpstr>Saluran Distribusi: Distributor</vt:lpstr>
      <vt:lpstr>Rencana dan Strategi Promosi</vt:lpstr>
      <vt:lpstr>Hasil dan Tantangan yang Diharapkan: Hasil yang Diharapkan</vt:lpstr>
      <vt:lpstr>Hasil dan Tantangan yang Diharapkan: Potensi Tantangan</vt:lpstr>
      <vt:lpstr>Rekomendasi dan Kesimpulan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1</cp:revision>
  <dcterms:created xsi:type="dcterms:W3CDTF">2024-02-09T21:35:56Z</dcterms:created>
  <dcterms:modified xsi:type="dcterms:W3CDTF">2025-05-16T09:28:52Z</dcterms:modified>
</cp:coreProperties>
</file>