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563" autoAdjust="0"/>
    <p:restoredTop sz="94660"/>
  </p:normalViewPr>
  <p:slideViewPr>
    <p:cSldViewPr snapToGrid="0">
      <p:cViewPr varScale="1">
        <p:scale>
          <a:sx n="118" d="100"/>
          <a:sy n="118" d="100"/>
        </p:scale>
        <p:origin x="1382" y="8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5/19/2025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Questa presentazione è stata generata automaticamente da Copilot in PowerPoint sulla base al contenuto trovato in questo documento:</a:t>
            </a:r>
            <a:r>
              <a:rPr sz="1200"/>
              <a:t>
</a:t>
            </a:r>
            <a:r>
              <a:rPr lang="it-IT" sz="1200" b="0" i="0" strike="noStrike" cap="none" baseline="0">
                <a:solidFill>
                  <a:srgbClr val="000000"/>
                </a:solidFill>
                <a:effectLst/>
                <a:latin typeface="Aptos"/>
                <a:ea typeface="Aptos"/>
                <a:cs typeface="Aptos"/>
              </a:rPr>
              <a:t>https://microsoft-my.sharepoint.com/personal/dahans_microsoft_com/Documents/MS-4005/Market%20Analysis%20Report%20for%20Mystic%20Spice%20Premium%20Chai%20Tea.docx</a:t>
            </a:r>
            <a:r>
              <a:rPr sz="1200"/>
              <a:t>
</a:t>
            </a:r>
            <a:r>
              <a:rPr lang="it-IT" sz="1200" b="0" i="0" strike="noStrike" cap="none" baseline="0">
                <a:solidFill>
                  <a:srgbClr val="000000"/>
                </a:solidFill>
                <a:effectLst/>
                <a:latin typeface="Aptos"/>
                <a:ea typeface="Aptos"/>
                <a:cs typeface="Aptos"/>
              </a:rPr>
              <a:t>Il contenuto generato dall'IA potrebbe non essere corretto.</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I distributori rappresentano e distribuiscono i prodotti di tè Chai, facilitano il movimento e la vendita e offrono servizi di marketing, vendita e post-vendita. Stabiliscono e mantengono relazioni con rivenditori e consumatori e forniscono supporto tecnico e logistico. I principali distributori in America Latina includono Unilever, Nestle, Coca-Cola e PepsiCo.</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 i distributori sono le società che rappresentano e distribuiscono prodotti di tè Chai per conto dei produttori o dei commercianti all'ingrosso. I distributori sono gli agenti che facilitano il movimento e la vendita di prodotti di tè Chai in diversi mercati e aree geografiche, e possono offrire servizi di marketing, vendita e post-vendita per i prodotti di tè Chai. I distributori possono anche stabilire e mantenere relazioni con i rivenditori e i consumatori, e fornire supporto tecnico e logistico per i prodotti di tè Chai. Alcuni dei principali distributori di prodotti di tè Chai in America Latina sono Unilever, Nestlé, Coca-Cola e PepsiCo.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Il piano e la stratega di promozione per il tè Chai in America Latina mirano ad aumentare l'attenzione, posizionarlo come prodotto pregiato, incoraggiare la prova e l'acquisto e costruire fedeltà. Le tattiche includono la creazione di un marchio e di un logo, lo sviluppo di un sito Web e la presenza sui social media, il lancio di una campagna di marketing digitale, la distribuzione di campioni gratuiti, l'organizzazione di eventi e la collaborazione con le aziende locali. Il piano verrà implementato in oltre 12 mesi con un budget di 100.000 dollari americani e valutato usando indicatori di prestazioni chiave.</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Piano e strategia di promozione</a:t>
            </a:r>
            <a:r>
              <a:rPr sz="1200"/>
              <a:t>
</a:t>
            </a:r>
            <a:r>
              <a:rPr lang="it-IT" sz="1200" b="0" i="0" strike="noStrike" cap="none" baseline="0">
                <a:solidFill>
                  <a:srgbClr val="000000"/>
                </a:solidFill>
                <a:effectLst/>
                <a:latin typeface="Aptos"/>
                <a:ea typeface="Aptos"/>
                <a:cs typeface="Aptos"/>
              </a:rPr>
              <a:t>Il piano e la strategia di promozione per il tè Chai in America Latina mira a raggiungere i seguenti obiettivi:</a:t>
            </a:r>
            <a:r>
              <a:rPr sz="1200"/>
              <a:t>
</a:t>
            </a:r>
            <a:r>
              <a:rPr lang="it-IT" sz="1200" b="0" i="0" strike="noStrike" cap="none" baseline="0">
                <a:solidFill>
                  <a:srgbClr val="000000"/>
                </a:solidFill>
                <a:effectLst/>
                <a:latin typeface="Aptos"/>
                <a:ea typeface="Aptos"/>
                <a:cs typeface="Aptos"/>
              </a:rPr>
              <a:t>·          Aumentare l'attenzione e l'interesse per il tè Chai tra il pubblico di destinazione</a:t>
            </a:r>
            <a:r>
              <a:rPr sz="1200"/>
              <a:t>
</a:t>
            </a:r>
            <a:r>
              <a:rPr lang="it-IT" sz="1200" b="0" i="0" strike="noStrike" cap="none" baseline="0">
                <a:solidFill>
                  <a:srgbClr val="000000"/>
                </a:solidFill>
                <a:effectLst/>
                <a:latin typeface="Aptos"/>
                <a:ea typeface="Aptos"/>
                <a:cs typeface="Aptos"/>
              </a:rPr>
              <a:t>·         Posizionare il tè Chai come un prodotto pregiato, naturale e sano che offre un'esperienza unica e soddisfacente</a:t>
            </a:r>
            <a:r>
              <a:rPr sz="1200"/>
              <a:t>
</a:t>
            </a:r>
            <a:r>
              <a:rPr lang="it-IT" sz="1200" b="0" i="0" strike="noStrike" cap="none" baseline="0">
                <a:solidFill>
                  <a:srgbClr val="000000"/>
                </a:solidFill>
                <a:effectLst/>
                <a:latin typeface="Aptos"/>
                <a:ea typeface="Aptos"/>
                <a:cs typeface="Aptos"/>
              </a:rPr>
              <a:t>·          Incoraggiare la prova e l'acquisto di tè Chai attraverso vari canali e incentivi</a:t>
            </a:r>
            <a:r>
              <a:rPr sz="1200"/>
              <a:t>
</a:t>
            </a:r>
            <a:r>
              <a:rPr lang="it-IT" sz="1200" b="0" i="0" strike="noStrike" cap="none" baseline="0">
                <a:solidFill>
                  <a:srgbClr val="000000"/>
                </a:solidFill>
                <a:effectLst/>
                <a:latin typeface="Aptos"/>
                <a:ea typeface="Aptos"/>
                <a:cs typeface="Aptos"/>
              </a:rPr>
              <a:t>·          Costruire fedeltà e fidelizzazione tra i consumatori di tè Chai attraverso coinvolgimento e feedback</a:t>
            </a:r>
            <a:r>
              <a:rPr sz="1200"/>
              <a:t>
</a:t>
            </a:r>
            <a:r>
              <a:rPr lang="it-IT" sz="1200" b="0" i="0" strike="noStrike" cap="none" baseline="0">
                <a:solidFill>
                  <a:srgbClr val="000000"/>
                </a:solidFill>
                <a:effectLst/>
                <a:latin typeface="Aptos"/>
                <a:ea typeface="Aptos"/>
                <a:cs typeface="Aptos"/>
              </a:rPr>
              <a:t>Il piano e la strategia di promozione per il tè Chai in America Latina userà una combinazione di tattiche, ad esempio:</a:t>
            </a:r>
            <a:r>
              <a:rPr sz="1200"/>
              <a:t>
</a:t>
            </a:r>
            <a:r>
              <a:rPr lang="it-IT" sz="1200" b="0" i="0" strike="noStrike" cap="none" baseline="0">
                <a:solidFill>
                  <a:srgbClr val="000000"/>
                </a:solidFill>
                <a:effectLst/>
                <a:latin typeface="Aptos"/>
                <a:ea typeface="Aptos"/>
                <a:cs typeface="Aptos"/>
              </a:rPr>
              <a:t>·          Creazione di un marchio accattivante e memorabile per il tè Chai</a:t>
            </a:r>
            <a:r>
              <a:rPr sz="1200"/>
              <a:t>
</a:t>
            </a:r>
            <a:r>
              <a:rPr lang="it-IT" sz="1200" b="0" i="0" strike="noStrike" cap="none" baseline="0">
                <a:solidFill>
                  <a:srgbClr val="000000"/>
                </a:solidFill>
                <a:effectLst/>
                <a:latin typeface="Aptos"/>
                <a:ea typeface="Aptos"/>
                <a:cs typeface="Aptos"/>
              </a:rPr>
              <a:t>·         Sviluppare un sito Web e una presenza sui social media per il tè Chai che ne presenta i vantaggi, le caratteristiche e storie</a:t>
            </a:r>
            <a:r>
              <a:rPr sz="1200"/>
              <a:t>
</a:t>
            </a:r>
            <a:r>
              <a:rPr lang="it-IT" sz="1200" b="0" i="0" strike="noStrike" cap="none" baseline="0">
                <a:solidFill>
                  <a:srgbClr val="000000"/>
                </a:solidFill>
                <a:effectLst/>
                <a:latin typeface="Aptos"/>
                <a:ea typeface="Aptos"/>
                <a:cs typeface="Aptos"/>
              </a:rPr>
              <a:t>·          Lanciare una campagna di marketing digitale che utilizza SEO, SEM, e-mail marketing e influencer marketing per raggiungere e attirare potenziali clienti</a:t>
            </a:r>
            <a:r>
              <a:rPr sz="1200"/>
              <a:t>
</a:t>
            </a:r>
            <a:r>
              <a:rPr lang="it-IT" sz="1200" b="0" i="0" strike="noStrike" cap="none" baseline="0">
                <a:solidFill>
                  <a:srgbClr val="000000"/>
                </a:solidFill>
                <a:effectLst/>
                <a:latin typeface="Aptos"/>
                <a:ea typeface="Aptos"/>
                <a:cs typeface="Aptos"/>
              </a:rPr>
              <a:t>·          Distribuire campioni gratuiti e coupon di tè Chai in località strategiche, come supermercati, bar e negozi di prodotti naturali</a:t>
            </a:r>
            <a:r>
              <a:rPr sz="1200"/>
              <a:t>
</a:t>
            </a:r>
            <a:r>
              <a:rPr lang="it-IT" sz="1200" b="0" i="0" strike="noStrike" cap="none" baseline="0">
                <a:solidFill>
                  <a:srgbClr val="000000"/>
                </a:solidFill>
                <a:effectLst/>
                <a:latin typeface="Aptos"/>
                <a:ea typeface="Aptos"/>
                <a:cs typeface="Aptos"/>
              </a:rPr>
              <a:t>·         Organizzare eventi e concorsi che invitano le persone a provare e condividere il tè Chai con amici e familiari</a:t>
            </a:r>
            <a:r>
              <a:rPr sz="1200"/>
              <a:t>
</a:t>
            </a:r>
            <a:r>
              <a:rPr lang="it-IT" sz="1200" b="0" i="0" strike="noStrike" cap="none" baseline="0">
                <a:solidFill>
                  <a:srgbClr val="000000"/>
                </a:solidFill>
                <a:effectLst/>
                <a:latin typeface="Aptos"/>
                <a:ea typeface="Aptos"/>
                <a:cs typeface="Aptos"/>
              </a:rPr>
              <a:t>·          Collaborare con aziende e organizzazioni locali che condividono gli stessi valori e la stessa visione sul tè Chai</a:t>
            </a:r>
            <a:r>
              <a:rPr sz="1200"/>
              <a:t>
</a:t>
            </a:r>
            <a:r>
              <a:rPr lang="it-IT" sz="1200" b="0" i="0" strike="noStrike" cap="none" baseline="0">
                <a:solidFill>
                  <a:srgbClr val="000000"/>
                </a:solidFill>
                <a:effectLst/>
                <a:latin typeface="Aptos"/>
                <a:ea typeface="Aptos"/>
                <a:cs typeface="Aptos"/>
              </a:rPr>
              <a:t>Il piano e la strategia promozionale per il tè Chai in America Latina verranno implementati in un periodo di 12 mesi, con un budget di 100.000 dollari americani. Il piano verrà monitorato e valutato usando indicatori di prestazioni chiave, ad esempio il traffico del sito Web, il coinvolgimento sui social media, i tassi di apertura della posta elettronica, i tassi di conversione, il volume delle vendite, la soddisfazione dei clienti e i tassi di fidelizzazione.</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Il piano e la strategia di promozione per il tè Chai in America Latina dovrebbero comportare un aumento del 20% dell'attenzione e dell'interesse, un aumento del 10% della quota di mercato, un aumento del 15% del volume di vendite e dei ricavi e un aumento del 25% della soddisfazione dei clienti e dei tassi di fidelizzazione.</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Risultati e sfide previsti</a:t>
            </a:r>
            <a:r>
              <a:rPr sz="1200"/>
              <a:t>
</a:t>
            </a:r>
            <a:r>
              <a:rPr lang="it-IT" sz="1200" b="0" i="0" strike="noStrike" cap="none" baseline="0">
                <a:solidFill>
                  <a:srgbClr val="000000"/>
                </a:solidFill>
                <a:effectLst/>
                <a:latin typeface="Aptos"/>
                <a:ea typeface="Aptos"/>
                <a:cs typeface="Aptos"/>
              </a:rPr>
              <a:t>I risultati previsti del piano e la strategia di promozione per il tè Chai in America Latina sono:</a:t>
            </a:r>
            <a:r>
              <a:rPr sz="1200"/>
              <a:t>
</a:t>
            </a:r>
            <a:r>
              <a:rPr lang="it-IT" sz="1200" b="0" i="0" strike="noStrike" cap="none" baseline="0">
                <a:solidFill>
                  <a:srgbClr val="000000"/>
                </a:solidFill>
                <a:effectLst/>
                <a:latin typeface="Aptos"/>
                <a:ea typeface="Aptos"/>
                <a:cs typeface="Aptos"/>
              </a:rPr>
              <a:t>·          Aumento del 20% dell'attenzione e dell'interesse per il tè Chai tra il pubblico di destinazione</a:t>
            </a:r>
            <a:r>
              <a:rPr sz="1200"/>
              <a:t>
</a:t>
            </a:r>
            <a:r>
              <a:rPr lang="it-IT" sz="1200" b="0" i="0" strike="noStrike" cap="none" baseline="0">
                <a:solidFill>
                  <a:srgbClr val="000000"/>
                </a:solidFill>
                <a:effectLst/>
                <a:latin typeface="Aptos"/>
                <a:ea typeface="Aptos"/>
                <a:cs typeface="Aptos"/>
              </a:rPr>
              <a:t>·          Aumento del 10% della quota di mercato del tè Chai nell'area geografica</a:t>
            </a:r>
            <a:r>
              <a:rPr sz="1200"/>
              <a:t>
</a:t>
            </a:r>
            <a:r>
              <a:rPr lang="it-IT" sz="1200" b="0" i="0" strike="noStrike" cap="none" baseline="0">
                <a:solidFill>
                  <a:srgbClr val="000000"/>
                </a:solidFill>
                <a:effectLst/>
                <a:latin typeface="Aptos"/>
                <a:ea typeface="Aptos"/>
                <a:cs typeface="Aptos"/>
              </a:rPr>
              <a:t>·          Aumento del 15% del volume delle vendite e dei ricavi del tè Chai nell'area geografica</a:t>
            </a:r>
            <a:r>
              <a:rPr sz="1200"/>
              <a:t>
</a:t>
            </a:r>
            <a:r>
              <a:rPr lang="it-IT" sz="1200" b="0" i="0" strike="noStrike" cap="none" baseline="0">
                <a:solidFill>
                  <a:srgbClr val="000000"/>
                </a:solidFill>
                <a:effectLst/>
                <a:latin typeface="Aptos"/>
                <a:ea typeface="Aptos"/>
                <a:cs typeface="Aptos"/>
              </a:rPr>
              <a:t>·Aumento del 25% della soddisfazione dei clienti e dei tassi di fidelizzazione del tè Chai nell'area geografica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Il piano e la strategia di promozione per il tè Chai in America Latina affrontano diverse sfide, come il prezzo elevato, la mancanza di attenzione, la concorrenza da altri prodotti per il tè, gli ostacoli normativi e culturali, e questioni ambientali e sociali che possono influenzare l'approvvigionamento e la qualità degli ingredienti del tè Chai.</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 le potenziali sfide del piano e della strategia di promozione per il tè Chai in America Latina sono:</a:t>
            </a:r>
            <a:r>
              <a:rPr sz="1200"/>
              <a:t>
</a:t>
            </a:r>
            <a:r>
              <a:rPr lang="it-IT" sz="1200" b="0" i="0" strike="noStrike" cap="none" baseline="0">
                <a:solidFill>
                  <a:srgbClr val="000000"/>
                </a:solidFill>
                <a:effectLst/>
                <a:latin typeface="Aptos"/>
                <a:ea typeface="Aptos"/>
                <a:cs typeface="Aptos"/>
              </a:rPr>
              <a:t>·          Il prezzo elevato e la scarsa accessibilità dei prodotti di tè Chai rispetto ad altre bevande</a:t>
            </a:r>
            <a:r>
              <a:rPr sz="1200"/>
              <a:t>
</a:t>
            </a:r>
            <a:r>
              <a:rPr lang="it-IT" sz="1200" b="0" i="0" strike="noStrike" cap="none" baseline="0">
                <a:solidFill>
                  <a:srgbClr val="000000"/>
                </a:solidFill>
                <a:effectLst/>
                <a:latin typeface="Aptos"/>
                <a:ea typeface="Aptos"/>
                <a:cs typeface="Aptos"/>
              </a:rPr>
              <a:t>··          La mancanza di attenzione e familiarità con il tè Chai tra alcuni segmenti della popolazione</a:t>
            </a:r>
            <a:r>
              <a:rPr sz="1200"/>
              <a:t>
</a:t>
            </a:r>
            <a:r>
              <a:rPr lang="it-IT" sz="1200" b="0" i="0" strike="noStrike" cap="none" baseline="0">
                <a:solidFill>
                  <a:srgbClr val="000000"/>
                </a:solidFill>
                <a:effectLst/>
                <a:latin typeface="Aptos"/>
                <a:ea typeface="Aptos"/>
                <a:cs typeface="Aptos"/>
              </a:rPr>
              <a:t>··          La concorrenza di altri prodotti per il tè, come tè alle erbe, tè verde e tè nero</a:t>
            </a:r>
            <a:r>
              <a:rPr sz="1200"/>
              <a:t>
</a:t>
            </a:r>
            <a:r>
              <a:rPr lang="it-IT" sz="1200" b="0" i="0" strike="noStrike" cap="none" baseline="0">
                <a:solidFill>
                  <a:srgbClr val="000000"/>
                </a:solidFill>
                <a:effectLst/>
                <a:latin typeface="Aptos"/>
                <a:ea typeface="Aptos"/>
                <a:cs typeface="Aptos"/>
              </a:rPr>
              <a:t> ·          Gli ostacoli normativi e culturali che possono limitare l'ingresso e l'espansione dei prodotti di tè Chai in alcuni Paesi</a:t>
            </a:r>
            <a:r>
              <a:rPr sz="1200"/>
              <a:t>
</a:t>
            </a:r>
            <a:r>
              <a:rPr lang="it-IT" sz="1200" b="0" i="0" strike="noStrike" cap="none" baseline="0">
                <a:solidFill>
                  <a:srgbClr val="000000"/>
                </a:solidFill>
                <a:effectLst/>
                <a:latin typeface="Aptos"/>
                <a:ea typeface="Aptos"/>
                <a:cs typeface="Aptos"/>
              </a:rPr>
              <a:t>··          Le questioni ambientali e sociali che possono influenzare l'approvvigionamento e la qualità degli ingredienti del tè Chai</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Il tè Chai è un prodotto promettente nel mercato latino americano, poiché offre un'alternativa sana ed esotica. Dovrebbe essere posizionato come prodotto pregiato e versatile, sfruttando le sue caratteristiche e i vantaggi unici. È consigliabile usare una combinazione di tattiche online e offline per raggiungere il pubblico di destinazione e superare le sfide.</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 raccomandazioni e conclusioni</a:t>
            </a:r>
            <a:r>
              <a:rPr sz="1200"/>
              <a:t>
</a:t>
            </a:r>
            <a:r>
              <a:rPr lang="it-IT" sz="1200" b="0" i="0" strike="noStrike" cap="none" baseline="0">
                <a:solidFill>
                  <a:srgbClr val="000000"/>
                </a:solidFill>
                <a:effectLst/>
                <a:latin typeface="Aptos"/>
                <a:ea typeface="Aptos"/>
                <a:cs typeface="Aptos"/>
              </a:rPr>
              <a:t>In base all'analisi di mercato, all'analisi competitiva, ai canali di distribuzione e al piano e alla strategia di promozione, è possibile trarre le raccomandazioni e le conclusioni seguenti per il futuro del tè Chai in America Latina:</a:t>
            </a:r>
            <a:r>
              <a:rPr sz="1200"/>
              <a:t>
</a:t>
            </a:r>
            <a:r>
              <a:rPr lang="it-IT" sz="1200" b="0" i="0" strike="noStrike" cap="none" baseline="0">
                <a:solidFill>
                  <a:srgbClr val="000000"/>
                </a:solidFill>
                <a:effectLst/>
                <a:latin typeface="Aptos"/>
                <a:ea typeface="Aptos"/>
                <a:cs typeface="Aptos"/>
              </a:rPr>
              <a:t>··          il tè Chai è un prodotto promettente che ha un potenziale di crescita e successo nel mercato latino americano, poiché offre un'alternativa sana, naturale ed esotica ad altre bevande</a:t>
            </a:r>
            <a:r>
              <a:rPr sz="1200"/>
              <a:t>
</a:t>
            </a:r>
            <a:r>
              <a:rPr lang="it-IT" sz="1200" b="0" i="0" strike="noStrike" cap="none" baseline="0">
                <a:solidFill>
                  <a:srgbClr val="000000"/>
                </a:solidFill>
                <a:effectLst/>
                <a:latin typeface="Aptos"/>
                <a:ea typeface="Aptos"/>
                <a:cs typeface="Aptos"/>
              </a:rPr>
              <a:t>··          Il tè Chai deve essere posizionato e commercializzato come un prodotto pregiato, autentico e versatile che può fare appello a diversi segmenti e occasioni</a:t>
            </a:r>
            <a:r>
              <a:rPr sz="1200"/>
              <a:t>
</a:t>
            </a:r>
            <a:r>
              <a:rPr lang="it-IT" sz="1200" b="0" i="0" strike="noStrike" cap="none" baseline="0">
                <a:solidFill>
                  <a:srgbClr val="000000"/>
                </a:solidFill>
                <a:effectLst/>
                <a:latin typeface="Aptos"/>
                <a:ea typeface="Aptos"/>
                <a:cs typeface="Aptos"/>
              </a:rPr>
              <a:t>·          Il tè Chai deve sfruttare le sue caratteristiche e benefici unici, come il ricco aroma, sapore e i benefici per la salute, per differenziarsi da altri prodotti per il tè</a:t>
            </a:r>
            <a:r>
              <a:rPr sz="1200"/>
              <a:t>
</a:t>
            </a:r>
            <a:r>
              <a:rPr lang="it-IT" sz="1200" b="0" i="0" strike="noStrike" cap="none" baseline="0">
                <a:solidFill>
                  <a:srgbClr val="000000"/>
                </a:solidFill>
                <a:effectLst/>
                <a:latin typeface="Aptos"/>
                <a:ea typeface="Aptos"/>
                <a:cs typeface="Aptos"/>
              </a:rPr>
              <a:t>··          Il tè Chai deve usare un mix di tattiche online e offline per raggiungere e coinvolgere il pubblico di destinazione, e per creare una base di clienti fedele e soddisfatta</a:t>
            </a:r>
            <a:r>
              <a:rPr sz="1200"/>
              <a:t>
</a:t>
            </a:r>
            <a:r>
              <a:rPr lang="it-IT" sz="1200" b="0" i="0" strike="noStrike" cap="none" baseline="0">
                <a:solidFill>
                  <a:srgbClr val="000000"/>
                </a:solidFill>
                <a:effectLst/>
                <a:latin typeface="Aptos"/>
                <a:ea typeface="Aptos"/>
                <a:cs typeface="Aptos"/>
              </a:rPr>
              <a:t>··          Il tè Chai deve superare le sfide e le minacce che possono ostacolare la crescita e l'espansione nell'area geografica, ad esempio prezzo, attenzione, concorrenza, normative e sostenibilità</a:t>
            </a:r>
            <a:r>
              <a:rPr sz="1200"/>
              <a:t>
</a:t>
            </a:r>
            <a:r>
              <a:rPr lang="it-IT" sz="1200" b="0" i="0" strike="noStrike" cap="none" baseline="0">
                <a:solidFill>
                  <a:srgbClr val="000000"/>
                </a:solidFill>
                <a:effectLst/>
                <a:latin typeface="Aptos"/>
                <a:ea typeface="Aptos"/>
                <a:cs typeface="Aptos"/>
              </a:rPr>
              <a:t>In conclusione, il tè Chai è un prodotto che ha un grosso potenziale e opportunità nel mercato latino americano, ma affronta anche alcune sfide e rischi. Il piano e la strategia di promozione descritti in questo report mirano a risolvere tali problemi e a raggiungere i risultati desiderati. Tuttavia, il piano e la strategia di promozione devono essere costantemente monitorati, valutati e modificati in base alle mutevoli condizioni del mercato e ai feedback della clientela.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Programma</a:t>
            </a:r>
            <a:r>
              <a:rPr sz="1200"/>
              <a:t>
</a:t>
            </a:r>
            <a:r>
              <a:rPr lang="it-IT" sz="1200" b="0" i="0" strike="noStrike" cap="none" baseline="0">
                <a:solidFill>
                  <a:srgbClr val="000000"/>
                </a:solidFill>
                <a:effectLst/>
                <a:latin typeface="Aptos"/>
                <a:ea typeface="Aptos"/>
                <a:cs typeface="Aptos"/>
              </a:rPr>
              <a:t>* Introduzione</a:t>
            </a:r>
            <a:r>
              <a:rPr sz="1200"/>
              <a:t>
</a:t>
            </a:r>
            <a:r>
              <a:rPr lang="it-IT" sz="1200" b="0" i="0" strike="noStrike" cap="none" baseline="0">
                <a:solidFill>
                  <a:srgbClr val="000000"/>
                </a:solidFill>
                <a:effectLst/>
                <a:latin typeface="Aptos"/>
                <a:ea typeface="Aptos"/>
                <a:cs typeface="Aptos"/>
              </a:rPr>
              <a:t>* Descrizione del prodotto</a:t>
            </a:r>
            <a:r>
              <a:rPr sz="1200"/>
              <a:t>
</a:t>
            </a:r>
            <a:r>
              <a:rPr lang="it-IT" sz="1200" b="0" i="0" strike="noStrike" cap="none" baseline="0">
                <a:solidFill>
                  <a:srgbClr val="000000"/>
                </a:solidFill>
                <a:effectLst/>
                <a:latin typeface="Aptos"/>
                <a:ea typeface="Aptos"/>
                <a:cs typeface="Aptos"/>
              </a:rPr>
              <a:t>* Descrizione del prodotto (1/2)</a:t>
            </a:r>
            <a:r>
              <a:rPr sz="1200"/>
              <a:t>
</a:t>
            </a:r>
            <a:r>
              <a:rPr lang="it-IT" sz="1200" b="0" i="0" strike="noStrike" cap="none" baseline="0">
                <a:solidFill>
                  <a:srgbClr val="000000"/>
                </a:solidFill>
                <a:effectLst/>
                <a:latin typeface="Aptos"/>
                <a:ea typeface="Aptos"/>
                <a:cs typeface="Aptos"/>
              </a:rPr>
              <a:t>* Descrizione del prodotto (2/2)</a:t>
            </a:r>
            <a:r>
              <a:rPr sz="1200"/>
              <a:t>
</a:t>
            </a:r>
            <a:r>
              <a:rPr lang="it-IT" sz="1200" b="0" i="0" strike="noStrike" cap="none" baseline="0">
                <a:solidFill>
                  <a:srgbClr val="000000"/>
                </a:solidFill>
                <a:effectLst/>
                <a:latin typeface="Aptos"/>
                <a:ea typeface="Aptos"/>
                <a:cs typeface="Aptos"/>
              </a:rPr>
              <a:t>* Tendenza e domanda del mercato</a:t>
            </a:r>
            <a:r>
              <a:rPr sz="1200"/>
              <a:t>
</a:t>
            </a:r>
            <a:r>
              <a:rPr lang="it-IT" sz="1200" b="0" i="0" strike="noStrike" cap="none" baseline="0">
                <a:solidFill>
                  <a:srgbClr val="000000"/>
                </a:solidFill>
                <a:effectLst/>
                <a:latin typeface="Aptos"/>
                <a:ea typeface="Aptos"/>
                <a:cs typeface="Aptos"/>
              </a:rPr>
              <a:t>* Analisi competitiva</a:t>
            </a:r>
            <a:r>
              <a:rPr sz="1200"/>
              <a:t>
</a:t>
            </a:r>
            <a:r>
              <a:rPr lang="it-IT" sz="1200" b="0" i="0" strike="noStrike" cap="none" baseline="0">
                <a:solidFill>
                  <a:srgbClr val="000000"/>
                </a:solidFill>
                <a:effectLst/>
                <a:latin typeface="Aptos"/>
                <a:ea typeface="Aptos"/>
                <a:cs typeface="Aptos"/>
              </a:rPr>
              <a:t>* Tetley</a:t>
            </a:r>
            <a:r>
              <a:rPr sz="1200"/>
              <a:t>
</a:t>
            </a:r>
            <a:r>
              <a:rPr lang="it-IT" sz="1200" b="0" i="0" strike="noStrike" cap="none" baseline="0">
                <a:solidFill>
                  <a:srgbClr val="000000"/>
                </a:solidFill>
                <a:effectLst/>
                <a:latin typeface="Aptos"/>
                <a:ea typeface="Aptos"/>
                <a:cs typeface="Aptos"/>
              </a:rPr>
              <a:t> * Teavana</a:t>
            </a:r>
            <a:r>
              <a:rPr sz="1200"/>
              <a:t>
</a:t>
            </a:r>
            <a:r>
              <a:rPr lang="it-IT" sz="1200" b="0" i="0" strike="noStrike" cap="none" baseline="0">
                <a:solidFill>
                  <a:srgbClr val="000000"/>
                </a:solidFill>
                <a:effectLst/>
                <a:latin typeface="Aptos"/>
                <a:ea typeface="Aptos"/>
                <a:cs typeface="Aptos"/>
              </a:rPr>
              <a:t> * David's Tea</a:t>
            </a:r>
            <a:r>
              <a:rPr sz="1200"/>
              <a:t>
</a:t>
            </a:r>
            <a:r>
              <a:rPr lang="it-IT" sz="1200" b="0" i="0" strike="noStrike" cap="none" baseline="0">
                <a:solidFill>
                  <a:srgbClr val="000000"/>
                </a:solidFill>
                <a:effectLst/>
                <a:latin typeface="Aptos"/>
                <a:ea typeface="Aptos"/>
                <a:cs typeface="Aptos"/>
              </a:rPr>
              <a:t> * Marchi locali</a:t>
            </a:r>
            <a:r>
              <a:rPr sz="1200"/>
              <a:t>
</a:t>
            </a:r>
            <a:r>
              <a:rPr lang="it-IT" sz="1200" b="0" i="0" strike="noStrike" cap="none" baseline="0">
                <a:solidFill>
                  <a:srgbClr val="000000"/>
                </a:solidFill>
                <a:effectLst/>
                <a:latin typeface="Aptos"/>
                <a:ea typeface="Aptos"/>
                <a:cs typeface="Aptos"/>
              </a:rPr>
              <a:t>* Quota di mercato del tè Chai in America Latina</a:t>
            </a:r>
            <a:r>
              <a:rPr sz="1200"/>
              <a:t>
</a:t>
            </a:r>
            <a:r>
              <a:rPr lang="it-IT" sz="1200" b="0" i="0" strike="noStrike" cap="none" baseline="0">
                <a:solidFill>
                  <a:srgbClr val="000000"/>
                </a:solidFill>
                <a:effectLst/>
                <a:latin typeface="Aptos"/>
                <a:ea typeface="Aptos"/>
                <a:cs typeface="Aptos"/>
              </a:rPr>
              <a:t>* Canali di distribuzione</a:t>
            </a:r>
            <a:r>
              <a:rPr sz="1200"/>
              <a:t>
</a:t>
            </a:r>
            <a:r>
              <a:rPr lang="it-IT" sz="1200" b="0" i="0" strike="noStrike" cap="none" baseline="0">
                <a:solidFill>
                  <a:srgbClr val="000000"/>
                </a:solidFill>
                <a:effectLst/>
                <a:latin typeface="Aptos"/>
                <a:ea typeface="Aptos"/>
                <a:cs typeface="Aptos"/>
              </a:rPr>
              <a:t>* Rivenditori</a:t>
            </a:r>
            <a:r>
              <a:rPr sz="1200"/>
              <a:t>
</a:t>
            </a:r>
            <a:r>
              <a:rPr lang="it-IT" sz="1200" b="0" i="0" strike="noStrike" cap="none" baseline="0">
                <a:solidFill>
                  <a:srgbClr val="000000"/>
                </a:solidFill>
                <a:effectLst/>
                <a:latin typeface="Aptos"/>
                <a:ea typeface="Aptos"/>
                <a:cs typeface="Aptos"/>
              </a:rPr>
              <a:t> * Commercianti dall'ingrosso</a:t>
            </a:r>
            <a:r>
              <a:rPr sz="1200"/>
              <a:t>
</a:t>
            </a:r>
            <a:r>
              <a:rPr lang="it-IT" sz="1200" b="0" i="0" strike="noStrike" cap="none" baseline="0">
                <a:solidFill>
                  <a:srgbClr val="000000"/>
                </a:solidFill>
                <a:effectLst/>
                <a:latin typeface="Aptos"/>
                <a:ea typeface="Aptos"/>
                <a:cs typeface="Aptos"/>
              </a:rPr>
              <a:t> * Distributori</a:t>
            </a:r>
            <a:r>
              <a:rPr sz="1200"/>
              <a:t>
</a:t>
            </a:r>
            <a:r>
              <a:rPr lang="it-IT" sz="1200" b="0" i="0" strike="noStrike" cap="none" baseline="0">
                <a:solidFill>
                  <a:srgbClr val="000000"/>
                </a:solidFill>
                <a:effectLst/>
                <a:latin typeface="Aptos"/>
                <a:ea typeface="Aptos"/>
                <a:cs typeface="Aptos"/>
              </a:rPr>
              <a:t>* Piano e strategia di promozione</a:t>
            </a:r>
            <a:r>
              <a:rPr sz="1200"/>
              <a:t>
</a:t>
            </a:r>
            <a:r>
              <a:rPr lang="it-IT" sz="1200" b="0" i="0" strike="noStrike" cap="none" baseline="0">
                <a:solidFill>
                  <a:srgbClr val="000000"/>
                </a:solidFill>
                <a:effectLst/>
                <a:latin typeface="Aptos"/>
                <a:ea typeface="Aptos"/>
                <a:cs typeface="Aptos"/>
              </a:rPr>
              <a:t>* Risultati e sfide previsti</a:t>
            </a:r>
            <a:r>
              <a:rPr sz="1200"/>
              <a:t>
</a:t>
            </a:r>
            <a:r>
              <a:rPr lang="it-IT" sz="1200" b="0" i="0" strike="noStrike" cap="none" baseline="0">
                <a:solidFill>
                  <a:srgbClr val="000000"/>
                </a:solidFill>
                <a:effectLst/>
                <a:latin typeface="Aptos"/>
                <a:ea typeface="Aptos"/>
                <a:cs typeface="Aptos"/>
              </a:rPr>
              <a:t> * Risultati previsti</a:t>
            </a:r>
            <a:r>
              <a:rPr sz="1200"/>
              <a:t>
</a:t>
            </a:r>
            <a:r>
              <a:rPr lang="it-IT" sz="1200" b="0" i="0" strike="noStrike" cap="none" baseline="0">
                <a:solidFill>
                  <a:srgbClr val="000000"/>
                </a:solidFill>
                <a:effectLst/>
                <a:latin typeface="Aptos"/>
                <a:ea typeface="Aptos"/>
                <a:cs typeface="Aptos"/>
              </a:rPr>
              <a:t> * Sfide potenziali</a:t>
            </a:r>
            <a:r>
              <a:rPr sz="1200"/>
              <a:t>
</a:t>
            </a:r>
            <a:r>
              <a:rPr lang="it-IT" sz="1200" b="0" i="0" strike="noStrike" cap="none" baseline="0">
                <a:solidFill>
                  <a:srgbClr val="000000"/>
                </a:solidFill>
                <a:effectLst/>
                <a:latin typeface="Aptos"/>
                <a:ea typeface="Aptos"/>
                <a:cs typeface="Aptos"/>
              </a:rPr>
              <a:t>* Consigli e conclusioni</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Questo report fornisce un'analisi di mercato per Mystic Spice Premium Chai Tea nell'area geografica dell'America Latina. Tratta la descrizione del prodotto, la tendenza del mercato, l'analisi competitiva, i canali di distribuzione, il piano promozionale, i risultati previsti e i consigli per il futuro.</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Introduzioni</a:t>
            </a:r>
            <a:r>
              <a:rPr sz="1200"/>
              <a:t>
</a:t>
            </a:r>
            <a:r>
              <a:rPr lang="it-IT" sz="1200" b="0" i="0" strike="noStrike" cap="none" baseline="0">
                <a:solidFill>
                  <a:srgbClr val="000000"/>
                </a:solidFill>
                <a:effectLst/>
                <a:latin typeface="Aptos"/>
                <a:ea typeface="Aptos"/>
                <a:cs typeface="Aptos"/>
              </a:rPr>
              <a:t>Mystic Spice Premium Chai Tea è un nuovo prodotto lanciato da Contoso Beverage, società specializzata nella produzione e distribuzione di bevande di elevata qualità in tutto il mondo. Mystic Spice Premium Chai Tea è una bevanda di tè speziata, nata in India, che si è diffusa in tutto il mondo. Si tratta di una bevanda versatile che può essere bevuta calda o fredda, con o senza l'aggiunta di latte, spezie e dolcificanti vari. Il tè Chai offre molti benefici per la salute, ad esempio rinforza il sistema immunitario, riduce le infiammazioni e migliora la digestione. Ha anche un profondo significato culturale e storico, poiché è spesso associato all'ospitalità, all'amicizia e al relax.</a:t>
            </a:r>
            <a:r>
              <a:rPr sz="1200"/>
              <a:t>
</a:t>
            </a:r>
            <a:r>
              <a:rPr lang="it-IT" sz="1200" b="0" i="0" strike="noStrike" cap="none" baseline="0">
                <a:solidFill>
                  <a:srgbClr val="000000"/>
                </a:solidFill>
                <a:effectLst/>
                <a:latin typeface="Aptos"/>
                <a:ea typeface="Aptos"/>
                <a:cs typeface="Aptos"/>
              </a:rPr>
              <a:t>Questo report mira a fornire un'analisi di mercato per il Mystic Spice Premium Chai Tea, concentrandosi sull'area geografica dell'America Latina. Il report tratterà i seguenti aspetti:</a:t>
            </a:r>
            <a:r>
              <a:rPr sz="1200"/>
              <a:t>
</a:t>
            </a:r>
            <a:r>
              <a:rPr lang="it-IT" sz="1200" b="0" i="0" strike="noStrike" cap="none" baseline="0">
                <a:solidFill>
                  <a:srgbClr val="000000"/>
                </a:solidFill>
                <a:effectLst/>
                <a:latin typeface="Aptos"/>
                <a:ea typeface="Aptos"/>
                <a:cs typeface="Aptos"/>
              </a:rPr>
              <a:t> ·          La descrizione del prodotto, le caratteristiche e i vantaggi di Mystic Spice Premium Chai Tea</a:t>
            </a:r>
            <a:r>
              <a:rPr sz="1200"/>
              <a:t>
</a:t>
            </a:r>
            <a:r>
              <a:rPr lang="it-IT" sz="1200" b="0" i="0" strike="noStrike" cap="none" baseline="0">
                <a:solidFill>
                  <a:srgbClr val="000000"/>
                </a:solidFill>
                <a:effectLst/>
                <a:latin typeface="Aptos"/>
                <a:ea typeface="Aptos"/>
                <a:cs typeface="Aptos"/>
              </a:rPr>
              <a:t>··          La tendenza e la domanda del mercato di tè Chai in America Latina</a:t>
            </a:r>
            <a:r>
              <a:rPr sz="1200"/>
              <a:t>
</a:t>
            </a:r>
            <a:r>
              <a:rPr lang="it-IT" sz="1200" b="0" i="0" strike="noStrike" cap="none" baseline="0">
                <a:solidFill>
                  <a:srgbClr val="000000"/>
                </a:solidFill>
                <a:effectLst/>
                <a:latin typeface="Aptos"/>
                <a:ea typeface="Aptos"/>
                <a:cs typeface="Aptos"/>
              </a:rPr>
              <a:t> ·          L'analisi competitiva del tè Chai in America Latina</a:t>
            </a:r>
            <a:r>
              <a:rPr sz="1200"/>
              <a:t>
</a:t>
            </a:r>
            <a:r>
              <a:rPr lang="it-IT" sz="1200" b="0" i="0" strike="noStrike" cap="none" baseline="0">
                <a:solidFill>
                  <a:srgbClr val="000000"/>
                </a:solidFill>
                <a:effectLst/>
                <a:latin typeface="Aptos"/>
                <a:ea typeface="Aptos"/>
                <a:cs typeface="Aptos"/>
              </a:rPr>
              <a:t> ·          I canali di distribuzione per il tè Chai in America Latina</a:t>
            </a:r>
            <a:r>
              <a:rPr sz="1200"/>
              <a:t>
</a:t>
            </a:r>
            <a:r>
              <a:rPr lang="it-IT" sz="1200" b="0" i="0" strike="noStrike" cap="none" baseline="0">
                <a:solidFill>
                  <a:srgbClr val="000000"/>
                </a:solidFill>
                <a:effectLst/>
                <a:latin typeface="Aptos"/>
                <a:ea typeface="Aptos"/>
                <a:cs typeface="Aptos"/>
              </a:rPr>
              <a:t> ·          Il piano e la strategia di promozione per il tè Chai in America Latina</a:t>
            </a:r>
            <a:r>
              <a:rPr sz="1200"/>
              <a:t>
</a:t>
            </a:r>
            <a:r>
              <a:rPr lang="it-IT" sz="1200" b="0" i="0" strike="noStrike" cap="none" baseline="0">
                <a:solidFill>
                  <a:srgbClr val="000000"/>
                </a:solidFill>
                <a:effectLst/>
                <a:latin typeface="Aptos"/>
                <a:ea typeface="Aptos"/>
                <a:cs typeface="Aptos"/>
              </a:rPr>
              <a:t> ·          I risultati previsti e le sfide del piano di promozione</a:t>
            </a:r>
            <a:r>
              <a:rPr sz="1200"/>
              <a:t>
</a:t>
            </a:r>
            <a:r>
              <a:rPr lang="it-IT" sz="1200" b="0" i="0" strike="noStrike" cap="none" baseline="0">
                <a:solidFill>
                  <a:srgbClr val="000000"/>
                </a:solidFill>
                <a:effectLst/>
                <a:latin typeface="Aptos"/>
                <a:ea typeface="Aptos"/>
                <a:cs typeface="Aptos"/>
              </a:rPr>
              <a:t> ·          I consigli e le conclusioni per il futuro del tè Chai in America Latina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Mystic Spice Premium Chai Tea è una miscela creata meticolosamente che rispetta le tradizioni del chai indiano. Ogni tazza permette di viaggiare attraverso i vivaci paesaggi dell'India, ricreando un'autentica esperienza chai in casa.</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Descrizione del prodotto</a:t>
            </a:r>
            <a:r>
              <a:rPr sz="1200"/>
              <a:t>
</a:t>
            </a:r>
            <a:r>
              <a:rPr lang="it-IT" sz="1200" b="0" i="0" strike="noStrike" cap="none" baseline="0">
                <a:solidFill>
                  <a:srgbClr val="000000"/>
                </a:solidFill>
                <a:effectLst/>
                <a:latin typeface="Aptos"/>
                <a:ea typeface="Aptos"/>
                <a:cs typeface="Aptos"/>
              </a:rPr>
              <a:t>Mystic Spice Premium Chai Tea è una miscela creata meticolosamente che rende omaggio alle tradizioni senza tempo del chai indiano. Ogni tazza offre un viaggio incantevole attraverso i vivaci paesaggi dell'India, ricreando un'autentica esperienza chai in casa. La descrizione del prodotto, le caratteristiche e i vantaggi di Mystic Spice Premium Chai Tea sono riepilogati nella tabella seguente:</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Non definito</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Non definito</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Il mercato latino americano offre grandi opportunità per il tè Chai, con una crescente richiesta di prodotti salubri, naturali ed esotici. La dimensione globale del mercato del tè Chai è stata valutata in 1,9 miliardi di dollari americani nel 2019 e dovrebbe raggiungere un CAGR del 5,5% dal 2020 al 2027, con l'America Latina come una delle aree geografiche in rapida crescita. I principali fattori di crescita includono la maggiore attenzione e disponibilità economica, oltre all'espansione della distribuzione.</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Tendenza e domanda del mercato</a:t>
            </a:r>
            <a:r>
              <a:rPr sz="1200"/>
              <a:t>
</a:t>
            </a:r>
            <a:r>
              <a:rPr lang="it-IT" sz="1200" b="0" i="0" strike="noStrike" cap="none" baseline="0">
                <a:solidFill>
                  <a:srgbClr val="000000"/>
                </a:solidFill>
                <a:effectLst/>
                <a:latin typeface="Aptos"/>
                <a:ea typeface="Aptos"/>
                <a:cs typeface="Aptos"/>
              </a:rPr>
              <a:t>Il mercato latino americano offre grandi opportunità per il tè Chai, poiché l'area geografica presenta una crescente richiesta di prodotti salubri, naturali ed esotici. L'area ha anche una forte cultura del tè, soprattutto in Paesi come Argentina, Cile e Uruguay, dove il mate è una bevanda molto diffusa. Il tè Chai può attrarre sia gli appassionati del tè sia quelli del caffè, in quanto è uno stimolate simile alla caffeina ma dal sapore più complesso. Il tè Chai è anche ideale per lo stile di vita e le preferenze dei consumatori dell'America Latina, che amano socializzare, condividere e concedersi dolci prelibatezze.</a:t>
            </a:r>
            <a:r>
              <a:rPr sz="1200"/>
              <a:t>
</a:t>
            </a:r>
            <a:r>
              <a:rPr lang="it-IT" sz="1200" b="0" i="0" strike="noStrike" cap="none" baseline="0">
                <a:solidFill>
                  <a:srgbClr val="000000"/>
                </a:solidFill>
                <a:effectLst/>
                <a:latin typeface="Aptos"/>
                <a:ea typeface="Aptos"/>
                <a:cs typeface="Aptos"/>
              </a:rPr>
              <a:t>Secondo un report di Grand View Research, si stima che l'entità del mercato del tè Chai a livello globale abbia raggiunto 1,9 miliardi di dollari americani nel 2019 e dovrebbe raggiungere un tasso di crescita annuale composto (CAGR) del 5,5% dal 2020 al 2027. Il report afferma inoltre che l'America Latina è una delle aree geografiche in più rapida crescita per il tè Chai, con un CAGR del 6,2% dal 2020 al 2027. I principali fattori per la crescita del tè Chai in America Latina sono:</a:t>
            </a:r>
            <a:r>
              <a:rPr sz="1200"/>
              <a:t>
</a:t>
            </a:r>
            <a:r>
              <a:rPr lang="it-IT" sz="1200" b="0" i="0" strike="noStrike" cap="none" baseline="0">
                <a:solidFill>
                  <a:srgbClr val="000000"/>
                </a:solidFill>
                <a:effectLst/>
                <a:latin typeface="Aptos"/>
                <a:ea typeface="Aptos"/>
                <a:cs typeface="Aptos"/>
              </a:rPr>
              <a:t>··         La maggiore attenzione e interesse per i benefici per la salute e per gli aspetti culturali del tè Chai</a:t>
            </a:r>
            <a:r>
              <a:rPr sz="1200"/>
              <a:t>
</a:t>
            </a:r>
            <a:r>
              <a:rPr lang="it-IT" sz="1200" b="0" i="0" strike="noStrike" cap="none" baseline="0">
                <a:solidFill>
                  <a:srgbClr val="000000"/>
                </a:solidFill>
                <a:effectLst/>
                <a:latin typeface="Aptos"/>
                <a:ea typeface="Aptos"/>
                <a:cs typeface="Aptos"/>
              </a:rPr>
              <a:t>··          La maggior disponibilità economica unita al potere di spesa dei consumatori della classe media</a:t>
            </a:r>
            <a:r>
              <a:rPr sz="1200"/>
              <a:t>
</a:t>
            </a:r>
            <a:r>
              <a:rPr lang="it-IT" sz="1200" b="0" i="0" strike="noStrike" cap="none" baseline="0">
                <a:solidFill>
                  <a:srgbClr val="000000"/>
                </a:solidFill>
                <a:effectLst/>
                <a:latin typeface="Aptos"/>
                <a:ea typeface="Aptos"/>
                <a:cs typeface="Aptos"/>
              </a:rPr>
              <a:t> ·          La crescente diffusione di tè speciali e pregiati tra i segmenti più giovani urbani</a:t>
            </a:r>
            <a:r>
              <a:rPr sz="1200"/>
              <a:t>
</a:t>
            </a:r>
            <a:r>
              <a:rPr lang="it-IT" sz="1200" b="0" i="0" strike="noStrike" cap="none" baseline="0">
                <a:solidFill>
                  <a:srgbClr val="000000"/>
                </a:solidFill>
                <a:effectLst/>
                <a:latin typeface="Aptos"/>
                <a:ea typeface="Aptos"/>
                <a:cs typeface="Aptos"/>
              </a:rPr>
              <a:t> ·          L'espansione della distribuzione e della disponibilità di prodotti di tè Chai in vari canali, come supermercati, bar e piattaforme online</a:t>
            </a:r>
            <a:r>
              <a:rPr sz="1200"/>
              <a:t>
</a:t>
            </a:r>
            <a:r>
              <a:rPr lang="it-IT" sz="1200" b="0" i="0" strike="noStrike" cap="none" baseline="0">
                <a:solidFill>
                  <a:srgbClr val="000000"/>
                </a:solidFill>
                <a:effectLst/>
                <a:latin typeface="Aptos"/>
                <a:ea typeface="Aptos"/>
                <a:cs typeface="Aptos"/>
              </a:rPr>
              <a:t> ·          L'emergere di sapori e formati nuovi e innovativi di tè Chai, come le varietà pronte da bere, istantanee e biologiche</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Il tè Chai in America Latina è distribuito tramite rivenditori, commercianti all'ingrosso e distributori. I rivenditori, come supermercati e bar, vendono direttamente ai consumatori e possono influenzarne la percezione e gli acquisti. I principali rivenditori includono Walmart e Starbucks. I commercianti all'ingrosso vendono all'ingrosso ai rivenditori, mentre i distributori trasportano i prodotti dai produttori ai rivenditori.</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 i canali di distribuzione per il tè Chai in America Latina sono le modalità e i mezzi con cui i prodotti di tè Chai vengono consegnati e venduti ai consumatori finali. I canali di distribuzione per il tè Chai in America Latina si possono classificare in tre tipi: rivenditori, commercianti all'ingrosso e distributori.</a:t>
            </a:r>
            <a:r>
              <a:rPr sz="1200"/>
              <a:t>
</a:t>
            </a:r>
            <a:r>
              <a:rPr lang="it-IT" sz="1200" b="0" i="0" strike="noStrike" cap="none" baseline="0">
                <a:solidFill>
                  <a:srgbClr val="000000"/>
                </a:solidFill>
                <a:effectLst/>
                <a:latin typeface="Aptos"/>
                <a:ea typeface="Aptos"/>
                <a:cs typeface="Aptos"/>
              </a:rPr>
              <a:t>I rivenditori sono le società che vendono prodotti di tè Chai direttamente ai consumatori, come supermercati, minimarket, negozi di specialità, bar e piattaforme online. I rivenditori sono il canale più visibile e accessibile per i prodotti di tè Chai, e possono influenzare la percezione, le preferenze e gli acquisti di prodotti di tè Chai. I rivenditori possono anche offrire supporto promozionale e commerciale per i prodotti di tea Chai, come esposizione, insegne e spazio sugli scaffali. Alcuni dei principali rivenditori di prodotti di tè Chai in America Latina sono Walmart, Carrefour, Oxxo, Starbucks e Amazon.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I commercianti all'ingrosso acquistano prodotti di tè Chai all'ingrosso e li vendono ai rivenditori o ad altri intermediari. Fungono da collegamento tra la domanda e l'offerta di prodotti di tè Chai e offrono vari servizi. I principali commercianti all'ingrosso in America Latina includono Cencosud, Grupo Pao de Acucar, La Anonima e Makro.</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 i commercianti all'ingrosso sono le società che acquistano prodotti di tè Chai all'ingrosso da produttori o distributori e li vendono ai rivenditori o ad altri intermediari. I commercianti all'ingrosso fungono da collegamento tra la domanda e l'offerta di prodotti di tè Chai, e possono offrire economie di scala, stoccaggio e servizi di trasporto per i prodotti di tè Chai. I commercianti all'ingrosso possono anche fornire informazioni sul mercato, feedback e servizi di credito per i prodotti di tè Chai. Alcuni dei principali commercianti all'ingrosso di prodotti di tè Chai in America Latina sono Cencosud, Grupo Pao de Acucar, La Anonima e Makro.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5/19/2025</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5/19/2025</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5/19/2025</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5/19/2025</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5/19/2025</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5/19/2025</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5/19/2025</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5/19/2025</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5/19/2025</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5/19/2025</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5/19/2025</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5/19/2025</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Autofit/>
          </a:bodyPr>
          <a:lstStyle/>
          <a:p>
            <a:r>
              <a:rPr lang="it-IT" sz="5000" b="0" i="0" strike="noStrike" cap="none" baseline="0" dirty="0">
                <a:solidFill>
                  <a:srgbClr val="262626"/>
                </a:solidFill>
                <a:effectLst/>
                <a:latin typeface="Bookman Old Style"/>
                <a:ea typeface="Bookman Old Style"/>
                <a:cs typeface="Bookman Old Style"/>
              </a:rPr>
              <a:t>Rapporto di analisi del mercato su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it-IT" sz="4000" b="0" i="0" strike="noStrike" cap="none" baseline="0">
                <a:solidFill>
                  <a:srgbClr val="FFFFFF"/>
                </a:solidFill>
                <a:effectLst/>
                <a:latin typeface="Bookman Old Style"/>
                <a:ea typeface="Bookman Old Style"/>
                <a:cs typeface="Bookman Old Style"/>
              </a:rPr>
              <a:t>Canali di distribuzione: distributori</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it-IT" sz="1300" b="0" i="0" strike="noStrike" cap="none" baseline="0" dirty="0">
                <a:solidFill>
                  <a:srgbClr val="FFFFFF"/>
                </a:solidFill>
                <a:effectLst/>
                <a:latin typeface="Franklin Gothic Book"/>
                <a:ea typeface="Franklin Gothic Book"/>
                <a:cs typeface="Franklin Gothic Book"/>
              </a:rPr>
              <a:t>Ruolo dei distributori</a:t>
            </a:r>
          </a:p>
          <a:p>
            <a:pPr lvl="1">
              <a:lnSpc>
                <a:spcPct val="90000"/>
              </a:lnSpc>
            </a:pPr>
            <a:r>
              <a:rPr lang="it-IT" sz="1300" b="0" i="0" strike="noStrike" cap="none" baseline="0" dirty="0">
                <a:solidFill>
                  <a:srgbClr val="FFFFFF"/>
                </a:solidFill>
                <a:effectLst/>
                <a:latin typeface="Franklin Gothic Book"/>
                <a:ea typeface="Franklin Gothic Book"/>
                <a:cs typeface="Franklin Gothic Book"/>
              </a:rPr>
              <a:t>Rappresentano e distribuiscono prodotti di tè Chai</a:t>
            </a:r>
          </a:p>
          <a:p>
            <a:pPr lvl="1">
              <a:lnSpc>
                <a:spcPct val="90000"/>
              </a:lnSpc>
            </a:pPr>
            <a:r>
              <a:rPr lang="it-IT" sz="1300" b="0" i="0" strike="noStrike" cap="none" baseline="0" dirty="0">
                <a:solidFill>
                  <a:srgbClr val="FFFFFF"/>
                </a:solidFill>
                <a:effectLst/>
                <a:latin typeface="Franklin Gothic Book"/>
                <a:ea typeface="Franklin Gothic Book"/>
                <a:cs typeface="Franklin Gothic Book"/>
              </a:rPr>
              <a:t>Facilitano il movimento e la vendita in diversi mercati</a:t>
            </a:r>
          </a:p>
          <a:p>
            <a:pPr lvl="1">
              <a:lnSpc>
                <a:spcPct val="90000"/>
              </a:lnSpc>
            </a:pPr>
            <a:r>
              <a:rPr lang="it-IT" sz="1300" b="0" i="0" strike="noStrike" cap="none" baseline="0" dirty="0">
                <a:solidFill>
                  <a:srgbClr val="FFFFFF"/>
                </a:solidFill>
                <a:effectLst/>
                <a:latin typeface="Franklin Gothic Book"/>
                <a:ea typeface="Franklin Gothic Book"/>
                <a:cs typeface="Franklin Gothic Book"/>
              </a:rPr>
              <a:t>Offrono servizi di marketing, vendite e post-vendita</a:t>
            </a:r>
          </a:p>
          <a:p>
            <a:pPr>
              <a:lnSpc>
                <a:spcPct val="90000"/>
              </a:lnSpc>
            </a:pPr>
            <a:r>
              <a:rPr lang="it-IT" sz="1300" b="0" i="0" strike="noStrike" cap="none" baseline="0" dirty="0">
                <a:solidFill>
                  <a:srgbClr val="FFFFFF"/>
                </a:solidFill>
                <a:effectLst/>
                <a:latin typeface="Franklin Gothic Book"/>
                <a:ea typeface="Franklin Gothic Book"/>
                <a:cs typeface="Franklin Gothic Book"/>
              </a:rPr>
              <a:t>Relazioni</a:t>
            </a:r>
          </a:p>
          <a:p>
            <a:pPr lvl="1">
              <a:lnSpc>
                <a:spcPct val="90000"/>
              </a:lnSpc>
            </a:pPr>
            <a:r>
              <a:rPr lang="it-IT" sz="1300" b="0" i="0" strike="noStrike" cap="none" baseline="0" dirty="0">
                <a:solidFill>
                  <a:srgbClr val="FFFFFF"/>
                </a:solidFill>
                <a:effectLst/>
                <a:latin typeface="Franklin Gothic Book"/>
                <a:ea typeface="Franklin Gothic Book"/>
                <a:cs typeface="Franklin Gothic Book"/>
              </a:rPr>
              <a:t>Stabiliscono e mantengono relazioni con rivenditori e consumatori</a:t>
            </a:r>
          </a:p>
          <a:p>
            <a:pPr lvl="1">
              <a:lnSpc>
                <a:spcPct val="90000"/>
              </a:lnSpc>
            </a:pPr>
            <a:r>
              <a:rPr lang="it-IT" sz="1300" b="0" i="0" strike="noStrike" cap="none" baseline="0" dirty="0">
                <a:solidFill>
                  <a:srgbClr val="FFFFFF"/>
                </a:solidFill>
                <a:effectLst/>
                <a:latin typeface="Franklin Gothic Book"/>
                <a:ea typeface="Franklin Gothic Book"/>
                <a:cs typeface="Franklin Gothic Book"/>
              </a:rPr>
              <a:t>Forniscono supporto tecnico e logistico</a:t>
            </a:r>
          </a:p>
          <a:p>
            <a:pPr>
              <a:lnSpc>
                <a:spcPct val="90000"/>
              </a:lnSpc>
            </a:pPr>
            <a:r>
              <a:rPr lang="it-IT" sz="1300" b="0" i="0" strike="noStrike" cap="none" baseline="0" dirty="0">
                <a:solidFill>
                  <a:srgbClr val="FFFFFF"/>
                </a:solidFill>
                <a:effectLst/>
                <a:latin typeface="Franklin Gothic Book"/>
                <a:ea typeface="Franklin Gothic Book"/>
                <a:cs typeface="Franklin Gothic Book"/>
              </a:rPr>
              <a:t>Principali distributori in America Latina</a:t>
            </a:r>
          </a:p>
          <a:p>
            <a:pPr lvl="1">
              <a:lnSpc>
                <a:spcPct val="90000"/>
              </a:lnSpc>
            </a:pPr>
            <a:r>
              <a:rPr lang="it-IT" sz="1300" b="0" i="0" strike="noStrike" cap="none" baseline="0" dirty="0">
                <a:solidFill>
                  <a:srgbClr val="FFFFFF"/>
                </a:solidFill>
                <a:effectLst/>
                <a:latin typeface="Franklin Gothic Book"/>
                <a:ea typeface="Franklin Gothic Book"/>
                <a:cs typeface="Franklin Gothic Book"/>
              </a:rPr>
              <a:t>Tailwind Traders</a:t>
            </a:r>
          </a:p>
          <a:p>
            <a:pPr lvl="1">
              <a:lnSpc>
                <a:spcPct val="90000"/>
              </a:lnSpc>
            </a:pPr>
            <a:r>
              <a:rPr lang="it-IT" sz="1300" b="0" i="0" strike="noStrike" cap="none" baseline="0" dirty="0">
                <a:solidFill>
                  <a:srgbClr val="FFFFFF"/>
                </a:solidFill>
                <a:effectLst/>
                <a:latin typeface="Franklin Gothic Book"/>
                <a:ea typeface="Franklin Gothic Book"/>
                <a:cs typeface="Franklin Gothic Book"/>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it-IT" sz="4400" b="0" i="0" strike="noStrike" cap="none" baseline="0">
                <a:solidFill>
                  <a:srgbClr val="FFFFFF"/>
                </a:solidFill>
                <a:effectLst/>
                <a:latin typeface="Bookman Old Style"/>
                <a:ea typeface="Bookman Old Style"/>
                <a:cs typeface="Bookman Old Style"/>
              </a:rPr>
              <a:t>Piano e strategia di promozione</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9" y="605896"/>
            <a:ext cx="5766782" cy="5646208"/>
          </a:xfrm>
        </p:spPr>
        <p:txBody>
          <a:bodyPr anchor="ctr">
            <a:normAutofit lnSpcReduction="10000"/>
          </a:bodyPr>
          <a:lstStyle/>
          <a:p>
            <a:pPr>
              <a:lnSpc>
                <a:spcPct val="100000"/>
              </a:lnSpc>
            </a:pPr>
            <a:r>
              <a:rPr lang="it-IT" sz="1700" b="0" i="0" strike="noStrike" cap="none" baseline="0" dirty="0">
                <a:solidFill>
                  <a:srgbClr val="404040"/>
                </a:solidFill>
                <a:effectLst/>
                <a:latin typeface="Franklin Gothic Book"/>
                <a:ea typeface="Franklin Gothic Book"/>
                <a:cs typeface="Franklin Gothic Book"/>
              </a:rPr>
              <a:t>Obiettivi del piano e della strategia di promozione</a:t>
            </a:r>
          </a:p>
          <a:p>
            <a:pPr lvl="1">
              <a:lnSpc>
                <a:spcPct val="100000"/>
              </a:lnSpc>
            </a:pPr>
            <a:r>
              <a:rPr lang="it-IT" sz="1700" b="0" i="0" strike="noStrike" cap="none" baseline="0" dirty="0">
                <a:solidFill>
                  <a:srgbClr val="404040"/>
                </a:solidFill>
                <a:effectLst/>
                <a:latin typeface="Franklin Gothic Book"/>
                <a:ea typeface="Franklin Gothic Book"/>
                <a:cs typeface="Franklin Gothic Book"/>
              </a:rPr>
              <a:t>Aumentare la consapevolezza e l'interesse per il tè Chai tra il pubblico di destinazione</a:t>
            </a:r>
          </a:p>
          <a:p>
            <a:pPr lvl="1">
              <a:lnSpc>
                <a:spcPct val="100000"/>
              </a:lnSpc>
            </a:pPr>
            <a:r>
              <a:rPr lang="it-IT" sz="1700" b="0" i="0" strike="noStrike" cap="none" baseline="0" dirty="0">
                <a:solidFill>
                  <a:srgbClr val="404040"/>
                </a:solidFill>
                <a:effectLst/>
                <a:latin typeface="Franklin Gothic Book"/>
                <a:ea typeface="Franklin Gothic Book"/>
                <a:cs typeface="Franklin Gothic Book"/>
              </a:rPr>
              <a:t>Posizionare il tè Chai come prodotto di qualità, naturale e salutare</a:t>
            </a:r>
          </a:p>
          <a:p>
            <a:pPr lvl="1">
              <a:lnSpc>
                <a:spcPct val="100000"/>
              </a:lnSpc>
            </a:pPr>
            <a:r>
              <a:rPr lang="it-IT" sz="1700" b="0" i="0" strike="noStrike" cap="none" baseline="0" dirty="0">
                <a:solidFill>
                  <a:srgbClr val="404040"/>
                </a:solidFill>
                <a:effectLst/>
                <a:latin typeface="Franklin Gothic Book"/>
                <a:ea typeface="Franklin Gothic Book"/>
                <a:cs typeface="Franklin Gothic Book"/>
              </a:rPr>
              <a:t>Incoraggiare la prova e l'acquisto di tè Chai tramite vari canali e incentivi</a:t>
            </a:r>
          </a:p>
          <a:p>
            <a:pPr lvl="1">
              <a:lnSpc>
                <a:spcPct val="100000"/>
              </a:lnSpc>
            </a:pPr>
            <a:r>
              <a:rPr lang="it-IT" sz="1700" b="0" i="0" strike="noStrike" cap="none" baseline="0" dirty="0">
                <a:solidFill>
                  <a:srgbClr val="404040"/>
                </a:solidFill>
                <a:effectLst/>
                <a:latin typeface="Franklin Gothic Book"/>
                <a:ea typeface="Franklin Gothic Book"/>
                <a:cs typeface="Franklin Gothic Book"/>
              </a:rPr>
              <a:t>Costruire fedeltà e fidelizzare i consumatori di tè Chai</a:t>
            </a:r>
          </a:p>
          <a:p>
            <a:pPr>
              <a:lnSpc>
                <a:spcPct val="100000"/>
              </a:lnSpc>
            </a:pPr>
            <a:r>
              <a:rPr lang="it-IT" sz="1700" b="0" i="0" strike="noStrike" cap="none" baseline="0" dirty="0">
                <a:solidFill>
                  <a:srgbClr val="404040"/>
                </a:solidFill>
                <a:effectLst/>
                <a:latin typeface="Franklin Gothic Book"/>
                <a:ea typeface="Franklin Gothic Book"/>
                <a:cs typeface="Franklin Gothic Book"/>
              </a:rPr>
              <a:t>Tattiche usate nel piano e nella strategia di promozione</a:t>
            </a:r>
          </a:p>
          <a:p>
            <a:pPr lvl="1">
              <a:lnSpc>
                <a:spcPct val="100000"/>
              </a:lnSpc>
            </a:pPr>
            <a:r>
              <a:rPr lang="it-IT" sz="1700" b="0" i="0" strike="noStrike" cap="none" baseline="0" dirty="0">
                <a:solidFill>
                  <a:srgbClr val="404040"/>
                </a:solidFill>
                <a:effectLst/>
                <a:latin typeface="Franklin Gothic Book"/>
                <a:ea typeface="Franklin Gothic Book"/>
                <a:cs typeface="Franklin Gothic Book"/>
              </a:rPr>
              <a:t>Creazione di un marchio e di un logo accattivanti e memorabili per il tè Chai</a:t>
            </a:r>
          </a:p>
          <a:p>
            <a:pPr lvl="1">
              <a:lnSpc>
                <a:spcPct val="100000"/>
              </a:lnSpc>
            </a:pPr>
            <a:r>
              <a:rPr lang="it-IT" sz="1700" b="0" i="0" strike="noStrike" cap="none" baseline="0" dirty="0">
                <a:solidFill>
                  <a:srgbClr val="404040"/>
                </a:solidFill>
                <a:effectLst/>
                <a:latin typeface="Franklin Gothic Book"/>
                <a:ea typeface="Franklin Gothic Book"/>
                <a:cs typeface="Franklin Gothic Book"/>
              </a:rPr>
              <a:t>Sviluppare un sito Web e la presenza sui social media per il tè Chai</a:t>
            </a:r>
          </a:p>
          <a:p>
            <a:pPr lvl="1">
              <a:lnSpc>
                <a:spcPct val="100000"/>
              </a:lnSpc>
            </a:pPr>
            <a:r>
              <a:rPr lang="it-IT" sz="1700" b="0" i="0" strike="noStrike" cap="none" baseline="0" dirty="0">
                <a:solidFill>
                  <a:srgbClr val="404040"/>
                </a:solidFill>
                <a:effectLst/>
                <a:latin typeface="Franklin Gothic Book"/>
                <a:ea typeface="Franklin Gothic Book"/>
                <a:cs typeface="Franklin Gothic Book"/>
              </a:rPr>
              <a:t>Lanciare una campagna di marketing digitale</a:t>
            </a:r>
          </a:p>
          <a:p>
            <a:pPr lvl="1">
              <a:lnSpc>
                <a:spcPct val="100000"/>
              </a:lnSpc>
            </a:pPr>
            <a:r>
              <a:rPr lang="it-IT" sz="1700" b="0" i="0" strike="noStrike" cap="none" baseline="0" dirty="0">
                <a:solidFill>
                  <a:srgbClr val="404040"/>
                </a:solidFill>
                <a:effectLst/>
                <a:latin typeface="Franklin Gothic Book"/>
                <a:ea typeface="Franklin Gothic Book"/>
                <a:cs typeface="Franklin Gothic Book"/>
              </a:rPr>
              <a:t>Distribuire campioni gratuiti e coupon di tè Chai</a:t>
            </a:r>
          </a:p>
          <a:p>
            <a:pPr lvl="1">
              <a:lnSpc>
                <a:spcPct val="100000"/>
              </a:lnSpc>
            </a:pPr>
            <a:r>
              <a:rPr lang="it-IT" sz="1700" b="0" i="0" strike="noStrike" cap="none" baseline="0" dirty="0">
                <a:solidFill>
                  <a:srgbClr val="404040"/>
                </a:solidFill>
                <a:effectLst/>
                <a:latin typeface="Franklin Gothic Book"/>
                <a:ea typeface="Franklin Gothic Book"/>
                <a:cs typeface="Franklin Gothic Book"/>
              </a:rPr>
              <a:t>Organizzare eventi e concorsi</a:t>
            </a:r>
          </a:p>
          <a:p>
            <a:pPr>
              <a:lnSpc>
                <a:spcPct val="100000"/>
              </a:lnSpc>
            </a:pPr>
            <a:r>
              <a:rPr lang="it-IT" sz="1700" b="0" i="0" strike="noStrike" cap="none" baseline="0" dirty="0">
                <a:solidFill>
                  <a:srgbClr val="404040"/>
                </a:solidFill>
                <a:effectLst/>
                <a:latin typeface="Franklin Gothic Book"/>
                <a:ea typeface="Franklin Gothic Book"/>
                <a:cs typeface="Franklin Gothic Book"/>
              </a:rPr>
              <a:t>Implementazione e valutazione del piano e della strategia di promozione</a:t>
            </a:r>
          </a:p>
        </p:txBody>
      </p:sp>
    </p:spTree>
    <p:extLst>
      <p:ext uri="{BB962C8B-B14F-4D97-AF65-F5344CB8AC3E}">
        <p14:creationId xmlns:p14="http://schemas.microsoft.com/office/powerpoint/2010/main" val="22793994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it-IT" sz="3100" b="0" i="0" strike="noStrike" cap="none" baseline="0">
                <a:solidFill>
                  <a:srgbClr val="404040"/>
                </a:solidFill>
                <a:effectLst/>
                <a:latin typeface="Bookman Old Style"/>
                <a:ea typeface="Bookman Old Style"/>
                <a:cs typeface="Bookman Old Style"/>
              </a:rPr>
              <a:t>Risultati e sfide previsti: risultati previsti</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it-IT" sz="1900" b="0" i="0" strike="noStrike" cap="none" baseline="0">
                <a:solidFill>
                  <a:srgbClr val="404040"/>
                </a:solidFill>
                <a:effectLst/>
                <a:latin typeface="Franklin Gothic Book"/>
                <a:ea typeface="Franklin Gothic Book"/>
                <a:cs typeface="Franklin Gothic Book"/>
              </a:rPr>
              <a:t>Aumento del 20% di attenzione e interesse nel tè Chai tra i destinatari</a:t>
            </a:r>
          </a:p>
          <a:p>
            <a:r>
              <a:rPr lang="it-IT" sz="1900" b="0" i="0" strike="noStrike" cap="none" baseline="0">
                <a:solidFill>
                  <a:srgbClr val="404040"/>
                </a:solidFill>
                <a:effectLst/>
                <a:latin typeface="Franklin Gothic Book"/>
                <a:ea typeface="Franklin Gothic Book"/>
                <a:cs typeface="Franklin Gothic Book"/>
              </a:rPr>
              <a:t>Aumento del 10% della quota di mercato del tè Chai nell'area geografica</a:t>
            </a:r>
          </a:p>
          <a:p>
            <a:r>
              <a:rPr lang="it-IT" sz="1900" b="0" i="0" strike="noStrike" cap="none" baseline="0">
                <a:solidFill>
                  <a:srgbClr val="404040"/>
                </a:solidFill>
                <a:effectLst/>
                <a:latin typeface="Franklin Gothic Book"/>
                <a:ea typeface="Franklin Gothic Book"/>
                <a:cs typeface="Franklin Gothic Book"/>
              </a:rPr>
              <a:t>Aumento del 15% del volume di vendite e dei ricavi del tè Chai nell'area geografica</a:t>
            </a:r>
          </a:p>
          <a:p>
            <a:r>
              <a:rPr lang="it-IT" sz="1900" b="0" i="0" strike="noStrike" cap="none" baseline="0">
                <a:solidFill>
                  <a:srgbClr val="404040"/>
                </a:solidFill>
                <a:effectLst/>
                <a:latin typeface="Franklin Gothic Book"/>
                <a:ea typeface="Franklin Gothic Book"/>
                <a:cs typeface="Franklin Gothic Book"/>
              </a:rPr>
              <a:t>Aumento del 25% della soddisfazione dei clienti e dei tassi di fidelizzazione del tè Chai nell'area geografica</a:t>
            </a:r>
          </a:p>
        </p:txBody>
      </p:sp>
    </p:spTree>
    <p:extLst>
      <p:ext uri="{BB962C8B-B14F-4D97-AF65-F5344CB8AC3E}">
        <p14:creationId xmlns:p14="http://schemas.microsoft.com/office/powerpoint/2010/main" val="24354813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it-IT" sz="4400" b="0" i="0" strike="noStrike" cap="none" baseline="0" dirty="0">
                <a:solidFill>
                  <a:srgbClr val="FFFFFF"/>
                </a:solidFill>
                <a:effectLst/>
                <a:latin typeface="Bookman Old Style"/>
                <a:ea typeface="Bookman Old Style"/>
                <a:cs typeface="Bookman Old Style"/>
              </a:rPr>
              <a:t>Risultati e sfide previsti: potenziali sfide</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lnSpcReduction="10000"/>
          </a:bodyPr>
          <a:lstStyle/>
          <a:p>
            <a:r>
              <a:rPr lang="it-IT" sz="2400" b="0" i="0" strike="noStrike" cap="none" baseline="0" dirty="0">
                <a:solidFill>
                  <a:srgbClr val="404040"/>
                </a:solidFill>
                <a:effectLst/>
                <a:latin typeface="Franklin Gothic Book"/>
                <a:ea typeface="Franklin Gothic Book"/>
                <a:cs typeface="Franklin Gothic Book"/>
              </a:rPr>
              <a:t>Prezzo elevato e bassa accessibilità economica dei prodotti di tè Chai rispetto ad altre bevande</a:t>
            </a:r>
          </a:p>
          <a:p>
            <a:r>
              <a:rPr lang="it-IT" sz="2400" b="0" i="0" strike="noStrike" cap="none" baseline="0" dirty="0">
                <a:solidFill>
                  <a:srgbClr val="404040"/>
                </a:solidFill>
                <a:effectLst/>
                <a:latin typeface="Franklin Gothic Book"/>
                <a:ea typeface="Franklin Gothic Book"/>
                <a:cs typeface="Franklin Gothic Book"/>
              </a:rPr>
              <a:t>Mancanza di attenzione e familiarità con il tè Chai tra alcuni segmenti della popolazione</a:t>
            </a:r>
          </a:p>
          <a:p>
            <a:r>
              <a:rPr lang="it-IT" sz="2400" b="0" i="0" strike="noStrike" cap="none" baseline="0" dirty="0">
                <a:solidFill>
                  <a:srgbClr val="404040"/>
                </a:solidFill>
                <a:effectLst/>
                <a:latin typeface="Franklin Gothic Book"/>
                <a:ea typeface="Franklin Gothic Book"/>
                <a:cs typeface="Franklin Gothic Book"/>
              </a:rPr>
              <a:t>Concorrenza di altri prodotti di tè, come tè alle erbe, tè verde e tè nero</a:t>
            </a:r>
          </a:p>
          <a:p>
            <a:r>
              <a:rPr lang="it-IT" sz="2400" b="0" i="0" strike="noStrike" cap="none" baseline="0" dirty="0">
                <a:solidFill>
                  <a:srgbClr val="404040"/>
                </a:solidFill>
                <a:effectLst/>
                <a:latin typeface="Franklin Gothic Book"/>
                <a:ea typeface="Franklin Gothic Book"/>
                <a:cs typeface="Franklin Gothic Book"/>
              </a:rPr>
              <a:t>Ostacoli normativi e culturali che possono limitare l'ingresso e l'espansione dei prodotti di tè Chai in alcuni Paesi</a:t>
            </a:r>
          </a:p>
          <a:p>
            <a:r>
              <a:rPr lang="it-IT" sz="2400" b="0" i="0" strike="noStrike" cap="none" baseline="0" dirty="0">
                <a:solidFill>
                  <a:srgbClr val="404040"/>
                </a:solidFill>
                <a:effectLst/>
                <a:latin typeface="Franklin Gothic Book"/>
                <a:ea typeface="Franklin Gothic Book"/>
                <a:cs typeface="Franklin Gothic Book"/>
              </a:rPr>
              <a:t>Problemi ambientali e sociali che possono influenzare l'approvvigionamento e la qualità degli ingredienti del tè Chai</a:t>
            </a:r>
          </a:p>
        </p:txBody>
      </p:sp>
    </p:spTree>
    <p:extLst>
      <p:ext uri="{BB962C8B-B14F-4D97-AF65-F5344CB8AC3E}">
        <p14:creationId xmlns:p14="http://schemas.microsoft.com/office/powerpoint/2010/main" val="343608414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it-IT" sz="3700" b="0" i="0" strike="noStrike" cap="none" baseline="0">
                <a:solidFill>
                  <a:srgbClr val="FFFFFF"/>
                </a:solidFill>
                <a:effectLst/>
                <a:latin typeface="Bookman Old Style"/>
                <a:ea typeface="Bookman Old Style"/>
                <a:cs typeface="Bookman Old Style"/>
              </a:rPr>
              <a:t>Consigli e conclusioni</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fontScale="95000"/>
          </a:bodyPr>
          <a:lstStyle/>
          <a:p>
            <a:pPr>
              <a:lnSpc>
                <a:spcPct val="90000"/>
              </a:lnSpc>
            </a:pPr>
            <a:r>
              <a:rPr lang="it-IT" sz="1900" b="0" i="0" strike="noStrike" cap="none" baseline="0">
                <a:solidFill>
                  <a:srgbClr val="404040"/>
                </a:solidFill>
                <a:effectLst/>
                <a:latin typeface="Franklin Gothic Book"/>
                <a:ea typeface="Franklin Gothic Book"/>
                <a:cs typeface="Franklin Gothic Book"/>
              </a:rPr>
              <a:t>Il tè Chai è un prodotto promettente con un potenziale di crescita nel mercato latino americano</a:t>
            </a:r>
          </a:p>
          <a:p>
            <a:pPr lvl="1">
              <a:lnSpc>
                <a:spcPct val="90000"/>
              </a:lnSpc>
            </a:pPr>
            <a:r>
              <a:rPr lang="it-IT" sz="1900" b="0" i="0" strike="noStrike" cap="none" baseline="0">
                <a:solidFill>
                  <a:srgbClr val="404040"/>
                </a:solidFill>
                <a:effectLst/>
                <a:latin typeface="Franklin Gothic Book"/>
                <a:ea typeface="Franklin Gothic Book"/>
                <a:cs typeface="Franklin Gothic Book"/>
              </a:rPr>
              <a:t>Rappresenta un'alternativa sana, naturale ed esotica alle altre bevande</a:t>
            </a:r>
          </a:p>
          <a:p>
            <a:pPr>
              <a:lnSpc>
                <a:spcPct val="90000"/>
              </a:lnSpc>
            </a:pPr>
            <a:r>
              <a:rPr lang="it-IT" sz="1900" b="0" i="0" strike="noStrike" cap="none" baseline="0">
                <a:solidFill>
                  <a:srgbClr val="404040"/>
                </a:solidFill>
                <a:effectLst/>
                <a:latin typeface="Franklin Gothic Book"/>
                <a:ea typeface="Franklin Gothic Book"/>
                <a:cs typeface="Franklin Gothic Book"/>
              </a:rPr>
              <a:t>Posizionare e commercializzare il tè Chai come prodotto pregiato, autentico e versatile</a:t>
            </a:r>
          </a:p>
          <a:p>
            <a:pPr lvl="1">
              <a:lnSpc>
                <a:spcPct val="90000"/>
              </a:lnSpc>
            </a:pPr>
            <a:r>
              <a:rPr lang="it-IT" sz="1900" b="0" i="0" strike="noStrike" cap="none" baseline="0">
                <a:solidFill>
                  <a:srgbClr val="404040"/>
                </a:solidFill>
                <a:effectLst/>
                <a:latin typeface="Franklin Gothic Book"/>
                <a:ea typeface="Franklin Gothic Book"/>
                <a:cs typeface="Franklin Gothic Book"/>
              </a:rPr>
              <a:t>Si rivolge a diversi segmenti e occasioni</a:t>
            </a:r>
          </a:p>
          <a:p>
            <a:pPr>
              <a:lnSpc>
                <a:spcPct val="90000"/>
              </a:lnSpc>
            </a:pPr>
            <a:r>
              <a:rPr lang="it-IT" sz="1900" b="0" i="0" strike="noStrike" cap="none" baseline="0">
                <a:solidFill>
                  <a:srgbClr val="404040"/>
                </a:solidFill>
                <a:effectLst/>
                <a:latin typeface="Franklin Gothic Book"/>
                <a:ea typeface="Franklin Gothic Book"/>
                <a:cs typeface="Franklin Gothic Book"/>
              </a:rPr>
              <a:t>Sfruttare caratteristiche e vantaggi unici, come l'aroma ricco, il sapore e i benefici per la salute</a:t>
            </a:r>
          </a:p>
          <a:p>
            <a:pPr lvl="1">
              <a:lnSpc>
                <a:spcPct val="90000"/>
              </a:lnSpc>
            </a:pPr>
            <a:r>
              <a:rPr lang="it-IT" sz="1900" b="0" i="0" strike="noStrike" cap="none" baseline="0">
                <a:solidFill>
                  <a:srgbClr val="404040"/>
                </a:solidFill>
                <a:effectLst/>
                <a:latin typeface="Franklin Gothic Book"/>
                <a:ea typeface="Franklin Gothic Book"/>
                <a:cs typeface="Franklin Gothic Book"/>
              </a:rPr>
              <a:t>Si distingue dagli altri prodotti da tè</a:t>
            </a:r>
          </a:p>
          <a:p>
            <a:pPr>
              <a:lnSpc>
                <a:spcPct val="90000"/>
              </a:lnSpc>
            </a:pPr>
            <a:r>
              <a:rPr lang="it-IT" sz="1900" b="0" i="0" strike="noStrike" cap="none" baseline="0">
                <a:solidFill>
                  <a:srgbClr val="404040"/>
                </a:solidFill>
                <a:effectLst/>
                <a:latin typeface="Franklin Gothic Book"/>
                <a:ea typeface="Franklin Gothic Book"/>
                <a:cs typeface="Franklin Gothic Book"/>
              </a:rPr>
              <a:t>Usare una combinazione di tattiche online e offline per raggiungere e coinvolgere i destinatari</a:t>
            </a:r>
          </a:p>
          <a:p>
            <a:pPr lvl="1">
              <a:lnSpc>
                <a:spcPct val="90000"/>
              </a:lnSpc>
            </a:pPr>
            <a:r>
              <a:rPr lang="it-IT" sz="1900" b="0" i="0" strike="noStrike" cap="none" baseline="0">
                <a:solidFill>
                  <a:srgbClr val="404040"/>
                </a:solidFill>
                <a:effectLst/>
                <a:latin typeface="Franklin Gothic Book"/>
                <a:ea typeface="Franklin Gothic Book"/>
                <a:cs typeface="Franklin Gothic Book"/>
              </a:rPr>
              <a:t>Creare una clientela fedele e soddisfatta</a:t>
            </a:r>
          </a:p>
          <a:p>
            <a:pPr>
              <a:lnSpc>
                <a:spcPct val="90000"/>
              </a:lnSpc>
            </a:pPr>
            <a:r>
              <a:rPr lang="it-IT" sz="1900" b="0" i="0" strike="noStrike" cap="none" baseline="0">
                <a:solidFill>
                  <a:srgbClr val="404040"/>
                </a:solidFill>
                <a:effectLst/>
                <a:latin typeface="Franklin Gothic Book"/>
                <a:ea typeface="Franklin Gothic Book"/>
                <a:cs typeface="Franklin Gothic Book"/>
              </a:rPr>
              <a:t>Superare le sfide e le minacce, come prezzo, attenzione, concorrenza,normative e sostenibilità</a:t>
            </a:r>
          </a:p>
          <a:p>
            <a:pPr lvl="1">
              <a:lnSpc>
                <a:spcPct val="90000"/>
              </a:lnSpc>
            </a:pPr>
            <a:r>
              <a:rPr lang="it-IT" sz="1900" b="0" i="0" strike="noStrike" cap="none" baseline="0">
                <a:solidFill>
                  <a:srgbClr val="404040"/>
                </a:solidFill>
                <a:effectLst/>
                <a:latin typeface="Franklin Gothic Book"/>
                <a:ea typeface="Franklin Gothic Book"/>
                <a:cs typeface="Franklin Gothic Book"/>
              </a:rPr>
              <a:t>Monitorare, valutare e regolare costantemente il piano e la strategia di promozione</a:t>
            </a:r>
          </a:p>
        </p:txBody>
      </p:sp>
    </p:spTree>
    <p:extLst>
      <p:ext uri="{BB962C8B-B14F-4D97-AF65-F5344CB8AC3E}">
        <p14:creationId xmlns:p14="http://schemas.microsoft.com/office/powerpoint/2010/main" val="22969885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it-IT" sz="4700" b="0" i="0" strike="noStrike" cap="none" baseline="0" dirty="0">
                <a:solidFill>
                  <a:srgbClr val="404040"/>
                </a:solidFill>
                <a:effectLst/>
                <a:latin typeface="Bookman Old Style"/>
                <a:ea typeface="Bookman Old Style"/>
                <a:cs typeface="Bookman Old Style"/>
              </a:rPr>
              <a:t>Programma del corso</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it-IT" sz="1800" b="0" i="0" strike="noStrike" cap="none" baseline="0">
                <a:solidFill>
                  <a:srgbClr val="404040"/>
                </a:solidFill>
                <a:effectLst/>
                <a:latin typeface="Franklin Gothic Book"/>
                <a:ea typeface="Franklin Gothic Book"/>
                <a:cs typeface="Franklin Gothic Book"/>
              </a:rPr>
              <a:t>Introduzione</a:t>
            </a:r>
          </a:p>
          <a:p>
            <a:pPr>
              <a:lnSpc>
                <a:spcPct val="100000"/>
              </a:lnSpc>
            </a:pPr>
            <a:r>
              <a:rPr lang="it-IT" sz="1800" b="0" i="0" strike="noStrike" cap="none" baseline="0">
                <a:solidFill>
                  <a:srgbClr val="404040"/>
                </a:solidFill>
                <a:effectLst/>
                <a:latin typeface="Franklin Gothic Book"/>
                <a:ea typeface="Franklin Gothic Book"/>
                <a:cs typeface="Franklin Gothic Book"/>
              </a:rPr>
              <a:t>Descrizione del prodotto</a:t>
            </a:r>
          </a:p>
          <a:p>
            <a:pPr>
              <a:lnSpc>
                <a:spcPct val="100000"/>
              </a:lnSpc>
            </a:pPr>
            <a:r>
              <a:rPr lang="it-IT" sz="1800" b="0" i="0" strike="noStrike" cap="none" baseline="0">
                <a:solidFill>
                  <a:srgbClr val="404040"/>
                </a:solidFill>
                <a:effectLst/>
                <a:latin typeface="Franklin Gothic Book"/>
                <a:ea typeface="Franklin Gothic Book"/>
                <a:cs typeface="Franklin Gothic Book"/>
              </a:rPr>
              <a:t>Descrizione del prodotto (1/2)</a:t>
            </a:r>
          </a:p>
          <a:p>
            <a:pPr>
              <a:lnSpc>
                <a:spcPct val="100000"/>
              </a:lnSpc>
            </a:pPr>
            <a:r>
              <a:rPr lang="it-IT" sz="1800" b="0" i="0" strike="noStrike" cap="none" baseline="0">
                <a:solidFill>
                  <a:srgbClr val="404040"/>
                </a:solidFill>
                <a:effectLst/>
                <a:latin typeface="Franklin Gothic Book"/>
                <a:ea typeface="Franklin Gothic Book"/>
                <a:cs typeface="Franklin Gothic Book"/>
              </a:rPr>
              <a:t>Descrizione del prodotto (2/2)</a:t>
            </a:r>
          </a:p>
          <a:p>
            <a:pPr>
              <a:lnSpc>
                <a:spcPct val="100000"/>
              </a:lnSpc>
            </a:pPr>
            <a:r>
              <a:rPr lang="it-IT" sz="1800" b="0" i="0" strike="noStrike" cap="none" baseline="0">
                <a:solidFill>
                  <a:srgbClr val="404040"/>
                </a:solidFill>
                <a:effectLst/>
                <a:latin typeface="Franklin Gothic Book"/>
                <a:ea typeface="Franklin Gothic Book"/>
                <a:cs typeface="Franklin Gothic Book"/>
              </a:rPr>
              <a:t>Tendenza e domanda del mercato</a:t>
            </a:r>
          </a:p>
          <a:p>
            <a:pPr>
              <a:lnSpc>
                <a:spcPct val="100000"/>
              </a:lnSpc>
            </a:pPr>
            <a:r>
              <a:rPr lang="it-IT" sz="1800" b="0" i="0" strike="noStrike" cap="none" baseline="0">
                <a:solidFill>
                  <a:srgbClr val="404040"/>
                </a:solidFill>
                <a:effectLst/>
                <a:latin typeface="Franklin Gothic Book"/>
                <a:ea typeface="Franklin Gothic Book"/>
                <a:cs typeface="Franklin Gothic Book"/>
              </a:rPr>
              <a:t>Quota di mercato di Chai Tea in America Latina</a:t>
            </a:r>
          </a:p>
          <a:p>
            <a:pPr>
              <a:lnSpc>
                <a:spcPct val="100000"/>
              </a:lnSpc>
            </a:pPr>
            <a:r>
              <a:rPr lang="it-IT" sz="1800" b="0" i="0" strike="noStrike" cap="none" baseline="0">
                <a:solidFill>
                  <a:srgbClr val="404040"/>
                </a:solidFill>
                <a:effectLst/>
                <a:latin typeface="Franklin Gothic Book"/>
                <a:ea typeface="Franklin Gothic Book"/>
                <a:cs typeface="Franklin Gothic Book"/>
              </a:rPr>
              <a:t>Canali di distribuzione</a:t>
            </a:r>
          </a:p>
          <a:p>
            <a:pPr>
              <a:lnSpc>
                <a:spcPct val="100000"/>
              </a:lnSpc>
            </a:pPr>
            <a:r>
              <a:rPr lang="it-IT" sz="1800" b="0" i="0" strike="noStrike" cap="none" baseline="0">
                <a:solidFill>
                  <a:srgbClr val="404040"/>
                </a:solidFill>
                <a:effectLst/>
                <a:latin typeface="Franklin Gothic Book"/>
                <a:ea typeface="Franklin Gothic Book"/>
                <a:cs typeface="Franklin Gothic Book"/>
              </a:rPr>
              <a:t>Piano e strategia di promozione</a:t>
            </a:r>
          </a:p>
          <a:p>
            <a:pPr>
              <a:lnSpc>
                <a:spcPct val="100000"/>
              </a:lnSpc>
            </a:pPr>
            <a:r>
              <a:rPr lang="it-IT" sz="1800" b="0" i="0" strike="noStrike" cap="none" baseline="0">
                <a:solidFill>
                  <a:srgbClr val="404040"/>
                </a:solidFill>
                <a:effectLst/>
                <a:latin typeface="Franklin Gothic Book"/>
                <a:ea typeface="Franklin Gothic Book"/>
                <a:cs typeface="Franklin Gothic Book"/>
              </a:rPr>
              <a:t>Risultati e sfide previsti</a:t>
            </a:r>
          </a:p>
          <a:p>
            <a:pPr>
              <a:lnSpc>
                <a:spcPct val="100000"/>
              </a:lnSpc>
            </a:pPr>
            <a:r>
              <a:rPr lang="it-IT" sz="1800" b="0" i="0" strike="noStrike" cap="none" baseline="0">
                <a:solidFill>
                  <a:srgbClr val="404040"/>
                </a:solidFill>
                <a:effectLst/>
                <a:latin typeface="Franklin Gothic Book"/>
                <a:ea typeface="Franklin Gothic Book"/>
                <a:cs typeface="Franklin Gothic Book"/>
              </a:rPr>
              <a:t>Consigli e conclusioni</a:t>
            </a:r>
          </a:p>
        </p:txBody>
      </p:sp>
    </p:spTree>
    <p:extLst>
      <p:ext uri="{BB962C8B-B14F-4D97-AF65-F5344CB8AC3E}">
        <p14:creationId xmlns:p14="http://schemas.microsoft.com/office/powerpoint/2010/main" val="117343506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it-IT" sz="4000" b="0" i="0" strike="noStrike" cap="none" baseline="0">
                <a:solidFill>
                  <a:srgbClr val="FFFFFF"/>
                </a:solidFill>
                <a:effectLst/>
                <a:latin typeface="Bookman Old Style"/>
                <a:ea typeface="Bookman Old Style"/>
                <a:cs typeface="Bookman Old Style"/>
              </a:rPr>
              <a:t>Introduzione</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it-IT" sz="1500" b="0" i="0" strike="noStrike" cap="none" baseline="0" dirty="0">
                <a:solidFill>
                  <a:srgbClr val="FFFFFF"/>
                </a:solidFill>
                <a:effectLst/>
                <a:latin typeface="Franklin Gothic Book"/>
                <a:ea typeface="Franklin Gothic Book"/>
                <a:cs typeface="Franklin Gothic Book"/>
              </a:rPr>
              <a:t>Descrizione del prodotto, caratteristiche </a:t>
            </a:r>
            <a:br>
              <a:rPr lang="it-IT" sz="1500" b="0" i="0" strike="noStrike" cap="none" baseline="0" dirty="0">
                <a:solidFill>
                  <a:srgbClr val="FFFFFF"/>
                </a:solidFill>
                <a:effectLst/>
                <a:latin typeface="Franklin Gothic Book"/>
                <a:ea typeface="Franklin Gothic Book"/>
                <a:cs typeface="Franklin Gothic Book"/>
              </a:rPr>
            </a:br>
            <a:r>
              <a:rPr lang="it-IT" sz="1500" b="0" i="0" strike="noStrike" cap="none" baseline="0" dirty="0">
                <a:solidFill>
                  <a:srgbClr val="FFFFFF"/>
                </a:solidFill>
                <a:effectLst/>
                <a:latin typeface="Franklin Gothic Book"/>
                <a:ea typeface="Franklin Gothic Book"/>
                <a:cs typeface="Franklin Gothic Book"/>
              </a:rPr>
              <a:t>e vantaggi</a:t>
            </a:r>
          </a:p>
          <a:p>
            <a:pPr>
              <a:lnSpc>
                <a:spcPct val="90000"/>
              </a:lnSpc>
            </a:pPr>
            <a:r>
              <a:rPr lang="it-IT" sz="1500" b="0" i="0" strike="noStrike" cap="none" baseline="0" dirty="0">
                <a:solidFill>
                  <a:srgbClr val="FFFFFF"/>
                </a:solidFill>
                <a:effectLst/>
                <a:latin typeface="Franklin Gothic Book"/>
                <a:ea typeface="Franklin Gothic Book"/>
                <a:cs typeface="Franklin Gothic Book"/>
              </a:rPr>
              <a:t>Tendenza e domanda del mercato in America Latina</a:t>
            </a:r>
          </a:p>
          <a:p>
            <a:pPr>
              <a:lnSpc>
                <a:spcPct val="90000"/>
              </a:lnSpc>
            </a:pPr>
            <a:r>
              <a:rPr lang="it-IT" sz="1500" b="0" i="0" strike="noStrike" cap="none" baseline="0" dirty="0">
                <a:solidFill>
                  <a:srgbClr val="FFFFFF"/>
                </a:solidFill>
                <a:effectLst/>
                <a:latin typeface="Franklin Gothic Book"/>
                <a:ea typeface="Franklin Gothic Book"/>
                <a:cs typeface="Franklin Gothic Book"/>
              </a:rPr>
              <a:t>Analisi competitiva in America Latina</a:t>
            </a:r>
          </a:p>
          <a:p>
            <a:pPr>
              <a:lnSpc>
                <a:spcPct val="90000"/>
              </a:lnSpc>
            </a:pPr>
            <a:r>
              <a:rPr lang="it-IT" sz="1500" b="0" i="0" strike="noStrike" cap="none" baseline="0" dirty="0">
                <a:solidFill>
                  <a:srgbClr val="FFFFFF"/>
                </a:solidFill>
                <a:effectLst/>
                <a:latin typeface="Franklin Gothic Book"/>
                <a:ea typeface="Franklin Gothic Book"/>
                <a:cs typeface="Franklin Gothic Book"/>
              </a:rPr>
              <a:t>Canali di distribuzione in America Latina</a:t>
            </a:r>
          </a:p>
          <a:p>
            <a:pPr>
              <a:lnSpc>
                <a:spcPct val="90000"/>
              </a:lnSpc>
            </a:pPr>
            <a:r>
              <a:rPr lang="it-IT" sz="1500" b="0" i="0" strike="noStrike" cap="none" baseline="0" dirty="0">
                <a:solidFill>
                  <a:srgbClr val="FFFFFF"/>
                </a:solidFill>
                <a:effectLst/>
                <a:latin typeface="Franklin Gothic Book"/>
                <a:ea typeface="Franklin Gothic Book"/>
                <a:cs typeface="Franklin Gothic Book"/>
              </a:rPr>
              <a:t>Piano e strategia di promozione in America Latina</a:t>
            </a:r>
          </a:p>
          <a:p>
            <a:pPr>
              <a:lnSpc>
                <a:spcPct val="90000"/>
              </a:lnSpc>
            </a:pPr>
            <a:r>
              <a:rPr lang="it-IT" sz="1500" b="0" i="0" strike="noStrike" cap="none" baseline="0" dirty="0">
                <a:solidFill>
                  <a:srgbClr val="FFFFFF"/>
                </a:solidFill>
                <a:effectLst/>
                <a:latin typeface="Franklin Gothic Book"/>
                <a:ea typeface="Franklin Gothic Book"/>
                <a:cs typeface="Franklin Gothic Book"/>
              </a:rPr>
              <a:t>Risultati e sfide previsti</a:t>
            </a:r>
          </a:p>
          <a:p>
            <a:pPr>
              <a:lnSpc>
                <a:spcPct val="90000"/>
              </a:lnSpc>
            </a:pPr>
            <a:r>
              <a:rPr lang="it-IT" sz="1500" b="0" i="0" strike="noStrike" cap="none" baseline="0" dirty="0">
                <a:solidFill>
                  <a:srgbClr val="FFFFFF"/>
                </a:solidFill>
                <a:effectLst/>
                <a:latin typeface="Franklin Gothic Book"/>
                <a:ea typeface="Franklin Gothic Book"/>
                <a:cs typeface="Franklin Gothic Book"/>
              </a:rPr>
              <a:t>Consigli e conclusioni</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it-IT" sz="4000" b="0" i="0" strike="noStrike" cap="none" baseline="0">
                <a:solidFill>
                  <a:srgbClr val="FFFFFF"/>
                </a:solidFill>
                <a:effectLst/>
                <a:latin typeface="Bookman Old Style"/>
                <a:ea typeface="Bookman Old Style"/>
                <a:cs typeface="Bookman Old Style"/>
              </a:rPr>
              <a:t>Descrizione del prodotto</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it-IT" sz="1500" b="0" i="0" strike="noStrike" cap="none" baseline="0">
                <a:solidFill>
                  <a:srgbClr val="FFFFFF"/>
                </a:solidFill>
                <a:effectLst/>
                <a:latin typeface="Franklin Gothic Book"/>
                <a:ea typeface="Franklin Gothic Book"/>
                <a:cs typeface="Franklin Gothic Book"/>
              </a:rPr>
              <a:t>Miscela meticolosamente creata</a:t>
            </a:r>
          </a:p>
          <a:p>
            <a:pPr lvl="1">
              <a:lnSpc>
                <a:spcPct val="90000"/>
              </a:lnSpc>
            </a:pPr>
            <a:r>
              <a:rPr lang="it-IT" sz="1500" b="0" i="0" strike="noStrike" cap="none" baseline="0">
                <a:solidFill>
                  <a:srgbClr val="FFFFFF"/>
                </a:solidFill>
                <a:effectLst/>
                <a:latin typeface="Franklin Gothic Book"/>
                <a:ea typeface="Franklin Gothic Book"/>
                <a:cs typeface="Franklin Gothic Book"/>
              </a:rPr>
              <a:t>Rende omaggio alle tradizioni senza tempo del chai indiano</a:t>
            </a:r>
          </a:p>
          <a:p>
            <a:pPr>
              <a:lnSpc>
                <a:spcPct val="90000"/>
              </a:lnSpc>
            </a:pPr>
            <a:r>
              <a:rPr lang="it-IT" sz="1500" b="0" i="0" strike="noStrike" cap="none" baseline="0">
                <a:solidFill>
                  <a:srgbClr val="FFFFFF"/>
                </a:solidFill>
                <a:effectLst/>
                <a:latin typeface="Franklin Gothic Book"/>
                <a:ea typeface="Franklin Gothic Book"/>
                <a:cs typeface="Franklin Gothic Book"/>
              </a:rPr>
              <a:t>Incantevole viaggio attraverso i vivaci paesaggi dell'India</a:t>
            </a:r>
          </a:p>
          <a:p>
            <a:pPr lvl="1">
              <a:lnSpc>
                <a:spcPct val="90000"/>
              </a:lnSpc>
            </a:pPr>
            <a:r>
              <a:rPr lang="it-IT" sz="1500" b="0" i="0" strike="noStrike" cap="none" baseline="0">
                <a:solidFill>
                  <a:srgbClr val="FFFFFF"/>
                </a:solidFill>
                <a:effectLst/>
                <a:latin typeface="Franklin Gothic Book"/>
                <a:ea typeface="Franklin Gothic Book"/>
                <a:cs typeface="Franklin Gothic Book"/>
              </a:rPr>
              <a:t>Ricrea un'autentica esperienza chai in casa</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02665576"/>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it-IT" sz="3000" b="1" i="0" strike="noStrike" cap="none" baseline="0" dirty="0">
                          <a:solidFill>
                            <a:srgbClr val="FFFFFF"/>
                          </a:solidFill>
                          <a:effectLst/>
                          <a:latin typeface="Franklin Gothic Book"/>
                          <a:ea typeface="Franklin Gothic Book"/>
                          <a:cs typeface="Franklin Gothic Book"/>
                        </a:rPr>
                        <a:t>Descrizione del prodotto</a:t>
                      </a:r>
                    </a:p>
                  </a:txBody>
                  <a:tcPr marL="167640" marR="167640" marT="83820" marB="83820" anchor="ctr"/>
                </a:tc>
                <a:tc>
                  <a:txBody>
                    <a:bodyPr/>
                    <a:lstStyle/>
                    <a:p>
                      <a:r>
                        <a:rPr lang="it-IT" sz="3000" b="1" i="0" strike="noStrike" cap="none" baseline="0" dirty="0">
                          <a:solidFill>
                            <a:srgbClr val="FFFFFF"/>
                          </a:solidFill>
                          <a:effectLst/>
                          <a:latin typeface="Franklin Gothic Book"/>
                          <a:ea typeface="Franklin Gothic Book"/>
                          <a:cs typeface="Franklin Gothic Book"/>
                        </a:rPr>
                        <a:t>Funzionalità</a:t>
                      </a:r>
                    </a:p>
                  </a:txBody>
                  <a:tcPr marL="167640" marR="167640" marT="83820" marB="83820" anchor="ctr"/>
                </a:tc>
                <a:tc>
                  <a:txBody>
                    <a:bodyPr/>
                    <a:lstStyle/>
                    <a:p>
                      <a:r>
                        <a:rPr lang="it-IT" sz="3000" b="1" i="0" strike="noStrike" cap="none" baseline="0">
                          <a:solidFill>
                            <a:srgbClr val="FFFFFF"/>
                          </a:solidFill>
                          <a:effectLst/>
                          <a:latin typeface="Franklin Gothic Book"/>
                          <a:ea typeface="Franklin Gothic Book"/>
                          <a:cs typeface="Franklin Gothic Book"/>
                        </a:rPr>
                        <a:t>Vantaggi</a:t>
                      </a:r>
                    </a:p>
                  </a:txBody>
                  <a:tcPr marL="167640" marR="167640" marT="83820" marB="83820" anchor="ctr"/>
                </a:tc>
                <a:extLst>
                  <a:ext uri="{0D108BD9-81ED-4DB2-BD59-A6C34878D82A}">
                    <a16:rowId xmlns:a16="http://schemas.microsoft.com/office/drawing/2014/main" val="1770408993"/>
                  </a:ext>
                </a:extLst>
              </a:tr>
              <a:tr h="1743456">
                <a:tc>
                  <a:txBody>
                    <a:bodyPr/>
                    <a:lstStyle/>
                    <a:p>
                      <a:r>
                        <a:rPr lang="it-IT" sz="3000" b="0" i="0" strike="noStrike" cap="none" baseline="0">
                          <a:solidFill>
                            <a:srgbClr val="000000"/>
                          </a:solidFill>
                          <a:effectLst/>
                          <a:latin typeface="Franklin Gothic Book"/>
                          <a:ea typeface="Franklin Gothic Book"/>
                          <a:cs typeface="Franklin Gothic Book"/>
                        </a:rPr>
                        <a:t>Mystic Spice Premium Chai Tea</a:t>
                      </a:r>
                    </a:p>
                  </a:txBody>
                  <a:tcPr marL="167640" marR="167640" marT="83820" marB="83820" anchor="ctr"/>
                </a:tc>
                <a:tc>
                  <a:txBody>
                    <a:bodyPr/>
                    <a:lstStyle/>
                    <a:p>
                      <a:r>
                        <a:rPr lang="it-IT" sz="3000" b="0" i="0" strike="noStrike" cap="none" baseline="0" dirty="0">
                          <a:solidFill>
                            <a:srgbClr val="000000"/>
                          </a:solidFill>
                          <a:effectLst/>
                          <a:latin typeface="Franklin Gothic Book"/>
                          <a:ea typeface="Franklin Gothic Book"/>
                          <a:cs typeface="Franklin Gothic Book"/>
                        </a:rPr>
                        <a:t>Miscela meticolosamente creata</a:t>
                      </a:r>
                    </a:p>
                  </a:txBody>
                  <a:tcPr marL="167640" marR="167640" marT="83820" marB="83820" anchor="ctr"/>
                </a:tc>
                <a:tc>
                  <a:txBody>
                    <a:bodyPr/>
                    <a:lstStyle/>
                    <a:p>
                      <a:r>
                        <a:rPr lang="it-IT" sz="3000" b="0" i="0" strike="noStrike" cap="none" baseline="0" dirty="0">
                          <a:solidFill>
                            <a:srgbClr val="000000"/>
                          </a:solidFill>
                          <a:effectLst/>
                          <a:latin typeface="Franklin Gothic Book"/>
                          <a:ea typeface="Franklin Gothic Book"/>
                          <a:cs typeface="Franklin Gothic Book"/>
                        </a:rPr>
                        <a:t>Autentica esperienza chai</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it-IT" sz="4700" b="0" i="0" strike="noStrike" cap="none" baseline="0">
                <a:solidFill>
                  <a:srgbClr val="404040"/>
                </a:solidFill>
                <a:effectLst/>
                <a:latin typeface="Bookman Old Style"/>
                <a:ea typeface="Bookman Old Style"/>
                <a:cs typeface="Bookman Old Style"/>
              </a:rPr>
              <a:t>Descrizione del prodotto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ct val="0"/>
                        </a:spcAft>
                      </a:pPr>
                      <a:r>
                        <a:rPr lang="it-IT" sz="1400" b="1" i="0" strike="noStrike" cap="none" baseline="0">
                          <a:solidFill>
                            <a:srgbClr val="FFFFFF"/>
                          </a:solidFill>
                          <a:effectLst/>
                          <a:latin typeface="Franklin Gothic Book"/>
                          <a:ea typeface="Franklin Gothic Book"/>
                          <a:cs typeface="Franklin Gothic Book"/>
                        </a:rPr>
                        <a:t>Nome prodotto</a:t>
                      </a:r>
                      <a:endParaRPr lang="en-US" sz="2300">
                        <a:effectLst/>
                      </a:endParaRPr>
                    </a:p>
                  </a:txBody>
                  <a:tcPr marL="49352" marR="49352" marT="49352" marB="49352"/>
                </a:tc>
                <a:tc>
                  <a:txBody>
                    <a:bodyPr/>
                    <a:lstStyle/>
                    <a:p>
                      <a:pPr>
                        <a:spcAft>
                          <a:spcPct val="0"/>
                        </a:spcAft>
                      </a:pPr>
                      <a:r>
                        <a:rPr lang="it-IT" sz="1400" b="1" i="0" strike="noStrike" cap="none" baseline="0">
                          <a:solidFill>
                            <a:srgbClr val="FFFFFF"/>
                          </a:solidFill>
                          <a:effectLst/>
                          <a:latin typeface="Franklin Gothic Book"/>
                          <a:ea typeface="Franklin Gothic Book"/>
                          <a:cs typeface="Franklin Gothic Book"/>
                        </a:rPr>
                        <a:t>Descrizione del prodotto</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a:lstStyle/>
                    <a:p>
                      <a:pPr>
                        <a:spcAft>
                          <a:spcPct val="0"/>
                        </a:spcAft>
                      </a:pPr>
                      <a:r>
                        <a:rPr lang="it-IT" sz="1400" b="0" i="0" strike="noStrike" cap="none" baseline="0">
                          <a:solidFill>
                            <a:srgbClr val="000000"/>
                          </a:solidFill>
                          <a:effectLst/>
                          <a:latin typeface="Franklin Gothic Book"/>
                          <a:ea typeface="Franklin Gothic Book"/>
                          <a:cs typeface="Franklin Gothic Book"/>
                        </a:rPr>
                        <a:t>Mystic Spice Premium Chai Tea</a:t>
                      </a:r>
                      <a:endParaRPr lang="en-US" sz="2300">
                        <a:effectLst/>
                      </a:endParaRPr>
                    </a:p>
                  </a:txBody>
                  <a:tcPr marL="49352" marR="49352" marT="49352" marB="49352"/>
                </a:tc>
                <a:tc>
                  <a:txBody>
                    <a:bodyPr/>
                    <a:lstStyle/>
                    <a:p>
                      <a:pPr>
                        <a:spcAft>
                          <a:spcPct val="0"/>
                        </a:spcAft>
                      </a:pPr>
                      <a:r>
                        <a:rPr lang="it-IT" sz="1400" b="0" i="0" strike="noStrike" cap="none" baseline="0">
                          <a:solidFill>
                            <a:srgbClr val="000000"/>
                          </a:solidFill>
                          <a:effectLst/>
                          <a:latin typeface="Franklin Gothic Book"/>
                          <a:ea typeface="Franklin Gothic Book"/>
                          <a:cs typeface="Franklin Gothic Book"/>
                        </a:rPr>
                        <a:t>Lasciati avvolgere dal ricco e fragrante abbraccio di Mystic Spice Premium Chai Tea, una miscela creata meticolosamente che rende omaggio alle tradizioni senza tempo del chai indiano. Ogni tazza offre un viaggio incantevole attraverso i vivaci paesaggi dell'India, ricreando un'autentica esperienza chai in casa.</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a:lstStyle/>
                    <a:p>
                      <a:pPr>
                        <a:spcAft>
                          <a:spcPct val="0"/>
                        </a:spcAft>
                      </a:pPr>
                      <a:r>
                        <a:rPr lang="it-IT" sz="1400" b="0" i="0" strike="noStrike" cap="none" baseline="0">
                          <a:solidFill>
                            <a:srgbClr val="000000"/>
                          </a:solidFill>
                          <a:effectLst/>
                          <a:latin typeface="Franklin Gothic Book"/>
                          <a:ea typeface="Franklin Gothic Book"/>
                          <a:cs typeface="Franklin Gothic Book"/>
                        </a:rPr>
                        <a:t>Funzionalità chiave    </a:t>
                      </a:r>
                      <a:endParaRPr lang="en-US" sz="2300">
                        <a:effectLst/>
                      </a:endParaRPr>
                    </a:p>
                  </a:txBody>
                  <a:tcPr marL="49352" marR="49352" marT="49352" marB="49352"/>
                </a:tc>
                <a:tc>
                  <a:txBody>
                    <a:bodyPr/>
                    <a:lstStyle/>
                    <a:p>
                      <a:pPr>
                        <a:spcAft>
                          <a:spcPct val="0"/>
                        </a:spcAft>
                      </a:pPr>
                      <a:r>
                        <a:rPr lang="it-IT" sz="1400" b="0" i="0" strike="noStrike" cap="none" baseline="0">
                          <a:solidFill>
                            <a:srgbClr val="000000"/>
                          </a:solidFill>
                          <a:effectLst/>
                          <a:latin typeface="Franklin Gothic Book"/>
                          <a:ea typeface="Franklin Gothic Book"/>
                          <a:cs typeface="Franklin Gothic Book"/>
                        </a:rPr>
                        <a:t>Vantaggi principali</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a:lstStyle/>
                    <a:p>
                      <a:pPr>
                        <a:spcAft>
                          <a:spcPct val="0"/>
                        </a:spcAft>
                      </a:pPr>
                      <a:r>
                        <a:rPr lang="it-IT" sz="1400" b="0" i="0" strike="noStrike" cap="none" baseline="0">
                          <a:solidFill>
                            <a:srgbClr val="000000"/>
                          </a:solidFill>
                          <a:effectLst/>
                          <a:latin typeface="Franklin Gothic Book"/>
                          <a:ea typeface="Franklin Gothic Book"/>
                          <a:cs typeface="Franklin Gothic Book"/>
                        </a:rPr>
                        <a:t>Miscela autentica: il nostro chai combina armoniosamente foglie di tè nero pregiate con una selezione di spezie macinate, come cannella, cardamomo, chiodi di garofano, zenzero e pepe nero. Questa antica ricetta promette un sapore autentico e robusto a ogni sorso.</a:t>
                      </a:r>
                      <a:endParaRPr lang="en-US" sz="2300">
                        <a:effectLst/>
                      </a:endParaRPr>
                    </a:p>
                  </a:txBody>
                  <a:tcPr marL="49352" marR="49352" marT="49352" marB="49352"/>
                </a:tc>
                <a:tc>
                  <a:txBody>
                    <a:bodyPr/>
                    <a:lstStyle/>
                    <a:p>
                      <a:pPr>
                        <a:spcAft>
                          <a:spcPct val="0"/>
                        </a:spcAft>
                      </a:pPr>
                      <a:r>
                        <a:rPr lang="it-IT" sz="1400" b="0" i="0" strike="noStrike" cap="none" baseline="0">
                          <a:solidFill>
                            <a:srgbClr val="000000"/>
                          </a:solidFill>
                          <a:effectLst/>
                          <a:latin typeface="Franklin Gothic Book"/>
                          <a:ea typeface="Franklin Gothic Book"/>
                          <a:cs typeface="Franklin Gothic Book"/>
                        </a:rPr>
                        <a:t>Ingredienti salutari: ogni ingrediente di Mystic Spice Chai Tea è stato selezionato per i suoi benefici naturali per la salute. Lo zenzero e il cardamomo aiutano la digestione, la cannella contribuisce a regolare il livello di zuccheri nel sangue, mentre i chiodi di garofano forniscono una ricarica di antiossidanti.</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it-IT" sz="4400" b="0" i="0" strike="noStrike" cap="none" baseline="0">
                <a:solidFill>
                  <a:srgbClr val="FFFFFF"/>
                </a:solidFill>
                <a:effectLst/>
                <a:latin typeface="Bookman Old Style"/>
                <a:ea typeface="Bookman Old Style"/>
                <a:cs typeface="Bookman Old Style"/>
              </a:rPr>
              <a:t>Descrizione del prodotto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352317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ct val="0"/>
                        </a:spcAft>
                      </a:pPr>
                      <a:r>
                        <a:rPr lang="it-IT" sz="1100" b="1" i="0" strike="noStrike" cap="none" baseline="0">
                          <a:solidFill>
                            <a:srgbClr val="FFFFFF"/>
                          </a:solidFill>
                          <a:effectLst/>
                          <a:latin typeface="Franklin Gothic Book"/>
                          <a:ea typeface="Franklin Gothic Book"/>
                          <a:cs typeface="Franklin Gothic Book"/>
                        </a:rPr>
                        <a:t>Nome prodotto</a:t>
                      </a:r>
                      <a:endParaRPr lang="en-US" sz="1700">
                        <a:effectLst/>
                      </a:endParaRPr>
                    </a:p>
                  </a:txBody>
                  <a:tcPr marL="36849" marR="36849" marT="36849" marB="36849"/>
                </a:tc>
                <a:tc>
                  <a:txBody>
                    <a:bodyPr/>
                    <a:lstStyle/>
                    <a:p>
                      <a:pPr>
                        <a:spcAft>
                          <a:spcPct val="0"/>
                        </a:spcAft>
                      </a:pPr>
                      <a:r>
                        <a:rPr lang="it-IT" sz="1100" b="1" i="0" strike="noStrike" cap="none" baseline="0">
                          <a:solidFill>
                            <a:srgbClr val="FFFFFF"/>
                          </a:solidFill>
                          <a:effectLst/>
                          <a:latin typeface="Franklin Gothic Book"/>
                          <a:ea typeface="Franklin Gothic Book"/>
                          <a:cs typeface="Franklin Gothic Book"/>
                        </a:rPr>
                        <a:t>Descrizione del prodotto</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a:lstStyle/>
                    <a:p>
                      <a:pPr>
                        <a:spcAft>
                          <a:spcPct val="0"/>
                        </a:spcAft>
                      </a:pPr>
                      <a:r>
                        <a:rPr lang="it-IT" sz="1100" b="0" i="0" strike="noStrike" cap="none" baseline="0">
                          <a:solidFill>
                            <a:srgbClr val="000000"/>
                          </a:solidFill>
                          <a:effectLst/>
                          <a:latin typeface="Franklin Gothic Book"/>
                          <a:ea typeface="Franklin Gothic Book"/>
                          <a:cs typeface="Franklin Gothic Book"/>
                        </a:rPr>
                        <a:t>Aroma e sapore ricco: il sapore dall'aroma caldo, speziato, profondo e tonificante del nostro chai lo rendono la bevanda perfetta per iniziare la giornata o rilassarsi la sera. I sapori intensi ma equilibrati, creano un'esperienza piacevole e rilassante.</a:t>
                      </a:r>
                      <a:endParaRPr lang="en-US" sz="1700">
                        <a:effectLst/>
                      </a:endParaRPr>
                    </a:p>
                  </a:txBody>
                  <a:tcPr marL="36849" marR="36849" marT="36849" marB="36849"/>
                </a:tc>
                <a:tc>
                  <a:txBody>
                    <a:bodyPr/>
                    <a:lstStyle/>
                    <a:p>
                      <a:pPr>
                        <a:spcAft>
                          <a:spcPct val="0"/>
                        </a:spcAft>
                      </a:pPr>
                      <a:r>
                        <a:rPr lang="it-IT" sz="1100" b="0" i="0" strike="noStrike" cap="none" baseline="0">
                          <a:solidFill>
                            <a:srgbClr val="000000"/>
                          </a:solidFill>
                          <a:effectLst/>
                          <a:latin typeface="Franklin Gothic Book"/>
                          <a:ea typeface="Franklin Gothic Book"/>
                          <a:cs typeface="Franklin Gothic Book"/>
                        </a:rPr>
                        <a:t>Diverse opzioni di preparazione: che si preferisca assaporare il chai come bevanda calda e fumante, come tè rinfrescante ghiacciato o in versione cremosa con aggiunta di latte, la nostra miscela è sufficientemente versatile da soddisfare qualsiasi gusto. Facili istruzioni di preparazione sono incluse per permettere di assaporare il chai nel modo preferito.</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a:lstStyle/>
                    <a:p>
                      <a:pPr>
                        <a:spcAft>
                          <a:spcPct val="0"/>
                        </a:spcAft>
                      </a:pPr>
                      <a:r>
                        <a:rPr lang="it-IT" sz="1100" b="0" i="0" strike="noStrike" cap="none" baseline="0">
                          <a:solidFill>
                            <a:srgbClr val="000000"/>
                          </a:solidFill>
                          <a:effectLst/>
                          <a:latin typeface="Franklin Gothic Book"/>
                          <a:ea typeface="Franklin Gothic Book"/>
                          <a:cs typeface="Franklin Gothic Book"/>
                        </a:rPr>
                        <a:t>Proveniente da fonti sostenibili: ci impegniamo nella sostenibilità e scegliamo ingredienti provenienti da aziende agricole di piccole dimensioni che praticano l'agricoltura biologica, garantendo non solo la migliore qualità, ma anche il benessere del nostro pianeta.</a:t>
                      </a:r>
                      <a:endParaRPr lang="en-US" sz="1700">
                        <a:effectLst/>
                      </a:endParaRPr>
                    </a:p>
                  </a:txBody>
                  <a:tcPr marL="36849" marR="36849" marT="36849" marB="36849"/>
                </a:tc>
                <a:tc>
                  <a:txBody>
                    <a:bodyPr/>
                    <a:lstStyle/>
                    <a:p>
                      <a:pPr>
                        <a:spcAft>
                          <a:spcPct val="0"/>
                        </a:spcAft>
                      </a:pPr>
                      <a:r>
                        <a:rPr lang="it-IT" sz="1100" b="0" i="0" strike="noStrike" cap="none" baseline="0">
                          <a:solidFill>
                            <a:srgbClr val="000000"/>
                          </a:solidFill>
                          <a:effectLst/>
                          <a:latin typeface="Franklin Gothic Book"/>
                          <a:ea typeface="Franklin Gothic Book"/>
                          <a:cs typeface="Franklin Gothic Book"/>
                        </a:rPr>
                        <a:t>Elegante confezione: Mystic Spice Chai Tea è disponibile in confezioni dal design accattivante ed ecosostenibili che lo rendono un regalo ideale per gli amanti del tè o un piacevole lusso da autoregalarsi.</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a:lstStyle/>
                    <a:p>
                      <a:pPr>
                        <a:spcAft>
                          <a:spcPct val="0"/>
                        </a:spcAft>
                      </a:pPr>
                      <a:r>
                        <a:rPr lang="it-IT" sz="1100" b="0" i="0" strike="noStrike" cap="none" baseline="0">
                          <a:solidFill>
                            <a:srgbClr val="000000"/>
                          </a:solidFill>
                          <a:effectLst/>
                          <a:latin typeface="Franklin Gothic Book"/>
                          <a:ea typeface="Franklin Gothic Book"/>
                          <a:cs typeface="Franklin Gothic Book"/>
                        </a:rPr>
                        <a:t>Garanzia di soddisfazione del cliente: sosteniamo i nostri prodotti e offriamo una garanzia di soddisfazione. Se Mystic Spice Chai Tea non soddisfa le aspettative, ci impegniamo a fare il massimo.</a:t>
                      </a:r>
                      <a:endParaRPr lang="en-US" sz="1700">
                        <a:effectLst/>
                      </a:endParaRPr>
                    </a:p>
                  </a:txBody>
                  <a:tcPr marL="36849" marR="36849" marT="36849" marB="36849"/>
                </a:tc>
                <a:tc>
                  <a:txBody>
                    <a:bodyPr/>
                    <a:lstStyle/>
                    <a:p>
                      <a:pPr>
                        <a:spcAft>
                          <a:spcPct val="0"/>
                        </a:spcAft>
                      </a:pPr>
                      <a:r>
                        <a:rPr lang="it-IT" sz="1100" b="0" i="0" strike="noStrike" cap="none" baseline="0">
                          <a:solidFill>
                            <a:srgbClr val="000000"/>
                          </a:solidFill>
                          <a:effectLst/>
                          <a:latin typeface="Franklin Gothic Book"/>
                          <a:ea typeface="Franklin Gothic Book"/>
                          <a:cs typeface="Franklin Gothic Book"/>
                        </a:rPr>
                        <a:t>Ideale per: appassionati di tè, persone attente alla salute, amanti di bevande calde, speziate e chiunque desideri esplorare gli intensi sapori dei chai indiani tradizionali.</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Autofit/>
          </a:bodyPr>
          <a:lstStyle/>
          <a:p>
            <a:r>
              <a:rPr lang="it-IT" sz="3800" b="0" i="0" strike="noStrike" cap="none" baseline="0" dirty="0">
                <a:solidFill>
                  <a:srgbClr val="404040"/>
                </a:solidFill>
                <a:effectLst/>
                <a:latin typeface="Bookman Old Style"/>
                <a:ea typeface="Bookman Old Style"/>
                <a:cs typeface="Bookman Old Style"/>
              </a:rPr>
              <a:t>Tendenza e domanda del mercato</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5"/>
            <a:ext cx="5127172" cy="3644175"/>
          </a:xfrm>
        </p:spPr>
        <p:txBody>
          <a:bodyPr vert="horz" lIns="0" tIns="45720" rIns="0" bIns="45720" rtlCol="0">
            <a:normAutofit fontScale="95000"/>
          </a:bodyPr>
          <a:lstStyle/>
          <a:p>
            <a:pPr>
              <a:lnSpc>
                <a:spcPct val="90000"/>
              </a:lnSpc>
            </a:pPr>
            <a:r>
              <a:rPr lang="it-IT" sz="1400" b="0" i="0" strike="noStrike" cap="none" baseline="0" dirty="0">
                <a:solidFill>
                  <a:srgbClr val="404040"/>
                </a:solidFill>
                <a:effectLst/>
                <a:latin typeface="Franklin Gothic Book"/>
                <a:ea typeface="Franklin Gothic Book"/>
                <a:cs typeface="Franklin Gothic Book"/>
              </a:rPr>
              <a:t>L'America Latina offre grandi opportunità per il tè Chai</a:t>
            </a:r>
          </a:p>
          <a:p>
            <a:pPr lvl="1">
              <a:lnSpc>
                <a:spcPct val="90000"/>
              </a:lnSpc>
            </a:pPr>
            <a:r>
              <a:rPr lang="it-IT" sz="1400" b="0" i="0" strike="noStrike" cap="none" baseline="0" dirty="0">
                <a:solidFill>
                  <a:srgbClr val="404040"/>
                </a:solidFill>
                <a:effectLst/>
                <a:latin typeface="Franklin Gothic Book"/>
                <a:ea typeface="Franklin Gothic Book"/>
                <a:cs typeface="Franklin Gothic Book"/>
              </a:rPr>
              <a:t>Aumento della richiesta di prodotti salutari, naturali ed esotici</a:t>
            </a:r>
          </a:p>
          <a:p>
            <a:pPr lvl="1">
              <a:lnSpc>
                <a:spcPct val="90000"/>
              </a:lnSpc>
            </a:pPr>
            <a:r>
              <a:rPr lang="it-IT" sz="1400" b="0" i="0" strike="noStrike" cap="none" baseline="0" dirty="0">
                <a:solidFill>
                  <a:srgbClr val="404040"/>
                </a:solidFill>
                <a:effectLst/>
                <a:latin typeface="Franklin Gothic Book"/>
                <a:ea typeface="Franklin Gothic Book"/>
                <a:cs typeface="Franklin Gothic Book"/>
              </a:rPr>
              <a:t>Forte cultura del tè in Paesi come Argentina, Cile e Uruguay</a:t>
            </a:r>
          </a:p>
          <a:p>
            <a:pPr lvl="1">
              <a:lnSpc>
                <a:spcPct val="90000"/>
              </a:lnSpc>
            </a:pPr>
            <a:r>
              <a:rPr lang="it-IT" sz="1400" b="0" i="0" strike="noStrike" cap="none" baseline="0" dirty="0">
                <a:solidFill>
                  <a:srgbClr val="404040"/>
                </a:solidFill>
                <a:effectLst/>
                <a:latin typeface="Franklin Gothic Book"/>
                <a:ea typeface="Franklin Gothic Book"/>
                <a:cs typeface="Franklin Gothic Book"/>
              </a:rPr>
              <a:t>Il tè Chai può attrarre sia gli appassionati del tè sia quelli del caffè</a:t>
            </a:r>
          </a:p>
          <a:p>
            <a:pPr lvl="1">
              <a:lnSpc>
                <a:spcPct val="90000"/>
              </a:lnSpc>
            </a:pPr>
            <a:r>
              <a:rPr lang="it-IT" sz="1400" b="0" i="0" strike="noStrike" cap="none" baseline="0" dirty="0">
                <a:solidFill>
                  <a:srgbClr val="404040"/>
                </a:solidFill>
                <a:effectLst/>
                <a:latin typeface="Franklin Gothic Book"/>
                <a:ea typeface="Franklin Gothic Book"/>
                <a:cs typeface="Franklin Gothic Book"/>
              </a:rPr>
              <a:t>Il tè Chai è ideale per lo stile di vita e le preferenze dei consumatori dell'America Latina</a:t>
            </a:r>
          </a:p>
          <a:p>
            <a:pPr>
              <a:lnSpc>
                <a:spcPct val="90000"/>
              </a:lnSpc>
            </a:pPr>
            <a:r>
              <a:rPr lang="it-IT" sz="1400" b="0" i="0" strike="noStrike" cap="none" baseline="0" dirty="0">
                <a:solidFill>
                  <a:srgbClr val="404040"/>
                </a:solidFill>
                <a:effectLst/>
                <a:latin typeface="Franklin Gothic Book"/>
                <a:ea typeface="Franklin Gothic Book"/>
                <a:cs typeface="Franklin Gothic Book"/>
              </a:rPr>
              <a:t>Le dimensioni globali del mercato del tè Chai sono state valutate in 1,9 miliardi di dollari americani nel 2019</a:t>
            </a:r>
          </a:p>
          <a:p>
            <a:pPr lvl="1">
              <a:lnSpc>
                <a:spcPct val="90000"/>
              </a:lnSpc>
            </a:pPr>
            <a:r>
              <a:rPr lang="it-IT" sz="1400" b="0" i="0" strike="noStrike" cap="none" baseline="0" dirty="0">
                <a:solidFill>
                  <a:srgbClr val="404040"/>
                </a:solidFill>
                <a:effectLst/>
                <a:latin typeface="Franklin Gothic Book"/>
                <a:ea typeface="Franklin Gothic Book"/>
                <a:cs typeface="Franklin Gothic Book"/>
              </a:rPr>
              <a:t>Si prevede una crescita a un CAGR del 5,5% dal 2020 al 2027</a:t>
            </a:r>
          </a:p>
          <a:p>
            <a:pPr lvl="1">
              <a:lnSpc>
                <a:spcPct val="90000"/>
              </a:lnSpc>
            </a:pPr>
            <a:r>
              <a:rPr lang="it-IT" sz="1400" b="0" i="0" strike="noStrike" cap="none" baseline="0" dirty="0">
                <a:solidFill>
                  <a:srgbClr val="404040"/>
                </a:solidFill>
                <a:effectLst/>
                <a:latin typeface="Franklin Gothic Book"/>
                <a:ea typeface="Franklin Gothic Book"/>
                <a:cs typeface="Franklin Gothic Book"/>
              </a:rPr>
              <a:t>L'America Latina è una delle aree geografiche in rapida crescita per il tè Chai</a:t>
            </a:r>
          </a:p>
          <a:p>
            <a:pPr lvl="1">
              <a:lnSpc>
                <a:spcPct val="90000"/>
              </a:lnSpc>
            </a:pPr>
            <a:r>
              <a:rPr lang="it-IT" sz="1400" b="0" i="0" strike="noStrike" cap="none" baseline="0" dirty="0">
                <a:solidFill>
                  <a:srgbClr val="404040"/>
                </a:solidFill>
                <a:effectLst/>
                <a:latin typeface="Franklin Gothic Book"/>
                <a:ea typeface="Franklin Gothic Book"/>
                <a:cs typeface="Franklin Gothic Book"/>
              </a:rPr>
              <a:t>I principali fattori di crescita includono una maggiore attenzione e disponibilità economica uniti all'espansione della distribuzione</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1804076644"/>
              </p:ext>
            </p:extLst>
          </p:nvPr>
        </p:nvGraphicFramePr>
        <p:xfrm>
          <a:off x="643192" y="1541387"/>
          <a:ext cx="5115348" cy="385009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it-IT" sz="1800" b="1" i="0" strike="noStrike" cap="all" baseline="0" dirty="0">
                          <a:solidFill>
                            <a:srgbClr val="000000"/>
                          </a:solidFill>
                          <a:effectLst/>
                          <a:latin typeface="Franklin Gothic Book"/>
                          <a:ea typeface="Franklin Gothic Book"/>
                          <a:cs typeface="Franklin Gothic Book"/>
                        </a:rPr>
                        <a:t>Area</a:t>
                      </a:r>
                    </a:p>
                  </a:txBody>
                  <a:tcPr marL="223396" marR="223396" marT="223396" marB="223396" anchor="ctr">
                    <a:lnL w="12700" cmpd="sng">
                      <a:noFill/>
                    </a:lnL>
                    <a:lnR w="12700" cmpd="sng">
                      <a:noFill/>
                    </a:lnR>
                    <a:lnT w="12700" cmpd="sng">
                      <a:noFill/>
                    </a:lnT>
                    <a:lnB w="38100" cmpd="sng">
                      <a:noFill/>
                    </a:lnB>
                    <a:noFill/>
                  </a:tcPr>
                </a:tc>
                <a:tc>
                  <a:txBody>
                    <a:bodyPr/>
                    <a:lstStyle/>
                    <a:p>
                      <a:r>
                        <a:rPr lang="it-IT" sz="1800" b="1" i="0" strike="noStrike" cap="all" baseline="0" dirty="0">
                          <a:solidFill>
                            <a:srgbClr val="000000"/>
                          </a:solidFill>
                          <a:effectLst/>
                          <a:latin typeface="Franklin Gothic Book"/>
                          <a:ea typeface="Franklin Gothic Book"/>
                          <a:cs typeface="Franklin Gothic Book"/>
                        </a:rPr>
                        <a:t>Dimensione del mercato del te Chai (miliardi di dollari americani)</a:t>
                      </a:r>
                    </a:p>
                  </a:txBody>
                  <a:tcPr marL="223396" marR="223396" marT="223396" marB="223396" anchor="ctr">
                    <a:lnL w="12700" cmpd="sng">
                      <a:noFill/>
                    </a:lnL>
                    <a:lnR w="12700" cmpd="sng">
                      <a:noFill/>
                    </a:lnR>
                    <a:lnT w="12700" cmpd="sng">
                      <a:noFill/>
                    </a:lnT>
                    <a:lnB w="38100" cmpd="sng">
                      <a:noFill/>
                    </a:lnB>
                    <a:noFill/>
                  </a:tcPr>
                </a:tc>
                <a:tc>
                  <a:txBody>
                    <a:bodyPr/>
                    <a:lstStyle/>
                    <a:p>
                      <a:r>
                        <a:rPr lang="it-IT" sz="1800" b="1" i="0" strike="noStrike" cap="all" baseline="0">
                          <a:solidFill>
                            <a:srgbClr val="000000"/>
                          </a:solidFill>
                          <a:effectLst/>
                          <a:latin typeface="Franklin Gothic Book"/>
                          <a:ea typeface="Franklin Gothic Book"/>
                          <a:cs typeface="Franklin Gothic Book"/>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it-IT" sz="2400" b="0" i="0" strike="noStrike" cap="none" baseline="0">
                          <a:solidFill>
                            <a:srgbClr val="000000"/>
                          </a:solidFill>
                          <a:effectLst/>
                          <a:latin typeface="Franklin Gothic Book"/>
                          <a:ea typeface="Franklin Gothic Book"/>
                          <a:cs typeface="Franklin Gothic Book"/>
                        </a:rPr>
                        <a:t>Generale</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it-IT" sz="2400" b="0" i="0" strike="noStrike" cap="none" baseline="0" dirty="0">
                          <a:solidFill>
                            <a:srgbClr val="000000"/>
                          </a:solidFill>
                          <a:effectLst/>
                          <a:latin typeface="Franklin Gothic Book"/>
                          <a:ea typeface="Franklin Gothic Book"/>
                          <a:cs typeface="Franklin Gothic Book"/>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it-IT" sz="2400" b="0" i="0" strike="noStrike" cap="none" baseline="0" dirty="0">
                          <a:solidFill>
                            <a:srgbClr val="000000"/>
                          </a:solidFill>
                          <a:effectLst/>
                          <a:latin typeface="Franklin Gothic Book"/>
                          <a:ea typeface="Franklin Gothic Book"/>
                          <a:cs typeface="Franklin Gothic Book"/>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it-IT" sz="2400" b="0" i="0" strike="noStrike" cap="none" baseline="0">
                          <a:solidFill>
                            <a:srgbClr val="000000"/>
                          </a:solidFill>
                          <a:effectLst/>
                          <a:latin typeface="Franklin Gothic Book"/>
                          <a:ea typeface="Franklin Gothic Book"/>
                          <a:cs typeface="Franklin Gothic Book"/>
                        </a:rPr>
                        <a:t>America Latina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it-IT" sz="2400" b="0" i="0" strike="noStrike" cap="none" baseline="0">
                          <a:solidFill>
                            <a:srgbClr val="000000"/>
                          </a:solidFill>
                          <a:effectLst/>
                          <a:latin typeface="Franklin Gothic Book"/>
                          <a:ea typeface="Franklin Gothic Book"/>
                          <a:cs typeface="Franklin Gothic Book"/>
                        </a:rPr>
                        <a:t>N/D</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it-IT" sz="2400" b="0" i="0" strike="noStrike" cap="none" baseline="0" dirty="0">
                          <a:solidFill>
                            <a:srgbClr val="000000"/>
                          </a:solidFill>
                          <a:effectLst/>
                          <a:latin typeface="Franklin Gothic Book"/>
                          <a:ea typeface="Franklin Gothic Book"/>
                          <a:cs typeface="Franklin Gothic Book"/>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it-IT" sz="4000" b="0" i="0" strike="noStrike" cap="none" baseline="0" dirty="0">
                <a:solidFill>
                  <a:srgbClr val="FFFFFF"/>
                </a:solidFill>
                <a:effectLst/>
                <a:latin typeface="Bookman Old Style"/>
                <a:ea typeface="Bookman Old Style"/>
                <a:cs typeface="Bookman Old Style"/>
              </a:rPr>
              <a:t>Canali di distribuzione: rivenditori</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it-IT" sz="2200" b="0" i="0" strike="noStrike" cap="none" baseline="0" dirty="0">
                <a:solidFill>
                  <a:srgbClr val="404040"/>
                </a:solidFill>
                <a:effectLst/>
                <a:latin typeface="Franklin Gothic Book"/>
                <a:ea typeface="Franklin Gothic Book"/>
                <a:cs typeface="Franklin Gothic Book"/>
              </a:rPr>
              <a:t>Rivenditori: vendita di prodotti di tè Chai direttamente ai consumatori</a:t>
            </a:r>
          </a:p>
          <a:p>
            <a:pPr lvl="1"/>
            <a:r>
              <a:rPr lang="it-IT" sz="2200" b="0" i="0" strike="noStrike" cap="none" baseline="0" dirty="0">
                <a:solidFill>
                  <a:srgbClr val="404040"/>
                </a:solidFill>
                <a:effectLst/>
                <a:latin typeface="Franklin Gothic Book"/>
                <a:ea typeface="Franklin Gothic Book"/>
                <a:cs typeface="Franklin Gothic Book"/>
              </a:rPr>
              <a:t>Supermercati, minimarket, negozi di specialità, bar e piattaforme online</a:t>
            </a:r>
          </a:p>
          <a:p>
            <a:pPr lvl="1"/>
            <a:r>
              <a:rPr lang="it-IT" sz="2200" b="0" i="0" strike="noStrike" cap="none" baseline="0" dirty="0">
                <a:solidFill>
                  <a:srgbClr val="404040"/>
                </a:solidFill>
                <a:effectLst/>
                <a:latin typeface="Franklin Gothic Book"/>
                <a:ea typeface="Franklin Gothic Book"/>
                <a:cs typeface="Franklin Gothic Book"/>
              </a:rPr>
              <a:t>Influenzano la percezione, le preferenze e gli acquisti dei consumatori</a:t>
            </a:r>
          </a:p>
          <a:p>
            <a:pPr lvl="1"/>
            <a:r>
              <a:rPr lang="it-IT" sz="2200" b="0" i="0" strike="noStrike" cap="none" baseline="0" dirty="0">
                <a:solidFill>
                  <a:srgbClr val="404040"/>
                </a:solidFill>
                <a:effectLst/>
                <a:latin typeface="Franklin Gothic Book"/>
                <a:ea typeface="Franklin Gothic Book"/>
                <a:cs typeface="Franklin Gothic Book"/>
              </a:rPr>
              <a:t>Offrono supporto promozionale e commerciale</a:t>
            </a:r>
          </a:p>
          <a:p>
            <a:pPr lvl="1"/>
            <a:r>
              <a:rPr lang="it-IT" sz="2200" b="0" i="0" strike="noStrike" cap="none" baseline="0" dirty="0">
                <a:solidFill>
                  <a:srgbClr val="404040"/>
                </a:solidFill>
                <a:effectLst/>
                <a:latin typeface="Franklin Gothic Book"/>
                <a:ea typeface="Franklin Gothic Book"/>
                <a:cs typeface="Franklin Gothic Book"/>
              </a:rPr>
              <a:t>Grandi rivenditori</a:t>
            </a:r>
          </a:p>
          <a:p>
            <a:r>
              <a:rPr lang="it-IT" sz="2200" b="0" i="0" strike="noStrike" cap="none" baseline="0" dirty="0">
                <a:solidFill>
                  <a:srgbClr val="404040"/>
                </a:solidFill>
                <a:effectLst/>
                <a:latin typeface="Franklin Gothic Book"/>
                <a:ea typeface="Franklin Gothic Book"/>
                <a:cs typeface="Franklin Gothic Book"/>
              </a:rPr>
              <a:t>Commercianti all'ingrosso: vendono prodotti di tè Chai all'ingrosso ai rivenditori</a:t>
            </a:r>
          </a:p>
          <a:p>
            <a:r>
              <a:rPr lang="it-IT" sz="2200" b="0" i="0" strike="noStrike" cap="none" baseline="0" dirty="0">
                <a:solidFill>
                  <a:srgbClr val="404040"/>
                </a:solidFill>
                <a:effectLst/>
                <a:latin typeface="Franklin Gothic Book"/>
                <a:ea typeface="Franklin Gothic Book"/>
                <a:cs typeface="Franklin Gothic Book"/>
              </a:rPr>
              <a:t>Distributori: trasportano i prodotti di tè Chai dai produttori ai rivenditori</a:t>
            </a:r>
          </a:p>
        </p:txBody>
      </p:sp>
    </p:spTree>
    <p:extLst>
      <p:ext uri="{BB962C8B-B14F-4D97-AF65-F5344CB8AC3E}">
        <p14:creationId xmlns:p14="http://schemas.microsoft.com/office/powerpoint/2010/main" val="27357771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it-IT" sz="4000" b="0" i="0" strike="noStrike" cap="none" baseline="0" dirty="0">
                <a:solidFill>
                  <a:srgbClr val="FFFFFF"/>
                </a:solidFill>
                <a:effectLst/>
                <a:latin typeface="Bookman Old Style"/>
                <a:ea typeface="Bookman Old Style"/>
                <a:cs typeface="Bookman Old Style"/>
              </a:rPr>
              <a:t>Canali di distribuzione: commercianti all'ingrosso</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9" y="605896"/>
            <a:ext cx="5825148" cy="5646208"/>
          </a:xfrm>
        </p:spPr>
        <p:txBody>
          <a:bodyPr anchor="ctr">
            <a:normAutofit lnSpcReduction="10000"/>
          </a:bodyPr>
          <a:lstStyle/>
          <a:p>
            <a:r>
              <a:rPr lang="it-IT" sz="2400" b="0" i="0" strike="noStrike" cap="none" baseline="0" dirty="0">
                <a:solidFill>
                  <a:srgbClr val="404040"/>
                </a:solidFill>
                <a:effectLst/>
                <a:latin typeface="Franklin Gothic Book"/>
                <a:ea typeface="Franklin Gothic Book"/>
                <a:cs typeface="Franklin Gothic Book"/>
              </a:rPr>
              <a:t>I commercianti all'ingrosso acquistano prodotti di tè Chai all'ingrosso da produttori o distributori</a:t>
            </a:r>
          </a:p>
          <a:p>
            <a:pPr lvl="1"/>
            <a:r>
              <a:rPr lang="it-IT" sz="2400" b="0" i="0" strike="noStrike" cap="none" baseline="0" dirty="0">
                <a:solidFill>
                  <a:srgbClr val="404040"/>
                </a:solidFill>
                <a:effectLst/>
                <a:latin typeface="Franklin Gothic Book"/>
                <a:ea typeface="Franklin Gothic Book"/>
                <a:cs typeface="Franklin Gothic Book"/>
              </a:rPr>
              <a:t>Vendono ai rivenditori o ad altri intermediari</a:t>
            </a:r>
          </a:p>
          <a:p>
            <a:r>
              <a:rPr lang="it-IT" sz="2400" b="0" i="0" strike="noStrike" cap="none" baseline="0" dirty="0">
                <a:solidFill>
                  <a:srgbClr val="404040"/>
                </a:solidFill>
                <a:effectLst/>
                <a:latin typeface="Franklin Gothic Book"/>
                <a:ea typeface="Franklin Gothic Book"/>
                <a:cs typeface="Franklin Gothic Book"/>
              </a:rPr>
              <a:t>I commercianti all'ingrosso fungono da collegamento tra la domanda e l'offerta di prodotti di tè Chai</a:t>
            </a:r>
          </a:p>
          <a:p>
            <a:pPr lvl="1"/>
            <a:r>
              <a:rPr lang="it-IT" sz="2400" b="0" i="0" strike="noStrike" cap="none" baseline="0" dirty="0">
                <a:solidFill>
                  <a:srgbClr val="404040"/>
                </a:solidFill>
                <a:effectLst/>
                <a:latin typeface="Franklin Gothic Book"/>
                <a:ea typeface="Franklin Gothic Book"/>
                <a:cs typeface="Franklin Gothic Book"/>
              </a:rPr>
              <a:t>Offrono economie di scala, stoccaggio e servizi di trasporto</a:t>
            </a:r>
          </a:p>
          <a:p>
            <a:r>
              <a:rPr lang="it-IT" sz="2400" b="0" i="0" strike="noStrike" cap="none" baseline="0" dirty="0">
                <a:solidFill>
                  <a:srgbClr val="404040"/>
                </a:solidFill>
                <a:effectLst/>
                <a:latin typeface="Franklin Gothic Book"/>
                <a:ea typeface="Franklin Gothic Book"/>
                <a:cs typeface="Franklin Gothic Book"/>
              </a:rPr>
              <a:t>I commercianti all'ingrosso forniscono informazioni sul mercato, feedback e servizi di credito</a:t>
            </a:r>
          </a:p>
        </p:txBody>
      </p:sp>
    </p:spTree>
    <p:extLst>
      <p:ext uri="{BB962C8B-B14F-4D97-AF65-F5344CB8AC3E}">
        <p14:creationId xmlns:p14="http://schemas.microsoft.com/office/powerpoint/2010/main" val="382795871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OS" val="Unix 3.10.0.1160"/>
  <p:tag name="AS_RELEASE_DATE" val="2023.06.30"/>
  <p:tag name="AS_TITLE" val="Aspose.Slides for Java"/>
  <p:tag name="AS_VERSION" val="23.6.1"/>
</p:tagLst>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TotalTime>
  <Words>4112</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Bookman Old Style</vt:lpstr>
      <vt:lpstr>Calibri</vt:lpstr>
      <vt:lpstr>Franklin Gothic Book</vt:lpstr>
      <vt:lpstr>RetrospectVTI</vt:lpstr>
      <vt:lpstr>Rapporto di analisi del mercato su Mystic Spice Premium Chai Tea</vt:lpstr>
      <vt:lpstr>Programma del corso</vt:lpstr>
      <vt:lpstr>Introduzione</vt:lpstr>
      <vt:lpstr>Descrizione del prodotto</vt:lpstr>
      <vt:lpstr>Descrizione del prodotto (1/2)</vt:lpstr>
      <vt:lpstr>Descrizione del prodotto (2/2)</vt:lpstr>
      <vt:lpstr>Tendenza e domanda del mercato</vt:lpstr>
      <vt:lpstr>Canali di distribuzione: rivenditori</vt:lpstr>
      <vt:lpstr>Canali di distribuzione: commercianti all'ingrosso</vt:lpstr>
      <vt:lpstr>Canali di distribuzione: distributori</vt:lpstr>
      <vt:lpstr>Piano e strategia di promozione</vt:lpstr>
      <vt:lpstr>Risultati e sfide previsti: risultati previsti</vt:lpstr>
      <vt:lpstr>Risultati e sfide previsti: potenziali sfide</vt:lpstr>
      <vt:lpstr>Consigli e 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Viet Tran</cp:lastModifiedBy>
  <cp:revision>2</cp:revision>
  <dcterms:created xsi:type="dcterms:W3CDTF">2024-02-09T21:35:56Z</dcterms:created>
  <dcterms:modified xsi:type="dcterms:W3CDTF">2025-05-19T07:04:26Z</dcterms:modified>
</cp:coreProperties>
</file>