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186" autoAdjust="0"/>
    <p:restoredTop sz="94660"/>
  </p:normalViewPr>
  <p:slideViewPr>
    <p:cSldViewPr snapToGrid="0">
      <p:cViewPr>
        <p:scale>
          <a:sx n="110" d="100"/>
          <a:sy n="110" d="100"/>
        </p:scale>
        <p:origin x="1742" y="3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5/29/2025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t>このプレゼンテーションは、このドキュメントの内容に基づいて PowerPoint Copilot によって自動的に生成されました。</a:t>
            </a:r>
            <a:br>
              <a:rPr lang="ja-JP"/>
            </a:br>
            <a:r>
              <a:rPr lang="ja-JP"/>
              <a:t>https://microsoft-my.sharepoint.com/personal/dahans_microsoft_com/Documents/MS-4005/Market%20Analysis%20Report%20for%20Mystic%20Spice%20Premium%20Chai%20Tea.docx</a:t>
            </a:r>
            <a:br>
              <a:rPr lang="ja-JP"/>
            </a:br>
            <a:br>
              <a:rPr lang="ja-JP"/>
            </a:br>
            <a:br>
              <a:rPr lang="ja-JP"/>
            </a:br>
            <a:r>
              <a:rPr lang="ja-JP"/>
              <a:t>AI によって生成されたコンテンツは正しくない可能性があります。</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t>流通業者は、チャイ ティー製品を代理して流通し、その移動と販売を促進し、マーケティング、販売、アフター サービスを提供します。彼らは小売業者や消費者との関係を確立および維持し、技術的および物流的なサポートを提供します。ラテン アメリカの主要流通業者には、Unilever、Nestle、Coca-Cola、PepsiCo などがあります。</a:t>
            </a:r>
            <a:br>
              <a:rPr lang="ja-JP"/>
            </a:br>
            <a:br>
              <a:rPr lang="ja-JP"/>
            </a:br>
            <a:br>
              <a:rPr lang="ja-JP"/>
            </a:br>
            <a:r>
              <a:rPr lang="ja-JP"/>
              <a:t>元のコンテンツ: </a:t>
            </a:r>
            <a:br>
              <a:rPr lang="ja-JP"/>
            </a:br>
            <a:r>
              <a:rPr lang="ja-JP"/>
              <a:t>流通業者とは、製造元や卸売業者に代わってチャイ ティー製品を代理販売する企業です。流通業者は、さまざまな市場や地域でチャイ ティー製品の移動と販売を促進する代理店であり、チャイ ティー製品のマーケティング、販売、アフター サービスを提供できます。流通業者は、小売業者や消費者との関係を確立および維持し、チャイ ティー製品の技術的および物流的なサポートを提供することもできます。ラテン アメリカにおけるチャイ ティー製品の主要な流通業者には、Unilever、Nestle、Coca-Cola、PepsiCo などがあります。</a:t>
            </a:r>
            <a:br>
              <a:rPr lang="ja-JP"/>
            </a:br>
            <a:endParaRPr lang="ja-JP"/>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t>ラテン アメリカにおけるチャイのプロモーション計画と戦略は、チャイ ティーの認知度を高め、プレミアム製品として位置付け、試用と購入を奨励し、ロイヤルティを確立することを目的としています。戦術には、ブランド名とロゴの作成、Web サイトとソーシャル メディアでの存在感の確立、デジタル マーケティング キャンペーンの開始、無料サンプルの配布、イベントの開催、地元企業との提携などが含まれます。この計画は 10 万ドルの予算で 12 か月にわたって実施され、主要業績評価指標を使用して評価されます。</a:t>
            </a:r>
            <a:br>
              <a:rPr lang="ja-JP"/>
            </a:br>
            <a:br>
              <a:rPr lang="ja-JP"/>
            </a:br>
            <a:br>
              <a:rPr lang="ja-JP"/>
            </a:br>
            <a:r>
              <a:rPr lang="ja-JP"/>
              <a:t>元のコンテンツ: </a:t>
            </a:r>
            <a:br>
              <a:rPr lang="ja-JP"/>
            </a:br>
            <a:r>
              <a:rPr lang="ja-JP"/>
              <a:t>プロモーション計画と戦略</a:t>
            </a:r>
            <a:br>
              <a:rPr lang="ja-JP"/>
            </a:br>
            <a:r>
              <a:rPr lang="ja-JP"/>
              <a:t>ラテン アメリカにおけるチャイ ティーのプロモーション計画と戦略は、次の目標を達成することを目指しています。</a:t>
            </a:r>
            <a:br>
              <a:rPr lang="ja-JP"/>
            </a:br>
            <a:r>
              <a:rPr lang="ja-JP"/>
              <a:t>·         ターゲット層のチャイ ティーへの認識度と関心を高める</a:t>
            </a:r>
            <a:br>
              <a:rPr lang="ja-JP"/>
            </a:br>
            <a:r>
              <a:rPr lang="ja-JP"/>
              <a:t>·         チャイ ティーを、ユニークで満足のいく体験を提供する、プレミアムで自然で健康的な製品として位置づける</a:t>
            </a:r>
            <a:br>
              <a:rPr lang="ja-JP"/>
            </a:br>
            <a:r>
              <a:rPr lang="ja-JP"/>
              <a:t>·         さまざまなチャネルやインセンティブを通じてチャイ ティーの試用と購入を奨励する</a:t>
            </a:r>
            <a:br>
              <a:rPr lang="ja-JP"/>
            </a:br>
            <a:r>
              <a:rPr lang="ja-JP"/>
              <a:t>·         エンゲージメントとフィードバックを通じて、チャイ ティー消費者のロイヤルティを確立して維持する</a:t>
            </a:r>
            <a:br>
              <a:rPr lang="ja-JP"/>
            </a:br>
            <a:r>
              <a:rPr lang="ja-JP"/>
              <a:t>ラテン アメリカにおけるチャイ ティーのプロモーション計画と戦略では、次のような戦略を組み合わせて使用します。</a:t>
            </a:r>
            <a:br>
              <a:rPr lang="ja-JP"/>
            </a:br>
            <a:r>
              <a:rPr lang="ja-JP"/>
              <a:t>·         キャッチーで記憶に残るチャイ ティーのブランド名とロゴを作成する</a:t>
            </a:r>
            <a:br>
              <a:rPr lang="ja-JP"/>
            </a:br>
            <a:r>
              <a:rPr lang="ja-JP"/>
              <a:t>·         チャイ ティーの利点、特徴、ストーリーを紹介する Web サイトとソーシャル メディアでのプレゼンスを開発する</a:t>
            </a:r>
            <a:br>
              <a:rPr lang="ja-JP"/>
            </a:br>
            <a:r>
              <a:rPr lang="ja-JP"/>
              <a:t>·         SEO、SEM、電子メール マーケティング、インフルエンサー マーケティングを使用して潜在顧客にリーチし、引き付けるデジタル マーケティング キャンペーンを開始する</a:t>
            </a:r>
            <a:br>
              <a:rPr lang="ja-JP"/>
            </a:br>
            <a:r>
              <a:rPr lang="ja-JP"/>
              <a:t>·         スーパーマーケット、カフェ、健康店などの要所でチャイ ティーの無料サンプルとクーポンを配布する</a:t>
            </a:r>
            <a:br>
              <a:rPr lang="ja-JP"/>
            </a:br>
            <a:r>
              <a:rPr lang="ja-JP"/>
              <a:t>·         友人や家族とチャイ ティーを試して共有するよう人々を招待するイベントやコンテストを企画する</a:t>
            </a:r>
            <a:br>
              <a:rPr lang="ja-JP"/>
            </a:br>
            <a:r>
              <a:rPr lang="ja-JP"/>
              <a:t>·         チャイ ティーと同じ価値観とビジョンを共有する地元の企業や団体と提携する</a:t>
            </a:r>
            <a:br>
              <a:rPr lang="ja-JP"/>
            </a:br>
            <a:r>
              <a:rPr lang="ja-JP"/>
              <a:t>ラテン アメリカにおけるチャイ ティーのプロモーション計画と戦略は、10 万ドルの予算で 12 か月にわたって実施されます。この計画は、Web サイトのトラフィック、ソーシャル メディアのエンゲージメント、電子メール開封率、コンバージョン率、販売量、顧客満足度、維持率などの主要業績評価指標を使用して監視および評価されます。</a:t>
            </a:r>
            <a:br>
              <a:rPr lang="ja-JP"/>
            </a:br>
            <a:endParaRPr lang="ja-JP"/>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t>ラテン アメリカにおけるチャイ ティーのプロモーション計画と戦略により、認知度と関心が 20% 増加し、市場シェアが 10% 増加し、販売量と収益が 15% 増加し、顧客満足度と顧客維持率が 25% 増加すると予想されます。</a:t>
            </a:r>
            <a:br>
              <a:rPr lang="ja-JP"/>
            </a:br>
            <a:br>
              <a:rPr lang="ja-JP"/>
            </a:br>
            <a:br>
              <a:rPr lang="ja-JP"/>
            </a:br>
            <a:r>
              <a:rPr lang="ja-JP"/>
              <a:t>元のコンテンツ: </a:t>
            </a:r>
            <a:br>
              <a:rPr lang="ja-JP"/>
            </a:br>
            <a:r>
              <a:rPr lang="ja-JP"/>
              <a:t>期待される成果と課題</a:t>
            </a:r>
            <a:br>
              <a:rPr lang="ja-JP"/>
            </a:br>
            <a:r>
              <a:rPr lang="ja-JP"/>
              <a:t>ラテン アメリカにおけるチャイ ティーのプロモーション計画と戦略で期待される成果は次のとおりです。</a:t>
            </a:r>
            <a:br>
              <a:rPr lang="ja-JP"/>
            </a:br>
            <a:r>
              <a:rPr lang="ja-JP"/>
              <a:t>·         ターゲット層のチャイ ティーに対する認知度および関心が 20% 増加</a:t>
            </a:r>
            <a:br>
              <a:rPr lang="ja-JP"/>
            </a:br>
            <a:r>
              <a:rPr lang="ja-JP"/>
              <a:t>·         この地域におけるチャイ ティーの市場シェアが 10% 増加</a:t>
            </a:r>
            <a:br>
              <a:rPr lang="ja-JP"/>
            </a:br>
            <a:r>
              <a:rPr lang="ja-JP"/>
              <a:t>·         この地域におけるチャイ ティーの販売量と収益が 15% 増加</a:t>
            </a:r>
            <a:br>
              <a:rPr lang="ja-JP"/>
            </a:br>
            <a:r>
              <a:rPr lang="ja-JP"/>
              <a:t>·         この地域におけるチャイ ティーの顧客満足度と維持率が 25% 向上</a:t>
            </a:r>
            <a:br>
              <a:rPr lang="ja-JP"/>
            </a:br>
            <a:endParaRPr lang="ja-JP"/>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t>ラテンアメリカにおけるチャイ ティーのプロモーション計画と戦略は、高価格、認知度の欠如、他のお茶製品との競争、規制や文化の壁、チャイ ティー原料の供給と品質に影響を与える可能性のある環境問題や社会問題など、いくつかの課題に直面しています。</a:t>
            </a:r>
            <a:br>
              <a:rPr lang="ja-JP"/>
            </a:br>
            <a:br>
              <a:rPr lang="ja-JP"/>
            </a:br>
            <a:br>
              <a:rPr lang="ja-JP"/>
            </a:br>
            <a:r>
              <a:rPr lang="ja-JP"/>
              <a:t>元のコンテンツ: </a:t>
            </a:r>
            <a:br>
              <a:rPr lang="ja-JP"/>
            </a:br>
            <a:r>
              <a:rPr lang="ja-JP"/>
              <a:t>ラテン アメリカにおけるチャイ ティーのプロモーション計画と戦略の潜在的な課題は次のとおりです。</a:t>
            </a:r>
            <a:br>
              <a:rPr lang="ja-JP"/>
            </a:br>
            <a:r>
              <a:rPr lang="ja-JP"/>
              <a:t>·         チャイ ティー製品は他の飲料に比べて価格が高く、手頃な価格ではない</a:t>
            </a:r>
            <a:br>
              <a:rPr lang="ja-JP"/>
            </a:br>
            <a:r>
              <a:rPr lang="ja-JP"/>
              <a:t>·         人口の一部の層ではチャイ ティーに対する認知度と馴染みが不足している</a:t>
            </a:r>
            <a:br>
              <a:rPr lang="ja-JP"/>
            </a:br>
            <a:r>
              <a:rPr lang="ja-JP"/>
              <a:t>·         ハーブ ティー、緑茶、紅茶などの他のお茶製品との競合</a:t>
            </a:r>
            <a:br>
              <a:rPr lang="ja-JP"/>
            </a:br>
            <a:r>
              <a:rPr lang="ja-JP"/>
              <a:t>·         一部の国におけるチャイ ティー製品の参入と拡大を制限する可能性がある規制および文化的障壁</a:t>
            </a:r>
            <a:br>
              <a:rPr lang="ja-JP"/>
            </a:br>
            <a:r>
              <a:rPr lang="ja-JP"/>
              <a:t>·         チャイ ティー原料の供給と品質に影響を与える可能性がある環境問題と社会問題</a:t>
            </a:r>
            <a:br>
              <a:rPr lang="ja-JP"/>
            </a:br>
            <a:endParaRPr lang="ja-JP"/>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t>チャイ ティーはラテン アメリカ市場で有望な製品であり、健康的でエキゾチックな代替品を提供します。独自の機能と利点を活用して、プレミアムで多用途の製品として位置付ける必要があります。ターゲット層にリーチし、課題を克服するには、オンラインとオフラインの戦略を組み合わせて使用する必要があります。</a:t>
            </a:r>
            <a:br>
              <a:rPr lang="ja-JP"/>
            </a:br>
            <a:br>
              <a:rPr lang="ja-JP"/>
            </a:br>
            <a:br>
              <a:rPr lang="ja-JP"/>
            </a:br>
            <a:r>
              <a:rPr lang="ja-JP"/>
              <a:t>元のコンテンツ: </a:t>
            </a:r>
            <a:br>
              <a:rPr lang="ja-JP"/>
            </a:br>
            <a:r>
              <a:rPr lang="ja-JP"/>
              <a:t>推奨事項と結論</a:t>
            </a:r>
            <a:br>
              <a:rPr lang="ja-JP"/>
            </a:br>
            <a:r>
              <a:rPr lang="ja-JP"/>
              <a:t>市場分析、競合分析、流通チャネル、プロモーション計画と戦略に基づいて、ラテン アメリカにおけるチャイ ティーの将来について次の推奨事項と結論を導き出すことができます。</a:t>
            </a:r>
            <a:br>
              <a:rPr lang="ja-JP"/>
            </a:br>
            <a:r>
              <a:rPr lang="ja-JP"/>
              <a:t>·         チャイ ティーは、他の飲み物に代わる健康的で自然でエキゾチックな代替品を提供するため、ラテン アメリカ市場で成長し成功する可能性を秘めた有望な製品です</a:t>
            </a:r>
            <a:br>
              <a:rPr lang="ja-JP"/>
            </a:br>
            <a:r>
              <a:rPr lang="ja-JP"/>
              <a:t>·         チャイ ティーは、さまざまなセグメントや機会にアピールできる、プレミアムで本格的で多用途な製品として位置づけられ、販売される必要があります</a:t>
            </a:r>
            <a:br>
              <a:rPr lang="ja-JP"/>
            </a:br>
            <a:r>
              <a:rPr lang="ja-JP"/>
              <a:t>·         チャイ ティーは、他のお茶製品と差別化するために、その豊かな香り、風味、健康上の利点などの独特の特徴と利点を活用する必要があります</a:t>
            </a:r>
            <a:br>
              <a:rPr lang="ja-JP"/>
            </a:br>
            <a:r>
              <a:rPr lang="ja-JP"/>
              <a:t>·         チャイ ティーは、ターゲット層にリーチしてエンゲージメントを高め、忠実で満足した顧客ベースを構築するために、オンラインとオフラインの戦略を組み合わせて使用する必要があります</a:t>
            </a:r>
            <a:br>
              <a:rPr lang="ja-JP"/>
            </a:br>
            <a:r>
              <a:rPr lang="ja-JP"/>
              <a:t>·         チャイ ティーは、価格、認知度、競争、規制、持続可能性など、この地域での成長と拡大を妨げる可能性のある課題や脅威を克服する必要があります</a:t>
            </a:r>
            <a:br>
              <a:rPr lang="ja-JP"/>
            </a:br>
            <a:r>
              <a:rPr lang="ja-JP"/>
              <a:t>結論として、チャイ ティーはラテン アメリカ市場において多くの可能性とチャンスを秘めた製品ですが、いくつかの課題とリスクにも直面しています。このレポートで概説されたプロモーション計画と戦略は、これらの問題に対処し、望ましい結果を達成することを目的としています。ただし、プロモーション計画と戦略は、市場の状況の変化や顧客からのフィードバックに応じて常に監視、評価、調整する必要があります。</a:t>
            </a:r>
            <a:br>
              <a:rPr lang="ja-JP"/>
            </a:br>
            <a:endParaRPr lang="ja-JP"/>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t>予定一覧</a:t>
            </a:r>
            <a:br>
              <a:rPr lang="ja-JP"/>
            </a:br>
            <a:br>
              <a:rPr lang="ja-JP"/>
            </a:br>
            <a:r>
              <a:rPr lang="ja-JP"/>
              <a:t>* 概要</a:t>
            </a:r>
            <a:br>
              <a:rPr lang="ja-JP"/>
            </a:br>
            <a:r>
              <a:rPr lang="ja-JP"/>
              <a:t>* 製品説明</a:t>
            </a:r>
            <a:br>
              <a:rPr lang="ja-JP"/>
            </a:br>
            <a:r>
              <a:rPr lang="ja-JP"/>
              <a:t>* 製品説明 (1/2)</a:t>
            </a:r>
            <a:br>
              <a:rPr lang="ja-JP"/>
            </a:br>
            <a:r>
              <a:rPr lang="ja-JP"/>
              <a:t>* 製品説明 (2/2)</a:t>
            </a:r>
            <a:br>
              <a:rPr lang="ja-JP"/>
            </a:br>
            <a:r>
              <a:rPr lang="ja-JP"/>
              <a:t>* 市場の動向と需要</a:t>
            </a:r>
            <a:br>
              <a:rPr lang="ja-JP"/>
            </a:br>
            <a:r>
              <a:rPr lang="ja-JP"/>
              <a:t>* 競合分析</a:t>
            </a:r>
            <a:br>
              <a:rPr lang="ja-JP"/>
            </a:br>
            <a:r>
              <a:rPr lang="ja-JP"/>
              <a:t>    * Tetley</a:t>
            </a:r>
            <a:br>
              <a:rPr lang="ja-JP"/>
            </a:br>
            <a:r>
              <a:rPr lang="ja-JP"/>
              <a:t>    * Teavana</a:t>
            </a:r>
            <a:br>
              <a:rPr lang="ja-JP"/>
            </a:br>
            <a:r>
              <a:rPr lang="ja-JP"/>
              <a:t>    * David's Tea</a:t>
            </a:r>
            <a:br>
              <a:rPr lang="ja-JP"/>
            </a:br>
            <a:r>
              <a:rPr lang="ja-JP"/>
              <a:t>    * Local Brands</a:t>
            </a:r>
            <a:br>
              <a:rPr lang="ja-JP"/>
            </a:br>
            <a:r>
              <a:rPr lang="ja-JP"/>
              <a:t>* ラテン アメリカにおけるチャイ ティーの市場シェア</a:t>
            </a:r>
            <a:br>
              <a:rPr lang="ja-JP"/>
            </a:br>
            <a:r>
              <a:rPr lang="ja-JP"/>
              <a:t>* 流通チャネル</a:t>
            </a:r>
            <a:br>
              <a:rPr lang="ja-JP"/>
            </a:br>
            <a:r>
              <a:rPr lang="ja-JP"/>
              <a:t>    * 小売業者</a:t>
            </a:r>
            <a:br>
              <a:rPr lang="ja-JP"/>
            </a:br>
            <a:r>
              <a:rPr lang="ja-JP"/>
              <a:t>    * 卸売業者</a:t>
            </a:r>
            <a:br>
              <a:rPr lang="ja-JP"/>
            </a:br>
            <a:r>
              <a:rPr lang="ja-JP"/>
              <a:t>    * 流通業者</a:t>
            </a:r>
            <a:br>
              <a:rPr lang="ja-JP"/>
            </a:br>
            <a:r>
              <a:rPr lang="ja-JP"/>
              <a:t>* プロモーション計画と戦略</a:t>
            </a:r>
            <a:br>
              <a:rPr lang="ja-JP"/>
            </a:br>
            <a:r>
              <a:rPr lang="ja-JP"/>
              <a:t>* 期待される成果と課題</a:t>
            </a:r>
            <a:br>
              <a:rPr lang="ja-JP"/>
            </a:br>
            <a:r>
              <a:rPr lang="ja-JP"/>
              <a:t>    * 期待される成果</a:t>
            </a:r>
            <a:br>
              <a:rPr lang="ja-JP"/>
            </a:br>
            <a:r>
              <a:rPr lang="ja-JP"/>
              <a:t>    * 潜在的な課題</a:t>
            </a:r>
            <a:br>
              <a:rPr lang="ja-JP"/>
            </a:br>
            <a:r>
              <a:rPr lang="ja-JP"/>
              <a:t>* 推奨事項と結論</a:t>
            </a:r>
            <a:br>
              <a:rPr lang="ja-JP"/>
            </a:br>
            <a:endParaRPr lang="ja-JP"/>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t>このレポートは、ラテン アメリカ地域における Mystic Spice Premium Chai Tea の市場分析を提供します。製品の説明、市場動向、競合分析、流通チャネル、プロモーション計画、期待される成果、将来の推奨事項について説明します。</a:t>
            </a:r>
            <a:br>
              <a:rPr lang="ja-JP"/>
            </a:br>
            <a:br>
              <a:rPr lang="ja-JP"/>
            </a:br>
            <a:br>
              <a:rPr lang="ja-JP"/>
            </a:br>
            <a:r>
              <a:rPr lang="ja-JP"/>
              <a:t>元のコンテンツ: </a:t>
            </a:r>
            <a:br>
              <a:rPr lang="ja-JP"/>
            </a:br>
            <a:r>
              <a:rPr lang="ja-JP"/>
              <a:t>概要</a:t>
            </a:r>
            <a:br>
              <a:rPr lang="ja-JP"/>
            </a:br>
            <a:r>
              <a:rPr lang="ja-JP"/>
              <a:t>Mystic Spice Premium Chai Tea は、高品質の飲料の製造と世界中への販売を専門とする会社 Contoso Beverage によって発売された新製品です。Mystic Spice Premium Chai Tea は、インド発祥で世界中で人気のスパイス入りティー ドリンクです。温かくても冷たくても、ミルクの有無にかかわらず、さまざまなスパイスや甘味料と一緒に楽しめる多用途の飲み物です。チャイ ティーには、免疫力の向上、炎症の軽減、消化の改善など、多くの健康上の利点があります。また、もてなし、友情、リラクゼーションと関連付けられることが多いため、文化的、歴史的にも豊かな重要性があります。</a:t>
            </a:r>
            <a:br>
              <a:rPr lang="ja-JP"/>
            </a:br>
            <a:r>
              <a:rPr lang="ja-JP"/>
              <a:t>このレポートの目的は、ラテン アメリカ地域に焦点を当てた、Mystic Spice Premium Chai Tea の市場分析を提供することです。レポートでは次の側面について説明します。</a:t>
            </a:r>
            <a:br>
              <a:rPr lang="ja-JP"/>
            </a:br>
            <a:r>
              <a:rPr lang="ja-JP"/>
              <a:t>·         Mystic Spice Premium Chai Tea の製品説明、特徴、利点</a:t>
            </a:r>
            <a:br>
              <a:rPr lang="ja-JP"/>
            </a:br>
            <a:r>
              <a:rPr lang="ja-JP"/>
              <a:t>·         ラテン アメリカにおけるチャイ ティーの市場動向と需要</a:t>
            </a:r>
            <a:br>
              <a:rPr lang="ja-JP"/>
            </a:br>
            <a:r>
              <a:rPr lang="ja-JP"/>
              <a:t>·         ラテン アメリカにおけるチャイ ティーの競合分析</a:t>
            </a:r>
            <a:br>
              <a:rPr lang="ja-JP"/>
            </a:br>
            <a:r>
              <a:rPr lang="ja-JP"/>
              <a:t>·         ラテン アメリカにおけるチャイ ティーの流通チャネル</a:t>
            </a:r>
            <a:br>
              <a:rPr lang="ja-JP"/>
            </a:br>
            <a:r>
              <a:rPr lang="ja-JP"/>
              <a:t>·         ラテン アメリカにおけるチャイ ティーのプロモーション計画と戦略</a:t>
            </a:r>
            <a:br>
              <a:rPr lang="ja-JP"/>
            </a:br>
            <a:r>
              <a:rPr lang="ja-JP"/>
              <a:t>·         プロモーション計画に期待される成果と課題</a:t>
            </a:r>
            <a:br>
              <a:rPr lang="ja-JP"/>
            </a:br>
            <a:r>
              <a:rPr lang="ja-JP"/>
              <a:t>·         ラテン アメリカにおけるチャイ ティーの将来に関する推奨事項と結論</a:t>
            </a:r>
            <a:br>
              <a:rPr lang="ja-JP"/>
            </a:br>
            <a:endParaRPr lang="ja-JP"/>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t>Mystic Spice Premium Chai Tea は、インドのチャイの伝統を尊重して丁寧に作られたブレンドです。各カップはインドの活気に満ちた風景の中を旅し、本格的なチャイ体験をご自宅にもたらします。</a:t>
            </a:r>
            <a:br>
              <a:rPr lang="ja-JP"/>
            </a:br>
            <a:br>
              <a:rPr lang="ja-JP"/>
            </a:br>
            <a:br>
              <a:rPr lang="ja-JP"/>
            </a:br>
            <a:r>
              <a:rPr lang="ja-JP"/>
              <a:t>元のコンテンツ: </a:t>
            </a:r>
            <a:br>
              <a:rPr lang="ja-JP"/>
            </a:br>
            <a:r>
              <a:rPr lang="ja-JP"/>
              <a:t>製品説明</a:t>
            </a:r>
            <a:br>
              <a:rPr lang="ja-JP"/>
            </a:br>
            <a:r>
              <a:rPr lang="ja-JP"/>
              <a:t>Mystic Spice Premium Chai Tea は、インドのチャイの時代を超越した伝統に敬意を表し、細心の注意を払って作られたブレンドです。各カップはインドの活気に満ちた風景を巡る魅惑的な旅を提供し、自宅で本格的なチャイ体験をお届けします。Mystic Spice Premium Chai Tea の製品説明、特徴、利点を以下の表にまとめます。</a:t>
            </a:r>
            <a:br>
              <a:rPr lang="ja-JP"/>
            </a:br>
            <a:endParaRPr lang="ja-JP"/>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t>undefined</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t>undefined</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t>ラテン アメリカ市場は、健康的、自然的、そしてエキゾチックな製品に対する需要が高まっており、チャイ ティーにとって大きなチャンスをもたらしています。世界のチャイ ティー市場規模は 2019 年に 19 億米ドルと評価され、2020 年から 2027 年にかけて 5.5% の CAGR で成長すると予想されており、ラテン アメリカは最も急速に成長している地域の 1 つです。成長の主な原動力には、認知度の向上、可処分所得の増加、流通の拡大が含まれます。</a:t>
            </a:r>
            <a:br>
              <a:rPr lang="ja-JP"/>
            </a:br>
            <a:br>
              <a:rPr lang="ja-JP"/>
            </a:br>
            <a:br>
              <a:rPr lang="ja-JP"/>
            </a:br>
            <a:r>
              <a:rPr lang="ja-JP"/>
              <a:t>元のコンテンツ: </a:t>
            </a:r>
            <a:br>
              <a:rPr lang="ja-JP"/>
            </a:br>
            <a:r>
              <a:rPr lang="ja-JP"/>
              <a:t>市場の動向と需要</a:t>
            </a:r>
            <a:br>
              <a:rPr lang="ja-JP"/>
            </a:br>
            <a:r>
              <a:rPr lang="ja-JP"/>
              <a:t>ラテン アメリカ市場では、健康的で自然でエキゾチックな製品に対する需要が高まっているため、チャイ ティーにとって大きなチャンスとなっています。この地域には紅茶文化も根付いており、特にアルゼンチン、チリ、ウルグアイなどの国ではマテ茶が人気の飲み物です。チャイ ティーは、カフェインが増加し、複雑な風味プロファイルを提供するため、紅茶愛好家とコーヒー愛好家の両方にアピールできます。チャイ ティーは、社交、分かち合い、甘いお菓子を満喫することを楽しむラテン アメリカの消費者のライフスタイルや好みにもフィットします。</a:t>
            </a:r>
            <a:br>
              <a:rPr lang="ja-JP"/>
            </a:br>
            <a:r>
              <a:rPr lang="ja-JP"/>
              <a:t>Grand View Research のレポートによると、世界のチャイ ティー市場規模は 2019 年に 19 億米ドルと評価され、2020 年から 2027 年まで年間平均成長率 (CAGR) 5.5% で成長すると予想されています。また、このレポートでは、ラテン アメリカはチャイ ティーの最も急成長している地域の一つであり、2020 年から 2027 年までの CAGR は 6.2% であると述べています。ラテン アメリカにおけるチャイ ティーの成長の主な原動力は次のとおりです。</a:t>
            </a:r>
            <a:br>
              <a:rPr lang="ja-JP"/>
            </a:br>
            <a:r>
              <a:rPr lang="ja-JP"/>
              <a:t>·         チャイ ティーの健康効果と文化的側面に対する認識と関心の高まり</a:t>
            </a:r>
            <a:br>
              <a:rPr lang="ja-JP"/>
            </a:br>
            <a:r>
              <a:rPr lang="ja-JP"/>
              <a:t>·         中流階級の消費者の可処分所得と購買力の上昇</a:t>
            </a:r>
            <a:br>
              <a:rPr lang="ja-JP"/>
            </a:br>
            <a:r>
              <a:rPr lang="ja-JP"/>
              <a:t>·         若者や都市部の層の間でスペシャル ティーやプレミアム ティーの人気が高まっていること</a:t>
            </a:r>
            <a:br>
              <a:rPr lang="ja-JP"/>
            </a:br>
            <a:r>
              <a:rPr lang="ja-JP"/>
              <a:t>·         スーパー マーケット、カフェ、オンライン プラットフォームなど、さまざまなチャネルでのチャイ ティー製品の流通と入手可能性の拡大</a:t>
            </a:r>
            <a:br>
              <a:rPr lang="ja-JP"/>
            </a:br>
            <a:r>
              <a:rPr lang="ja-JP"/>
              <a:t>·         すぐに飲めるタイプ、インスタント タイプ、オーガニック タイプなど、新しく革新的なチャイ ティーの風味や形式の出現</a:t>
            </a:r>
            <a:br>
              <a:rPr lang="ja-JP"/>
            </a:br>
            <a:endParaRPr lang="ja-JP"/>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t>ラテン アメリカのチャイ ティーは、小売業者、卸売業者、流通業者を通じて流通しています。スーパーマーケットやカフェなどの小売業者は消費者に直接販売しており、消費者の認識や購入に影響を与えることができます。大手小売業者には Walmart や Starbucks などがあります。卸売業者は小売業者に大量に販売し、流通業者は製造元から小売業者に製品を輸送します。</a:t>
            </a:r>
            <a:br>
              <a:rPr lang="ja-JP"/>
            </a:br>
            <a:br>
              <a:rPr lang="ja-JP"/>
            </a:br>
            <a:br>
              <a:rPr lang="ja-JP"/>
            </a:br>
            <a:r>
              <a:rPr lang="ja-JP"/>
              <a:t>元のコンテンツ: </a:t>
            </a:r>
            <a:br>
              <a:rPr lang="ja-JP"/>
            </a:br>
            <a:r>
              <a:rPr lang="ja-JP"/>
              <a:t>ラテン アメリカにおけるチャイ ティーの流通チャネルは、チャイ ティー製品が最終消費者に届けられ、販売される方法と手段です。ラテン アメリカにおけるチャイ ティーの流通チャネルは、小売業者、卸売業者、流通業者の 3 つに分類できます。</a:t>
            </a:r>
            <a:br>
              <a:rPr lang="ja-JP"/>
            </a:br>
            <a:r>
              <a:rPr lang="ja-JP"/>
              <a:t>小売業者とは、スーパーマーケット、コンビニエンス ストア、専門店、カフェ、オンライン プラットフォームなど、チャイ ティー製品を消費者に直接販売する企業です。小売業者はチャイ ティー製品の最も目に付きやすくアクセスしやすいチャネルであり、消費者のチャイ ティー製品に対する認識、好み、購入に影響を与える可能性があります。小売業者は、ディスプレイ、看板、棚スペースなど、チャイ ティー製品のプロモーションや商品化をサポートすることもできます。ラテン アメリカにおけるチャイ ティー製品の主な小売業者には、Walmart、Carrefour、Oxxo、Starbucks、Amazon などがあります。</a:t>
            </a:r>
            <a:br>
              <a:rPr lang="ja-JP"/>
            </a:br>
            <a:endParaRPr lang="ja-JP"/>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t>卸売業者はチャイ ティー製品を大量に購入し、小売業者やその他の仲介業者に販売します。チャイ ティー製品の需要と供給を結び、さまざまなサービスを提供しています。ラテン アメリカの主要な卸売業者には、Cencosud、Grupo Pao de Acucar、La Anonima、Makro などがあります。</a:t>
            </a:r>
            <a:br>
              <a:rPr lang="ja-JP"/>
            </a:br>
            <a:br>
              <a:rPr lang="ja-JP"/>
            </a:br>
            <a:br>
              <a:rPr lang="ja-JP"/>
            </a:br>
            <a:r>
              <a:rPr lang="ja-JP"/>
              <a:t>元のコンテンツ: </a:t>
            </a:r>
            <a:br>
              <a:rPr lang="ja-JP"/>
            </a:br>
            <a:r>
              <a:rPr lang="ja-JP"/>
              <a:t>卸売業者は、製造元や流通業者からチャイ ティー製品を大量に購入し、小売業者やその他の仲介業者に販売する企業です。卸売業者は、チャイ ティー製品の需要と供給をつなぐ役割を担っており、チャイ ティー製品の規模の経済、保管、輸送サービスを提供できます。卸売業者は、チャイ ティー製品の市場情報、フィードバック、信用制度を提供することもできます。ラテン アメリカにおけるチャイ ティー製品の主要な卸売業者には、Cencosud、Grupo Pao de Acucar、La Anonima、Makro などがあります。</a:t>
            </a:r>
            <a:br>
              <a:rPr lang="ja-JP"/>
            </a:br>
            <a:endParaRPr lang="ja-JP"/>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5/29/2025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355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5/29/2025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64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5/29/2025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960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5/29/2025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199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5/29/2025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548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5/29/2025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573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5/29/2025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373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5/29/2025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891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5/29/2025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22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5/29/2025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1372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5/29/2025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27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5/29/2025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1593274"/>
            <a:ext cx="6479235" cy="2731838"/>
          </a:xfrm>
        </p:spPr>
        <p:txBody>
          <a:bodyPr>
            <a:normAutofit/>
          </a:bodyPr>
          <a:lstStyle/>
          <a:p>
            <a:r>
              <a:rPr lang="en-US" sz="5600" noProof="0" dirty="0"/>
              <a:t>Mystic Spice Premium Chai Tea </a:t>
            </a:r>
            <a:r>
              <a:rPr lang="ja-JP" sz="5600" dirty="0">
                <a:latin typeface="Yu Gothic UI" panose="020B0500000000000000" pitchFamily="34" charset="-128"/>
                <a:ea typeface="Yu Gothic UI" panose="020B0500000000000000" pitchFamily="34" charset="-128"/>
              </a:rPr>
              <a:t>市場分析レポート</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お茶とデザート">
            <a:extLst>
              <a:ext uri="{FF2B5EF4-FFF2-40B4-BE49-F238E27FC236}">
                <a16:creationId xmlns:a16="http://schemas.microsoft.com/office/drawing/2014/main" id="{F0E27F3C-2BEE-7255-556D-FFC137811956}"/>
              </a:ext>
            </a:extLst>
          </p:cNvPr>
          <p:cNvPicPr>
            <a:picLocks noChangeAspect="1"/>
          </p:cNvPicPr>
          <p:nvPr/>
        </p:nvPicPr>
        <p:blipFill rotWithShape="1">
          <a:blip r:embed="rId3"/>
          <a:srcRect l="13082" r="18651" b="-1"/>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ja-JP" sz="4000" dirty="0">
                <a:solidFill>
                  <a:srgbClr val="FFFFFF"/>
                </a:solidFill>
                <a:latin typeface="Yu Gothic UI" panose="020B0500000000000000" pitchFamily="34" charset="-128"/>
                <a:ea typeface="Yu Gothic UI" panose="020B0500000000000000" pitchFamily="34" charset="-128"/>
              </a:rPr>
              <a:t>流通チャネル: 流通業者</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ja-JP" sz="1300" dirty="0">
                <a:solidFill>
                  <a:srgbClr val="FFFFFF"/>
                </a:solidFill>
                <a:latin typeface="Yu Gothic UI" panose="020B0500000000000000" pitchFamily="34" charset="-128"/>
                <a:ea typeface="Yu Gothic UI" panose="020B0500000000000000" pitchFamily="34" charset="-128"/>
              </a:rPr>
              <a:t>流通業者の役割</a:t>
            </a:r>
          </a:p>
          <a:p>
            <a:pPr lvl="1">
              <a:lnSpc>
                <a:spcPct val="90000"/>
              </a:lnSpc>
            </a:pPr>
            <a:r>
              <a:rPr lang="ja-JP" sz="1300" dirty="0">
                <a:solidFill>
                  <a:srgbClr val="FFFFFF"/>
                </a:solidFill>
                <a:latin typeface="Yu Gothic UI" panose="020B0500000000000000" pitchFamily="34" charset="-128"/>
                <a:ea typeface="Yu Gothic UI" panose="020B0500000000000000" pitchFamily="34" charset="-128"/>
              </a:rPr>
              <a:t>チャイティー製品の代理および流通</a:t>
            </a:r>
          </a:p>
          <a:p>
            <a:pPr lvl="1">
              <a:lnSpc>
                <a:spcPct val="90000"/>
              </a:lnSpc>
            </a:pPr>
            <a:r>
              <a:rPr lang="ja-JP" sz="1300" dirty="0">
                <a:solidFill>
                  <a:srgbClr val="FFFFFF"/>
                </a:solidFill>
                <a:latin typeface="Yu Gothic UI" panose="020B0500000000000000" pitchFamily="34" charset="-128"/>
                <a:ea typeface="Yu Gothic UI" panose="020B0500000000000000" pitchFamily="34" charset="-128"/>
              </a:rPr>
              <a:t>さまざまな市場での移動と販売を促進する</a:t>
            </a:r>
          </a:p>
          <a:p>
            <a:pPr lvl="1">
              <a:lnSpc>
                <a:spcPct val="90000"/>
              </a:lnSpc>
            </a:pPr>
            <a:r>
              <a:rPr lang="ja-JP" sz="1300" dirty="0">
                <a:solidFill>
                  <a:srgbClr val="FFFFFF"/>
                </a:solidFill>
                <a:latin typeface="Yu Gothic UI" panose="020B0500000000000000" pitchFamily="34" charset="-128"/>
                <a:ea typeface="Yu Gothic UI" panose="020B0500000000000000" pitchFamily="34" charset="-128"/>
              </a:rPr>
              <a:t>マーケティング、販売、アフター サービスの提供</a:t>
            </a:r>
          </a:p>
          <a:p>
            <a:pPr>
              <a:lnSpc>
                <a:spcPct val="90000"/>
              </a:lnSpc>
            </a:pPr>
            <a:r>
              <a:rPr lang="ja-JP" sz="1300" dirty="0">
                <a:solidFill>
                  <a:srgbClr val="FFFFFF"/>
                </a:solidFill>
                <a:latin typeface="Yu Gothic UI" panose="020B0500000000000000" pitchFamily="34" charset="-128"/>
                <a:ea typeface="Yu Gothic UI" panose="020B0500000000000000" pitchFamily="34" charset="-128"/>
              </a:rPr>
              <a:t>リレーションシップ</a:t>
            </a:r>
          </a:p>
          <a:p>
            <a:pPr lvl="1">
              <a:lnSpc>
                <a:spcPct val="90000"/>
              </a:lnSpc>
            </a:pPr>
            <a:r>
              <a:rPr lang="ja-JP" sz="1300" dirty="0">
                <a:solidFill>
                  <a:srgbClr val="FFFFFF"/>
                </a:solidFill>
                <a:latin typeface="Yu Gothic UI" panose="020B0500000000000000" pitchFamily="34" charset="-128"/>
                <a:ea typeface="Yu Gothic UI" panose="020B0500000000000000" pitchFamily="34" charset="-128"/>
              </a:rPr>
              <a:t>小売業者および消費者との関係を確立および維持する</a:t>
            </a:r>
          </a:p>
          <a:p>
            <a:pPr lvl="1">
              <a:lnSpc>
                <a:spcPct val="90000"/>
              </a:lnSpc>
            </a:pPr>
            <a:r>
              <a:rPr lang="ja-JP" sz="1300" dirty="0">
                <a:solidFill>
                  <a:srgbClr val="FFFFFF"/>
                </a:solidFill>
                <a:latin typeface="Yu Gothic UI" panose="020B0500000000000000" pitchFamily="34" charset="-128"/>
                <a:ea typeface="Yu Gothic UI" panose="020B0500000000000000" pitchFamily="34" charset="-128"/>
              </a:rPr>
              <a:t>技術的および物流的なサポートを提供する</a:t>
            </a:r>
          </a:p>
          <a:p>
            <a:pPr>
              <a:lnSpc>
                <a:spcPct val="90000"/>
              </a:lnSpc>
            </a:pPr>
            <a:r>
              <a:rPr lang="ja-JP" sz="1300" dirty="0">
                <a:solidFill>
                  <a:srgbClr val="FFFFFF"/>
                </a:solidFill>
                <a:latin typeface="Yu Gothic UI" panose="020B0500000000000000" pitchFamily="34" charset="-128"/>
                <a:ea typeface="Yu Gothic UI" panose="020B0500000000000000" pitchFamily="34" charset="-128"/>
              </a:rPr>
              <a:t>ラテン アメリカの主要流通業者</a:t>
            </a:r>
          </a:p>
          <a:p>
            <a:pPr lvl="1">
              <a:lnSpc>
                <a:spcPct val="90000"/>
              </a:lnSpc>
            </a:pPr>
            <a:r>
              <a:rPr lang="ja-JP" sz="1300" dirty="0">
                <a:solidFill>
                  <a:srgbClr val="FFFFFF"/>
                </a:solidFill>
              </a:rPr>
              <a:t>Tailwind Traders</a:t>
            </a:r>
          </a:p>
          <a:p>
            <a:pPr lvl="1">
              <a:lnSpc>
                <a:spcPct val="90000"/>
              </a:lnSpc>
            </a:pPr>
            <a:r>
              <a:rPr lang="ja-JP" sz="1300" dirty="0">
                <a:solidFill>
                  <a:srgbClr val="FFFFFF"/>
                </a:solidFill>
              </a:rPr>
              <a:t>WoodGrove Groceries</a:t>
            </a:r>
          </a:p>
        </p:txBody>
      </p:sp>
      <p:pic>
        <p:nvPicPr>
          <p:cNvPr id="5" name="Content Placeholder 4" descr="棚の上の薬瓶">
            <a:extLst>
              <a:ext uri="{FF2B5EF4-FFF2-40B4-BE49-F238E27FC236}">
                <a16:creationId xmlns:a16="http://schemas.microsoft.com/office/drawing/2014/main" id="{17A78705-6D93-4728-8C80-3B6DDBB09F32}"/>
              </a:ext>
            </a:extLst>
          </p:cNvPr>
          <p:cNvPicPr>
            <a:picLocks noGrp="1" noChangeAspect="1"/>
          </p:cNvPicPr>
          <p:nvPr>
            <p:ph sz="half" idx="1"/>
          </p:nvPr>
        </p:nvPicPr>
        <p:blipFill rotWithShape="1">
          <a:blip r:embed="rId3"/>
          <a:srcRect l="29134" r="26287" b="-1"/>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ja-JP" sz="4400" dirty="0">
                <a:solidFill>
                  <a:srgbClr val="FFFFFF"/>
                </a:solidFill>
                <a:latin typeface="Yu Gothic UI" panose="020B0500000000000000" pitchFamily="34" charset="-128"/>
                <a:ea typeface="Yu Gothic UI" panose="020B0500000000000000" pitchFamily="34" charset="-128"/>
              </a:rPr>
              <a:t>プロモーション計画と戦略</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6308878" cy="5646208"/>
          </a:xfrm>
        </p:spPr>
        <p:txBody>
          <a:bodyPr anchor="ctr">
            <a:normAutofit/>
          </a:bodyPr>
          <a:lstStyle/>
          <a:p>
            <a:pPr>
              <a:lnSpc>
                <a:spcPct val="100000"/>
              </a:lnSpc>
            </a:pPr>
            <a:r>
              <a:rPr lang="ja-JP" sz="1700" dirty="0">
                <a:latin typeface="Yu Gothic UI" panose="020B0500000000000000" pitchFamily="34" charset="-128"/>
                <a:ea typeface="Yu Gothic UI" panose="020B0500000000000000" pitchFamily="34" charset="-128"/>
              </a:rPr>
              <a:t>プロモーション計画と戦略の目的</a:t>
            </a:r>
          </a:p>
          <a:p>
            <a:pPr lvl="1">
              <a:lnSpc>
                <a:spcPct val="100000"/>
              </a:lnSpc>
            </a:pPr>
            <a:r>
              <a:rPr lang="ja-JP" sz="1700" dirty="0">
                <a:latin typeface="Yu Gothic UI" panose="020B0500000000000000" pitchFamily="34" charset="-128"/>
                <a:ea typeface="Yu Gothic UI" panose="020B0500000000000000" pitchFamily="34" charset="-128"/>
              </a:rPr>
              <a:t>ターゲット層のチャイ ティーへの認識度と関心を高める</a:t>
            </a:r>
          </a:p>
          <a:p>
            <a:pPr lvl="1">
              <a:lnSpc>
                <a:spcPct val="100000"/>
              </a:lnSpc>
            </a:pPr>
            <a:r>
              <a:rPr lang="ja-JP" sz="1700" dirty="0">
                <a:latin typeface="Yu Gothic UI" panose="020B0500000000000000" pitchFamily="34" charset="-128"/>
                <a:ea typeface="Yu Gothic UI" panose="020B0500000000000000" pitchFamily="34" charset="-128"/>
              </a:rPr>
              <a:t>チャイ ティーをプレミアム、自然、そして健康的な製品として位置づける</a:t>
            </a:r>
          </a:p>
          <a:p>
            <a:pPr lvl="1">
              <a:lnSpc>
                <a:spcPct val="100000"/>
              </a:lnSpc>
            </a:pPr>
            <a:r>
              <a:rPr lang="ja-JP" sz="1700" dirty="0">
                <a:latin typeface="Yu Gothic UI" panose="020B0500000000000000" pitchFamily="34" charset="-128"/>
                <a:ea typeface="Yu Gothic UI" panose="020B0500000000000000" pitchFamily="34" charset="-128"/>
              </a:rPr>
              <a:t>さまざまなチャネルやインセンティブを通じてチャイ ティーの試用と購入を奨励する</a:t>
            </a:r>
          </a:p>
          <a:p>
            <a:pPr lvl="1">
              <a:lnSpc>
                <a:spcPct val="100000"/>
              </a:lnSpc>
            </a:pPr>
            <a:r>
              <a:rPr lang="ja-JP" sz="1700" dirty="0">
                <a:latin typeface="Yu Gothic UI" panose="020B0500000000000000" pitchFamily="34" charset="-128"/>
                <a:ea typeface="Yu Gothic UI" panose="020B0500000000000000" pitchFamily="34" charset="-128"/>
              </a:rPr>
              <a:t>チャイ ティー消費者のロイヤルティを確立して維持する</a:t>
            </a:r>
          </a:p>
          <a:p>
            <a:pPr>
              <a:lnSpc>
                <a:spcPct val="100000"/>
              </a:lnSpc>
            </a:pPr>
            <a:r>
              <a:rPr lang="ja-JP" sz="1700" dirty="0">
                <a:latin typeface="Yu Gothic UI" panose="020B0500000000000000" pitchFamily="34" charset="-128"/>
                <a:ea typeface="Yu Gothic UI" panose="020B0500000000000000" pitchFamily="34" charset="-128"/>
              </a:rPr>
              <a:t>プロモーション計画と戦略で使用される戦術</a:t>
            </a:r>
          </a:p>
          <a:p>
            <a:pPr lvl="1">
              <a:lnSpc>
                <a:spcPct val="100000"/>
              </a:lnSpc>
            </a:pPr>
            <a:r>
              <a:rPr lang="ja-JP" sz="1700" dirty="0">
                <a:latin typeface="Yu Gothic UI" panose="020B0500000000000000" pitchFamily="34" charset="-128"/>
                <a:ea typeface="Yu Gothic UI" panose="020B0500000000000000" pitchFamily="34" charset="-128"/>
              </a:rPr>
              <a:t>キャッチーで記憶に残るチャイ ティーのブランド名とロゴを作成する</a:t>
            </a:r>
          </a:p>
          <a:p>
            <a:pPr lvl="1">
              <a:lnSpc>
                <a:spcPct val="100000"/>
              </a:lnSpc>
            </a:pPr>
            <a:r>
              <a:rPr lang="ja-JP" sz="1700" dirty="0">
                <a:latin typeface="Yu Gothic UI" panose="020B0500000000000000" pitchFamily="34" charset="-128"/>
                <a:ea typeface="Yu Gothic UI" panose="020B0500000000000000" pitchFamily="34" charset="-128"/>
              </a:rPr>
              <a:t>Web サイトとソーシャル メディアでのチャイ ティーの存在感を確立する</a:t>
            </a:r>
          </a:p>
          <a:p>
            <a:pPr lvl="1">
              <a:lnSpc>
                <a:spcPct val="100000"/>
              </a:lnSpc>
            </a:pPr>
            <a:r>
              <a:rPr lang="ja-JP" sz="1700" dirty="0">
                <a:latin typeface="Yu Gothic UI" panose="020B0500000000000000" pitchFamily="34" charset="-128"/>
                <a:ea typeface="Yu Gothic UI" panose="020B0500000000000000" pitchFamily="34" charset="-128"/>
              </a:rPr>
              <a:t>デジタル マーケティング キャンペーンを開始する</a:t>
            </a:r>
          </a:p>
          <a:p>
            <a:pPr lvl="1">
              <a:lnSpc>
                <a:spcPct val="100000"/>
              </a:lnSpc>
            </a:pPr>
            <a:r>
              <a:rPr lang="ja-JP" sz="1700" dirty="0">
                <a:latin typeface="Yu Gothic UI" panose="020B0500000000000000" pitchFamily="34" charset="-128"/>
                <a:ea typeface="Yu Gothic UI" panose="020B0500000000000000" pitchFamily="34" charset="-128"/>
              </a:rPr>
              <a:t>チャイ ティーの無料サンプルとクーポンを配布する</a:t>
            </a:r>
          </a:p>
          <a:p>
            <a:pPr lvl="1">
              <a:lnSpc>
                <a:spcPct val="100000"/>
              </a:lnSpc>
            </a:pPr>
            <a:r>
              <a:rPr lang="ja-JP" sz="1700" dirty="0">
                <a:latin typeface="Yu Gothic UI" panose="020B0500000000000000" pitchFamily="34" charset="-128"/>
                <a:ea typeface="Yu Gothic UI" panose="020B0500000000000000" pitchFamily="34" charset="-128"/>
              </a:rPr>
              <a:t>イベントやコンテストを企画する</a:t>
            </a:r>
          </a:p>
          <a:p>
            <a:pPr>
              <a:lnSpc>
                <a:spcPct val="100000"/>
              </a:lnSpc>
            </a:pPr>
            <a:r>
              <a:rPr lang="ja-JP" sz="1700" dirty="0">
                <a:latin typeface="Yu Gothic UI" panose="020B0500000000000000" pitchFamily="34" charset="-128"/>
                <a:ea typeface="Yu Gothic UI" panose="020B0500000000000000" pitchFamily="34" charset="-128"/>
              </a:rPr>
              <a:t>プロモーション計画と戦略の実施と評価</a:t>
            </a:r>
          </a:p>
        </p:txBody>
      </p:sp>
    </p:spTree>
    <p:extLst>
      <p:ext uri="{BB962C8B-B14F-4D97-AF65-F5344CB8AC3E}">
        <p14:creationId xmlns:p14="http://schemas.microsoft.com/office/powerpoint/2010/main" val="2279399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ja-JP" sz="3400" dirty="0">
                <a:latin typeface="Yu Gothic UI" panose="020B0500000000000000" pitchFamily="34" charset="-128"/>
                <a:ea typeface="Yu Gothic UI" panose="020B0500000000000000" pitchFamily="34" charset="-128"/>
              </a:rPr>
              <a:t>期待される成果と課題: 期待される成果</a:t>
            </a:r>
          </a:p>
        </p:txBody>
      </p:sp>
      <p:pic>
        <p:nvPicPr>
          <p:cNvPr id="5" name="Content Placeholder 4" descr="マグに注がれているお茶と陶器製のポット - 黒の背景">
            <a:extLst>
              <a:ext uri="{FF2B5EF4-FFF2-40B4-BE49-F238E27FC236}">
                <a16:creationId xmlns:a16="http://schemas.microsoft.com/office/drawing/2014/main" id="{FD4F758D-569A-4658-9C5B-1CC2B977D553}"/>
              </a:ext>
            </a:extLst>
          </p:cNvPr>
          <p:cNvPicPr>
            <a:picLocks noGrp="1" noChangeAspect="1"/>
          </p:cNvPicPr>
          <p:nvPr>
            <p:ph sz="half" idx="1"/>
          </p:nvPr>
        </p:nvPicPr>
        <p:blipFill rotWithShape="1">
          <a:blip r:embed="rId3"/>
          <a:srcRect l="20033" r="11470"/>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6659708" cy="3760891"/>
          </a:xfrm>
        </p:spPr>
        <p:txBody>
          <a:bodyPr vert="horz" lIns="0" tIns="45720" rIns="0" bIns="45720" rtlCol="0">
            <a:normAutofit/>
          </a:bodyPr>
          <a:lstStyle/>
          <a:p>
            <a:r>
              <a:rPr lang="ja-JP" dirty="0">
                <a:latin typeface="Yu Gothic UI" panose="020B0500000000000000" pitchFamily="34" charset="-128"/>
                <a:ea typeface="Yu Gothic UI" panose="020B0500000000000000" pitchFamily="34" charset="-128"/>
              </a:rPr>
              <a:t>ターゲット層のチャイ ティーに対する認知度および関心が </a:t>
            </a:r>
            <a:r>
              <a:rPr lang="ja-JP" dirty="0"/>
              <a:t>20% </a:t>
            </a:r>
            <a:r>
              <a:rPr lang="ja-JP" dirty="0">
                <a:latin typeface="Yu Gothic UI" panose="020B0500000000000000" pitchFamily="34" charset="-128"/>
                <a:ea typeface="Yu Gothic UI" panose="020B0500000000000000" pitchFamily="34" charset="-128"/>
              </a:rPr>
              <a:t>増加</a:t>
            </a:r>
          </a:p>
          <a:p>
            <a:r>
              <a:rPr lang="ja-JP" dirty="0">
                <a:latin typeface="Yu Gothic UI" panose="020B0500000000000000" pitchFamily="34" charset="-128"/>
                <a:ea typeface="Yu Gothic UI" panose="020B0500000000000000" pitchFamily="34" charset="-128"/>
              </a:rPr>
              <a:t>この地域におけるチャイ ティーの市場シェアが </a:t>
            </a:r>
            <a:r>
              <a:rPr lang="ja-JP" dirty="0"/>
              <a:t>10% </a:t>
            </a:r>
            <a:r>
              <a:rPr lang="ja-JP" dirty="0">
                <a:latin typeface="Yu Gothic UI" panose="020B0500000000000000" pitchFamily="34" charset="-128"/>
                <a:ea typeface="Yu Gothic UI" panose="020B0500000000000000" pitchFamily="34" charset="-128"/>
              </a:rPr>
              <a:t>増加</a:t>
            </a:r>
          </a:p>
          <a:p>
            <a:r>
              <a:rPr lang="ja-JP" dirty="0">
                <a:latin typeface="Yu Gothic UI" panose="020B0500000000000000" pitchFamily="34" charset="-128"/>
                <a:ea typeface="Yu Gothic UI" panose="020B0500000000000000" pitchFamily="34" charset="-128"/>
              </a:rPr>
              <a:t>この地域におけるチャイ ティーの販売量と収益が </a:t>
            </a:r>
            <a:r>
              <a:rPr lang="ja-JP" dirty="0"/>
              <a:t>15% </a:t>
            </a:r>
            <a:r>
              <a:rPr lang="ja-JP" dirty="0">
                <a:latin typeface="Yu Gothic UI" panose="020B0500000000000000" pitchFamily="34" charset="-128"/>
                <a:ea typeface="Yu Gothic UI" panose="020B0500000000000000" pitchFamily="34" charset="-128"/>
              </a:rPr>
              <a:t>増加</a:t>
            </a:r>
          </a:p>
          <a:p>
            <a:r>
              <a:rPr lang="ja-JP" dirty="0">
                <a:latin typeface="Yu Gothic UI" panose="020B0500000000000000" pitchFamily="34" charset="-128"/>
                <a:ea typeface="Yu Gothic UI" panose="020B0500000000000000" pitchFamily="34" charset="-128"/>
              </a:rPr>
              <a:t>この地域におけるチャイ ティーの顧客満足度と維持率が </a:t>
            </a:r>
            <a:r>
              <a:rPr lang="ja-JP" dirty="0"/>
              <a:t>25% </a:t>
            </a:r>
            <a:r>
              <a:rPr lang="ja-JP" dirty="0">
                <a:latin typeface="Yu Gothic UI" panose="020B0500000000000000" pitchFamily="34" charset="-128"/>
                <a:ea typeface="Yu Gothic UI" panose="020B0500000000000000" pitchFamily="34" charset="-128"/>
              </a:rPr>
              <a:t>向上</a:t>
            </a:r>
          </a:p>
        </p:txBody>
      </p:sp>
    </p:spTree>
    <p:extLst>
      <p:ext uri="{BB962C8B-B14F-4D97-AF65-F5344CB8AC3E}">
        <p14:creationId xmlns:p14="http://schemas.microsoft.com/office/powerpoint/2010/main" val="2435481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ja-JP" sz="4400" dirty="0">
                <a:solidFill>
                  <a:srgbClr val="FFFFFF"/>
                </a:solidFill>
                <a:latin typeface="Yu Gothic UI" panose="020B0500000000000000" pitchFamily="34" charset="-128"/>
                <a:ea typeface="Yu Gothic UI" panose="020B0500000000000000" pitchFamily="34" charset="-128"/>
              </a:rPr>
              <a:t>期待される成果と課題: 潜在的な課題</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6107987" cy="5646208"/>
          </a:xfrm>
        </p:spPr>
        <p:txBody>
          <a:bodyPr anchor="ctr">
            <a:normAutofit/>
          </a:bodyPr>
          <a:lstStyle/>
          <a:p>
            <a:r>
              <a:rPr lang="ja-JP" sz="2400" dirty="0">
                <a:latin typeface="Yu Gothic UI" panose="020B0500000000000000" pitchFamily="34" charset="-128"/>
                <a:ea typeface="Yu Gothic UI" panose="020B0500000000000000" pitchFamily="34" charset="-128"/>
              </a:rPr>
              <a:t>チャイ ティー製品は他の飲料に比べて価格が高く、手頃な価格ではない</a:t>
            </a:r>
          </a:p>
          <a:p>
            <a:r>
              <a:rPr lang="ja-JP" sz="2400" dirty="0">
                <a:latin typeface="Yu Gothic UI" panose="020B0500000000000000" pitchFamily="34" charset="-128"/>
                <a:ea typeface="Yu Gothic UI" panose="020B0500000000000000" pitchFamily="34" charset="-128"/>
              </a:rPr>
              <a:t>人口の一部の層ではチャイ ティーに対する認知度と馴染みが不足している</a:t>
            </a:r>
          </a:p>
          <a:p>
            <a:r>
              <a:rPr lang="ja-JP" sz="2400" dirty="0">
                <a:latin typeface="Yu Gothic UI" panose="020B0500000000000000" pitchFamily="34" charset="-128"/>
                <a:ea typeface="Yu Gothic UI" panose="020B0500000000000000" pitchFamily="34" charset="-128"/>
              </a:rPr>
              <a:t>ハーブ ティー、緑茶、紅茶などの他のお茶製品との競合</a:t>
            </a:r>
          </a:p>
          <a:p>
            <a:r>
              <a:rPr lang="ja-JP" sz="2400" dirty="0">
                <a:latin typeface="Yu Gothic UI" panose="020B0500000000000000" pitchFamily="34" charset="-128"/>
                <a:ea typeface="Yu Gothic UI" panose="020B0500000000000000" pitchFamily="34" charset="-128"/>
              </a:rPr>
              <a:t>一部の国におけるチャイ ティー製品の参入と拡大を制限する可能性がある規制および文化的障壁</a:t>
            </a:r>
          </a:p>
          <a:p>
            <a:r>
              <a:rPr lang="ja-JP" sz="2400" dirty="0">
                <a:latin typeface="Yu Gothic UI" panose="020B0500000000000000" pitchFamily="34" charset="-128"/>
                <a:ea typeface="Yu Gothic UI" panose="020B0500000000000000" pitchFamily="34" charset="-128"/>
              </a:rPr>
              <a:t>チャイ ティー原料の供給と品質に影響を与える可能性がある環境問題と社会問題</a:t>
            </a:r>
          </a:p>
        </p:txBody>
      </p:sp>
    </p:spTree>
    <p:extLst>
      <p:ext uri="{BB962C8B-B14F-4D97-AF65-F5344CB8AC3E}">
        <p14:creationId xmlns:p14="http://schemas.microsoft.com/office/powerpoint/2010/main" val="343608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ja-JP" sz="3700" dirty="0">
                <a:solidFill>
                  <a:srgbClr val="FFFFFF"/>
                </a:solidFill>
                <a:latin typeface="Yu Gothic UI" panose="020B0500000000000000" pitchFamily="34" charset="-128"/>
                <a:ea typeface="Yu Gothic UI" panose="020B0500000000000000" pitchFamily="34" charset="-128"/>
              </a:rPr>
              <a:t>推奨事項と結論</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9" y="605896"/>
            <a:ext cx="5851678" cy="5646208"/>
          </a:xfrm>
        </p:spPr>
        <p:txBody>
          <a:bodyPr anchor="ctr">
            <a:normAutofit/>
          </a:bodyPr>
          <a:lstStyle/>
          <a:p>
            <a:pPr>
              <a:lnSpc>
                <a:spcPct val="90000"/>
              </a:lnSpc>
            </a:pPr>
            <a:r>
              <a:rPr lang="ja-JP" sz="1900" dirty="0">
                <a:latin typeface="Yu Gothic UI" panose="020B0500000000000000" pitchFamily="34" charset="-128"/>
                <a:ea typeface="Yu Gothic UI" panose="020B0500000000000000" pitchFamily="34" charset="-128"/>
              </a:rPr>
              <a:t>チャイ ティーはラテン アメリカ市場で成長の可能性を秘めた有望な製品である</a:t>
            </a:r>
          </a:p>
          <a:p>
            <a:pPr lvl="1">
              <a:lnSpc>
                <a:spcPct val="90000"/>
              </a:lnSpc>
            </a:pPr>
            <a:r>
              <a:rPr lang="ja-JP" sz="1900" dirty="0">
                <a:latin typeface="Yu Gothic UI" panose="020B0500000000000000" pitchFamily="34" charset="-128"/>
                <a:ea typeface="Yu Gothic UI" panose="020B0500000000000000" pitchFamily="34" charset="-128"/>
              </a:rPr>
              <a:t>他の飲み物に代わる、健康的で自然でエキゾチックな飲み物を提供する</a:t>
            </a:r>
          </a:p>
          <a:p>
            <a:pPr>
              <a:lnSpc>
                <a:spcPct val="90000"/>
              </a:lnSpc>
            </a:pPr>
            <a:r>
              <a:rPr lang="ja-JP" sz="1900" dirty="0">
                <a:latin typeface="Yu Gothic UI" panose="020B0500000000000000" pitchFamily="34" charset="-128"/>
                <a:ea typeface="Yu Gothic UI" panose="020B0500000000000000" pitchFamily="34" charset="-128"/>
              </a:rPr>
              <a:t>チャイ ティーをプレミアムで本格的かつ多用途な製品として位置づけ、販売する</a:t>
            </a:r>
          </a:p>
          <a:p>
            <a:pPr lvl="1">
              <a:lnSpc>
                <a:spcPct val="90000"/>
              </a:lnSpc>
            </a:pPr>
            <a:r>
              <a:rPr lang="ja-JP" sz="1900" dirty="0">
                <a:latin typeface="Yu Gothic UI" panose="020B0500000000000000" pitchFamily="34" charset="-128"/>
                <a:ea typeface="Yu Gothic UI" panose="020B0500000000000000" pitchFamily="34" charset="-128"/>
              </a:rPr>
              <a:t>さまざまなセグメントや機会にアピール</a:t>
            </a:r>
          </a:p>
          <a:p>
            <a:pPr>
              <a:lnSpc>
                <a:spcPct val="90000"/>
              </a:lnSpc>
            </a:pPr>
            <a:r>
              <a:rPr lang="ja-JP" sz="1900" dirty="0">
                <a:latin typeface="Yu Gothic UI" panose="020B0500000000000000" pitchFamily="34" charset="-128"/>
                <a:ea typeface="Yu Gothic UI" panose="020B0500000000000000" pitchFamily="34" charset="-128"/>
              </a:rPr>
              <a:t>豊かな香り、風味、健康上の利点などの独自の機能と利点を活用する</a:t>
            </a:r>
          </a:p>
          <a:p>
            <a:pPr lvl="1">
              <a:lnSpc>
                <a:spcPct val="90000"/>
              </a:lnSpc>
            </a:pPr>
            <a:r>
              <a:rPr lang="ja-JP" sz="1900" dirty="0">
                <a:latin typeface="Yu Gothic UI" panose="020B0500000000000000" pitchFamily="34" charset="-128"/>
                <a:ea typeface="Yu Gothic UI" panose="020B0500000000000000" pitchFamily="34" charset="-128"/>
              </a:rPr>
              <a:t>他のお茶製品との差別化</a:t>
            </a:r>
          </a:p>
          <a:p>
            <a:pPr>
              <a:lnSpc>
                <a:spcPct val="90000"/>
              </a:lnSpc>
            </a:pPr>
            <a:r>
              <a:rPr lang="ja-JP" sz="1900" dirty="0">
                <a:latin typeface="Yu Gothic UI" panose="020B0500000000000000" pitchFamily="34" charset="-128"/>
                <a:ea typeface="Yu Gothic UI" panose="020B0500000000000000" pitchFamily="34" charset="-128"/>
              </a:rPr>
              <a:t>オンラインとオフラインの戦略を組み合わせてターゲット ユーザーにリーチし、エンゲージメントを図る</a:t>
            </a:r>
          </a:p>
          <a:p>
            <a:pPr lvl="1">
              <a:lnSpc>
                <a:spcPct val="90000"/>
              </a:lnSpc>
            </a:pPr>
            <a:r>
              <a:rPr lang="ja-JP" sz="1900" dirty="0">
                <a:latin typeface="Yu Gothic UI" panose="020B0500000000000000" pitchFamily="34" charset="-128"/>
                <a:ea typeface="Yu Gothic UI" panose="020B0500000000000000" pitchFamily="34" charset="-128"/>
              </a:rPr>
              <a:t>忠実で満足度の高い顧客ベースを構築する</a:t>
            </a:r>
          </a:p>
          <a:p>
            <a:pPr>
              <a:lnSpc>
                <a:spcPct val="90000"/>
              </a:lnSpc>
            </a:pPr>
            <a:r>
              <a:rPr lang="ja-JP" sz="1900" dirty="0">
                <a:latin typeface="Yu Gothic UI" panose="020B0500000000000000" pitchFamily="34" charset="-128"/>
                <a:ea typeface="Yu Gothic UI" panose="020B0500000000000000" pitchFamily="34" charset="-128"/>
              </a:rPr>
              <a:t>価格、認知度、競争、規制、持続可能性などの課題と脅威を克服する</a:t>
            </a:r>
          </a:p>
          <a:p>
            <a:pPr lvl="1">
              <a:lnSpc>
                <a:spcPct val="90000"/>
              </a:lnSpc>
            </a:pPr>
            <a:r>
              <a:rPr lang="ja-JP" sz="1900" dirty="0">
                <a:latin typeface="Yu Gothic UI" panose="020B0500000000000000" pitchFamily="34" charset="-128"/>
                <a:ea typeface="Yu Gothic UI" panose="020B0500000000000000" pitchFamily="34" charset="-128"/>
              </a:rPr>
              <a:t>プロモーション計画と戦略を常に監視、評価、調整する</a:t>
            </a:r>
          </a:p>
        </p:txBody>
      </p:sp>
    </p:spTree>
    <p:extLst>
      <p:ext uri="{BB962C8B-B14F-4D97-AF65-F5344CB8AC3E}">
        <p14:creationId xmlns:p14="http://schemas.microsoft.com/office/powerpoint/2010/main" val="229698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ja-JP" dirty="0">
                <a:latin typeface="Yu Gothic UI" panose="020B0500000000000000" pitchFamily="34" charset="-128"/>
                <a:ea typeface="Yu Gothic UI" panose="020B0500000000000000" pitchFamily="34" charset="-128"/>
              </a:rPr>
              <a:t>予定一覧</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ja-JP" sz="1800" dirty="0">
                <a:latin typeface="Yu Gothic UI" panose="020B0500000000000000" pitchFamily="34" charset="-128"/>
                <a:ea typeface="Yu Gothic UI" panose="020B0500000000000000" pitchFamily="34" charset="-128"/>
              </a:rPr>
              <a:t>概要</a:t>
            </a:r>
          </a:p>
          <a:p>
            <a:pPr>
              <a:lnSpc>
                <a:spcPct val="100000"/>
              </a:lnSpc>
            </a:pPr>
            <a:r>
              <a:rPr lang="ja-JP" sz="1800" dirty="0">
                <a:latin typeface="Yu Gothic UI" panose="020B0500000000000000" pitchFamily="34" charset="-128"/>
                <a:ea typeface="Yu Gothic UI" panose="020B0500000000000000" pitchFamily="34" charset="-128"/>
              </a:rPr>
              <a:t>製品説明</a:t>
            </a:r>
          </a:p>
          <a:p>
            <a:pPr>
              <a:lnSpc>
                <a:spcPct val="100000"/>
              </a:lnSpc>
            </a:pPr>
            <a:r>
              <a:rPr lang="ja-JP" sz="1800" dirty="0">
                <a:latin typeface="Yu Gothic UI" panose="020B0500000000000000" pitchFamily="34" charset="-128"/>
                <a:ea typeface="Yu Gothic UI" panose="020B0500000000000000" pitchFamily="34" charset="-128"/>
              </a:rPr>
              <a:t>製品説明 </a:t>
            </a:r>
            <a:r>
              <a:rPr lang="ja-JP" sz="1800" dirty="0"/>
              <a:t>(1/2)</a:t>
            </a:r>
          </a:p>
          <a:p>
            <a:pPr>
              <a:lnSpc>
                <a:spcPct val="100000"/>
              </a:lnSpc>
            </a:pPr>
            <a:r>
              <a:rPr lang="ja-JP" sz="1800" dirty="0">
                <a:latin typeface="Yu Gothic UI" panose="020B0500000000000000" pitchFamily="34" charset="-128"/>
                <a:ea typeface="Yu Gothic UI" panose="020B0500000000000000" pitchFamily="34" charset="-128"/>
              </a:rPr>
              <a:t>製品説明 </a:t>
            </a:r>
            <a:r>
              <a:rPr lang="ja-JP" sz="1800" dirty="0"/>
              <a:t>(2/2)</a:t>
            </a:r>
          </a:p>
          <a:p>
            <a:pPr>
              <a:lnSpc>
                <a:spcPct val="100000"/>
              </a:lnSpc>
            </a:pPr>
            <a:r>
              <a:rPr lang="ja-JP" sz="1800" dirty="0">
                <a:latin typeface="Yu Gothic UI" panose="020B0500000000000000" pitchFamily="34" charset="-128"/>
                <a:ea typeface="Yu Gothic UI" panose="020B0500000000000000" pitchFamily="34" charset="-128"/>
              </a:rPr>
              <a:t>市場の動向と需要</a:t>
            </a:r>
          </a:p>
          <a:p>
            <a:pPr>
              <a:lnSpc>
                <a:spcPct val="100000"/>
              </a:lnSpc>
            </a:pPr>
            <a:r>
              <a:rPr lang="ja-JP" sz="1800" dirty="0">
                <a:latin typeface="Yu Gothic UI" panose="020B0500000000000000" pitchFamily="34" charset="-128"/>
                <a:ea typeface="Yu Gothic UI" panose="020B0500000000000000" pitchFamily="34" charset="-128"/>
              </a:rPr>
              <a:t>ラテン アメリカにおけるチャイ ティーの市場シェア</a:t>
            </a:r>
          </a:p>
          <a:p>
            <a:pPr>
              <a:lnSpc>
                <a:spcPct val="100000"/>
              </a:lnSpc>
            </a:pPr>
            <a:r>
              <a:rPr lang="ja-JP" sz="1800" dirty="0">
                <a:latin typeface="Yu Gothic UI" panose="020B0500000000000000" pitchFamily="34" charset="-128"/>
                <a:ea typeface="Yu Gothic UI" panose="020B0500000000000000" pitchFamily="34" charset="-128"/>
              </a:rPr>
              <a:t>流通チャネル</a:t>
            </a:r>
          </a:p>
          <a:p>
            <a:pPr>
              <a:lnSpc>
                <a:spcPct val="100000"/>
              </a:lnSpc>
            </a:pPr>
            <a:r>
              <a:rPr lang="ja-JP" sz="1800" dirty="0">
                <a:latin typeface="Yu Gothic UI" panose="020B0500000000000000" pitchFamily="34" charset="-128"/>
                <a:ea typeface="Yu Gothic UI" panose="020B0500000000000000" pitchFamily="34" charset="-128"/>
              </a:rPr>
              <a:t>プロモーション計画と戦略</a:t>
            </a:r>
          </a:p>
          <a:p>
            <a:pPr>
              <a:lnSpc>
                <a:spcPct val="100000"/>
              </a:lnSpc>
            </a:pPr>
            <a:r>
              <a:rPr lang="ja-JP" sz="1800" dirty="0">
                <a:latin typeface="Yu Gothic UI" panose="020B0500000000000000" pitchFamily="34" charset="-128"/>
                <a:ea typeface="Yu Gothic UI" panose="020B0500000000000000" pitchFamily="34" charset="-128"/>
              </a:rPr>
              <a:t>期待される成果と課題</a:t>
            </a:r>
          </a:p>
          <a:p>
            <a:pPr>
              <a:lnSpc>
                <a:spcPct val="100000"/>
              </a:lnSpc>
            </a:pPr>
            <a:r>
              <a:rPr lang="ja-JP" sz="1800" dirty="0">
                <a:latin typeface="Yu Gothic UI" panose="020B0500000000000000" pitchFamily="34" charset="-128"/>
                <a:ea typeface="Yu Gothic UI" panose="020B0500000000000000" pitchFamily="34" charset="-128"/>
              </a:rPr>
              <a:t>推奨事項と結論</a:t>
            </a:r>
          </a:p>
        </p:txBody>
      </p:sp>
    </p:spTree>
    <p:extLst>
      <p:ext uri="{BB962C8B-B14F-4D97-AF65-F5344CB8AC3E}">
        <p14:creationId xmlns:p14="http://schemas.microsoft.com/office/powerpoint/2010/main" val="117343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ja-JP" sz="4000" dirty="0">
                <a:solidFill>
                  <a:srgbClr val="FFFFFF"/>
                </a:solidFill>
                <a:latin typeface="Yu Gothic UI" panose="020B0500000000000000" pitchFamily="34" charset="-128"/>
                <a:ea typeface="Yu Gothic UI" panose="020B0500000000000000" pitchFamily="34" charset="-128"/>
              </a:rPr>
              <a:t>概要</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6" y="2546224"/>
            <a:ext cx="3893897" cy="3342747"/>
          </a:xfrm>
        </p:spPr>
        <p:txBody>
          <a:bodyPr vert="horz" lIns="0" tIns="45720" rIns="0" bIns="45720" rtlCol="0">
            <a:normAutofit/>
          </a:bodyPr>
          <a:lstStyle/>
          <a:p>
            <a:pPr>
              <a:lnSpc>
                <a:spcPct val="90000"/>
              </a:lnSpc>
            </a:pPr>
            <a:r>
              <a:rPr lang="ja-JP" sz="1500" dirty="0">
                <a:solidFill>
                  <a:srgbClr val="FFFFFF"/>
                </a:solidFill>
                <a:latin typeface="Yu Gothic UI" panose="020B0500000000000000" pitchFamily="34" charset="-128"/>
                <a:ea typeface="Yu Gothic UI" panose="020B0500000000000000" pitchFamily="34" charset="-128"/>
              </a:rPr>
              <a:t>製品の説明、特徴、利点</a:t>
            </a:r>
          </a:p>
          <a:p>
            <a:pPr>
              <a:lnSpc>
                <a:spcPct val="90000"/>
              </a:lnSpc>
            </a:pPr>
            <a:r>
              <a:rPr lang="ja-JP" sz="1500" dirty="0">
                <a:solidFill>
                  <a:srgbClr val="FFFFFF"/>
                </a:solidFill>
                <a:latin typeface="Yu Gothic UI" panose="020B0500000000000000" pitchFamily="34" charset="-128"/>
                <a:ea typeface="Yu Gothic UI" panose="020B0500000000000000" pitchFamily="34" charset="-128"/>
              </a:rPr>
              <a:t>ラテン アメリカの市場の動向と需要</a:t>
            </a:r>
          </a:p>
          <a:p>
            <a:pPr>
              <a:lnSpc>
                <a:spcPct val="90000"/>
              </a:lnSpc>
            </a:pPr>
            <a:r>
              <a:rPr lang="ja-JP" sz="1500" dirty="0">
                <a:solidFill>
                  <a:srgbClr val="FFFFFF"/>
                </a:solidFill>
                <a:latin typeface="Yu Gothic UI" panose="020B0500000000000000" pitchFamily="34" charset="-128"/>
                <a:ea typeface="Yu Gothic UI" panose="020B0500000000000000" pitchFamily="34" charset="-128"/>
              </a:rPr>
              <a:t>ラテン アメリカにおける競合分析</a:t>
            </a:r>
          </a:p>
          <a:p>
            <a:pPr>
              <a:lnSpc>
                <a:spcPct val="90000"/>
              </a:lnSpc>
            </a:pPr>
            <a:r>
              <a:rPr lang="ja-JP" sz="1500" dirty="0">
                <a:solidFill>
                  <a:srgbClr val="FFFFFF"/>
                </a:solidFill>
                <a:latin typeface="Yu Gothic UI" panose="020B0500000000000000" pitchFamily="34" charset="-128"/>
                <a:ea typeface="Yu Gothic UI" panose="020B0500000000000000" pitchFamily="34" charset="-128"/>
              </a:rPr>
              <a:t>ラテン アメリカにおける流通チャネル</a:t>
            </a:r>
          </a:p>
          <a:p>
            <a:pPr>
              <a:lnSpc>
                <a:spcPct val="90000"/>
              </a:lnSpc>
            </a:pPr>
            <a:r>
              <a:rPr lang="ja-JP" sz="1500" dirty="0">
                <a:solidFill>
                  <a:srgbClr val="FFFFFF"/>
                </a:solidFill>
                <a:latin typeface="Yu Gothic UI" panose="020B0500000000000000" pitchFamily="34" charset="-128"/>
                <a:ea typeface="Yu Gothic UI" panose="020B0500000000000000" pitchFamily="34" charset="-128"/>
              </a:rPr>
              <a:t>ラテン アメリカにおけるプロモーション計画と戦略</a:t>
            </a:r>
          </a:p>
          <a:p>
            <a:pPr>
              <a:lnSpc>
                <a:spcPct val="90000"/>
              </a:lnSpc>
            </a:pPr>
            <a:r>
              <a:rPr lang="ja-JP" sz="1500" dirty="0">
                <a:solidFill>
                  <a:srgbClr val="FFFFFF"/>
                </a:solidFill>
                <a:latin typeface="Yu Gothic UI" panose="020B0500000000000000" pitchFamily="34" charset="-128"/>
                <a:ea typeface="Yu Gothic UI" panose="020B0500000000000000" pitchFamily="34" charset="-128"/>
              </a:rPr>
              <a:t>期待される成果と課題</a:t>
            </a:r>
          </a:p>
          <a:p>
            <a:pPr>
              <a:lnSpc>
                <a:spcPct val="90000"/>
              </a:lnSpc>
            </a:pPr>
            <a:r>
              <a:rPr lang="ja-JP" sz="1500" dirty="0">
                <a:solidFill>
                  <a:srgbClr val="FFFFFF"/>
                </a:solidFill>
                <a:latin typeface="Yu Gothic UI" panose="020B0500000000000000" pitchFamily="34" charset="-128"/>
                <a:ea typeface="Yu Gothic UI" panose="020B0500000000000000" pitchFamily="34" charset="-128"/>
              </a:rPr>
              <a:t>推奨事項と結論</a:t>
            </a:r>
          </a:p>
        </p:txBody>
      </p:sp>
      <p:pic>
        <p:nvPicPr>
          <p:cNvPr id="5" name="Content Placeholder 4" descr="インドのマサラ チャイ ティー素朴な木製テーブルの上に置かれたスパイス入りティーとミルク。">
            <a:extLst>
              <a:ext uri="{FF2B5EF4-FFF2-40B4-BE49-F238E27FC236}">
                <a16:creationId xmlns:a16="http://schemas.microsoft.com/office/drawing/2014/main" id="{9A3808EA-8867-40A0-A0EF-17D43ED8A5E3}"/>
              </a:ext>
            </a:extLst>
          </p:cNvPr>
          <p:cNvPicPr>
            <a:picLocks noGrp="1" noChangeAspect="1"/>
          </p:cNvPicPr>
          <p:nvPr>
            <p:ph sz="half" idx="1"/>
          </p:nvPr>
        </p:nvPicPr>
        <p:blipFill rotWithShape="1">
          <a:blip r:embed="rId3"/>
          <a:srcRect l="18097" r="8537" b="-1"/>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ja-JP" sz="4000" dirty="0">
                <a:solidFill>
                  <a:srgbClr val="FFFFFF"/>
                </a:solidFill>
                <a:latin typeface="Yu Gothic UI" panose="020B0500000000000000" pitchFamily="34" charset="-128"/>
                <a:ea typeface="Yu Gothic UI" panose="020B0500000000000000" pitchFamily="34" charset="-128"/>
              </a:rPr>
              <a:t>製品説明</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ja-JP" sz="1500">
                <a:solidFill>
                  <a:srgbClr val="FFFFFF"/>
                </a:solidFill>
                <a:latin typeface="Yu Gothic UI" panose="020B0500000000000000" pitchFamily="34" charset="-128"/>
                <a:ea typeface="Yu Gothic UI" panose="020B0500000000000000" pitchFamily="34" charset="-128"/>
              </a:rPr>
              <a:t>丁寧に作られたブレンド</a:t>
            </a:r>
          </a:p>
          <a:p>
            <a:pPr lvl="1">
              <a:lnSpc>
                <a:spcPct val="90000"/>
              </a:lnSpc>
            </a:pPr>
            <a:r>
              <a:rPr lang="ja-JP" sz="1500">
                <a:solidFill>
                  <a:srgbClr val="FFFFFF"/>
                </a:solidFill>
                <a:latin typeface="Yu Gothic UI" panose="020B0500000000000000" pitchFamily="34" charset="-128"/>
                <a:ea typeface="Yu Gothic UI" panose="020B0500000000000000" pitchFamily="34" charset="-128"/>
              </a:rPr>
              <a:t>インドのチャイの時代を超えた伝統に敬意を表す</a:t>
            </a:r>
          </a:p>
          <a:p>
            <a:pPr>
              <a:lnSpc>
                <a:spcPct val="90000"/>
              </a:lnSpc>
            </a:pPr>
            <a:r>
              <a:rPr lang="ja-JP" sz="1500">
                <a:solidFill>
                  <a:srgbClr val="FFFFFF"/>
                </a:solidFill>
                <a:latin typeface="Yu Gothic UI" panose="020B0500000000000000" pitchFamily="34" charset="-128"/>
                <a:ea typeface="Yu Gothic UI" panose="020B0500000000000000" pitchFamily="34" charset="-128"/>
              </a:rPr>
              <a:t>インドの活気に満ちた風景を巡る魅惑的な旅</a:t>
            </a:r>
          </a:p>
          <a:p>
            <a:pPr lvl="1">
              <a:lnSpc>
                <a:spcPct val="90000"/>
              </a:lnSpc>
            </a:pPr>
            <a:r>
              <a:rPr lang="ja-JP" sz="1500">
                <a:solidFill>
                  <a:srgbClr val="FFFFFF"/>
                </a:solidFill>
                <a:latin typeface="Yu Gothic UI" panose="020B0500000000000000" pitchFamily="34" charset="-128"/>
                <a:ea typeface="Yu Gothic UI" panose="020B0500000000000000" pitchFamily="34" charset="-128"/>
              </a:rPr>
              <a:t>本格的なチャイ体験をご自宅で</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887797096"/>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a:lstStyle/>
                    <a:p>
                      <a:r>
                        <a:rPr lang="ja-JP" sz="3300" dirty="0">
                          <a:latin typeface="Yu Gothic UI" panose="020B0500000000000000" pitchFamily="34" charset="-128"/>
                          <a:ea typeface="Yu Gothic UI" panose="020B0500000000000000" pitchFamily="34" charset="-128"/>
                        </a:rPr>
                        <a:t>製品説明</a:t>
                      </a:r>
                    </a:p>
                  </a:txBody>
                  <a:tcPr marL="167640" marR="167640" marT="83820" marB="83820" anchor="ctr"/>
                </a:tc>
                <a:tc>
                  <a:txBody>
                    <a:bodyPr/>
                    <a:lstStyle/>
                    <a:p>
                      <a:r>
                        <a:rPr lang="ja-JP" sz="3300" dirty="0">
                          <a:latin typeface="Yu Gothic UI" panose="020B0500000000000000" pitchFamily="34" charset="-128"/>
                          <a:ea typeface="Yu Gothic UI" panose="020B0500000000000000" pitchFamily="34" charset="-128"/>
                        </a:rPr>
                        <a:t>機能</a:t>
                      </a:r>
                    </a:p>
                  </a:txBody>
                  <a:tcPr marL="167640" marR="167640" marT="83820" marB="83820" anchor="ctr"/>
                </a:tc>
                <a:tc>
                  <a:txBody>
                    <a:bodyPr/>
                    <a:lstStyle/>
                    <a:p>
                      <a:r>
                        <a:rPr lang="ja-JP" sz="3300" dirty="0">
                          <a:latin typeface="Yu Gothic UI" panose="020B0500000000000000" pitchFamily="34" charset="-128"/>
                          <a:ea typeface="Yu Gothic UI" panose="020B0500000000000000" pitchFamily="34" charset="-128"/>
                        </a:rPr>
                        <a:t>利点</a:t>
                      </a:r>
                    </a:p>
                  </a:txBody>
                  <a:tcPr marL="167640" marR="167640" marT="83820" marB="83820" anchor="ctr"/>
                </a:tc>
                <a:extLst>
                  <a:ext uri="{0D108BD9-81ED-4DB2-BD59-A6C34878D82A}">
                    <a16:rowId xmlns:a16="http://schemas.microsoft.com/office/drawing/2014/main" val="1770408993"/>
                  </a:ext>
                </a:extLst>
              </a:tr>
              <a:tr h="1743456">
                <a:tc>
                  <a:txBody>
                    <a:bodyPr/>
                    <a:lstStyle/>
                    <a:p>
                      <a:r>
                        <a:rPr lang="ja-JP" sz="3300"/>
                        <a:t>Mystic Spice Premium Chai Tea</a:t>
                      </a:r>
                    </a:p>
                  </a:txBody>
                  <a:tcPr marL="167640" marR="167640" marT="83820" marB="83820" anchor="ctr"/>
                </a:tc>
                <a:tc>
                  <a:txBody>
                    <a:bodyPr/>
                    <a:lstStyle/>
                    <a:p>
                      <a:r>
                        <a:rPr lang="ja-JP" sz="3300" dirty="0">
                          <a:latin typeface="Yu Gothic UI" panose="020B0500000000000000" pitchFamily="34" charset="-128"/>
                          <a:ea typeface="Yu Gothic UI" panose="020B0500000000000000" pitchFamily="34" charset="-128"/>
                        </a:rPr>
                        <a:t>丁寧に作られたブレンド</a:t>
                      </a:r>
                    </a:p>
                  </a:txBody>
                  <a:tcPr marL="167640" marR="167640" marT="83820" marB="83820" anchor="ctr"/>
                </a:tc>
                <a:tc>
                  <a:txBody>
                    <a:bodyPr/>
                    <a:lstStyle/>
                    <a:p>
                      <a:r>
                        <a:rPr lang="ja-JP" sz="3300" dirty="0">
                          <a:latin typeface="Yu Gothic UI" panose="020B0500000000000000" pitchFamily="34" charset="-128"/>
                          <a:ea typeface="Yu Gothic UI" panose="020B0500000000000000" pitchFamily="34" charset="-128"/>
                        </a:rPr>
                        <a:t>本格的なチャイ体験</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ja-JP" dirty="0">
                <a:latin typeface="Yu Gothic UI" panose="020B0500000000000000" pitchFamily="34" charset="-128"/>
                <a:ea typeface="Yu Gothic UI" panose="020B0500000000000000" pitchFamily="34" charset="-128"/>
              </a:rPr>
              <a:t>製品説明 </a:t>
            </a:r>
            <a:r>
              <a:rPr lang="ja-JP" dirty="0"/>
              <a:t>(1/2)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1779813048"/>
              </p:ext>
            </p:extLst>
          </p:nvPr>
        </p:nvGraphicFramePr>
        <p:xfrm>
          <a:off x="1096963" y="2287915"/>
          <a:ext cx="10058401" cy="3407281"/>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a:lstStyle/>
                    <a:p>
                      <a:pPr>
                        <a:spcAft>
                          <a:spcPts val="0"/>
                        </a:spcAft>
                      </a:pPr>
                      <a:r>
                        <a:rPr lang="ja-JP" sz="1400" dirty="0">
                          <a:effectLst/>
                          <a:latin typeface="Yu Gothic UI" panose="020B0500000000000000" pitchFamily="34" charset="-128"/>
                          <a:ea typeface="Yu Gothic UI" panose="020B0500000000000000" pitchFamily="34" charset="-128"/>
                        </a:rPr>
                        <a:t>製品名</a:t>
                      </a:r>
                    </a:p>
                  </a:txBody>
                  <a:tcPr marL="49352" marR="49352" marT="49352" marB="49352"/>
                </a:tc>
                <a:tc>
                  <a:txBody>
                    <a:bodyPr/>
                    <a:lstStyle/>
                    <a:p>
                      <a:pPr>
                        <a:spcAft>
                          <a:spcPts val="0"/>
                        </a:spcAft>
                      </a:pPr>
                      <a:r>
                        <a:rPr lang="ja-JP" sz="1400" dirty="0">
                          <a:effectLst/>
                          <a:latin typeface="Yu Gothic UI" panose="020B0500000000000000" pitchFamily="34" charset="-128"/>
                          <a:ea typeface="Yu Gothic UI" panose="020B0500000000000000" pitchFamily="34" charset="-128"/>
                        </a:rPr>
                        <a:t>製品説明</a:t>
                      </a:r>
                    </a:p>
                  </a:txBody>
                  <a:tcPr marL="49352" marR="49352" marT="49352" marB="49352"/>
                </a:tc>
                <a:extLst>
                  <a:ext uri="{0D108BD9-81ED-4DB2-BD59-A6C34878D82A}">
                    <a16:rowId xmlns:a16="http://schemas.microsoft.com/office/drawing/2014/main" val="1533271253"/>
                  </a:ext>
                </a:extLst>
              </a:tr>
              <a:tr h="1448982">
                <a:tc>
                  <a:txBody>
                    <a:bodyPr/>
                    <a:lstStyle/>
                    <a:p>
                      <a:pPr>
                        <a:spcAft>
                          <a:spcPts val="0"/>
                        </a:spcAft>
                      </a:pPr>
                      <a:r>
                        <a:rPr lang="ja-JP" sz="1400" dirty="0">
                          <a:effectLst/>
                        </a:rPr>
                        <a:t>Mystic Spice Premium Chai Tea</a:t>
                      </a:r>
                    </a:p>
                  </a:txBody>
                  <a:tcPr marL="49352" marR="49352" marT="49352" marB="49352"/>
                </a:tc>
                <a:tc>
                  <a:txBody>
                    <a:bodyPr/>
                    <a:lstStyle/>
                    <a:p>
                      <a:pPr>
                        <a:spcAft>
                          <a:spcPts val="0"/>
                        </a:spcAft>
                      </a:pPr>
                      <a:r>
                        <a:rPr lang="ja-JP" sz="1400" dirty="0">
                          <a:effectLst/>
                          <a:latin typeface="Yu Gothic UI" panose="020B0500000000000000" pitchFamily="34" charset="-128"/>
                          <a:ea typeface="Yu Gothic UI" panose="020B0500000000000000" pitchFamily="34" charset="-128"/>
                        </a:rPr>
                        <a:t>インドのチャイの時代を超越した伝統に敬意を表し、細心の注意を払って作られたブレンドである </a:t>
                      </a:r>
                      <a:r>
                        <a:rPr lang="en-US" altLang="ja-JP" sz="1400" kern="1200" dirty="0">
                          <a:solidFill>
                            <a:schemeClr val="dk1"/>
                          </a:solidFill>
                          <a:effectLst/>
                          <a:latin typeface="+mn-lt"/>
                          <a:ea typeface="+mn-ea"/>
                          <a:cs typeface="+mn-cs"/>
                        </a:rPr>
                        <a:t>Mystic Spice Premium Chai Tea </a:t>
                      </a:r>
                      <a:r>
                        <a:rPr lang="ja-JP" sz="1400" dirty="0">
                          <a:effectLst/>
                          <a:latin typeface="Yu Gothic UI" panose="020B0500000000000000" pitchFamily="34" charset="-128"/>
                          <a:ea typeface="Yu Gothic UI" panose="020B0500000000000000" pitchFamily="34" charset="-128"/>
                        </a:rPr>
                        <a:t>の豊かで香り高い抱擁をお楽しみください。各カップはインドの活気に満ちた風景を巡る魅惑的な旅を提供し、自宅で本格的なチャイ体験をお届けし</a:t>
                      </a:r>
                      <a:br>
                        <a:rPr lang="en-US" altLang="ja-JP" sz="1400" dirty="0">
                          <a:effectLst/>
                          <a:latin typeface="Yu Gothic UI" panose="020B0500000000000000" pitchFamily="34" charset="-128"/>
                          <a:ea typeface="Yu Gothic UI" panose="020B0500000000000000" pitchFamily="34" charset="-128"/>
                        </a:rPr>
                      </a:br>
                      <a:r>
                        <a:rPr lang="ja-JP" sz="1400" dirty="0">
                          <a:effectLst/>
                          <a:latin typeface="Yu Gothic UI" panose="020B0500000000000000" pitchFamily="34" charset="-128"/>
                          <a:ea typeface="Yu Gothic UI" panose="020B0500000000000000" pitchFamily="34" charset="-128"/>
                        </a:rPr>
                        <a:t>ます。</a:t>
                      </a:r>
                    </a:p>
                  </a:txBody>
                  <a:tcPr marL="49352" marR="49352" marT="49352" marB="49352"/>
                </a:tc>
                <a:extLst>
                  <a:ext uri="{0D108BD9-81ED-4DB2-BD59-A6C34878D82A}">
                    <a16:rowId xmlns:a16="http://schemas.microsoft.com/office/drawing/2014/main" val="1588266549"/>
                  </a:ext>
                </a:extLst>
              </a:tr>
              <a:tr h="363233">
                <a:tc>
                  <a:txBody>
                    <a:bodyPr/>
                    <a:lstStyle/>
                    <a:p>
                      <a:pPr>
                        <a:spcAft>
                          <a:spcPts val="0"/>
                        </a:spcAft>
                      </a:pPr>
                      <a:r>
                        <a:rPr lang="ja-JP" sz="1400">
                          <a:effectLst/>
                          <a:latin typeface="Yu Gothic UI" panose="020B0500000000000000" pitchFamily="34" charset="-128"/>
                          <a:ea typeface="Yu Gothic UI" panose="020B0500000000000000" pitchFamily="34" charset="-128"/>
                        </a:rPr>
                        <a:t>主な特徴</a:t>
                      </a:r>
                    </a:p>
                  </a:txBody>
                  <a:tcPr marL="49352" marR="49352" marT="49352" marB="49352"/>
                </a:tc>
                <a:tc>
                  <a:txBody>
                    <a:bodyPr/>
                    <a:lstStyle/>
                    <a:p>
                      <a:pPr>
                        <a:spcAft>
                          <a:spcPts val="0"/>
                        </a:spcAft>
                      </a:pPr>
                      <a:r>
                        <a:rPr lang="ja-JP" sz="1400" dirty="0">
                          <a:effectLst/>
                          <a:latin typeface="Yu Gothic UI" panose="020B0500000000000000" pitchFamily="34" charset="-128"/>
                          <a:ea typeface="Yu Gothic UI" panose="020B0500000000000000" pitchFamily="34" charset="-128"/>
                        </a:rPr>
                        <a:t>主な利点</a:t>
                      </a:r>
                    </a:p>
                  </a:txBody>
                  <a:tcPr marL="49352" marR="49352" marT="49352" marB="49352"/>
                </a:tc>
                <a:extLst>
                  <a:ext uri="{0D108BD9-81ED-4DB2-BD59-A6C34878D82A}">
                    <a16:rowId xmlns:a16="http://schemas.microsoft.com/office/drawing/2014/main" val="438868957"/>
                  </a:ext>
                </a:extLst>
              </a:tr>
              <a:tr h="1231833">
                <a:tc>
                  <a:txBody>
                    <a:bodyPr/>
                    <a:lstStyle/>
                    <a:p>
                      <a:pPr>
                        <a:spcAft>
                          <a:spcPts val="0"/>
                        </a:spcAft>
                      </a:pPr>
                      <a:r>
                        <a:rPr lang="ja-JP" sz="1400" dirty="0">
                          <a:effectLst/>
                          <a:latin typeface="Yu Gothic UI" panose="020B0500000000000000" pitchFamily="34" charset="-128"/>
                          <a:ea typeface="Yu Gothic UI" panose="020B0500000000000000" pitchFamily="34" charset="-128"/>
                        </a:rPr>
                        <a:t>本格ブレンド: 当社のチャイは、高級な紅茶葉と、シナモン、カルダモン、クローブ、ジンジャー、ブラック ペッパーなどの代表的な挽いたスパイスの調和のとれたミックスです。この古くから伝わるレシピは、一口飲むごとに本格的でしっかりとした味わいを約束します。</a:t>
                      </a:r>
                    </a:p>
                  </a:txBody>
                  <a:tcPr marL="49352" marR="49352" marT="49352" marB="49352"/>
                </a:tc>
                <a:tc>
                  <a:txBody>
                    <a:bodyPr/>
                    <a:lstStyle/>
                    <a:p>
                      <a:pPr>
                        <a:spcAft>
                          <a:spcPts val="0"/>
                        </a:spcAft>
                      </a:pPr>
                      <a:r>
                        <a:rPr lang="ja-JP" sz="1400" dirty="0">
                          <a:effectLst/>
                          <a:latin typeface="Yu Gothic UI" panose="020B0500000000000000" pitchFamily="34" charset="-128"/>
                          <a:ea typeface="Yu Gothic UI" panose="020B0500000000000000" pitchFamily="34" charset="-128"/>
                        </a:rPr>
                        <a:t>健康増進成分: </a:t>
                      </a:r>
                      <a:r>
                        <a:rPr lang="en-US" altLang="ja-JP" sz="1400" kern="1200" dirty="0">
                          <a:solidFill>
                            <a:schemeClr val="dk1"/>
                          </a:solidFill>
                          <a:effectLst/>
                          <a:latin typeface="+mn-lt"/>
                          <a:ea typeface="+mn-ea"/>
                          <a:cs typeface="+mn-cs"/>
                        </a:rPr>
                        <a:t>Mystic Spice Chai Tea </a:t>
                      </a:r>
                      <a:r>
                        <a:rPr lang="ja-JP" sz="1400" dirty="0">
                          <a:effectLst/>
                          <a:latin typeface="Yu Gothic UI" panose="020B0500000000000000" pitchFamily="34" charset="-128"/>
                          <a:ea typeface="Yu Gothic UI" panose="020B0500000000000000" pitchFamily="34" charset="-128"/>
                        </a:rPr>
                        <a:t>の各成分は、自然な健康上の利点を考慮して選択されています。ジンジャーとカルダモンは消化を助け、シナモンは血糖値の調節を助け、クローブは抗酸化物質を高めます。</a:t>
                      </a: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ja-JP" sz="4400" dirty="0">
                <a:solidFill>
                  <a:srgbClr val="FFFFFF"/>
                </a:solidFill>
                <a:latin typeface="Yu Gothic UI" panose="020B0500000000000000" pitchFamily="34" charset="-128"/>
                <a:ea typeface="Yu Gothic UI" panose="020B0500000000000000" pitchFamily="34" charset="-128"/>
              </a:rPr>
              <a:t>製品説明</a:t>
            </a:r>
            <a:r>
              <a:rPr lang="ja-JP" sz="4400" dirty="0">
                <a:solidFill>
                  <a:srgbClr val="FFFFFF"/>
                </a:solidFill>
              </a:rPr>
              <a:t>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1967774082"/>
              </p:ext>
            </p:extLst>
          </p:nvPr>
        </p:nvGraphicFramePr>
        <p:xfrm>
          <a:off x="5282335" y="1994843"/>
          <a:ext cx="6275668" cy="2868317"/>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a:lstStyle/>
                    <a:p>
                      <a:pPr>
                        <a:spcAft>
                          <a:spcPts val="0"/>
                        </a:spcAft>
                      </a:pPr>
                      <a:r>
                        <a:rPr lang="ja-JP" sz="1100" dirty="0">
                          <a:effectLst/>
                          <a:latin typeface="Yu Gothic UI" panose="020B0500000000000000" pitchFamily="34" charset="-128"/>
                          <a:ea typeface="Yu Gothic UI" panose="020B0500000000000000" pitchFamily="34" charset="-128"/>
                        </a:rPr>
                        <a:t>製品名</a:t>
                      </a:r>
                    </a:p>
                  </a:txBody>
                  <a:tcPr marL="36849" marR="36849" marT="36849" marB="36849"/>
                </a:tc>
                <a:tc>
                  <a:txBody>
                    <a:bodyPr/>
                    <a:lstStyle/>
                    <a:p>
                      <a:pPr>
                        <a:spcAft>
                          <a:spcPts val="0"/>
                        </a:spcAft>
                      </a:pPr>
                      <a:r>
                        <a:rPr lang="ja-JP" sz="1100">
                          <a:effectLst/>
                          <a:latin typeface="Yu Gothic UI" panose="020B0500000000000000" pitchFamily="34" charset="-128"/>
                          <a:ea typeface="Yu Gothic UI" panose="020B0500000000000000" pitchFamily="34" charset="-128"/>
                        </a:rPr>
                        <a:t>製品説明</a:t>
                      </a:r>
                    </a:p>
                  </a:txBody>
                  <a:tcPr marL="36849" marR="36849" marT="36849" marB="36849"/>
                </a:tc>
                <a:extLst>
                  <a:ext uri="{0D108BD9-81ED-4DB2-BD59-A6C34878D82A}">
                    <a16:rowId xmlns:a16="http://schemas.microsoft.com/office/drawing/2014/main" val="2008546130"/>
                  </a:ext>
                </a:extLst>
              </a:tr>
              <a:tr h="1081883">
                <a:tc>
                  <a:txBody>
                    <a:bodyPr/>
                    <a:lstStyle/>
                    <a:p>
                      <a:pPr>
                        <a:spcAft>
                          <a:spcPts val="0"/>
                        </a:spcAft>
                      </a:pPr>
                      <a:r>
                        <a:rPr lang="ja-JP" sz="1100" dirty="0">
                          <a:effectLst/>
                          <a:latin typeface="Yu Gothic UI" panose="020B0500000000000000" pitchFamily="34" charset="-128"/>
                          <a:ea typeface="Yu Gothic UI" panose="020B0500000000000000" pitchFamily="34" charset="-128"/>
                        </a:rPr>
                        <a:t>豊かな香りと風味: 温かくスパイシーな香りと深く爽快な味わいのチャイは、一日の始まりや夜のくつろぎに最適な飲み物です。風味は強烈でありながらバランスが取れており、快適で心地よい体験を生み出します。</a:t>
                      </a:r>
                    </a:p>
                  </a:txBody>
                  <a:tcPr marL="36849" marR="36849" marT="36849" marB="36849"/>
                </a:tc>
                <a:tc>
                  <a:txBody>
                    <a:bodyPr/>
                    <a:lstStyle/>
                    <a:p>
                      <a:pPr>
                        <a:spcAft>
                          <a:spcPts val="0"/>
                        </a:spcAft>
                      </a:pPr>
                      <a:r>
                        <a:rPr lang="ja-JP" sz="1100">
                          <a:effectLst/>
                          <a:latin typeface="Yu Gothic UI" panose="020B0500000000000000" pitchFamily="34" charset="-128"/>
                          <a:ea typeface="Yu Gothic UI" panose="020B0500000000000000" pitchFamily="34" charset="-128"/>
                        </a:rPr>
                        <a:t>多彩な淹れ方: 熱々のチャイが好きでも、さわやかなアイス ティーとしても、クリーミーなラテとしても、当社のブレンドはどんな好みにも合う多用途な製品です。お好みの方法でチャイをお楽しみいただけるよう、簡単な淹れ方の説明書が付属しています。</a:t>
                      </a:r>
                    </a:p>
                  </a:txBody>
                  <a:tcPr marL="36849" marR="36849" marT="36849" marB="36849"/>
                </a:tc>
                <a:extLst>
                  <a:ext uri="{0D108BD9-81ED-4DB2-BD59-A6C34878D82A}">
                    <a16:rowId xmlns:a16="http://schemas.microsoft.com/office/drawing/2014/main" val="3258742656"/>
                  </a:ext>
                </a:extLst>
              </a:tr>
              <a:tr h="757613">
                <a:tc>
                  <a:txBody>
                    <a:bodyPr/>
                    <a:lstStyle/>
                    <a:p>
                      <a:pPr>
                        <a:spcAft>
                          <a:spcPts val="0"/>
                        </a:spcAft>
                      </a:pPr>
                      <a:r>
                        <a:rPr lang="ja-JP" sz="1100">
                          <a:effectLst/>
                          <a:latin typeface="Yu Gothic UI" panose="020B0500000000000000" pitchFamily="34" charset="-128"/>
                          <a:ea typeface="Yu Gothic UI" panose="020B0500000000000000" pitchFamily="34" charset="-128"/>
                        </a:rPr>
                        <a:t>持続可能な調達: 持続可能性を重視し、有機農業を実践する小規模農場から原材料を調達し、最高の品質だけでなく地球の福祉も保証します。</a:t>
                      </a:r>
                    </a:p>
                  </a:txBody>
                  <a:tcPr marL="36849" marR="36849" marT="36849" marB="36849"/>
                </a:tc>
                <a:tc>
                  <a:txBody>
                    <a:bodyPr/>
                    <a:lstStyle/>
                    <a:p>
                      <a:pPr>
                        <a:spcAft>
                          <a:spcPts val="0"/>
                        </a:spcAft>
                      </a:pPr>
                      <a:r>
                        <a:rPr lang="ja-JP" sz="1100" dirty="0">
                          <a:effectLst/>
                          <a:latin typeface="Yu Gothic UI" panose="020B0500000000000000" pitchFamily="34" charset="-128"/>
                          <a:ea typeface="Yu Gothic UI" panose="020B0500000000000000" pitchFamily="34" charset="-128"/>
                        </a:rPr>
                        <a:t>エレガントなパッケージ: </a:t>
                      </a:r>
                      <a:r>
                        <a:rPr lang="en-US" altLang="ja-JP" sz="1100" kern="1200" dirty="0">
                          <a:solidFill>
                            <a:schemeClr val="tx1"/>
                          </a:solidFill>
                          <a:effectLst/>
                          <a:latin typeface="+mn-lt"/>
                          <a:ea typeface="+mn-ea"/>
                          <a:cs typeface="+mn-cs"/>
                        </a:rPr>
                        <a:t>Mystic Spice Chai Tea </a:t>
                      </a:r>
                      <a:r>
                        <a:rPr lang="ja-JP" sz="1100" dirty="0">
                          <a:effectLst/>
                          <a:latin typeface="Yu Gothic UI" panose="020B0500000000000000" pitchFamily="34" charset="-128"/>
                          <a:ea typeface="Yu Gothic UI" panose="020B0500000000000000" pitchFamily="34" charset="-128"/>
                        </a:rPr>
                        <a:t>は、美しくデザインされた環境に優しいパッケージに入っており、紅茶愛好家への贈り物や自分への贅沢なご褒美に最適です。</a:t>
                      </a:r>
                    </a:p>
                  </a:txBody>
                  <a:tcPr marL="36849" marR="36849" marT="36849" marB="36849"/>
                </a:tc>
                <a:extLst>
                  <a:ext uri="{0D108BD9-81ED-4DB2-BD59-A6C34878D82A}">
                    <a16:rowId xmlns:a16="http://schemas.microsoft.com/office/drawing/2014/main" val="752704069"/>
                  </a:ext>
                </a:extLst>
              </a:tr>
              <a:tr h="757613">
                <a:tc>
                  <a:txBody>
                    <a:bodyPr/>
                    <a:lstStyle/>
                    <a:p>
                      <a:pPr>
                        <a:spcAft>
                          <a:spcPts val="0"/>
                        </a:spcAft>
                      </a:pPr>
                      <a:r>
                        <a:rPr lang="ja-JP" sz="1100" dirty="0">
                          <a:effectLst/>
                          <a:latin typeface="Yu Gothic UI" panose="020B0500000000000000" pitchFamily="34" charset="-128"/>
                          <a:ea typeface="Yu Gothic UI" panose="020B0500000000000000" pitchFamily="34" charset="-128"/>
                        </a:rPr>
                        <a:t>顧客満足度保証: 当社は自社製品に責任を持ち、顧客満足度を保証します。</a:t>
                      </a:r>
                      <a:r>
                        <a:rPr lang="en-US" altLang="ja-JP" sz="1100" kern="1200" dirty="0">
                          <a:solidFill>
                            <a:schemeClr val="tx1"/>
                          </a:solidFill>
                          <a:effectLst/>
                          <a:latin typeface="+mn-lt"/>
                          <a:ea typeface="+mn-ea"/>
                          <a:cs typeface="+mn-cs"/>
                        </a:rPr>
                        <a:t>Mystic Spice Chai Tea </a:t>
                      </a:r>
                      <a:r>
                        <a:rPr lang="ja-JP" sz="1100" dirty="0">
                          <a:effectLst/>
                          <a:latin typeface="Yu Gothic UI" panose="020B0500000000000000" pitchFamily="34" charset="-128"/>
                          <a:ea typeface="Yu Gothic UI" panose="020B0500000000000000" pitchFamily="34" charset="-128"/>
                        </a:rPr>
                        <a:t>がお客様のご期待に添えない場合は、当社が改善するよう努めます。</a:t>
                      </a:r>
                    </a:p>
                  </a:txBody>
                  <a:tcPr marL="36849" marR="36849" marT="36849" marB="36849"/>
                </a:tc>
                <a:tc>
                  <a:txBody>
                    <a:bodyPr/>
                    <a:lstStyle/>
                    <a:p>
                      <a:pPr>
                        <a:spcAft>
                          <a:spcPts val="0"/>
                        </a:spcAft>
                      </a:pPr>
                      <a:r>
                        <a:rPr lang="ja-JP" sz="1100" dirty="0">
                          <a:effectLst/>
                          <a:latin typeface="Yu Gothic UI" panose="020B0500000000000000" pitchFamily="34" charset="-128"/>
                          <a:ea typeface="Yu Gothic UI" panose="020B0500000000000000" pitchFamily="34" charset="-128"/>
                        </a:rPr>
                        <a:t>次のお客様に最適です。紅茶愛好家、健康志向の人、温かくてスパイシーな飲み物の愛好家、そして伝統的なインドのチャイの豊かな風味を探求したいお客様など。</a:t>
                      </a: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ja-JP" dirty="0">
                <a:latin typeface="Yu Gothic UI" panose="020B0500000000000000" pitchFamily="34" charset="-128"/>
                <a:ea typeface="Yu Gothic UI" panose="020B0500000000000000" pitchFamily="34" charset="-128"/>
              </a:rPr>
              <a:t>市場の動向と需要</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pPr>
            <a:r>
              <a:rPr lang="ja-JP" sz="1400" dirty="0">
                <a:latin typeface="Yu Gothic UI" panose="020B0500000000000000" pitchFamily="34" charset="-128"/>
                <a:ea typeface="Yu Gothic UI" panose="020B0500000000000000" pitchFamily="34" charset="-128"/>
              </a:rPr>
              <a:t>ラテン アメリカはチャイ ティーの素晴らしい機会を提供</a:t>
            </a:r>
          </a:p>
          <a:p>
            <a:pPr lvl="1">
              <a:lnSpc>
                <a:spcPct val="90000"/>
              </a:lnSpc>
            </a:pPr>
            <a:r>
              <a:rPr lang="ja-JP" sz="1400" dirty="0">
                <a:latin typeface="Yu Gothic UI" panose="020B0500000000000000" pitchFamily="34" charset="-128"/>
                <a:ea typeface="Yu Gothic UI" panose="020B0500000000000000" pitchFamily="34" charset="-128"/>
              </a:rPr>
              <a:t>健康的、自然的、そしてエキゾチックな製品に対する需要の高まり</a:t>
            </a:r>
          </a:p>
          <a:p>
            <a:pPr lvl="1">
              <a:lnSpc>
                <a:spcPct val="90000"/>
              </a:lnSpc>
            </a:pPr>
            <a:r>
              <a:rPr lang="ja-JP" sz="1400" dirty="0">
                <a:latin typeface="Yu Gothic UI" panose="020B0500000000000000" pitchFamily="34" charset="-128"/>
                <a:ea typeface="Yu Gothic UI" panose="020B0500000000000000" pitchFamily="34" charset="-128"/>
              </a:rPr>
              <a:t>アルゼンチン、チリ、ウルグアイなどの国々で根強いお茶文化</a:t>
            </a:r>
          </a:p>
          <a:p>
            <a:pPr lvl="1">
              <a:lnSpc>
                <a:spcPct val="90000"/>
              </a:lnSpc>
            </a:pPr>
            <a:r>
              <a:rPr lang="ja-JP" sz="1400" dirty="0">
                <a:latin typeface="Yu Gothic UI" panose="020B0500000000000000" pitchFamily="34" charset="-128"/>
                <a:ea typeface="Yu Gothic UI" panose="020B0500000000000000" pitchFamily="34" charset="-128"/>
              </a:rPr>
              <a:t>チャイ ティーは紅茶とコーヒーの両方の愛好家を魅了</a:t>
            </a:r>
          </a:p>
          <a:p>
            <a:pPr lvl="1">
              <a:lnSpc>
                <a:spcPct val="90000"/>
              </a:lnSpc>
            </a:pPr>
            <a:r>
              <a:rPr lang="ja-JP" sz="1400" dirty="0">
                <a:latin typeface="Yu Gothic UI" panose="020B0500000000000000" pitchFamily="34" charset="-128"/>
                <a:ea typeface="Yu Gothic UI" panose="020B0500000000000000" pitchFamily="34" charset="-128"/>
              </a:rPr>
              <a:t>チャイ ティーはラテン アメリカの消費者のライフスタイルと好みにフィット</a:t>
            </a:r>
          </a:p>
          <a:p>
            <a:pPr>
              <a:lnSpc>
                <a:spcPct val="90000"/>
              </a:lnSpc>
            </a:pPr>
            <a:r>
              <a:rPr lang="ja-JP" sz="1400" dirty="0">
                <a:latin typeface="Yu Gothic UI" panose="020B0500000000000000" pitchFamily="34" charset="-128"/>
                <a:ea typeface="Yu Gothic UI" panose="020B0500000000000000" pitchFamily="34" charset="-128"/>
              </a:rPr>
              <a:t>世界のチャイ ティー市場規模は </a:t>
            </a:r>
            <a:r>
              <a:rPr lang="en-US" altLang="ja-JP" sz="1400" dirty="0"/>
              <a:t>2019 </a:t>
            </a:r>
            <a:r>
              <a:rPr lang="ja-JP" sz="1400" dirty="0">
                <a:latin typeface="Yu Gothic UI" panose="020B0500000000000000" pitchFamily="34" charset="-128"/>
                <a:ea typeface="Yu Gothic UI" panose="020B0500000000000000" pitchFamily="34" charset="-128"/>
              </a:rPr>
              <a:t>年に </a:t>
            </a:r>
            <a:r>
              <a:rPr lang="en-US" altLang="ja-JP" sz="1400" dirty="0"/>
              <a:t>19 </a:t>
            </a:r>
            <a:r>
              <a:rPr lang="ja-JP" sz="1400" dirty="0">
                <a:latin typeface="Yu Gothic UI" panose="020B0500000000000000" pitchFamily="34" charset="-128"/>
                <a:ea typeface="Yu Gothic UI" panose="020B0500000000000000" pitchFamily="34" charset="-128"/>
              </a:rPr>
              <a:t>億米ドルと評価された</a:t>
            </a:r>
          </a:p>
          <a:p>
            <a:pPr lvl="1">
              <a:lnSpc>
                <a:spcPct val="90000"/>
              </a:lnSpc>
            </a:pPr>
            <a:r>
              <a:rPr lang="en-US" altLang="ja-JP" sz="1400" dirty="0"/>
              <a:t>2020 </a:t>
            </a:r>
            <a:r>
              <a:rPr lang="ja-JP" sz="1400" dirty="0">
                <a:latin typeface="Yu Gothic UI" panose="020B0500000000000000" pitchFamily="34" charset="-128"/>
                <a:ea typeface="Yu Gothic UI" panose="020B0500000000000000" pitchFamily="34" charset="-128"/>
              </a:rPr>
              <a:t>年から </a:t>
            </a:r>
            <a:r>
              <a:rPr lang="en-US" altLang="ja-JP" sz="1400" dirty="0"/>
              <a:t>2027 </a:t>
            </a:r>
            <a:r>
              <a:rPr lang="ja-JP" sz="1400" dirty="0">
                <a:latin typeface="Yu Gothic UI" panose="020B0500000000000000" pitchFamily="34" charset="-128"/>
                <a:ea typeface="Yu Gothic UI" panose="020B0500000000000000" pitchFamily="34" charset="-128"/>
              </a:rPr>
              <a:t>年にかけて </a:t>
            </a:r>
            <a:r>
              <a:rPr lang="en-US" altLang="ja-JP" sz="1400" dirty="0"/>
              <a:t>5.5%</a:t>
            </a:r>
            <a:r>
              <a:rPr lang="ja-JP" sz="1400" dirty="0">
                <a:latin typeface="Yu Gothic UI" panose="020B0500000000000000" pitchFamily="34" charset="-128"/>
                <a:ea typeface="Yu Gothic UI" panose="020B0500000000000000" pitchFamily="34" charset="-128"/>
              </a:rPr>
              <a:t> の </a:t>
            </a:r>
            <a:r>
              <a:rPr lang="en-US" altLang="ja-JP" sz="1400" dirty="0"/>
              <a:t>CAGR</a:t>
            </a:r>
            <a:r>
              <a:rPr lang="ja-JP" sz="1400" dirty="0">
                <a:latin typeface="Yu Gothic UI" panose="020B0500000000000000" pitchFamily="34" charset="-128"/>
                <a:ea typeface="Yu Gothic UI" panose="020B0500000000000000" pitchFamily="34" charset="-128"/>
              </a:rPr>
              <a:t> で成長すると予想</a:t>
            </a:r>
          </a:p>
          <a:p>
            <a:pPr lvl="1">
              <a:lnSpc>
                <a:spcPct val="90000"/>
              </a:lnSpc>
            </a:pPr>
            <a:r>
              <a:rPr lang="ja-JP" sz="1400" dirty="0">
                <a:latin typeface="Yu Gothic UI" panose="020B0500000000000000" pitchFamily="34" charset="-128"/>
                <a:ea typeface="Yu Gothic UI" panose="020B0500000000000000" pitchFamily="34" charset="-128"/>
              </a:rPr>
              <a:t>ラテン アメリカはチャイ ティーの最も急成長している地域の一つ</a:t>
            </a:r>
          </a:p>
          <a:p>
            <a:pPr lvl="1">
              <a:lnSpc>
                <a:spcPct val="90000"/>
              </a:lnSpc>
            </a:pPr>
            <a:r>
              <a:rPr lang="ja-JP" sz="1400" dirty="0">
                <a:latin typeface="Yu Gothic UI" panose="020B0500000000000000" pitchFamily="34" charset="-128"/>
                <a:ea typeface="Yu Gothic UI" panose="020B0500000000000000" pitchFamily="34" charset="-128"/>
              </a:rPr>
              <a:t>成長の主な原動力には、認知度の向上、可処分所得の増加、流通の拡大が含まれる</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192416864"/>
              </p:ext>
            </p:extLst>
          </p:nvPr>
        </p:nvGraphicFramePr>
        <p:xfrm>
          <a:off x="643192" y="1541387"/>
          <a:ext cx="5115348" cy="3728172"/>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a:lstStyle/>
                    <a:p>
                      <a:r>
                        <a:rPr lang="ja-JP" sz="2000" b="1" cap="all">
                          <a:solidFill>
                            <a:schemeClr val="tx1"/>
                          </a:solidFill>
                          <a:latin typeface="Yu Gothic UI" panose="020B0500000000000000" pitchFamily="34" charset="-128"/>
                          <a:ea typeface="Yu Gothic UI" panose="020B0500000000000000" pitchFamily="34" charset="-128"/>
                        </a:rPr>
                        <a:t>リージョン</a:t>
                      </a:r>
                    </a:p>
                  </a:txBody>
                  <a:tcPr marL="223396" marR="223396" marT="223396" marB="223396" anchor="ctr">
                    <a:lnL w="12700" cmpd="sng">
                      <a:noFill/>
                    </a:lnL>
                    <a:lnR w="12700" cmpd="sng">
                      <a:noFill/>
                    </a:lnR>
                    <a:lnT w="12700" cmpd="sng">
                      <a:noFill/>
                    </a:lnT>
                    <a:lnB w="38100" cmpd="sng">
                      <a:noFill/>
                    </a:lnB>
                    <a:noFill/>
                  </a:tcPr>
                </a:tc>
                <a:tc>
                  <a:txBody>
                    <a:bodyPr/>
                    <a:lstStyle/>
                    <a:p>
                      <a:r>
                        <a:rPr lang="ja-JP" sz="2000" b="1" cap="all" dirty="0">
                          <a:solidFill>
                            <a:schemeClr val="tx1"/>
                          </a:solidFill>
                          <a:latin typeface="Yu Gothic UI" panose="020B0500000000000000" pitchFamily="34" charset="-128"/>
                          <a:ea typeface="Yu Gothic UI" panose="020B0500000000000000" pitchFamily="34" charset="-128"/>
                        </a:rPr>
                        <a:t>チャイ ティー</a:t>
                      </a:r>
                      <a:br>
                        <a:rPr lang="en-US" altLang="ja-JP" sz="2000" b="1" cap="all" dirty="0">
                          <a:solidFill>
                            <a:schemeClr val="tx1"/>
                          </a:solidFill>
                          <a:latin typeface="Yu Gothic UI" panose="020B0500000000000000" pitchFamily="34" charset="-128"/>
                          <a:ea typeface="Yu Gothic UI" panose="020B0500000000000000" pitchFamily="34" charset="-128"/>
                        </a:rPr>
                      </a:br>
                      <a:r>
                        <a:rPr lang="ja-JP" sz="2000" b="1" cap="all" dirty="0">
                          <a:solidFill>
                            <a:schemeClr val="tx1"/>
                          </a:solidFill>
                          <a:latin typeface="Yu Gothic UI" panose="020B0500000000000000" pitchFamily="34" charset="-128"/>
                          <a:ea typeface="Yu Gothic UI" panose="020B0500000000000000" pitchFamily="34" charset="-128"/>
                        </a:rPr>
                        <a:t>市場規模</a:t>
                      </a:r>
                      <a:r>
                        <a:rPr lang="ja-JP" sz="2000" b="1" cap="all" dirty="0">
                          <a:solidFill>
                            <a:schemeClr val="tx1"/>
                          </a:solidFill>
                        </a:rPr>
                        <a:t> </a:t>
                      </a:r>
                      <a:br>
                        <a:rPr lang="en-US" altLang="ja-JP" sz="2000" b="1" cap="all" dirty="0">
                          <a:solidFill>
                            <a:schemeClr val="tx1"/>
                          </a:solidFill>
                        </a:rPr>
                      </a:br>
                      <a:r>
                        <a:rPr lang="ja-JP" sz="2000" b="1" cap="all" dirty="0">
                          <a:solidFill>
                            <a:schemeClr val="tx1"/>
                          </a:solidFill>
                        </a:rPr>
                        <a:t>(10 </a:t>
                      </a:r>
                      <a:r>
                        <a:rPr lang="ja-JP" sz="2000" b="1" cap="all" dirty="0">
                          <a:solidFill>
                            <a:schemeClr val="tx1"/>
                          </a:solidFill>
                          <a:latin typeface="Yu Gothic UI" panose="020B0500000000000000" pitchFamily="34" charset="-128"/>
                          <a:ea typeface="Yu Gothic UI" panose="020B0500000000000000" pitchFamily="34" charset="-128"/>
                        </a:rPr>
                        <a:t>億米ドル</a:t>
                      </a:r>
                      <a:r>
                        <a:rPr lang="ja-JP" sz="2000" b="1" cap="all" dirty="0">
                          <a:solidFill>
                            <a:schemeClr val="tx1"/>
                          </a:solidFill>
                        </a:rPr>
                        <a:t>)</a:t>
                      </a:r>
                    </a:p>
                  </a:txBody>
                  <a:tcPr marL="223396" marR="223396" marT="223396" marB="223396" anchor="ctr">
                    <a:lnL w="12700" cmpd="sng">
                      <a:noFill/>
                    </a:lnL>
                    <a:lnR w="12700" cmpd="sng">
                      <a:noFill/>
                    </a:lnR>
                    <a:lnT w="12700" cmpd="sng">
                      <a:noFill/>
                    </a:lnT>
                    <a:lnB w="38100" cmpd="sng">
                      <a:noFill/>
                    </a:lnB>
                    <a:noFill/>
                  </a:tcPr>
                </a:tc>
                <a:tc>
                  <a:txBody>
                    <a:bodyPr/>
                    <a:lstStyle/>
                    <a:p>
                      <a:r>
                        <a:rPr lang="ja-JP" sz="2000" b="1" cap="all" dirty="0">
                          <a:solidFill>
                            <a:schemeClr val="tx1"/>
                          </a:solidFill>
                        </a:rPr>
                        <a:t>CAGR (2020 </a:t>
                      </a:r>
                      <a:br>
                        <a:rPr lang="en-US" altLang="ja-JP" sz="2000" b="1" cap="all" dirty="0">
                          <a:solidFill>
                            <a:schemeClr val="tx1"/>
                          </a:solidFill>
                        </a:rPr>
                      </a:br>
                      <a:r>
                        <a:rPr lang="ja-JP" sz="2000" b="1" cap="all" dirty="0">
                          <a:solidFill>
                            <a:schemeClr val="tx1"/>
                          </a:solidFill>
                          <a:latin typeface="Yu Gothic UI" panose="020B0500000000000000" pitchFamily="34" charset="-128"/>
                          <a:ea typeface="Yu Gothic UI" panose="020B0500000000000000" pitchFamily="34" charset="-128"/>
                        </a:rPr>
                        <a:t>から</a:t>
                      </a:r>
                      <a:r>
                        <a:rPr lang="ja-JP" sz="2000" b="1" cap="all" dirty="0">
                          <a:solidFill>
                            <a:schemeClr val="tx1"/>
                          </a:solidFill>
                        </a:rPr>
                        <a:t> 2027 </a:t>
                      </a:r>
                      <a:r>
                        <a:rPr lang="ja-JP" sz="2000" b="1" cap="all" dirty="0">
                          <a:solidFill>
                            <a:schemeClr val="tx1"/>
                          </a:solidFill>
                          <a:latin typeface="Yu Gothic UI" panose="020B0500000000000000" pitchFamily="34" charset="-128"/>
                          <a:ea typeface="Yu Gothic UI" panose="020B0500000000000000" pitchFamily="34" charset="-128"/>
                        </a:rPr>
                        <a:t>年</a:t>
                      </a:r>
                      <a:r>
                        <a:rPr lang="ja-JP" sz="2000" b="1" cap="all" dirty="0">
                          <a:solidFill>
                            <a:schemeClr val="tx1"/>
                          </a:solidFill>
                        </a:rPr>
                        <a:t>)</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a:lstStyle/>
                    <a:p>
                      <a:r>
                        <a:rPr lang="ja-JP" sz="2600" cap="none">
                          <a:solidFill>
                            <a:schemeClr val="tx1"/>
                          </a:solidFill>
                          <a:latin typeface="Yu Gothic UI" panose="020B0500000000000000" pitchFamily="34" charset="-128"/>
                          <a:ea typeface="Yu Gothic UI" panose="020B0500000000000000" pitchFamily="34" charset="-128"/>
                        </a:rPr>
                        <a:t>グローバル</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ja-JP" sz="2600" cap="none">
                          <a:solidFill>
                            <a:schemeClr val="tx1"/>
                          </a:solidFill>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ja-JP" sz="2600" cap="none">
                          <a:solidFill>
                            <a:schemeClr val="tx1"/>
                          </a:solidFill>
                        </a:rPr>
                        <a:t>5.5%</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a:lstStyle/>
                    <a:p>
                      <a:r>
                        <a:rPr lang="ja-JP" sz="2600" cap="none" dirty="0">
                          <a:solidFill>
                            <a:schemeClr val="tx1"/>
                          </a:solidFill>
                          <a:latin typeface="Yu Gothic UI" panose="020B0500000000000000" pitchFamily="34" charset="-128"/>
                          <a:ea typeface="Yu Gothic UI" panose="020B0500000000000000" pitchFamily="34" charset="-128"/>
                        </a:rPr>
                        <a:t>ラテン アメリカ</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ja-JP" sz="2600" cap="none">
                          <a:solidFill>
                            <a:schemeClr val="tx1"/>
                          </a:solidFill>
                        </a:rPr>
                        <a:t>N/A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ja-JP" sz="2600" cap="none" dirty="0">
                          <a:solidFill>
                            <a:schemeClr val="tx1"/>
                          </a:solidFill>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ja-JP" sz="4400" dirty="0">
                <a:solidFill>
                  <a:srgbClr val="FFFFFF"/>
                </a:solidFill>
                <a:latin typeface="Yu Gothic UI" panose="020B0500000000000000" pitchFamily="34" charset="-128"/>
                <a:ea typeface="Yu Gothic UI" panose="020B0500000000000000" pitchFamily="34" charset="-128"/>
              </a:rPr>
              <a:t>流通チャネル: 小売業者</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6467673" cy="5646208"/>
          </a:xfrm>
        </p:spPr>
        <p:txBody>
          <a:bodyPr anchor="ctr">
            <a:normAutofit/>
          </a:bodyPr>
          <a:lstStyle/>
          <a:p>
            <a:r>
              <a:rPr lang="ja-JP" sz="2200" dirty="0">
                <a:latin typeface="Yu Gothic UI" panose="020B0500000000000000" pitchFamily="34" charset="-128"/>
                <a:ea typeface="Yu Gothic UI" panose="020B0500000000000000" pitchFamily="34" charset="-128"/>
              </a:rPr>
              <a:t>小売業者: チャイ ティー製品を消費者に直接販売する</a:t>
            </a:r>
          </a:p>
          <a:p>
            <a:pPr lvl="1"/>
            <a:r>
              <a:rPr lang="ja-JP" sz="2200" dirty="0">
                <a:latin typeface="Yu Gothic UI" panose="020B0500000000000000" pitchFamily="34" charset="-128"/>
                <a:ea typeface="Yu Gothic UI" panose="020B0500000000000000" pitchFamily="34" charset="-128"/>
              </a:rPr>
              <a:t>スーパーマーケット、コンビニエンス ストア、専門店、カフェ、オンライン プラットフォーム</a:t>
            </a:r>
          </a:p>
          <a:p>
            <a:pPr lvl="1"/>
            <a:r>
              <a:rPr lang="ja-JP" sz="2200" dirty="0">
                <a:latin typeface="Yu Gothic UI" panose="020B0500000000000000" pitchFamily="34" charset="-128"/>
                <a:ea typeface="Yu Gothic UI" panose="020B0500000000000000" pitchFamily="34" charset="-128"/>
              </a:rPr>
              <a:t>消費者の認識、好み、購入に影響を与える</a:t>
            </a:r>
          </a:p>
          <a:p>
            <a:pPr lvl="1"/>
            <a:r>
              <a:rPr lang="ja-JP" sz="2200" dirty="0">
                <a:latin typeface="Yu Gothic UI" panose="020B0500000000000000" pitchFamily="34" charset="-128"/>
                <a:ea typeface="Yu Gothic UI" panose="020B0500000000000000" pitchFamily="34" charset="-128"/>
              </a:rPr>
              <a:t>プロモーションや商品化のサポートを提供する</a:t>
            </a:r>
          </a:p>
          <a:p>
            <a:pPr lvl="1"/>
            <a:r>
              <a:rPr lang="ja-JP" sz="2200" dirty="0">
                <a:latin typeface="Yu Gothic UI" panose="020B0500000000000000" pitchFamily="34" charset="-128"/>
                <a:ea typeface="Yu Gothic UI" panose="020B0500000000000000" pitchFamily="34" charset="-128"/>
              </a:rPr>
              <a:t>大手小売業者</a:t>
            </a:r>
          </a:p>
          <a:p>
            <a:r>
              <a:rPr lang="ja-JP" sz="2200" dirty="0">
                <a:latin typeface="Yu Gothic UI" panose="020B0500000000000000" pitchFamily="34" charset="-128"/>
                <a:ea typeface="Yu Gothic UI" panose="020B0500000000000000" pitchFamily="34" charset="-128"/>
              </a:rPr>
              <a:t>卸売業者: チャイ ティー製品を小売業者に大量に販売する</a:t>
            </a:r>
          </a:p>
          <a:p>
            <a:r>
              <a:rPr lang="ja-JP" sz="2200" dirty="0">
                <a:latin typeface="Yu Gothic UI" panose="020B0500000000000000" pitchFamily="34" charset="-128"/>
                <a:ea typeface="Yu Gothic UI" panose="020B0500000000000000" pitchFamily="34" charset="-128"/>
              </a:rPr>
              <a:t>流通業者: チャイ ティー製品を製造元から小売業者に輸送する</a:t>
            </a:r>
          </a:p>
        </p:txBody>
      </p:sp>
    </p:spTree>
    <p:extLst>
      <p:ext uri="{BB962C8B-B14F-4D97-AF65-F5344CB8AC3E}">
        <p14:creationId xmlns:p14="http://schemas.microsoft.com/office/powerpoint/2010/main" val="2735777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ja-JP" sz="4400" dirty="0">
                <a:solidFill>
                  <a:srgbClr val="FFFFFF"/>
                </a:solidFill>
                <a:latin typeface="Yu Gothic UI" panose="020B0500000000000000" pitchFamily="34" charset="-128"/>
                <a:ea typeface="Yu Gothic UI" panose="020B0500000000000000" pitchFamily="34" charset="-128"/>
              </a:rPr>
              <a:t>流通チャネル: 卸売業者</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ja-JP" sz="2400" dirty="0">
                <a:latin typeface="Yu Gothic UI" panose="020B0500000000000000" pitchFamily="34" charset="-128"/>
                <a:ea typeface="Yu Gothic UI" panose="020B0500000000000000" pitchFamily="34" charset="-128"/>
              </a:rPr>
              <a:t>卸売業者は製造元や流通業者からチャイ ティー製品を大量に購入します</a:t>
            </a:r>
          </a:p>
          <a:p>
            <a:pPr lvl="1"/>
            <a:r>
              <a:rPr lang="ja-JP" sz="2400" dirty="0">
                <a:latin typeface="Yu Gothic UI" panose="020B0500000000000000" pitchFamily="34" charset="-128"/>
                <a:ea typeface="Yu Gothic UI" panose="020B0500000000000000" pitchFamily="34" charset="-128"/>
              </a:rPr>
              <a:t>小売業者や他の仲介業者に販売します</a:t>
            </a:r>
          </a:p>
          <a:p>
            <a:r>
              <a:rPr lang="ja-JP" sz="2400" dirty="0">
                <a:latin typeface="Yu Gothic UI" panose="020B0500000000000000" pitchFamily="34" charset="-128"/>
                <a:ea typeface="Yu Gothic UI" panose="020B0500000000000000" pitchFamily="34" charset="-128"/>
              </a:rPr>
              <a:t>卸売業者はチャイ ティー製品の需要と供給を結びつけます</a:t>
            </a:r>
          </a:p>
          <a:p>
            <a:pPr lvl="1"/>
            <a:r>
              <a:rPr lang="ja-JP" sz="2400" dirty="0">
                <a:latin typeface="Yu Gothic UI" panose="020B0500000000000000" pitchFamily="34" charset="-128"/>
                <a:ea typeface="Yu Gothic UI" panose="020B0500000000000000" pitchFamily="34" charset="-128"/>
              </a:rPr>
              <a:t>規模の経済、保管、輸送サービスを提供します</a:t>
            </a:r>
          </a:p>
          <a:p>
            <a:r>
              <a:rPr lang="ja-JP" sz="2400" dirty="0">
                <a:latin typeface="Yu Gothic UI" panose="020B0500000000000000" pitchFamily="34" charset="-128"/>
                <a:ea typeface="Yu Gothic UI" panose="020B0500000000000000" pitchFamily="34" charset="-128"/>
              </a:rPr>
              <a:t>卸売業者は市場情報、フィードバック、信用制度を提供します</a:t>
            </a:r>
          </a:p>
        </p:txBody>
      </p:sp>
    </p:spTree>
    <p:extLst>
      <p:ext uri="{BB962C8B-B14F-4D97-AF65-F5344CB8AC3E}">
        <p14:creationId xmlns:p14="http://schemas.microsoft.com/office/powerpoint/2010/main" val="3827958716"/>
      </p:ext>
    </p:extLst>
  </p:cSld>
  <p:clrMapOvr>
    <a:masterClrMapping/>
  </p:clrMapOvr>
</p:sld>
</file>

<file path=ppt/theme/theme1.xml><?xml version="1.0" encoding="utf-8"?>
<a:theme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11</TotalTime>
  <Words>9247</Words>
  <Application>Microsoft Office PowerPoint</Application>
  <PresentationFormat>Widescreen</PresentationFormat>
  <Paragraphs>156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Yu Gothic UI</vt:lpstr>
      <vt:lpstr>Aptos</vt:lpstr>
      <vt:lpstr>Bookman Old Style</vt:lpstr>
      <vt:lpstr>Calibri</vt:lpstr>
      <vt:lpstr>Franklin Gothic Book</vt:lpstr>
      <vt:lpstr>RetrospectVTI</vt:lpstr>
      <vt:lpstr>Mystic Spice Premium Chai Tea 市場分析レポート</vt:lpstr>
      <vt:lpstr>予定一覧</vt:lpstr>
      <vt:lpstr>概要</vt:lpstr>
      <vt:lpstr>製品説明</vt:lpstr>
      <vt:lpstr>製品説明 (1/2)</vt:lpstr>
      <vt:lpstr>製品説明 (2/2)</vt:lpstr>
      <vt:lpstr>市場の動向と需要</vt:lpstr>
      <vt:lpstr>流通チャネル: 小売業者</vt:lpstr>
      <vt:lpstr>流通チャネル: 卸売業者</vt:lpstr>
      <vt:lpstr>流通チャネル: 流通業者</vt:lpstr>
      <vt:lpstr>プロモーション計画と戦略</vt:lpstr>
      <vt:lpstr>期待される成果と課題: 期待される成果</vt:lpstr>
      <vt:lpstr>期待される成果と課題: 潜在的な課題</vt:lpstr>
      <vt:lpstr>推奨事項と結論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Hai Tran</cp:lastModifiedBy>
  <cp:revision>2</cp:revision>
  <dcterms:created xsi:type="dcterms:W3CDTF">2024-02-09T21:35:56Z</dcterms:created>
  <dcterms:modified xsi:type="dcterms:W3CDTF">2025-05-29T06:55:34Z</dcterms:modified>
  <cp:contentStatus/>
</cp:coreProperties>
</file>