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microsoft.com/office/2020/02/relationships/classificationlabels" Target="docMetadata/LabelInfo.xml" /><Relationship Id="rId3" Type="http://schemas.openxmlformats.org/package/2006/relationships/metadata/core-properties" Target="docProps/core.xml" /><Relationship Id="rId4" Type="http://schemas.openxmlformats.org/officeDocument/2006/relationships/extended-properties" Target="docProps/app.xml" /><Relationship Id="rId5" Type="http://schemas.openxmlformats.org/package/2006/relationships/metadata/thumbnail" Target="docProps/thumbnail.jpeg" /></Relationships>
</file>

<file path=ppt/presentation.xml><?xml version="1.0" encoding="utf-8"?>
<!--Generated by Aspose.Slides for Java 23.6.1-->
<p:presentation xmlns:r="http://schemas.openxmlformats.org/officeDocument/2006/relationships" xmlns:a="http://schemas.openxmlformats.org/drawingml/2006/main" xmlns:p="http://schemas.openxmlformats.org/presentationml/2006/main" removePersonalInfoOnSave="1" saveSubsetFonts="1">
  <p:sldMasterIdLst>
    <p:sldMasterId id="2147483660" r:id="rId1"/>
  </p:sldMasterIdLst>
  <p:notesMasterIdLst>
    <p:notesMasterId r:id="rId2"/>
  </p:notesMasterIdLst>
  <p:sldIdLst>
    <p:sldId id="256" r:id="rId3"/>
    <p:sldId id="257" r:id="rId4"/>
    <p:sldId id="258" r:id="rId5"/>
    <p:sldId id="259" r:id="rId6"/>
    <p:sldId id="260" r:id="rId7"/>
    <p:sldId id="261" r:id="rId8"/>
    <p:sldId id="262" r:id="rId9"/>
    <p:sldId id="268" r:id="rId10"/>
    <p:sldId id="269" r:id="rId11"/>
    <p:sldId id="270" r:id="rId12"/>
    <p:sldId id="271" r:id="rId13"/>
    <p:sldId id="272" r:id="rId14"/>
    <p:sldId id="273" r:id="rId15"/>
    <p:sldId id="274" r:id="rId16"/>
  </p:sldIdLst>
  <p:sldSz cx="12192000"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r="http://schemas.openxmlformats.org/officeDocument/2006/relationships" xmlns:a="http://schemas.openxmlformats.org/drawingml/2006/main" xmlns:p="http://schemas.openxmlformats.org/presentationml/2006/main">
  <p:showPr showNarration="1">
    <p:presen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lastCol>
    <a:firstCol>
      <a:tcTxStyle b="on"/>
    </a:firstCol>
    <a:lastRow>
      <a:tcTxStyle b="on"/>
      <a:tcStyle>
        <a:tcBdr>
          <a:top>
            <a:ln w="50800" cmpd="dbl">
              <a:solidFill>
                <a:schemeClr val="accent1"/>
              </a:solidFill>
            </a:ln>
          </a:top>
        </a:tcBdr>
      </a:tcStyle>
    </a:lastRow>
    <a:firstRow>
      <a:tcTxStyle b="on">
        <a:fontRef idx="minor">
          <a:scrgbClr r="0" g="0" b="0"/>
        </a:fontRef>
        <a:schemeClr val="bg1"/>
      </a:tcTxStyle>
      <a:tcStyle>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fill>
          <a:solidFill>
            <a:schemeClr val="accent1">
              <a:tint val="40000"/>
            </a:schemeClr>
          </a:solidFill>
        </a:fill>
      </a:tcStyle>
    </a:band1H>
    <a:band1V>
      <a:tcStyle>
        <a:fill>
          <a:solidFill>
            <a:schemeClr val="accent1">
              <a:tint val="40000"/>
            </a:schemeClr>
          </a:solidFill>
        </a:fill>
      </a:tcStyle>
    </a:band1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153" d="100"/>
          <a:sy n="153" d="100"/>
        </p:scale>
        <p:origin x="168" y="210"/>
      </p:cViewPr>
      <p:guideLst/>
    </p:cSldViewPr>
  </p:slideViewPr>
  <p:notesTextViewPr>
    <p:cViewPr>
      <p:scale>
        <a:sx n="1" d="1"/>
        <a:sy n="1" d="1"/>
      </p:scale>
      <p:origin x="0" y="0"/>
    </p:cViewPr>
  </p:notesTextViewPr>
  <p:notesViewPr>
    <p:cSldViewPr>
      <p:cViewPr>
        <p:scale>
          <a:sx n="1" d="100"/>
          <a:sy n="1" d="100"/>
        </p:scale>
        <p:origin x="0" y="0"/>
      </p:cViewPr>
    </p:cSldViewPr>
  </p:notesViewPr>
  <p:gridSpacing cx="76200" cy="76200"/>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slide" Target="slides/slide14.xml" /><Relationship Id="rId17" Type="http://schemas.openxmlformats.org/officeDocument/2006/relationships/tags" Target="tags/tag1.xml" /><Relationship Id="rId18" Type="http://schemas.openxmlformats.org/officeDocument/2006/relationships/presProps" Target="presProps.xml" /><Relationship Id="rId19" Type="http://schemas.openxmlformats.org/officeDocument/2006/relationships/viewProps" Target="viewProps.xml" /><Relationship Id="rId2" Type="http://schemas.openxmlformats.org/officeDocument/2006/relationships/notesMaster" Target="notesMasters/notesMaster1.xml" /><Relationship Id="rId20" Type="http://schemas.openxmlformats.org/officeDocument/2006/relationships/theme" Target="theme/theme1.xml" /><Relationship Id="rId21" Type="http://schemas.openxmlformats.org/officeDocument/2006/relationships/tableStyles" Target="tableStyles.xml" /><Relationship Id="rId3" Type="http://schemas.openxmlformats.org/officeDocument/2006/relationships/slide" Target="slides/slide1.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bg>
      <p:bgRef idx="1001">
        <a:schemeClr val="bg1"/>
      </p:bgRef>
    </p:bg>
    <p:spTree>
      <p:nvGrpSpPr>
        <p:cNvPr id="1" name=""/>
        <p:cNvGrpSpPr/>
        <p:nvPr/>
      </p:nvGrpSpPr>
      <p:grpSpPr>
        <a:xfrm>
          <a:off x="0" y="0"/>
          <a: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9337C-AD0D-499E-B6BA-802817985C42}" type="datetimeFigureOut">
              <a:rPr lang="en-US" smtClean="0"/>
              <a:t>6/26/2024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C2D512-EDAA-4B05-BF71-92E4081BB548}" type="slidenum">
              <a:rPr lang="en-US" smtClean="0"/>
              <a:t>‹#›</a:t>
            </a:fld>
            <a:endParaRPr lang="en-US"/>
          </a:p>
        </p:txBody>
      </p:sp>
    </p:spTree>
    <p:extLst>
      <p:ext uri="{BB962C8B-B14F-4D97-AF65-F5344CB8AC3E}">
        <p14:creationId xmlns:p14="http://schemas.microsoft.com/office/powerpoint/2010/main" val="150378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_rels/notesSlide10.xml.rels>&#65279;<?xml version="1.0" encoding="utf-8" standalone="yes"?><Relationships xmlns="http://schemas.openxmlformats.org/package/2006/relationships"><Relationship Id="rId1" Type="http://schemas.openxmlformats.org/officeDocument/2006/relationships/slide" Target="../slides/slide10.xml" /><Relationship Id="rId2" Type="http://schemas.openxmlformats.org/officeDocument/2006/relationships/notesMaster" Target="../notesMasters/notesMaster1.xml" /></Relationships>
</file>

<file path=ppt/notesSlides/_rels/notesSlide11.xml.rels>&#65279;<?xml version="1.0" encoding="utf-8" standalone="yes"?><Relationships xmlns="http://schemas.openxmlformats.org/package/2006/relationships"><Relationship Id="rId1" Type="http://schemas.openxmlformats.org/officeDocument/2006/relationships/slide" Target="../slides/slide11.xml" /><Relationship Id="rId2" Type="http://schemas.openxmlformats.org/officeDocument/2006/relationships/notesMaster" Target="../notesMasters/notesMaster1.xml" /></Relationships>
</file>

<file path=ppt/notesSlides/_rels/notesSlide12.xml.rels>&#65279;<?xml version="1.0" encoding="utf-8" standalone="yes"?><Relationships xmlns="http://schemas.openxmlformats.org/package/2006/relationships"><Relationship Id="rId1" Type="http://schemas.openxmlformats.org/officeDocument/2006/relationships/slide" Target="../slides/slide12.xml" /><Relationship Id="rId2" Type="http://schemas.openxmlformats.org/officeDocument/2006/relationships/notesMaster" Target="../notesMasters/notesMaster1.xml" /></Relationships>
</file>

<file path=ppt/notesSlides/_rels/notesSlide13.xml.rels>&#65279;<?xml version="1.0" encoding="utf-8" standalone="yes"?><Relationships xmlns="http://schemas.openxmlformats.org/package/2006/relationships"><Relationship Id="rId1" Type="http://schemas.openxmlformats.org/officeDocument/2006/relationships/slide" Target="../slides/slide13.xml" /><Relationship Id="rId2" Type="http://schemas.openxmlformats.org/officeDocument/2006/relationships/notesMaster" Target="../notesMasters/notesMaster1.xml" /></Relationships>
</file>

<file path=ppt/notesSlides/_rels/notesSlide14.xml.rels>&#65279;<?xml version="1.0" encoding="utf-8" standalone="yes"?><Relationships xmlns="http://schemas.openxmlformats.org/package/2006/relationships"><Relationship Id="rId1" Type="http://schemas.openxmlformats.org/officeDocument/2006/relationships/slide" Target="../slides/slide14.xml" /><Relationship Id="rId2" Type="http://schemas.openxmlformats.org/officeDocument/2006/relationships/notesMaster" Target="../notesMasters/notesMaster1.xml" /></Relationships>
</file>

<file path=ppt/notesSlides/_rels/notesSlide2.xml.rels>&#65279;<?xml version="1.0" encoding="utf-8" standalone="yes"?><Relationships xmlns="http://schemas.openxmlformats.org/package/2006/relationships"><Relationship Id="rId1" Type="http://schemas.openxmlformats.org/officeDocument/2006/relationships/slide" Target="../slides/slide2.xml" /><Relationship Id="rId2" Type="http://schemas.openxmlformats.org/officeDocument/2006/relationships/notesMaster" Target="../notesMasters/notesMaster1.xml" /></Relationships>
</file>

<file path=ppt/notesSlides/_rels/notesSlide3.xml.rels>&#65279;<?xml version="1.0" encoding="utf-8" standalone="yes"?><Relationships xmlns="http://schemas.openxmlformats.org/package/2006/relationships"><Relationship Id="rId1" Type="http://schemas.openxmlformats.org/officeDocument/2006/relationships/slide" Target="../slides/slide3.xml" /><Relationship Id="rId2" Type="http://schemas.openxmlformats.org/officeDocument/2006/relationships/notesMaster" Target="../notesMasters/notesMaster1.xml" /></Relationships>
</file>

<file path=ppt/notesSlides/_rels/notesSlide4.xml.rels>&#65279;<?xml version="1.0" encoding="utf-8" standalone="yes"?><Relationships xmlns="http://schemas.openxmlformats.org/package/2006/relationships"><Relationship Id="rId1" Type="http://schemas.openxmlformats.org/officeDocument/2006/relationships/slide" Target="../slides/slide4.xml" /><Relationship Id="rId2" Type="http://schemas.openxmlformats.org/officeDocument/2006/relationships/notesMaster" Target="../notesMasters/notesMaster1.xml" /></Relationships>
</file>

<file path=ppt/notesSlides/_rels/notesSlide5.xml.rels>&#65279;<?xml version="1.0" encoding="utf-8" standalone="yes"?><Relationships xmlns="http://schemas.openxmlformats.org/package/2006/relationships"><Relationship Id="rId1" Type="http://schemas.openxmlformats.org/officeDocument/2006/relationships/slide" Target="../slides/slide5.xml" /><Relationship Id="rId2" Type="http://schemas.openxmlformats.org/officeDocument/2006/relationships/notesMaster" Target="../notesMasters/notesMaster1.xml" /></Relationships>
</file>

<file path=ppt/notesSlides/_rels/notesSlide6.xml.rels>&#65279;<?xml version="1.0" encoding="utf-8" standalone="yes"?><Relationships xmlns="http://schemas.openxmlformats.org/package/2006/relationships"><Relationship Id="rId1" Type="http://schemas.openxmlformats.org/officeDocument/2006/relationships/slide" Target="../slides/slide6.xml" /><Relationship Id="rId2" Type="http://schemas.openxmlformats.org/officeDocument/2006/relationships/notesMaster" Target="../notesMasters/notesMaster1.xml" /></Relationships>
</file>

<file path=ppt/notesSlides/_rels/notesSlide7.xml.rels>&#65279;<?xml version="1.0" encoding="utf-8" standalone="yes"?><Relationships xmlns="http://schemas.openxmlformats.org/package/2006/relationships"><Relationship Id="rId1" Type="http://schemas.openxmlformats.org/officeDocument/2006/relationships/slide" Target="../slides/slide7.xml" /><Relationship Id="rId2" Type="http://schemas.openxmlformats.org/officeDocument/2006/relationships/notesMaster" Target="../notesMasters/notesMaster1.xml" /></Relationships>
</file>

<file path=ppt/notesSlides/_rels/notesSlide8.xml.rels>&#65279;<?xml version="1.0" encoding="utf-8" standalone="yes"?><Relationships xmlns="http://schemas.openxmlformats.org/package/2006/relationships"><Relationship Id="rId1" Type="http://schemas.openxmlformats.org/officeDocument/2006/relationships/slide" Target="../slides/slide8.xml" /><Relationship Id="rId2" Type="http://schemas.openxmlformats.org/officeDocument/2006/relationships/notesMaster" Target="../notesMasters/notesMaster1.xml" /></Relationships>
</file>

<file path=ppt/notesSlides/_rels/notesSlide9.xml.rels>&#65279;<?xml version="1.0" encoding="utf-8" standalone="yes"?><Relationships xmlns="http://schemas.openxmlformats.org/package/2006/relationships"><Relationship Id="rId1" Type="http://schemas.openxmlformats.org/officeDocument/2006/relationships/slide" Target="../slides/slide9.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sz="1200" b="0" i="0" strike="noStrike" cap="none" baseline="0">
                <a:solidFill>
                  <a:srgbClr val="000000"/>
                </a:solidFill>
                <a:effectLst/>
                <a:latin typeface="MS UI Gothic"/>
                <a:ea typeface="MS UI Gothic"/>
                <a:cs typeface="MS UI Gothic"/>
              </a:rPr>
              <a:t>このプレゼンテーションは、以下のドキュメントで見つかったコンテンツに基づいて、PowerPoint Copilot によって自動的に生成されました: </a:t>
            </a:r>
            <a:r>
              <a:rPr sz="1200"/>
              <a:t>
</a:t>
            </a:r>
            <a:r>
              <a:rPr lang="ja-JP" sz="1200" b="0" i="0" strike="noStrike" cap="none" baseline="0">
                <a:solidFill>
                  <a:srgbClr val="000000"/>
                </a:solidFill>
                <a:effectLst/>
                <a:latin typeface="MS UI Gothic"/>
                <a:ea typeface="MS UI Gothic"/>
                <a:cs typeface="MS UI Gothic"/>
              </a:rPr>
              <a:t>https://microsoft-my.sharepoint.com/personal/dahans_microsoft_com/Documents/MS-4005/Market%20Analysis%20Report%20for%20Mystic%20Spice%20Premium%20Chai%20Tea.docx</a:t>
            </a:r>
            <a:r>
              <a:rPr sz="1200"/>
              <a:t>
</a:t>
            </a:r>
            <a:r>
              <a:rPr sz="1200"/>
              <a:t>
</a:t>
            </a:r>
            <a:r>
              <a:rPr sz="1200"/>
              <a:t>
</a:t>
            </a:r>
            <a:r>
              <a:rPr lang="ja-JP" sz="1200" b="0" i="0" strike="noStrike" cap="none" baseline="0">
                <a:solidFill>
                  <a:srgbClr val="000000"/>
                </a:solidFill>
                <a:effectLst/>
                <a:latin typeface="MS UI Gothic"/>
                <a:ea typeface="MS UI Gothic"/>
                <a:cs typeface="MS UI Gothic"/>
              </a:rPr>
              <a:t>AI で生成されたコンテンツは正しくない可能性があります。</a:t>
            </a:r>
          </a:p>
        </p:txBody>
      </p:sp>
      <p:sp>
        <p:nvSpPr>
          <p:cNvPr id="4" name="Slide Number Placeholder 3"/>
          <p:cNvSpPr>
            <a:spLocks noGrp="1"/>
          </p:cNvSpPr>
          <p:nvPr>
            <p:ph type="sldNum" sz="quarter" idx="5"/>
          </p:nvPr>
        </p:nvSpPr>
        <p:spPr/>
        <p:txBody>
          <a:bodyPr/>
          <a:lstStyle/>
          <a:p>
            <a:fld id="{A90F2FBF-8C74-410C-A02E-82EED468CA5D}" type="slidenum">
              <a:rPr lang="en-US" smtClean="0"/>
              <a:t>1</a:t>
            </a:fld>
            <a:endParaRPr lang="en-US"/>
          </a:p>
        </p:txBody>
      </p:sp>
    </p:spTree>
    <p:extLst>
      <p:ext uri="{BB962C8B-B14F-4D97-AF65-F5344CB8AC3E}">
        <p14:creationId xmlns:p14="http://schemas.microsoft.com/office/powerpoint/2010/main" val="2858880181"/>
      </p:ext>
    </p:extLst>
  </p:cSld>
  <p:clrMapOvr>
    <a:masterClrMapping/>
  </p:clrMapOvr>
</p:notes>
</file>

<file path=ppt/notesSlides/notesSlide10.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sz="1200" b="0" i="0" strike="noStrike" cap="none" baseline="0">
                <a:solidFill>
                  <a:srgbClr val="000000"/>
                </a:solidFill>
                <a:effectLst/>
                <a:latin typeface="MS UI Gothic"/>
                <a:ea typeface="MS UI Gothic"/>
                <a:cs typeface="MS UI Gothic"/>
              </a:rPr>
              <a:t>流通業者は、チャイ ティー製品を代理して流通し、その移動と販売を促進し、マーケティング、販売、アフター サービスを提供します。</a:t>
            </a:r>
            <a:r>
              <a:rPr lang="ja-JP" sz="1200" b="0" i="0" strike="noStrike" cap="none" baseline="0">
                <a:solidFill>
                  <a:srgbClr val="000000"/>
                </a:solidFill>
                <a:effectLst/>
                <a:latin typeface="MS UI Gothic"/>
                <a:ea typeface="MS UI Gothic"/>
                <a:cs typeface="MS UI Gothic"/>
              </a:rPr>
              <a:t>彼らは小売業者や消費者との関係を確立および維持し、技術的および物流的なサポートを提供します。</a:t>
            </a:r>
            <a:r>
              <a:rPr lang="ja-JP" sz="1200" b="0" i="0" strike="noStrike" cap="none" baseline="0">
                <a:solidFill>
                  <a:srgbClr val="000000"/>
                </a:solidFill>
                <a:effectLst/>
                <a:latin typeface="MS UI Gothic"/>
                <a:ea typeface="MS UI Gothic"/>
                <a:cs typeface="MS UI Gothic"/>
              </a:rPr>
              <a:t>ラテン アメリカにおける主要なディストリビューターには、Unilever、Nestle、Coca-Cola、PepsiCo. などがあります。</a:t>
            </a:r>
            <a:r>
              <a:rPr sz="1200"/>
              <a:t>
</a:t>
            </a:r>
            <a:r>
              <a:rPr sz="1200"/>
              <a:t>
</a:t>
            </a:r>
            <a:r>
              <a:rPr sz="1200"/>
              <a:t>
</a:t>
            </a:r>
            <a:r>
              <a:rPr lang="ja-JP" sz="1200" b="0" i="0" strike="noStrike" cap="none" baseline="0">
                <a:solidFill>
                  <a:srgbClr val="000000"/>
                </a:solidFill>
                <a:effectLst/>
                <a:latin typeface="MS UI Gothic"/>
                <a:ea typeface="MS UI Gothic"/>
                <a:cs typeface="MS UI Gothic"/>
              </a:rPr>
              <a:t>オリジナル コンテンツ: </a:t>
            </a:r>
            <a:r>
              <a:rPr sz="1200"/>
              <a:t>
</a:t>
            </a:r>
            <a:r>
              <a:rPr lang="ja-JP" sz="1200" b="0" i="0" strike="noStrike" cap="none" baseline="0">
                <a:solidFill>
                  <a:srgbClr val="000000"/>
                </a:solidFill>
                <a:effectLst/>
                <a:latin typeface="MS UI Gothic"/>
                <a:ea typeface="MS UI Gothic"/>
                <a:cs typeface="MS UI Gothic"/>
              </a:rPr>
              <a:t>流通業者とは、製造元や卸売業者に代わってチャイ ティー製品を代理販売する企業です。</a:t>
            </a:r>
            <a:r>
              <a:rPr lang="ja-JP" sz="1200" b="0" i="0" strike="noStrike" cap="none" baseline="0">
                <a:solidFill>
                  <a:srgbClr val="000000"/>
                </a:solidFill>
                <a:effectLst/>
                <a:latin typeface="MS UI Gothic"/>
                <a:ea typeface="MS UI Gothic"/>
                <a:cs typeface="MS UI Gothic"/>
              </a:rPr>
              <a:t>流通業者は、さまざまな市場や地域でチャイ ティー製品の移動と販売を促進する代理店であり、チャイ ティー製品のマーケティング、販売、アフター サービスを提供できます。</a:t>
            </a:r>
            <a:r>
              <a:rPr lang="ja-JP" sz="1200" b="0" i="0" strike="noStrike" cap="none" baseline="0">
                <a:solidFill>
                  <a:srgbClr val="000000"/>
                </a:solidFill>
                <a:effectLst/>
                <a:latin typeface="MS UI Gothic"/>
                <a:ea typeface="MS UI Gothic"/>
                <a:cs typeface="MS UI Gothic"/>
              </a:rPr>
              <a:t>流通業者は、小売業者や消費者との関係を確立および維持し、チャイ ティー製品の技術的および物流的なサポートを提供することもできます。</a:t>
            </a:r>
            <a:r>
              <a:rPr lang="ja-JP" sz="1200" b="0" i="0" strike="noStrike" cap="none" baseline="0">
                <a:solidFill>
                  <a:srgbClr val="000000"/>
                </a:solidFill>
                <a:effectLst/>
                <a:latin typeface="MS UI Gothic"/>
                <a:ea typeface="MS UI Gothic"/>
                <a:cs typeface="MS UI Gothic"/>
              </a:rPr>
              <a:t>ラテン アメリカにおけるチャイ ティー製品の主要な流通業者には、Unilever、Nestle、Coca-Cola、PepsiCo などがあります。</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10</a:t>
            </a:fld>
            <a:endParaRPr lang="en-US"/>
          </a:p>
        </p:txBody>
      </p:sp>
    </p:spTree>
    <p:extLst>
      <p:ext uri="{BB962C8B-B14F-4D97-AF65-F5344CB8AC3E}">
        <p14:creationId xmlns:p14="http://schemas.microsoft.com/office/powerpoint/2010/main" val="3610476849"/>
      </p:ext>
    </p:extLst>
  </p:cSld>
  <p:clrMapOvr>
    <a:masterClrMapping/>
  </p:clrMapOvr>
</p:notes>
</file>

<file path=ppt/notesSlides/notesSlide1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sz="1200" b="0" i="0" strike="noStrike" cap="none" baseline="0">
                <a:solidFill>
                  <a:srgbClr val="000000"/>
                </a:solidFill>
                <a:effectLst/>
                <a:latin typeface="MS UI Gothic"/>
                <a:ea typeface="MS UI Gothic"/>
                <a:cs typeface="MS UI Gothic"/>
              </a:rPr>
              <a:t>ラテン アメリカにおけるチャイのプロモーション計画と戦略は、チャイ ティーの認知度を高め、プレミアム製品として位置付け、試用と購入を奨励し、ロイヤルティを確立することを目的としています。</a:t>
            </a:r>
            <a:r>
              <a:rPr lang="ja-JP" sz="1200" b="0" i="0" strike="noStrike" cap="none" baseline="0">
                <a:solidFill>
                  <a:srgbClr val="000000"/>
                </a:solidFill>
                <a:effectLst/>
                <a:latin typeface="MS UI Gothic"/>
                <a:ea typeface="MS UI Gothic"/>
                <a:cs typeface="MS UI Gothic"/>
              </a:rPr>
              <a:t>戦術には、ブランド名とロゴの作成、Web サイトとソーシャル メディアでの存在感の確立、デジタル マーケティング キャンペーンの開始、無料サンプルの配布、イベントの開催、地元企業との提携などが含まれます。</a:t>
            </a:r>
            <a:r>
              <a:rPr lang="ja-JP" sz="1200" b="0" i="0" strike="noStrike" cap="none" baseline="0">
                <a:solidFill>
                  <a:srgbClr val="000000"/>
                </a:solidFill>
                <a:effectLst/>
                <a:latin typeface="MS UI Gothic"/>
                <a:ea typeface="MS UI Gothic"/>
                <a:cs typeface="MS UI Gothic"/>
              </a:rPr>
              <a:t>この計画は 12 か月間にわたって 100,000 ドルの予算で実施され、主要業績評価指標を使用して評価されます。</a:t>
            </a:r>
            <a:r>
              <a:rPr sz="1200"/>
              <a:t>
</a:t>
            </a:r>
            <a:r>
              <a:rPr sz="1200"/>
              <a:t>
</a:t>
            </a:r>
            <a:r>
              <a:rPr sz="1200"/>
              <a:t>
</a:t>
            </a:r>
            <a:r>
              <a:rPr lang="ja-JP" sz="1200" b="0" i="0" strike="noStrike" cap="none" baseline="0">
                <a:solidFill>
                  <a:srgbClr val="000000"/>
                </a:solidFill>
                <a:effectLst/>
                <a:latin typeface="MS UI Gothic"/>
                <a:ea typeface="MS UI Gothic"/>
                <a:cs typeface="MS UI Gothic"/>
              </a:rPr>
              <a:t>オリジナル コンテンツ:</a:t>
            </a:r>
            <a:r>
              <a:rPr sz="1200"/>
              <a:t>
</a:t>
            </a:r>
            <a:r>
              <a:rPr lang="ja-JP" sz="1200" b="0" i="0" strike="noStrike" cap="none" baseline="0">
                <a:solidFill>
                  <a:srgbClr val="000000"/>
                </a:solidFill>
                <a:effectLst/>
                <a:latin typeface="MS UI Gothic"/>
                <a:ea typeface="MS UI Gothic"/>
                <a:cs typeface="MS UI Gothic"/>
              </a:rPr>
              <a:t>販売推進計画と戦略</a:t>
            </a:r>
            <a:r>
              <a:rPr sz="1200"/>
              <a:t>
</a:t>
            </a:r>
            <a:r>
              <a:rPr lang="ja-JP" sz="1200" b="0" i="0" strike="noStrike" cap="none" baseline="0">
                <a:solidFill>
                  <a:srgbClr val="000000"/>
                </a:solidFill>
                <a:effectLst/>
                <a:latin typeface="MS UI Gothic"/>
                <a:ea typeface="MS UI Gothic"/>
                <a:cs typeface="MS UI Gothic"/>
              </a:rPr>
              <a:t>ラテン アメリカのチャイ ティーの販売推進計画と戦略は、次の目標を達成することを目指しています:</a:t>
            </a:r>
            <a:r>
              <a:rPr sz="1200"/>
              <a:t>
</a:t>
            </a:r>
            <a:r>
              <a:rPr lang="ja-JP" sz="1200" b="0" i="0" strike="noStrike" cap="none" baseline="0">
                <a:solidFill>
                  <a:srgbClr val="000000"/>
                </a:solidFill>
                <a:effectLst/>
                <a:latin typeface="MS UI Gothic"/>
                <a:ea typeface="MS UI Gothic"/>
                <a:cs typeface="MS UI Gothic"/>
              </a:rPr>
              <a:t>·        ターゲット客の間でチャイ ティーへの意識と関心を高める</a:t>
            </a:r>
            <a:r>
              <a:rPr sz="1200"/>
              <a:t>
</a:t>
            </a:r>
            <a:r>
              <a:rPr lang="ja-JP" sz="1200" b="0" i="0" strike="noStrike" cap="none" baseline="0">
                <a:solidFill>
                  <a:srgbClr val="000000"/>
                </a:solidFill>
                <a:effectLst/>
                <a:latin typeface="MS UI Gothic"/>
                <a:ea typeface="MS UI Gothic"/>
                <a:cs typeface="MS UI Gothic"/>
              </a:rPr>
              <a:t>·        チャイ ティーを、ユニークで満足のいく体験を提供するプレミアムで自然で健康的な製品として位置付ける</a:t>
            </a:r>
            <a:r>
              <a:rPr sz="1200"/>
              <a:t>
</a:t>
            </a:r>
            <a:r>
              <a:rPr lang="ja-JP" sz="1200" b="0" i="0" strike="noStrike" cap="none" baseline="0">
                <a:solidFill>
                  <a:srgbClr val="000000"/>
                </a:solidFill>
                <a:effectLst/>
                <a:latin typeface="MS UI Gothic"/>
                <a:ea typeface="MS UI Gothic"/>
                <a:cs typeface="MS UI Gothic"/>
              </a:rPr>
              <a:t>·        様々なチャネルやインセンティブを通じてチャイ ティーの試用と購入を奨励</a:t>
            </a:r>
            <a:r>
              <a:rPr sz="1200"/>
              <a:t>
</a:t>
            </a:r>
            <a:r>
              <a:rPr lang="ja-JP" sz="1200" b="0" i="0" strike="noStrike" cap="none" baseline="0">
                <a:solidFill>
                  <a:srgbClr val="000000"/>
                </a:solidFill>
                <a:effectLst/>
                <a:latin typeface="MS UI Gothic"/>
                <a:ea typeface="MS UI Gothic"/>
                <a:cs typeface="MS UI Gothic"/>
              </a:rPr>
              <a:t>·        エンゲージメントとフィードバックを通じてチャイ ティーの消費者間のロイヤルティとリテンションを構築</a:t>
            </a:r>
            <a:r>
              <a:rPr sz="1200"/>
              <a:t>
</a:t>
            </a:r>
            <a:r>
              <a:rPr lang="ja-JP" sz="1200" b="0" i="0" strike="noStrike" cap="none" baseline="0">
                <a:solidFill>
                  <a:srgbClr val="000000"/>
                </a:solidFill>
                <a:effectLst/>
                <a:latin typeface="MS UI Gothic"/>
                <a:ea typeface="MS UI Gothic"/>
                <a:cs typeface="MS UI Gothic"/>
              </a:rPr>
              <a:t>ラテン アメリカのチャイティーの販売推進計画と戦略は、次のような戦術の組み合わせを使用します:</a:t>
            </a:r>
            <a:r>
              <a:rPr sz="1200"/>
              <a:t>
</a:t>
            </a:r>
            <a:r>
              <a:rPr lang="ja-JP" sz="1200" b="0" i="0" strike="noStrike" cap="none" baseline="0">
                <a:solidFill>
                  <a:srgbClr val="000000"/>
                </a:solidFill>
                <a:effectLst/>
                <a:latin typeface="MS UI Gothic"/>
                <a:ea typeface="MS UI Gothic"/>
                <a:cs typeface="MS UI Gothic"/>
              </a:rPr>
              <a:t>·        チャイ ティーのキャッチーで思い出深いブランド名とロゴを作成</a:t>
            </a:r>
            <a:r>
              <a:rPr sz="1200"/>
              <a:t>
</a:t>
            </a:r>
            <a:r>
              <a:rPr lang="ja-JP" sz="1200" b="0" i="0" strike="noStrike" cap="none" baseline="0">
                <a:solidFill>
                  <a:srgbClr val="000000"/>
                </a:solidFill>
                <a:effectLst/>
                <a:latin typeface="MS UI Gothic"/>
                <a:ea typeface="MS UI Gothic"/>
                <a:cs typeface="MS UI Gothic"/>
              </a:rPr>
              <a:t>·        チャイ ティーの利点、特徴、ストーリーを紹介する Web サイトとソーシャル メディアのプレゼンスを開発</a:t>
            </a:r>
            <a:r>
              <a:rPr sz="1200"/>
              <a:t>
</a:t>
            </a:r>
            <a:r>
              <a:rPr lang="ja-JP" sz="1200" b="0" i="0" strike="noStrike" cap="none" baseline="0">
                <a:solidFill>
                  <a:srgbClr val="000000"/>
                </a:solidFill>
                <a:effectLst/>
                <a:latin typeface="MS UI Gothic"/>
                <a:ea typeface="MS UI Gothic"/>
                <a:cs typeface="MS UI Gothic"/>
              </a:rPr>
              <a:t>·        SEO、SEM、電子メール マーケティング、インフルエンサー マーケティングを使用して潜在的な顧客にリーチし、引き付けるデジタル マーケティング キャンペーンを開始</a:t>
            </a:r>
            <a:r>
              <a:rPr sz="1200"/>
              <a:t>
</a:t>
            </a:r>
            <a:r>
              <a:rPr lang="ja-JP" sz="1200" b="0" i="0" strike="noStrike" cap="none" baseline="0">
                <a:solidFill>
                  <a:srgbClr val="000000"/>
                </a:solidFill>
                <a:effectLst/>
                <a:latin typeface="MS UI Gothic"/>
                <a:ea typeface="MS UI Gothic"/>
                <a:cs typeface="MS UI Gothic"/>
              </a:rPr>
              <a:t>·        スーパーマーケット、カフェ、健康店などの戦略的な場所でチャイ ティーの無料サンプルとクーポンを配布</a:t>
            </a:r>
            <a:r>
              <a:rPr sz="1200"/>
              <a:t>
</a:t>
            </a:r>
            <a:r>
              <a:rPr lang="ja-JP" sz="1200" b="0" i="0" strike="noStrike" cap="none" baseline="0">
                <a:solidFill>
                  <a:srgbClr val="000000"/>
                </a:solidFill>
                <a:effectLst/>
                <a:latin typeface="MS UI Gothic"/>
                <a:ea typeface="MS UI Gothic"/>
                <a:cs typeface="MS UI Gothic"/>
              </a:rPr>
              <a:t>·        友人や家族とチャイ ティーを楽しむイベントやコンテストを開催</a:t>
            </a:r>
            <a:r>
              <a:rPr sz="1200"/>
              <a:t>
</a:t>
            </a:r>
            <a:r>
              <a:rPr lang="ja-JP" sz="1200" b="0" i="0" strike="noStrike" cap="none" baseline="0">
                <a:solidFill>
                  <a:srgbClr val="000000"/>
                </a:solidFill>
                <a:effectLst/>
                <a:latin typeface="MS UI Gothic"/>
                <a:ea typeface="MS UI Gothic"/>
                <a:cs typeface="MS UI Gothic"/>
              </a:rPr>
              <a:t>·        チャイ ティーと同じ価値とビジョンを共有する地元の企業や組織と提携</a:t>
            </a:r>
            <a:r>
              <a:rPr sz="1200"/>
              <a:t>
</a:t>
            </a:r>
            <a:r>
              <a:rPr lang="ja-JP" sz="1200" b="0" i="0" strike="noStrike" cap="none" baseline="0">
                <a:solidFill>
                  <a:srgbClr val="000000"/>
                </a:solidFill>
                <a:effectLst/>
                <a:latin typeface="MS UI Gothic"/>
                <a:ea typeface="MS UI Gothic"/>
                <a:cs typeface="MS UI Gothic"/>
              </a:rPr>
              <a:t>ラテン アメリカのチャイ ティーの販売推進計画と戦略は、12 か月間にわたって実施され、予算は 10 万ドルになります。</a:t>
            </a:r>
            <a:r>
              <a:rPr lang="ja-JP" sz="1200" b="0" i="0" strike="noStrike" cap="none" baseline="0">
                <a:solidFill>
                  <a:srgbClr val="000000"/>
                </a:solidFill>
                <a:effectLst/>
                <a:latin typeface="MS UI Gothic"/>
                <a:ea typeface="MS UI Gothic"/>
                <a:cs typeface="MS UI Gothic"/>
              </a:rPr>
              <a:t>この計画は、Web サイトのトラフィック、ソーシャル メディアのエンゲージメント、電子メール開封率、コンバージョン率、販売量、顧客満足度、維持率などの主要業績評価指標を使用して監視および評価されます。</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11</a:t>
            </a:fld>
            <a:endParaRPr lang="en-US"/>
          </a:p>
        </p:txBody>
      </p:sp>
    </p:spTree>
    <p:extLst>
      <p:ext uri="{BB962C8B-B14F-4D97-AF65-F5344CB8AC3E}">
        <p14:creationId xmlns:p14="http://schemas.microsoft.com/office/powerpoint/2010/main" val="3285554386"/>
      </p:ext>
    </p:extLst>
  </p:cSld>
  <p:clrMapOvr>
    <a:masterClrMapping/>
  </p:clrMapOvr>
</p:notes>
</file>

<file path=ppt/notesSlides/notesSlide1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sz="1200" b="0" i="0" strike="noStrike" cap="none" baseline="0">
                <a:solidFill>
                  <a:srgbClr val="000000"/>
                </a:solidFill>
                <a:effectLst/>
                <a:latin typeface="MS UI Gothic"/>
                <a:ea typeface="MS UI Gothic"/>
                <a:cs typeface="MS UI Gothic"/>
              </a:rPr>
              <a:t>ラテンアメリカでのチャイ ティーの販売推進計画と戦略によって、認識と関心が 20% 増加し、市場シェアが 10% 増加し、販売量と収益が 15% 増加し、顧客満足度とリテンション率が 25% 増加することが期待されます。</a:t>
            </a:r>
            <a:r>
              <a:rPr sz="1200"/>
              <a:t>
</a:t>
            </a:r>
            <a:r>
              <a:rPr sz="1200"/>
              <a:t>
</a:t>
            </a:r>
            <a:r>
              <a:rPr sz="1200"/>
              <a:t>
</a:t>
            </a:r>
            <a:r>
              <a:rPr lang="ja-JP" sz="1200" b="0" i="0" strike="noStrike" cap="none" baseline="0">
                <a:solidFill>
                  <a:srgbClr val="000000"/>
                </a:solidFill>
                <a:effectLst/>
                <a:latin typeface="MS UI Gothic"/>
                <a:ea typeface="MS UI Gothic"/>
                <a:cs typeface="MS UI Gothic"/>
              </a:rPr>
              <a:t>オリジナル コンテンツ:</a:t>
            </a:r>
            <a:r>
              <a:rPr sz="1200"/>
              <a:t>
</a:t>
            </a:r>
            <a:r>
              <a:rPr lang="ja-JP" sz="1200" b="0" i="0" strike="noStrike" cap="none" baseline="0">
                <a:solidFill>
                  <a:srgbClr val="000000"/>
                </a:solidFill>
                <a:effectLst/>
                <a:latin typeface="MS UI Gothic"/>
                <a:ea typeface="MS UI Gothic"/>
                <a:cs typeface="MS UI Gothic"/>
              </a:rPr>
              <a:t>期待される成果と課題</a:t>
            </a:r>
            <a:r>
              <a:rPr sz="1200"/>
              <a:t>
</a:t>
            </a:r>
            <a:r>
              <a:rPr lang="ja-JP" sz="1200" b="0" i="0" strike="noStrike" cap="none" baseline="0">
                <a:solidFill>
                  <a:srgbClr val="000000"/>
                </a:solidFill>
                <a:effectLst/>
                <a:latin typeface="MS UI Gothic"/>
                <a:ea typeface="MS UI Gothic"/>
                <a:cs typeface="MS UI Gothic"/>
              </a:rPr>
              <a:t>ラテン アメリカにおけるチャイ ティーの販売推進計画と戦略の期待される成果は:</a:t>
            </a:r>
            <a:r>
              <a:rPr sz="1200"/>
              <a:t>
</a:t>
            </a:r>
            <a:r>
              <a:rPr lang="ja-JP" sz="1200" b="0" i="0" strike="noStrike" cap="none" baseline="0">
                <a:solidFill>
                  <a:srgbClr val="000000"/>
                </a:solidFill>
                <a:effectLst/>
                <a:latin typeface="MS UI Gothic"/>
                <a:ea typeface="MS UI Gothic"/>
                <a:cs typeface="MS UI Gothic"/>
              </a:rPr>
              <a:t>·        ターゲット客の中でチャイ ティーに対する意識と関心が 20% 増加</a:t>
            </a:r>
            <a:r>
              <a:rPr sz="1200"/>
              <a:t>
</a:t>
            </a:r>
            <a:r>
              <a:rPr lang="ja-JP" sz="1200" b="0" i="0" strike="noStrike" cap="none" baseline="0">
                <a:solidFill>
                  <a:srgbClr val="000000"/>
                </a:solidFill>
                <a:effectLst/>
                <a:latin typeface="MS UI Gothic"/>
                <a:ea typeface="MS UI Gothic"/>
                <a:cs typeface="MS UI Gothic"/>
              </a:rPr>
              <a:t>·        チャイ ティーの市場シェアが 10% 増加</a:t>
            </a:r>
            <a:r>
              <a:rPr sz="1200"/>
              <a:t>
</a:t>
            </a:r>
            <a:r>
              <a:rPr lang="ja-JP" sz="1200" b="0" i="0" strike="noStrike" cap="none" baseline="0">
                <a:solidFill>
                  <a:srgbClr val="000000"/>
                </a:solidFill>
                <a:effectLst/>
                <a:latin typeface="MS UI Gothic"/>
                <a:ea typeface="MS UI Gothic"/>
                <a:cs typeface="MS UI Gothic"/>
              </a:rPr>
              <a:t>·        同地域でのチャイ ティーの販売量と収益が 15% 増加</a:t>
            </a:r>
            <a:r>
              <a:rPr sz="1200"/>
              <a:t>
</a:t>
            </a:r>
            <a:r>
              <a:rPr lang="ja-JP" sz="1200" b="0" i="0" strike="noStrike" cap="none" baseline="0">
                <a:solidFill>
                  <a:srgbClr val="000000"/>
                </a:solidFill>
                <a:effectLst/>
                <a:latin typeface="MS UI Gothic"/>
                <a:ea typeface="MS UI Gothic"/>
                <a:cs typeface="MS UI Gothic"/>
              </a:rPr>
              <a:t>·        同地域でのチャイ ティーの顧客満足度とリテンション率が 25% 増加</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12</a:t>
            </a:fld>
            <a:endParaRPr lang="en-US"/>
          </a:p>
        </p:txBody>
      </p:sp>
    </p:spTree>
    <p:extLst>
      <p:ext uri="{BB962C8B-B14F-4D97-AF65-F5344CB8AC3E}">
        <p14:creationId xmlns:p14="http://schemas.microsoft.com/office/powerpoint/2010/main" val="1446624661"/>
      </p:ext>
    </p:extLst>
  </p:cSld>
  <p:clrMapOvr>
    <a:masterClrMapping/>
  </p:clrMapOvr>
</p:notes>
</file>

<file path=ppt/notesSlides/notesSlide1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sz="1200" b="0" i="0" strike="noStrike" cap="none" baseline="0">
                <a:solidFill>
                  <a:srgbClr val="000000"/>
                </a:solidFill>
                <a:effectLst/>
                <a:latin typeface="MS UI Gothic"/>
                <a:ea typeface="MS UI Gothic"/>
                <a:cs typeface="MS UI Gothic"/>
              </a:rPr>
              <a:t>ラテン アメリカのチャイ ティーの販売推進計画と戦略は、高価格、意識の欠如、他のお茶製品からの競争、規制と文化的障壁、チャイ ティー成分の供給と品質に影響を与える可能性のある環境と社会の問題など、いくつかの課題に直面しています。</a:t>
            </a:r>
            <a:r>
              <a:rPr sz="1200"/>
              <a:t>
</a:t>
            </a:r>
            <a:r>
              <a:rPr sz="1200"/>
              <a:t>
</a:t>
            </a:r>
            <a:r>
              <a:rPr sz="1200"/>
              <a:t>
</a:t>
            </a:r>
            <a:r>
              <a:rPr lang="ja-JP" sz="1200" b="0" i="0" strike="noStrike" cap="none" baseline="0">
                <a:solidFill>
                  <a:srgbClr val="000000"/>
                </a:solidFill>
                <a:effectLst/>
                <a:latin typeface="MS UI Gothic"/>
                <a:ea typeface="MS UI Gothic"/>
                <a:cs typeface="MS UI Gothic"/>
              </a:rPr>
              <a:t>オリジナルコンテンツ:</a:t>
            </a:r>
            <a:r>
              <a:rPr sz="1200"/>
              <a:t>
</a:t>
            </a:r>
            <a:r>
              <a:rPr lang="ja-JP" sz="1200" b="0" i="0" strike="noStrike" cap="none" baseline="0">
                <a:solidFill>
                  <a:srgbClr val="000000"/>
                </a:solidFill>
                <a:effectLst/>
                <a:latin typeface="MS UI Gothic"/>
                <a:ea typeface="MS UI Gothic"/>
                <a:cs typeface="MS UI Gothic"/>
              </a:rPr>
              <a:t>ラテンアメリカのチャイ ティーの販売推進計画と戦略の潜在的な課題は:</a:t>
            </a:r>
            <a:r>
              <a:rPr sz="1200"/>
              <a:t>
</a:t>
            </a:r>
            <a:r>
              <a:rPr lang="ja-JP" sz="1200" b="0" i="0" strike="noStrike" cap="none" baseline="0">
                <a:solidFill>
                  <a:srgbClr val="000000"/>
                </a:solidFill>
                <a:effectLst/>
                <a:latin typeface="MS UI Gothic"/>
                <a:ea typeface="MS UI Gothic"/>
                <a:cs typeface="MS UI Gothic"/>
              </a:rPr>
              <a:t>·        他の飲料と比較してチャイ ティー製品の高い価格と低い手頃な価格</a:t>
            </a:r>
            <a:r>
              <a:rPr sz="1200"/>
              <a:t>
</a:t>
            </a:r>
            <a:r>
              <a:rPr lang="ja-JP" sz="1200" b="0" i="0" strike="noStrike" cap="none" baseline="0">
                <a:solidFill>
                  <a:srgbClr val="000000"/>
                </a:solidFill>
                <a:effectLst/>
                <a:latin typeface="MS UI Gothic"/>
                <a:ea typeface="MS UI Gothic"/>
                <a:cs typeface="MS UI Gothic"/>
              </a:rPr>
              <a:t>·        人口の一部のセグメントの間でチャイ ティーに対する認識と知識の欠如</a:t>
            </a:r>
            <a:r>
              <a:rPr sz="1200"/>
              <a:t>
</a:t>
            </a:r>
            <a:r>
              <a:rPr lang="ja-JP" sz="1200" b="0" i="0" strike="noStrike" cap="none" baseline="0">
                <a:solidFill>
                  <a:srgbClr val="000000"/>
                </a:solidFill>
                <a:effectLst/>
                <a:latin typeface="MS UI Gothic"/>
                <a:ea typeface="MS UI Gothic"/>
                <a:cs typeface="MS UI Gothic"/>
              </a:rPr>
              <a:t>·        ハーブ、グリーン、紅茶などの他のお茶製品との競争</a:t>
            </a:r>
            <a:r>
              <a:rPr sz="1200"/>
              <a:t>
</a:t>
            </a:r>
            <a:r>
              <a:rPr lang="ja-JP" sz="1200" b="0" i="0" strike="noStrike" cap="none" baseline="0">
                <a:solidFill>
                  <a:srgbClr val="000000"/>
                </a:solidFill>
                <a:effectLst/>
                <a:latin typeface="MS UI Gothic"/>
                <a:ea typeface="MS UI Gothic"/>
                <a:cs typeface="MS UI Gothic"/>
              </a:rPr>
              <a:t>·        一部の国でのチャイ ティー製品の参入と拡大を制限する可能性がある規制と文化の障壁</a:t>
            </a:r>
            <a:r>
              <a:rPr sz="1200"/>
              <a:t>
</a:t>
            </a:r>
            <a:r>
              <a:rPr lang="ja-JP" sz="1200" b="0" i="0" strike="noStrike" cap="none" baseline="0">
                <a:solidFill>
                  <a:srgbClr val="000000"/>
                </a:solidFill>
                <a:effectLst/>
                <a:latin typeface="MS UI Gothic"/>
                <a:ea typeface="MS UI Gothic"/>
                <a:cs typeface="MS UI Gothic"/>
              </a:rPr>
              <a:t>·        チャイ ティー原料の供給と品質に影響を与える可能性のある環境・社会課題</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13</a:t>
            </a:fld>
            <a:endParaRPr lang="en-US"/>
          </a:p>
        </p:txBody>
      </p:sp>
    </p:spTree>
    <p:extLst>
      <p:ext uri="{BB962C8B-B14F-4D97-AF65-F5344CB8AC3E}">
        <p14:creationId xmlns:p14="http://schemas.microsoft.com/office/powerpoint/2010/main" val="760907424"/>
      </p:ext>
    </p:extLst>
  </p:cSld>
  <p:clrMapOvr>
    <a:masterClrMapping/>
  </p:clrMapOvr>
</p:notes>
</file>

<file path=ppt/notesSlides/notesSlide1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sz="1200" b="0" i="0" strike="noStrike" cap="none" baseline="0">
                <a:solidFill>
                  <a:srgbClr val="000000"/>
                </a:solidFill>
                <a:effectLst/>
                <a:latin typeface="MS UI Gothic"/>
                <a:ea typeface="MS UI Gothic"/>
                <a:cs typeface="MS UI Gothic"/>
              </a:rPr>
              <a:t>チャイ ティーはラテン アメリカ市場で有望な製品であり、健康的でエキゾチックな代替品を提供します。</a:t>
            </a:r>
            <a:r>
              <a:rPr lang="ja-JP" sz="1200" b="0" i="0" strike="noStrike" cap="none" baseline="0">
                <a:solidFill>
                  <a:srgbClr val="000000"/>
                </a:solidFill>
                <a:effectLst/>
                <a:latin typeface="MS UI Gothic"/>
                <a:ea typeface="MS UI Gothic"/>
                <a:cs typeface="MS UI Gothic"/>
              </a:rPr>
              <a:t>独自の機能と利点を活用して、プレミアムで多用途の製品として位置付ける必要があります。</a:t>
            </a:r>
            <a:r>
              <a:rPr lang="ja-JP" sz="1200" b="0" i="0" strike="noStrike" cap="none" baseline="0">
                <a:solidFill>
                  <a:srgbClr val="000000"/>
                </a:solidFill>
                <a:effectLst/>
                <a:latin typeface="MS UI Gothic"/>
                <a:ea typeface="MS UI Gothic"/>
                <a:cs typeface="MS UI Gothic"/>
              </a:rPr>
              <a:t>オンラインとオフラインの戦術を組み合わせて、ターゲットユーザーに到達し、課題を克服する必要があります。</a:t>
            </a:r>
            <a:r>
              <a:rPr sz="1200"/>
              <a:t>
</a:t>
            </a:r>
            <a:r>
              <a:rPr sz="1200"/>
              <a:t>
</a:t>
            </a:r>
            <a:r>
              <a:rPr sz="1200"/>
              <a:t>
</a:t>
            </a:r>
            <a:r>
              <a:rPr lang="ja-JP" sz="1200" b="0" i="0" strike="noStrike" cap="none" baseline="0">
                <a:solidFill>
                  <a:srgbClr val="000000"/>
                </a:solidFill>
                <a:effectLst/>
                <a:latin typeface="MS UI Gothic"/>
                <a:ea typeface="MS UI Gothic"/>
                <a:cs typeface="MS UI Gothic"/>
              </a:rPr>
              <a:t>オリジナル コンテンツ:</a:t>
            </a:r>
            <a:r>
              <a:rPr sz="1200"/>
              <a:t>
</a:t>
            </a:r>
            <a:r>
              <a:rPr lang="ja-JP" sz="1200" b="0" i="0" strike="noStrike" cap="none" baseline="0">
                <a:solidFill>
                  <a:srgbClr val="000000"/>
                </a:solidFill>
                <a:effectLst/>
                <a:latin typeface="MS UI Gothic"/>
                <a:ea typeface="MS UI Gothic"/>
                <a:cs typeface="MS UI Gothic"/>
              </a:rPr>
              <a:t>市場分析、競争分析、流通チャネル、販売推進計画と戦略に基づき</a:t>
            </a:r>
            <a:r>
              <a:rPr sz="1200"/>
              <a:t>
</a:t>
            </a:r>
            <a:r>
              <a:rPr lang="ja-JP" sz="1200" b="0" i="0" strike="noStrike" cap="none" baseline="0">
                <a:solidFill>
                  <a:srgbClr val="000000"/>
                </a:solidFill>
                <a:effectLst/>
                <a:latin typeface="MS UI Gothic"/>
                <a:ea typeface="MS UI Gothic"/>
                <a:cs typeface="MS UI Gothic"/>
              </a:rPr>
              <a:t>ラテン アメリカのチャイ ティーの将来に向けて、以下の推奨事項と結論を導き出すことができます:</a:t>
            </a:r>
            <a:r>
              <a:rPr sz="1200"/>
              <a:t>
</a:t>
            </a:r>
            <a:r>
              <a:rPr lang="ja-JP" sz="1200" b="0" i="0" strike="noStrike" cap="none" baseline="0">
                <a:solidFill>
                  <a:srgbClr val="000000"/>
                </a:solidFill>
                <a:effectLst/>
                <a:latin typeface="MS UI Gothic"/>
                <a:ea typeface="MS UI Gothic"/>
                <a:cs typeface="MS UI Gothic"/>
              </a:rPr>
              <a:t>·        チャイ ティーは、他の飲料に代わる健康的で自然でエキゾチックな選択肢を提供するため、ラテン アメリカ市場で成長し、成功する可能性のある有望な製品です</a:t>
            </a:r>
            <a:r>
              <a:rPr sz="1200"/>
              <a:t>
</a:t>
            </a:r>
            <a:r>
              <a:rPr lang="ja-JP" sz="1200" b="0" i="0" strike="noStrike" cap="none" baseline="0">
                <a:solidFill>
                  <a:srgbClr val="000000"/>
                </a:solidFill>
                <a:effectLst/>
                <a:latin typeface="MS UI Gothic"/>
                <a:ea typeface="MS UI Gothic"/>
                <a:cs typeface="MS UI Gothic"/>
              </a:rPr>
              <a:t>·        チャイ ティーは、さまざまなセグメントや機会にアピールできるプレミアム、本物、汎用性の高い製品として位置付け、販売する必要があります</a:t>
            </a:r>
            <a:r>
              <a:rPr sz="1200"/>
              <a:t>
</a:t>
            </a:r>
            <a:r>
              <a:rPr lang="ja-JP" sz="1200" b="0" i="0" strike="noStrike" cap="none" baseline="0">
                <a:solidFill>
                  <a:srgbClr val="000000"/>
                </a:solidFill>
                <a:effectLst/>
                <a:latin typeface="MS UI Gothic"/>
                <a:ea typeface="MS UI Gothic"/>
                <a:cs typeface="MS UI Gothic"/>
              </a:rPr>
              <a:t>·        チャイ ティーは、その豊かな香り、風味、健康上の利点など、独自の特徴と利点を活用して、他の茶製品と区別する必要があります</a:t>
            </a:r>
            <a:r>
              <a:rPr sz="1200"/>
              <a:t>
</a:t>
            </a:r>
            <a:r>
              <a:rPr lang="ja-JP" sz="1200" b="0" i="0" strike="noStrike" cap="none" baseline="0">
                <a:solidFill>
                  <a:srgbClr val="000000"/>
                </a:solidFill>
                <a:effectLst/>
                <a:latin typeface="MS UI Gothic"/>
                <a:ea typeface="MS UI Gothic"/>
                <a:cs typeface="MS UI Gothic"/>
              </a:rPr>
              <a:t>·        チャイ ティーは、オンラインとオフラインの戦術を組み合わせてターゲット オーディエンスにリーチし、エンゲージメントを高め、忠実で満足した顧客基盤を作る必要があります</a:t>
            </a:r>
            <a:r>
              <a:rPr sz="1200"/>
              <a:t>
</a:t>
            </a:r>
            <a:r>
              <a:rPr lang="ja-JP" sz="1200" b="0" i="0" strike="noStrike" cap="none" baseline="0">
                <a:solidFill>
                  <a:srgbClr val="000000"/>
                </a:solidFill>
                <a:effectLst/>
                <a:latin typeface="MS UI Gothic"/>
                <a:ea typeface="MS UI Gothic"/>
                <a:cs typeface="MS UI Gothic"/>
              </a:rPr>
              <a:t>·        チャイ ティーは、価格、意識、競争、規制、持続可能性など、地域の成長と拡大を妨げる可能性のある課題や脅威を克服する必要があります</a:t>
            </a:r>
            <a:r>
              <a:rPr sz="1200"/>
              <a:t>
</a:t>
            </a:r>
            <a:r>
              <a:rPr lang="ja-JP" sz="1200" b="0" i="0" strike="noStrike" cap="none" baseline="0">
                <a:solidFill>
                  <a:srgbClr val="000000"/>
                </a:solidFill>
                <a:effectLst/>
                <a:latin typeface="MS UI Gothic"/>
                <a:ea typeface="MS UI Gothic"/>
                <a:cs typeface="MS UI Gothic"/>
              </a:rPr>
              <a:t>チャイ ティーは、ラテン アメリカ市場で多くの可能性と機会を持つ製品ですが、いくつかの課題やリスクにも直面しています。</a:t>
            </a:r>
            <a:r>
              <a:rPr lang="ja-JP" sz="1200" b="0" i="0" strike="noStrike" cap="none" baseline="0">
                <a:solidFill>
                  <a:srgbClr val="000000"/>
                </a:solidFill>
                <a:effectLst/>
                <a:latin typeface="MS UI Gothic"/>
                <a:ea typeface="MS UI Gothic"/>
                <a:cs typeface="MS UI Gothic"/>
              </a:rPr>
              <a:t>このレポートで概説されたプロモーション計画と戦略は、これらの問題に対処し、望ましい結果を達成することを目的としています。</a:t>
            </a:r>
            <a:r>
              <a:rPr lang="ja-JP" sz="1200" b="0" i="0" strike="noStrike" cap="none" baseline="0">
                <a:solidFill>
                  <a:srgbClr val="000000"/>
                </a:solidFill>
                <a:effectLst/>
                <a:latin typeface="MS UI Gothic"/>
                <a:ea typeface="MS UI Gothic"/>
                <a:cs typeface="MS UI Gothic"/>
              </a:rPr>
              <a:t>ただし、販売推進計画と戦略は、市場の状況の変化や顧客からのフィードバックに応じて常に監視、評価、調整する必要があります。</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14</a:t>
            </a:fld>
            <a:endParaRPr lang="en-US"/>
          </a:p>
        </p:txBody>
      </p:sp>
    </p:spTree>
    <p:extLst>
      <p:ext uri="{BB962C8B-B14F-4D97-AF65-F5344CB8AC3E}">
        <p14:creationId xmlns:p14="http://schemas.microsoft.com/office/powerpoint/2010/main" val="88096219"/>
      </p:ext>
    </p:extLst>
  </p:cSld>
  <p:clrMapOvr>
    <a:masterClrMapping/>
  </p:clrMapOvr>
</p:notes>
</file>

<file path=ppt/notesSlides/notesSlide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sz="1200" b="0" i="0" strike="noStrike" cap="none" baseline="0">
                <a:solidFill>
                  <a:srgbClr val="000000"/>
                </a:solidFill>
                <a:effectLst/>
                <a:latin typeface="MS UI Gothic"/>
                <a:ea typeface="MS UI Gothic"/>
                <a:cs typeface="MS UI Gothic"/>
              </a:rPr>
              <a:t>アジェンダ</a:t>
            </a:r>
            <a:r>
              <a:rPr sz="1200"/>
              <a:t>
</a:t>
            </a:r>
            <a:r>
              <a:rPr sz="1200"/>
              <a:t>
</a:t>
            </a:r>
            <a:r>
              <a:rPr lang="ja-JP" sz="1200" b="0" i="0" strike="noStrike" cap="none" baseline="0">
                <a:solidFill>
                  <a:srgbClr val="000000"/>
                </a:solidFill>
                <a:effectLst/>
                <a:latin typeface="MS UI Gothic"/>
                <a:ea typeface="MS UI Gothic"/>
                <a:cs typeface="MS UI Gothic"/>
              </a:rPr>
              <a:t>* はじめに</a:t>
            </a:r>
            <a:r>
              <a:rPr sz="1200"/>
              <a:t>
</a:t>
            </a:r>
            <a:r>
              <a:rPr lang="ja-JP" sz="1200" b="0" i="0" strike="noStrike" cap="none" baseline="0">
                <a:solidFill>
                  <a:srgbClr val="000000"/>
                </a:solidFill>
                <a:effectLst/>
                <a:latin typeface="MS UI Gothic"/>
                <a:ea typeface="MS UI Gothic"/>
                <a:cs typeface="MS UI Gothic"/>
              </a:rPr>
              <a:t>* 製品の説明</a:t>
            </a:r>
            <a:r>
              <a:rPr sz="1200"/>
              <a:t>
</a:t>
            </a:r>
            <a:r>
              <a:rPr lang="ja-JP" sz="1200" b="0" i="0" strike="noStrike" cap="none" baseline="0">
                <a:solidFill>
                  <a:srgbClr val="000000"/>
                </a:solidFill>
                <a:effectLst/>
                <a:latin typeface="MS UI Gothic"/>
                <a:ea typeface="MS UI Gothic"/>
                <a:cs typeface="MS UI Gothic"/>
              </a:rPr>
              <a:t>* 製品の説明 (1/2)</a:t>
            </a:r>
            <a:r>
              <a:rPr sz="1200"/>
              <a:t>
</a:t>
            </a:r>
            <a:r>
              <a:rPr lang="ja-JP" sz="1200" b="0" i="0" strike="noStrike" cap="none" baseline="0">
                <a:solidFill>
                  <a:srgbClr val="000000"/>
                </a:solidFill>
                <a:effectLst/>
                <a:latin typeface="MS UI Gothic"/>
                <a:ea typeface="MS UI Gothic"/>
                <a:cs typeface="MS UI Gothic"/>
              </a:rPr>
              <a:t>* 製品の説明 (2/2)</a:t>
            </a:r>
            <a:r>
              <a:rPr sz="1200"/>
              <a:t>
</a:t>
            </a:r>
            <a:r>
              <a:rPr lang="ja-JP" sz="1200" b="0" i="0" strike="noStrike" cap="none" baseline="0">
                <a:solidFill>
                  <a:srgbClr val="000000"/>
                </a:solidFill>
                <a:effectLst/>
                <a:latin typeface="MS UI Gothic"/>
                <a:ea typeface="MS UI Gothic"/>
                <a:cs typeface="MS UI Gothic"/>
              </a:rPr>
              <a:t>* 市場動向と需要</a:t>
            </a:r>
            <a:r>
              <a:rPr sz="1200"/>
              <a:t>
</a:t>
            </a:r>
            <a:r>
              <a:rPr lang="ja-JP" sz="1200" b="0" i="0" strike="noStrike" cap="none" baseline="0">
                <a:solidFill>
                  <a:srgbClr val="000000"/>
                </a:solidFill>
                <a:effectLst/>
                <a:latin typeface="MS UI Gothic"/>
                <a:ea typeface="MS UI Gothic"/>
                <a:cs typeface="MS UI Gothic"/>
              </a:rPr>
              <a:t>* 競合分析</a:t>
            </a:r>
            <a:r>
              <a:rPr sz="1200"/>
              <a:t>
</a:t>
            </a:r>
            <a:r>
              <a:rPr lang="ja-JP" sz="1200" b="0" i="0" strike="noStrike" cap="none" baseline="0">
                <a:solidFill>
                  <a:srgbClr val="000000"/>
                </a:solidFill>
                <a:effectLst/>
                <a:latin typeface="MS UI Gothic"/>
                <a:ea typeface="MS UI Gothic"/>
                <a:cs typeface="MS UI Gothic"/>
              </a:rPr>
              <a:t> * Tetley</a:t>
            </a:r>
            <a:r>
              <a:rPr sz="1200"/>
              <a:t>
</a:t>
            </a:r>
            <a:r>
              <a:rPr lang="ja-JP" sz="1200" b="0" i="0" strike="noStrike" cap="none" baseline="0">
                <a:solidFill>
                  <a:srgbClr val="000000"/>
                </a:solidFill>
                <a:effectLst/>
                <a:latin typeface="MS UI Gothic"/>
                <a:ea typeface="MS UI Gothic"/>
                <a:cs typeface="MS UI Gothic"/>
              </a:rPr>
              <a:t> * Teavana</a:t>
            </a:r>
            <a:r>
              <a:rPr sz="1200"/>
              <a:t>
</a:t>
            </a:r>
            <a:r>
              <a:rPr lang="ja-JP" sz="1200" b="0" i="0" strike="noStrike" cap="none" baseline="0">
                <a:solidFill>
                  <a:srgbClr val="000000"/>
                </a:solidFill>
                <a:effectLst/>
                <a:latin typeface="MS UI Gothic"/>
                <a:ea typeface="MS UI Gothic"/>
                <a:cs typeface="MS UI Gothic"/>
              </a:rPr>
              <a:t> * David's Tea</a:t>
            </a:r>
            <a:r>
              <a:rPr sz="1200"/>
              <a:t>
</a:t>
            </a:r>
            <a:r>
              <a:rPr lang="ja-JP" sz="1200" b="0" i="0" strike="noStrike" cap="none" baseline="0">
                <a:solidFill>
                  <a:srgbClr val="000000"/>
                </a:solidFill>
                <a:effectLst/>
                <a:latin typeface="MS UI Gothic"/>
                <a:ea typeface="MS UI Gothic"/>
                <a:cs typeface="MS UI Gothic"/>
              </a:rPr>
              <a:t> * ローカル ブランド</a:t>
            </a:r>
            <a:r>
              <a:rPr sz="1200"/>
              <a:t>
</a:t>
            </a:r>
            <a:r>
              <a:rPr lang="ja-JP" sz="1200" b="0" i="0" strike="noStrike" cap="none" baseline="0">
                <a:solidFill>
                  <a:srgbClr val="000000"/>
                </a:solidFill>
                <a:effectLst/>
                <a:latin typeface="MS UI Gothic"/>
                <a:ea typeface="MS UI Gothic"/>
                <a:cs typeface="MS UI Gothic"/>
              </a:rPr>
              <a:t>* ラテン アメリカにおけるチャイ ティーの市場シェア</a:t>
            </a:r>
            <a:r>
              <a:rPr sz="1200"/>
              <a:t>
</a:t>
            </a:r>
            <a:r>
              <a:rPr lang="ja-JP" sz="1200" b="0" i="0" strike="noStrike" cap="none" baseline="0">
                <a:solidFill>
                  <a:srgbClr val="000000"/>
                </a:solidFill>
                <a:effectLst/>
                <a:latin typeface="MS UI Gothic"/>
                <a:ea typeface="MS UI Gothic"/>
                <a:cs typeface="MS UI Gothic"/>
              </a:rPr>
              <a:t>* 流通チャネル</a:t>
            </a:r>
            <a:r>
              <a:rPr sz="1200"/>
              <a:t>
</a:t>
            </a:r>
            <a:r>
              <a:rPr lang="ja-JP" sz="1200" b="0" i="0" strike="noStrike" cap="none" baseline="0">
                <a:solidFill>
                  <a:srgbClr val="000000"/>
                </a:solidFill>
                <a:effectLst/>
                <a:latin typeface="MS UI Gothic"/>
                <a:ea typeface="MS UI Gothic"/>
                <a:cs typeface="MS UI Gothic"/>
              </a:rPr>
              <a:t> * 小売業者</a:t>
            </a:r>
            <a:r>
              <a:rPr sz="1200"/>
              <a:t>
</a:t>
            </a:r>
            <a:r>
              <a:rPr lang="ja-JP" sz="1200" b="0" i="0" strike="noStrike" cap="none" baseline="0">
                <a:solidFill>
                  <a:srgbClr val="000000"/>
                </a:solidFill>
                <a:effectLst/>
                <a:latin typeface="MS UI Gothic"/>
                <a:ea typeface="MS UI Gothic"/>
                <a:cs typeface="MS UI Gothic"/>
              </a:rPr>
              <a:t> * 卸売業者</a:t>
            </a:r>
            <a:r>
              <a:rPr sz="1200"/>
              <a:t>
</a:t>
            </a:r>
            <a:r>
              <a:rPr lang="ja-JP" sz="1200" b="0" i="0" strike="noStrike" cap="none" baseline="0">
                <a:solidFill>
                  <a:srgbClr val="000000"/>
                </a:solidFill>
                <a:effectLst/>
                <a:latin typeface="MS UI Gothic"/>
                <a:ea typeface="MS UI Gothic"/>
                <a:cs typeface="MS UI Gothic"/>
              </a:rPr>
              <a:t> * 代理店</a:t>
            </a:r>
            <a:r>
              <a:rPr sz="1200"/>
              <a:t>
</a:t>
            </a:r>
            <a:r>
              <a:rPr lang="ja-JP" sz="1200" b="0" i="0" strike="noStrike" cap="none" baseline="0">
                <a:solidFill>
                  <a:srgbClr val="000000"/>
                </a:solidFill>
                <a:effectLst/>
                <a:latin typeface="MS UI Gothic"/>
                <a:ea typeface="MS UI Gothic"/>
                <a:cs typeface="MS UI Gothic"/>
              </a:rPr>
              <a:t>* 販売促進計画と戦略</a:t>
            </a:r>
            <a:r>
              <a:rPr sz="1200"/>
              <a:t>
</a:t>
            </a:r>
            <a:r>
              <a:rPr lang="ja-JP" sz="1200" b="0" i="0" strike="noStrike" cap="none" baseline="0">
                <a:solidFill>
                  <a:srgbClr val="000000"/>
                </a:solidFill>
                <a:effectLst/>
                <a:latin typeface="MS UI Gothic"/>
                <a:ea typeface="MS UI Gothic"/>
                <a:cs typeface="MS UI Gothic"/>
              </a:rPr>
              <a:t>* 期待される成果と課題</a:t>
            </a:r>
            <a:r>
              <a:rPr sz="1200"/>
              <a:t>
</a:t>
            </a:r>
            <a:r>
              <a:rPr lang="ja-JP" sz="1200" b="0" i="0" strike="noStrike" cap="none" baseline="0">
                <a:solidFill>
                  <a:srgbClr val="000000"/>
                </a:solidFill>
                <a:effectLst/>
                <a:latin typeface="MS UI Gothic"/>
                <a:ea typeface="MS UI Gothic"/>
                <a:cs typeface="MS UI Gothic"/>
              </a:rPr>
              <a:t> * 期待される成果</a:t>
            </a:r>
            <a:r>
              <a:rPr sz="1200"/>
              <a:t>
</a:t>
            </a:r>
            <a:r>
              <a:rPr lang="ja-JP" sz="1200" b="0" i="0" strike="noStrike" cap="none" baseline="0">
                <a:solidFill>
                  <a:srgbClr val="000000"/>
                </a:solidFill>
                <a:effectLst/>
                <a:latin typeface="MS UI Gothic"/>
                <a:ea typeface="MS UI Gothic"/>
                <a:cs typeface="MS UI Gothic"/>
              </a:rPr>
              <a:t> * 潜在的な課題</a:t>
            </a:r>
            <a:r>
              <a:rPr sz="1200"/>
              <a:t>
</a:t>
            </a:r>
            <a:r>
              <a:rPr lang="ja-JP" sz="1200" b="0" i="0" strike="noStrike" cap="none" baseline="0">
                <a:solidFill>
                  <a:srgbClr val="000000"/>
                </a:solidFill>
                <a:effectLst/>
                <a:latin typeface="MS UI Gothic"/>
                <a:ea typeface="MS UI Gothic"/>
                <a:cs typeface="MS UI Gothic"/>
              </a:rPr>
              <a:t>* 推奨事項と結論</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2</a:t>
            </a:fld>
            <a:endParaRPr lang="en-US"/>
          </a:p>
        </p:txBody>
      </p:sp>
    </p:spTree>
    <p:extLst>
      <p:ext uri="{BB962C8B-B14F-4D97-AF65-F5344CB8AC3E}">
        <p14:creationId xmlns:p14="http://schemas.microsoft.com/office/powerpoint/2010/main" val="14284850"/>
      </p:ext>
    </p:extLst>
  </p:cSld>
  <p:clrMapOvr>
    <a:masterClrMapping/>
  </p:clrMapOvr>
</p:notes>
</file>

<file path=ppt/notesSlides/notesSlide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sz="1200" b="0" i="0" strike="noStrike" cap="none" baseline="0">
                <a:solidFill>
                  <a:srgbClr val="000000"/>
                </a:solidFill>
                <a:effectLst/>
                <a:latin typeface="MS UI Gothic"/>
                <a:ea typeface="MS UI Gothic"/>
                <a:cs typeface="MS UI Gothic"/>
              </a:rPr>
              <a:t>このレポートは、ラテン アメリカ地域における Mystic Spice Premium Chai Tea の市場分析を提供します。</a:t>
            </a:r>
            <a:r>
              <a:rPr lang="ja-JP" sz="1200" b="0" i="0" strike="noStrike" cap="none" baseline="0">
                <a:solidFill>
                  <a:srgbClr val="000000"/>
                </a:solidFill>
                <a:effectLst/>
                <a:latin typeface="MS UI Gothic"/>
                <a:ea typeface="MS UI Gothic"/>
                <a:cs typeface="MS UI Gothic"/>
              </a:rPr>
              <a:t>製品の説明、市場動向、競合分析、流通チャネル、販売推進計画、予想される成果、将来の推奨事項について説明します。</a:t>
            </a:r>
            <a:r>
              <a:rPr sz="1200"/>
              <a:t>
</a:t>
            </a:r>
            <a:r>
              <a:rPr sz="1200"/>
              <a:t>
</a:t>
            </a:r>
            <a:r>
              <a:rPr sz="1200"/>
              <a:t>
</a:t>
            </a:r>
            <a:r>
              <a:rPr lang="ja-JP" sz="1200" b="0" i="0" strike="noStrike" cap="none" baseline="0">
                <a:solidFill>
                  <a:srgbClr val="000000"/>
                </a:solidFill>
                <a:effectLst/>
                <a:latin typeface="MS UI Gothic"/>
                <a:ea typeface="MS UI Gothic"/>
                <a:cs typeface="MS UI Gothic"/>
              </a:rPr>
              <a:t>オリジナル コンテンツ:</a:t>
            </a:r>
            <a:r>
              <a:rPr sz="1200"/>
              <a:t>
</a:t>
            </a:r>
            <a:r>
              <a:rPr lang="ja-JP" sz="1200" b="0" i="0" strike="noStrike" cap="none" baseline="0">
                <a:solidFill>
                  <a:srgbClr val="000000"/>
                </a:solidFill>
                <a:effectLst/>
                <a:latin typeface="MS UI Gothic"/>
                <a:ea typeface="MS UI Gothic"/>
                <a:cs typeface="MS UI Gothic"/>
              </a:rPr>
              <a:t>はじめに</a:t>
            </a:r>
            <a:r>
              <a:rPr sz="1200"/>
              <a:t>
</a:t>
            </a:r>
            <a:r>
              <a:rPr lang="ja-JP" sz="1200" b="0" i="0" strike="noStrike" cap="none" baseline="0">
                <a:solidFill>
                  <a:srgbClr val="000000"/>
                </a:solidFill>
                <a:effectLst/>
                <a:latin typeface="MS UI Gothic"/>
                <a:ea typeface="MS UI Gothic"/>
                <a:cs typeface="MS UI Gothic"/>
              </a:rPr>
              <a:t>Mystic Spice Premium Chai Teaは、世界中で高品質の飲料の生産と配布を専門とする Contoso Beverage 社が立ち上げた新製品です。</a:t>
            </a:r>
            <a:r>
              <a:rPr lang="ja-JP" sz="1200" b="0" i="0" strike="noStrike" cap="none" baseline="0">
                <a:solidFill>
                  <a:srgbClr val="000000"/>
                </a:solidFill>
                <a:effectLst/>
                <a:latin typeface="MS UI Gothic"/>
                <a:ea typeface="MS UI Gothic"/>
                <a:cs typeface="MS UI Gothic"/>
              </a:rPr>
              <a:t>Mystic Spice Premium Chai Tea は、インド発祥で世界中で人気のスパイス入りティー ドリンクです。</a:t>
            </a:r>
            <a:r>
              <a:rPr lang="ja-JP" sz="1200" b="0" i="0" strike="noStrike" cap="none" baseline="0">
                <a:solidFill>
                  <a:srgbClr val="000000"/>
                </a:solidFill>
                <a:effectLst/>
                <a:latin typeface="MS UI Gothic"/>
                <a:ea typeface="MS UI Gothic"/>
                <a:cs typeface="MS UI Gothic"/>
              </a:rPr>
              <a:t>温かくても冷たくても、ミルクの有無にかかわらず、さまざまなスパイスや甘味料と一緒に楽しめる多用途の飲み物です。</a:t>
            </a:r>
            <a:r>
              <a:rPr lang="ja-JP" sz="1200" b="0" i="0" strike="noStrike" cap="none" baseline="0">
                <a:solidFill>
                  <a:srgbClr val="000000"/>
                </a:solidFill>
                <a:effectLst/>
                <a:latin typeface="MS UI Gothic"/>
                <a:ea typeface="MS UI Gothic"/>
                <a:cs typeface="MS UI Gothic"/>
              </a:rPr>
              <a:t>チャイ ティーには、免疫力の向上、炎症の軽減、消化の改善など、多くの健康上の利点があります。</a:t>
            </a:r>
            <a:r>
              <a:rPr lang="ja-JP" sz="1200" b="0" i="0" strike="noStrike" cap="none" baseline="0">
                <a:solidFill>
                  <a:srgbClr val="000000"/>
                </a:solidFill>
                <a:effectLst/>
                <a:latin typeface="MS UI Gothic"/>
                <a:ea typeface="MS UI Gothic"/>
                <a:cs typeface="MS UI Gothic"/>
              </a:rPr>
              <a:t>また、もてなし、友情、リラクゼーションと関連付けられることが多いため、文化的、歴史的にも豊かな重要性があります。</a:t>
            </a:r>
            <a:r>
              <a:rPr sz="1200"/>
              <a:t>
</a:t>
            </a:r>
            <a:r>
              <a:rPr lang="ja-JP" sz="1200" b="0" i="0" strike="noStrike" cap="none" baseline="0">
                <a:solidFill>
                  <a:srgbClr val="000000"/>
                </a:solidFill>
                <a:effectLst/>
                <a:latin typeface="MS UI Gothic"/>
                <a:ea typeface="MS UI Gothic"/>
                <a:cs typeface="MS UI Gothic"/>
              </a:rPr>
              <a:t>このレポートの目的は、ラテン アメリカ地域に焦点を当てた、Mystic Spice Premium Chai Tea の市場分析を提供することです。</a:t>
            </a:r>
            <a:r>
              <a:rPr lang="ja-JP" sz="1200" b="0" i="0" strike="noStrike" cap="none" baseline="0">
                <a:solidFill>
                  <a:srgbClr val="000000"/>
                </a:solidFill>
                <a:effectLst/>
                <a:latin typeface="MS UI Gothic"/>
                <a:ea typeface="MS UI Gothic"/>
                <a:cs typeface="MS UI Gothic"/>
              </a:rPr>
              <a:t>このレポートでは、次の側面について説明します:</a:t>
            </a:r>
            <a:r>
              <a:rPr sz="1200"/>
              <a:t>
</a:t>
            </a:r>
            <a:r>
              <a:rPr lang="ja-JP" sz="1200" b="0" i="0" strike="noStrike" cap="none" baseline="0">
                <a:solidFill>
                  <a:srgbClr val="000000"/>
                </a:solidFill>
                <a:effectLst/>
                <a:latin typeface="MS UI Gothic"/>
                <a:ea typeface="MS UI Gothic"/>
                <a:cs typeface="MS UI Gothic"/>
              </a:rPr>
              <a:t>·        Mystic Spice Premium Chai Tea の製品説明、機能、利点</a:t>
            </a:r>
            <a:r>
              <a:rPr sz="1200"/>
              <a:t>
</a:t>
            </a:r>
            <a:r>
              <a:rPr lang="ja-JP" sz="1200" b="0" i="0" strike="noStrike" cap="none" baseline="0">
                <a:solidFill>
                  <a:srgbClr val="000000"/>
                </a:solidFill>
                <a:effectLst/>
                <a:latin typeface="MS UI Gothic"/>
                <a:ea typeface="MS UI Gothic"/>
                <a:cs typeface="MS UI Gothic"/>
              </a:rPr>
              <a:t>·        ラテン アメリカにおけるチャイ ティーの市場動向と需要</a:t>
            </a:r>
            <a:r>
              <a:rPr sz="1200"/>
              <a:t>
</a:t>
            </a:r>
            <a:r>
              <a:rPr lang="ja-JP" sz="1200" b="0" i="0" strike="noStrike" cap="none" baseline="0">
                <a:solidFill>
                  <a:srgbClr val="000000"/>
                </a:solidFill>
                <a:effectLst/>
                <a:latin typeface="MS UI Gothic"/>
                <a:ea typeface="MS UI Gothic"/>
                <a:cs typeface="MS UI Gothic"/>
              </a:rPr>
              <a:t>·        ラテン アメリカにおけるチャイ ティーの競合分析</a:t>
            </a:r>
            <a:r>
              <a:rPr sz="1200"/>
              <a:t>
</a:t>
            </a:r>
            <a:r>
              <a:rPr lang="ja-JP" sz="1200" b="0" i="0" strike="noStrike" cap="none" baseline="0">
                <a:solidFill>
                  <a:srgbClr val="000000"/>
                </a:solidFill>
                <a:effectLst/>
                <a:latin typeface="MS UI Gothic"/>
                <a:ea typeface="MS UI Gothic"/>
                <a:cs typeface="MS UI Gothic"/>
              </a:rPr>
              <a:t>·        ラテン アメリカにおけるチャイ ティーの流通チャネル</a:t>
            </a:r>
            <a:r>
              <a:rPr sz="1200"/>
              <a:t>
</a:t>
            </a:r>
            <a:r>
              <a:rPr lang="ja-JP" sz="1200" b="0" i="0" strike="noStrike" cap="none" baseline="0">
                <a:solidFill>
                  <a:srgbClr val="000000"/>
                </a:solidFill>
                <a:effectLst/>
                <a:latin typeface="MS UI Gothic"/>
                <a:ea typeface="MS UI Gothic"/>
                <a:cs typeface="MS UI Gothic"/>
              </a:rPr>
              <a:t>·        ラテン アメリカにおけるチャイ ティーの販売推進計画と戦略</a:t>
            </a:r>
            <a:r>
              <a:rPr sz="1200"/>
              <a:t>
</a:t>
            </a:r>
            <a:r>
              <a:rPr lang="ja-JP" sz="1200" b="0" i="0" strike="noStrike" cap="none" baseline="0">
                <a:solidFill>
                  <a:srgbClr val="000000"/>
                </a:solidFill>
                <a:effectLst/>
                <a:latin typeface="MS UI Gothic"/>
                <a:ea typeface="MS UI Gothic"/>
                <a:cs typeface="MS UI Gothic"/>
              </a:rPr>
              <a:t>·        販売推進計画の期待される成果と課題</a:t>
            </a:r>
            <a:r>
              <a:rPr sz="1200"/>
              <a:t>
</a:t>
            </a:r>
            <a:r>
              <a:rPr lang="ja-JP" sz="1200" b="0" i="0" strike="noStrike" cap="none" baseline="0">
                <a:solidFill>
                  <a:srgbClr val="000000"/>
                </a:solidFill>
                <a:effectLst/>
                <a:latin typeface="MS UI Gothic"/>
                <a:ea typeface="MS UI Gothic"/>
                <a:cs typeface="MS UI Gothic"/>
              </a:rPr>
              <a:t>·        ラテン アメリカにおけるチャイ ティーの将来のための推奨事項と結論</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3</a:t>
            </a:fld>
            <a:endParaRPr lang="en-US"/>
          </a:p>
        </p:txBody>
      </p:sp>
    </p:spTree>
    <p:extLst>
      <p:ext uri="{BB962C8B-B14F-4D97-AF65-F5344CB8AC3E}">
        <p14:creationId xmlns:p14="http://schemas.microsoft.com/office/powerpoint/2010/main" val="2926773411"/>
      </p:ext>
    </p:extLst>
  </p:cSld>
  <p:clrMapOvr>
    <a:masterClrMapping/>
  </p:clrMapOvr>
</p:notes>
</file>

<file path=ppt/notesSlides/notesSlide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sz="1200" b="0" i="0" strike="noStrike" cap="none" baseline="0">
                <a:solidFill>
                  <a:srgbClr val="000000"/>
                </a:solidFill>
                <a:effectLst/>
                <a:latin typeface="MS UI Gothic"/>
                <a:ea typeface="MS UI Gothic"/>
                <a:cs typeface="MS UI Gothic"/>
              </a:rPr>
              <a:t>Mystic Spice Premium Chai Tea は、インドのチャイの伝統を尊重して丁寧に作られたブレンドです。</a:t>
            </a:r>
            <a:r>
              <a:rPr lang="ja-JP" sz="1200" b="0" i="0" strike="noStrike" cap="none" baseline="0">
                <a:solidFill>
                  <a:srgbClr val="000000"/>
                </a:solidFill>
                <a:effectLst/>
                <a:latin typeface="MS UI Gothic"/>
                <a:ea typeface="MS UI Gothic"/>
                <a:cs typeface="MS UI Gothic"/>
              </a:rPr>
              <a:t>一杯ごとがインドの活気に満ちた風景を巡る魅惑的な旅にあなたを誘い、あなたの自宅に本格的なチャイ体験をお届けします。</a:t>
            </a:r>
            <a:r>
              <a:rPr sz="1200"/>
              <a:t>
</a:t>
            </a:r>
            <a:r>
              <a:rPr sz="1200"/>
              <a:t>
</a:t>
            </a:r>
            <a:r>
              <a:rPr sz="1200"/>
              <a:t>
</a:t>
            </a:r>
            <a:r>
              <a:rPr lang="ja-JP" sz="1200" b="0" i="0" strike="noStrike" cap="none" baseline="0">
                <a:solidFill>
                  <a:srgbClr val="000000"/>
                </a:solidFill>
                <a:effectLst/>
                <a:latin typeface="MS UI Gothic"/>
                <a:ea typeface="MS UI Gothic"/>
                <a:cs typeface="MS UI Gothic"/>
              </a:rPr>
              <a:t>オリジナル コンテンツ:</a:t>
            </a:r>
            <a:r>
              <a:rPr sz="1200"/>
              <a:t>
</a:t>
            </a:r>
            <a:r>
              <a:rPr lang="ja-JP" sz="1200" b="0" i="0" strike="noStrike" cap="none" baseline="0">
                <a:solidFill>
                  <a:srgbClr val="000000"/>
                </a:solidFill>
                <a:effectLst/>
                <a:latin typeface="MS UI Gothic"/>
                <a:ea typeface="MS UI Gothic"/>
                <a:cs typeface="MS UI Gothic"/>
              </a:rPr>
              <a:t>製品の説明</a:t>
            </a:r>
            <a:r>
              <a:rPr sz="1200"/>
              <a:t>
</a:t>
            </a:r>
            <a:r>
              <a:rPr lang="ja-JP" sz="1200" b="0" i="0" strike="noStrike" cap="none" baseline="0">
                <a:solidFill>
                  <a:srgbClr val="000000"/>
                </a:solidFill>
                <a:effectLst/>
                <a:latin typeface="MS UI Gothic"/>
                <a:ea typeface="MS UI Gothic"/>
                <a:cs typeface="MS UI Gothic"/>
              </a:rPr>
              <a:t>Mystic Spice Premium Chai Tea は、インドチャイの時代を超越した伝統に敬意を表して細心の注意を払って作られたブレンドです。</a:t>
            </a:r>
            <a:r>
              <a:rPr lang="ja-JP" sz="1200" b="0" i="0" strike="noStrike" cap="none" baseline="0">
                <a:solidFill>
                  <a:srgbClr val="000000"/>
                </a:solidFill>
                <a:effectLst/>
                <a:latin typeface="MS UI Gothic"/>
                <a:ea typeface="MS UI Gothic"/>
                <a:cs typeface="MS UI Gothic"/>
              </a:rPr>
              <a:t>各カップはインドの活気に満ちた風景を巡る魅惑的な旅を提供し、自宅で本格的なチャイ体験をお届けします。</a:t>
            </a:r>
            <a:r>
              <a:rPr lang="ja-JP" sz="1200" b="0" i="0" strike="noStrike" cap="none" baseline="0">
                <a:solidFill>
                  <a:srgbClr val="000000"/>
                </a:solidFill>
                <a:effectLst/>
                <a:latin typeface="MS UI Gothic"/>
                <a:ea typeface="MS UI Gothic"/>
                <a:cs typeface="MS UI Gothic"/>
              </a:rPr>
              <a:t>Mystic Spice Premium Chai Tea の製品説明、特徴、利点を以下の表にまとめます。</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4</a:t>
            </a:fld>
            <a:endParaRPr lang="en-US"/>
          </a:p>
        </p:txBody>
      </p:sp>
    </p:spTree>
    <p:extLst>
      <p:ext uri="{BB962C8B-B14F-4D97-AF65-F5344CB8AC3E}">
        <p14:creationId xmlns:p14="http://schemas.microsoft.com/office/powerpoint/2010/main" val="227543240"/>
      </p:ext>
    </p:extLst>
  </p:cSld>
  <p:clrMapOvr>
    <a:masterClrMapping/>
  </p:clrMapOvr>
</p:notes>
</file>

<file path=ppt/notesSlides/notesSlide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sz="1200" b="0" i="0" strike="noStrike" cap="none" baseline="0">
                <a:solidFill>
                  <a:srgbClr val="000000"/>
                </a:solidFill>
                <a:effectLst/>
                <a:latin typeface="MS UI Gothic"/>
                <a:ea typeface="MS UI Gothic"/>
                <a:cs typeface="MS UI Gothic"/>
              </a:rPr>
              <a:t>undefined</a:t>
            </a:r>
          </a:p>
        </p:txBody>
      </p:sp>
      <p:sp>
        <p:nvSpPr>
          <p:cNvPr id="4" name="Slide Number Placeholder 3"/>
          <p:cNvSpPr>
            <a:spLocks noGrp="1"/>
          </p:cNvSpPr>
          <p:nvPr>
            <p:ph type="sldNum" sz="quarter" idx="5"/>
          </p:nvPr>
        </p:nvSpPr>
        <p:spPr/>
        <p:txBody>
          <a:bodyPr/>
          <a:lstStyle/>
          <a:p>
            <a:fld id="{A90F2FBF-8C74-410C-A02E-82EED468CA5D}" type="slidenum">
              <a:rPr lang="en-US" smtClean="0"/>
              <a:t>5</a:t>
            </a:fld>
            <a:endParaRPr lang="en-US"/>
          </a:p>
        </p:txBody>
      </p:sp>
    </p:spTree>
    <p:extLst>
      <p:ext uri="{BB962C8B-B14F-4D97-AF65-F5344CB8AC3E}">
        <p14:creationId xmlns:p14="http://schemas.microsoft.com/office/powerpoint/2010/main" val="815601035"/>
      </p:ext>
    </p:extLst>
  </p:cSld>
  <p:clrMapOvr>
    <a:masterClrMapping/>
  </p:clrMapOvr>
</p:notes>
</file>

<file path=ppt/notesSlides/notesSlide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sz="1200" b="0" i="0" strike="noStrike" cap="none" baseline="0">
                <a:solidFill>
                  <a:srgbClr val="000000"/>
                </a:solidFill>
                <a:effectLst/>
                <a:latin typeface="MS UI Gothic"/>
                <a:ea typeface="MS UI Gothic"/>
                <a:cs typeface="MS UI Gothic"/>
              </a:rPr>
              <a:t>undefined</a:t>
            </a:r>
          </a:p>
        </p:txBody>
      </p:sp>
      <p:sp>
        <p:nvSpPr>
          <p:cNvPr id="4" name="Slide Number Placeholder 3"/>
          <p:cNvSpPr>
            <a:spLocks noGrp="1"/>
          </p:cNvSpPr>
          <p:nvPr>
            <p:ph type="sldNum" sz="quarter" idx="5"/>
          </p:nvPr>
        </p:nvSpPr>
        <p:spPr/>
        <p:txBody>
          <a:bodyPr/>
          <a:lstStyle/>
          <a:p>
            <a:fld id="{A90F2FBF-8C74-410C-A02E-82EED468CA5D}" type="slidenum">
              <a:rPr lang="en-US" smtClean="0"/>
              <a:t>6</a:t>
            </a:fld>
            <a:endParaRPr lang="en-US"/>
          </a:p>
        </p:txBody>
      </p:sp>
    </p:spTree>
    <p:extLst>
      <p:ext uri="{BB962C8B-B14F-4D97-AF65-F5344CB8AC3E}">
        <p14:creationId xmlns:p14="http://schemas.microsoft.com/office/powerpoint/2010/main" val="62582353"/>
      </p:ext>
    </p:extLst>
  </p:cSld>
  <p:clrMapOvr>
    <a:masterClrMapping/>
  </p:clrMapOvr>
</p:notes>
</file>

<file path=ppt/notesSlides/notesSlide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sz="1200" b="0" i="0" strike="noStrike" cap="none" baseline="0">
                <a:solidFill>
                  <a:srgbClr val="000000"/>
                </a:solidFill>
                <a:effectLst/>
                <a:latin typeface="MS UI Gothic"/>
                <a:ea typeface="MS UI Gothic"/>
                <a:cs typeface="MS UI Gothic"/>
              </a:rPr>
              <a:t>ラテン アメリカ市場は、健康的、自然的、そしてエキゾチックな製品に対する需要が高まっており、チャイ ティーにとって大きなチャンスをもたらしています。</a:t>
            </a:r>
            <a:r>
              <a:rPr lang="ja-JP" sz="1200" b="0" i="0" strike="noStrike" cap="none" baseline="0">
                <a:solidFill>
                  <a:srgbClr val="000000"/>
                </a:solidFill>
                <a:effectLst/>
                <a:latin typeface="MS UI Gothic"/>
                <a:ea typeface="MS UI Gothic"/>
                <a:cs typeface="MS UI Gothic"/>
              </a:rPr>
              <a:t>世界のチャイ ティー市場規模は 2019 年に 19 億米ドルと評価され、2020 年から 2027 年にかけて 5.5% の CAGR で成長すると予想されており、ラテン アメリカは最も急速に成長している地域の 1 つです。</a:t>
            </a:r>
            <a:r>
              <a:rPr lang="ja-JP" sz="1200" b="0" i="0" strike="noStrike" cap="none" baseline="0">
                <a:solidFill>
                  <a:srgbClr val="000000"/>
                </a:solidFill>
                <a:effectLst/>
                <a:latin typeface="MS UI Gothic"/>
                <a:ea typeface="MS UI Gothic"/>
                <a:cs typeface="MS UI Gothic"/>
              </a:rPr>
              <a:t>成長の主な原動力には、認知度の向上、可処分所得の増加、流通の拡大が含まれます。</a:t>
            </a:r>
            <a:r>
              <a:rPr sz="1200"/>
              <a:t>
</a:t>
            </a:r>
            <a:r>
              <a:rPr sz="1200"/>
              <a:t>
</a:t>
            </a:r>
            <a:r>
              <a:rPr sz="1200"/>
              <a:t>
</a:t>
            </a:r>
            <a:r>
              <a:rPr lang="ja-JP" sz="1200" b="0" i="0" strike="noStrike" cap="none" baseline="0">
                <a:solidFill>
                  <a:srgbClr val="000000"/>
                </a:solidFill>
                <a:effectLst/>
                <a:latin typeface="MS UI Gothic"/>
                <a:ea typeface="MS UI Gothic"/>
                <a:cs typeface="MS UI Gothic"/>
              </a:rPr>
              <a:t>オリジナル コンテンツ: </a:t>
            </a:r>
            <a:r>
              <a:rPr sz="1200"/>
              <a:t>
</a:t>
            </a:r>
            <a:r>
              <a:rPr lang="ja-JP" sz="1200" b="0" i="0" strike="noStrike" cap="none" baseline="0">
                <a:solidFill>
                  <a:srgbClr val="000000"/>
                </a:solidFill>
                <a:effectLst/>
                <a:latin typeface="MS UI Gothic"/>
                <a:ea typeface="MS UI Gothic"/>
                <a:cs typeface="MS UI Gothic"/>
              </a:rPr>
              <a:t>市場のトレンドと需要</a:t>
            </a:r>
            <a:r>
              <a:rPr sz="1200"/>
              <a:t>
</a:t>
            </a:r>
            <a:r>
              <a:rPr lang="ja-JP" sz="1200" b="0" i="0" strike="noStrike" cap="none" baseline="0">
                <a:solidFill>
                  <a:srgbClr val="000000"/>
                </a:solidFill>
                <a:effectLst/>
                <a:latin typeface="MS UI Gothic"/>
                <a:ea typeface="MS UI Gothic"/>
                <a:cs typeface="MS UI Gothic"/>
              </a:rPr>
              <a:t>ラテン アメリカ市場は、健康的、自然的、そしてエキゾチックな製品に対する需要が高まっており、チャイ ティーにとって大きなチャンスをもたらしています。</a:t>
            </a:r>
            <a:r>
              <a:rPr lang="ja-JP" sz="1200" b="0" i="0" strike="noStrike" cap="none" baseline="0">
                <a:solidFill>
                  <a:srgbClr val="000000"/>
                </a:solidFill>
                <a:effectLst/>
                <a:latin typeface="MS UI Gothic"/>
                <a:ea typeface="MS UI Gothic"/>
                <a:cs typeface="MS UI Gothic"/>
              </a:rPr>
              <a:t>この地域には紅茶文化も根付いており、特にアルゼンチン、チリ、ウルグアイなどの国ではマテ茶が人気の飲み物です。</a:t>
            </a:r>
            <a:r>
              <a:rPr lang="ja-JP" sz="1200" b="0" i="0" strike="noStrike" cap="none" baseline="0">
                <a:solidFill>
                  <a:srgbClr val="000000"/>
                </a:solidFill>
                <a:effectLst/>
                <a:latin typeface="MS UI Gothic"/>
                <a:ea typeface="MS UI Gothic"/>
                <a:cs typeface="MS UI Gothic"/>
              </a:rPr>
              <a:t>チャイ ティーは、カフェインが増加し、複雑な風味プロファイルを提供するため、紅茶愛好家とコーヒー愛好家の両方にアピールできます。</a:t>
            </a:r>
            <a:r>
              <a:rPr lang="ja-JP" sz="1200" b="0" i="0" strike="noStrike" cap="none" baseline="0">
                <a:solidFill>
                  <a:srgbClr val="000000"/>
                </a:solidFill>
                <a:effectLst/>
                <a:latin typeface="MS UI Gothic"/>
                <a:ea typeface="MS UI Gothic"/>
                <a:cs typeface="MS UI Gothic"/>
              </a:rPr>
              <a:t>チャイ ティーは、社交、分かち合い、甘いお菓子を満喫することを楽しむラテン アメリカの消費者のライフスタイルや好みにもフィットします。</a:t>
            </a:r>
            <a:r>
              <a:rPr sz="1200"/>
              <a:t>
</a:t>
            </a:r>
            <a:r>
              <a:rPr lang="ja-JP" sz="1200" b="0" i="0" strike="noStrike" cap="none" baseline="0">
                <a:solidFill>
                  <a:srgbClr val="000000"/>
                </a:solidFill>
                <a:effectLst/>
                <a:latin typeface="MS UI Gothic"/>
                <a:ea typeface="MS UI Gothic"/>
                <a:cs typeface="MS UI Gothic"/>
              </a:rPr>
              <a:t>Grand View Research のレポートによると、世界のチャイ ティー市場規模は 2019 年に 19 億米ドルと評価され、2020 年から 2027 年まで年間平均成長率 (CAGR) 5.5% で成長すると予想されています。</a:t>
            </a:r>
            <a:r>
              <a:rPr lang="ja-JP" sz="1200" b="0" i="0" strike="noStrike" cap="none" baseline="0">
                <a:solidFill>
                  <a:srgbClr val="000000"/>
                </a:solidFill>
                <a:effectLst/>
                <a:latin typeface="MS UI Gothic"/>
                <a:ea typeface="MS UI Gothic"/>
                <a:cs typeface="MS UI Gothic"/>
              </a:rPr>
              <a:t>また、このレポートでは、ラテン アメリカはチャイ ティーの最も急成長している地域の一つであり、2020 年から 2027 年までの CAGR は 6.2% であると述べています。</a:t>
            </a:r>
            <a:r>
              <a:rPr lang="ja-JP" sz="1200" b="0" i="0" strike="noStrike" cap="none" baseline="0">
                <a:solidFill>
                  <a:srgbClr val="000000"/>
                </a:solidFill>
                <a:effectLst/>
                <a:latin typeface="MS UI Gothic"/>
                <a:ea typeface="MS UI Gothic"/>
                <a:cs typeface="MS UI Gothic"/>
              </a:rPr>
              <a:t>ラテン アメリカでのチャイ ティーの成長の主な要因は次の通りです。</a:t>
            </a:r>
            <a:r>
              <a:rPr sz="1200"/>
              <a:t>
</a:t>
            </a:r>
            <a:r>
              <a:rPr lang="ja-JP" sz="1200" b="0" i="0" strike="noStrike" cap="none" baseline="0">
                <a:solidFill>
                  <a:srgbClr val="000000"/>
                </a:solidFill>
                <a:effectLst/>
                <a:latin typeface="MS UI Gothic"/>
                <a:ea typeface="MS UI Gothic"/>
                <a:cs typeface="MS UI Gothic"/>
              </a:rPr>
              <a:t>·        チャイティーの健康上の利点と文化的側面に対する意識と関心の高まり</a:t>
            </a:r>
            <a:r>
              <a:rPr sz="1200"/>
              <a:t>
</a:t>
            </a:r>
            <a:r>
              <a:rPr lang="ja-JP" sz="1200" b="0" i="0" strike="noStrike" cap="none" baseline="0">
                <a:solidFill>
                  <a:srgbClr val="000000"/>
                </a:solidFill>
                <a:effectLst/>
                <a:latin typeface="MS UI Gothic"/>
                <a:ea typeface="MS UI Gothic"/>
                <a:cs typeface="MS UI Gothic"/>
              </a:rPr>
              <a:t>·        中産階級の消費者の可処分所得と支出力の上昇</a:t>
            </a:r>
            <a:r>
              <a:rPr sz="1200"/>
              <a:t>
</a:t>
            </a:r>
            <a:r>
              <a:rPr lang="ja-JP" sz="1200" b="0" i="0" strike="noStrike" cap="none" baseline="0">
                <a:solidFill>
                  <a:srgbClr val="000000"/>
                </a:solidFill>
                <a:effectLst/>
                <a:latin typeface="MS UI Gothic"/>
                <a:ea typeface="MS UI Gothic"/>
                <a:cs typeface="MS UI Gothic"/>
              </a:rPr>
              <a:t>·        若年層と都市部セグメントで高まる専門とプレミアム ティーの人気</a:t>
            </a:r>
            <a:r>
              <a:rPr sz="1200"/>
              <a:t>
</a:t>
            </a:r>
            <a:r>
              <a:rPr lang="ja-JP" sz="1200" b="0" i="0" strike="noStrike" cap="none" baseline="0">
                <a:solidFill>
                  <a:srgbClr val="000000"/>
                </a:solidFill>
                <a:effectLst/>
                <a:latin typeface="MS UI Gothic"/>
                <a:ea typeface="MS UI Gothic"/>
                <a:cs typeface="MS UI Gothic"/>
              </a:rPr>
              <a:t>·        スーパーマーケット、カフェ、オンライン プラットフォームなど、さまざまなチャネルでのチャイ ティー製品の流通と入手可能性の拡大</a:t>
            </a:r>
            <a:r>
              <a:rPr sz="1200"/>
              <a:t>
</a:t>
            </a:r>
            <a:r>
              <a:rPr lang="ja-JP" sz="1200" b="0" i="0" strike="noStrike" cap="none" baseline="0">
                <a:solidFill>
                  <a:srgbClr val="000000"/>
                </a:solidFill>
                <a:effectLst/>
                <a:latin typeface="MS UI Gothic"/>
                <a:ea typeface="MS UI Gothic"/>
                <a:cs typeface="MS UI Gothic"/>
              </a:rPr>
              <a:t>·        すぐに飲める、インスタント、オーガニックな品種など、チャイ ティーの新しい革新的な味と形の出現</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7</a:t>
            </a:fld>
            <a:endParaRPr lang="en-US"/>
          </a:p>
        </p:txBody>
      </p:sp>
    </p:spTree>
    <p:extLst>
      <p:ext uri="{BB962C8B-B14F-4D97-AF65-F5344CB8AC3E}">
        <p14:creationId xmlns:p14="http://schemas.microsoft.com/office/powerpoint/2010/main" val="1658561834"/>
      </p:ext>
    </p:extLst>
  </p:cSld>
  <p:clrMapOvr>
    <a:masterClrMapping/>
  </p:clrMapOvr>
</p:notes>
</file>

<file path=ppt/notesSlides/notesSlide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sz="1200" b="0" i="0" strike="noStrike" cap="none" baseline="0">
                <a:solidFill>
                  <a:srgbClr val="000000"/>
                </a:solidFill>
                <a:effectLst/>
                <a:latin typeface="MS UI Gothic"/>
                <a:ea typeface="MS UI Gothic"/>
                <a:cs typeface="MS UI Gothic"/>
              </a:rPr>
              <a:t>ラテン アメリカのチャイ ティーは、小売業者、卸売業者、流通業者を通じて流通しています。</a:t>
            </a:r>
            <a:r>
              <a:rPr lang="ja-JP" sz="1200" b="0" i="0" strike="noStrike" cap="none" baseline="0">
                <a:solidFill>
                  <a:srgbClr val="000000"/>
                </a:solidFill>
                <a:effectLst/>
                <a:latin typeface="MS UI Gothic"/>
                <a:ea typeface="MS UI Gothic"/>
                <a:cs typeface="MS UI Gothic"/>
              </a:rPr>
              <a:t>スーパーマーケットやカフェなどの小売業者は消費者に直接販売しており、消費者の認識や購入に影響を与えることができます。</a:t>
            </a:r>
            <a:r>
              <a:rPr lang="ja-JP" sz="1200" b="0" i="0" strike="noStrike" cap="none" baseline="0">
                <a:solidFill>
                  <a:srgbClr val="000000"/>
                </a:solidFill>
                <a:effectLst/>
                <a:latin typeface="MS UI Gothic"/>
                <a:ea typeface="MS UI Gothic"/>
                <a:cs typeface="MS UI Gothic"/>
              </a:rPr>
              <a:t>大手小売業者には Walmart や Starbucks などがあります。</a:t>
            </a:r>
            <a:r>
              <a:rPr lang="ja-JP" sz="1200" b="0" i="0" strike="noStrike" cap="none" baseline="0">
                <a:solidFill>
                  <a:srgbClr val="000000"/>
                </a:solidFill>
                <a:effectLst/>
                <a:latin typeface="MS UI Gothic"/>
                <a:ea typeface="MS UI Gothic"/>
                <a:cs typeface="MS UI Gothic"/>
              </a:rPr>
              <a:t>卸売業者は小売業者に一括販売し、ディストリビューターは製造元から小売業者に製品を輸送します。</a:t>
            </a:r>
            <a:r>
              <a:rPr sz="1200"/>
              <a:t>
</a:t>
            </a:r>
            <a:r>
              <a:rPr sz="1200"/>
              <a:t>
</a:t>
            </a:r>
            <a:r>
              <a:rPr sz="1200"/>
              <a:t>
</a:t>
            </a:r>
            <a:r>
              <a:rPr lang="ja-JP" sz="1200" b="0" i="0" strike="noStrike" cap="none" baseline="0">
                <a:solidFill>
                  <a:srgbClr val="000000"/>
                </a:solidFill>
                <a:effectLst/>
                <a:latin typeface="MS UI Gothic"/>
                <a:ea typeface="MS UI Gothic"/>
                <a:cs typeface="MS UI Gothic"/>
              </a:rPr>
              <a:t>オリジナル コンテンツ: </a:t>
            </a:r>
            <a:r>
              <a:rPr sz="1200"/>
              <a:t>
</a:t>
            </a:r>
            <a:r>
              <a:rPr lang="ja-JP" sz="1200" b="0" i="0" strike="noStrike" cap="none" baseline="0">
                <a:solidFill>
                  <a:srgbClr val="000000"/>
                </a:solidFill>
                <a:effectLst/>
                <a:latin typeface="MS UI Gothic"/>
                <a:ea typeface="MS UI Gothic"/>
                <a:cs typeface="MS UI Gothic"/>
              </a:rPr>
              <a:t>ラテン アメリカにおけるチャイ ティーの流通チャネルは、チャイ ティー製品が最終消費者に届けられ、販売される方法と手段です。</a:t>
            </a:r>
            <a:r>
              <a:rPr lang="ja-JP" sz="1200" b="0" i="0" strike="noStrike" cap="none" baseline="0">
                <a:solidFill>
                  <a:srgbClr val="000000"/>
                </a:solidFill>
                <a:effectLst/>
                <a:latin typeface="MS UI Gothic"/>
                <a:ea typeface="MS UI Gothic"/>
                <a:cs typeface="MS UI Gothic"/>
              </a:rPr>
              <a:t>ラテン アメリカにおけるチャイ ティーの流通チャネルは、小売業者、卸売業者、流通業者の 3 つに分類できます。</a:t>
            </a:r>
            <a:r>
              <a:rPr sz="1200"/>
              <a:t>
</a:t>
            </a:r>
            <a:r>
              <a:rPr lang="ja-JP" sz="1200" b="0" i="0" strike="noStrike" cap="none" baseline="0">
                <a:solidFill>
                  <a:srgbClr val="000000"/>
                </a:solidFill>
                <a:effectLst/>
                <a:latin typeface="MS UI Gothic"/>
                <a:ea typeface="MS UI Gothic"/>
                <a:cs typeface="MS UI Gothic"/>
              </a:rPr>
              <a:t>小売業者とは、スーパーマーケット、コンビニエンス ストア、専門店、カフェ、オンライン プラットフォームなど、チャイ ティー製品を消費者に直接販売する企業です。</a:t>
            </a:r>
            <a:r>
              <a:rPr lang="ja-JP" sz="1200" b="0" i="0" strike="noStrike" cap="none" baseline="0">
                <a:solidFill>
                  <a:srgbClr val="000000"/>
                </a:solidFill>
                <a:effectLst/>
                <a:latin typeface="MS UI Gothic"/>
                <a:ea typeface="MS UI Gothic"/>
                <a:cs typeface="MS UI Gothic"/>
              </a:rPr>
              <a:t>小売業者はチャイ ティー製品の最も目に付きやすくアクセスしやすいチャネルであり、消費者のチャイ ティー製品に対する認識、好み、購入に影響を与える可能性があります。</a:t>
            </a:r>
            <a:r>
              <a:rPr lang="ja-JP" sz="1200" b="0" i="0" strike="noStrike" cap="none" baseline="0">
                <a:solidFill>
                  <a:srgbClr val="000000"/>
                </a:solidFill>
                <a:effectLst/>
                <a:latin typeface="MS UI Gothic"/>
                <a:ea typeface="MS UI Gothic"/>
                <a:cs typeface="MS UI Gothic"/>
              </a:rPr>
              <a:t>小売業者は、ディスプレイ、看板、棚スペースなど、チャイ ティー製品のプロモーションや商品化をサポートすることもできます。</a:t>
            </a:r>
            <a:r>
              <a:rPr lang="ja-JP" sz="1200" b="0" i="0" strike="noStrike" cap="none" baseline="0">
                <a:solidFill>
                  <a:srgbClr val="000000"/>
                </a:solidFill>
                <a:effectLst/>
                <a:latin typeface="MS UI Gothic"/>
                <a:ea typeface="MS UI Gothic"/>
                <a:cs typeface="MS UI Gothic"/>
              </a:rPr>
              <a:t>ラテン アメリカにおけるチャイ ティー製品の主な小売業者には、Walmart、Carrefour、Oxxo、Starbucks、Amazon などがあります。</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8</a:t>
            </a:fld>
            <a:endParaRPr lang="en-US"/>
          </a:p>
        </p:txBody>
      </p:sp>
    </p:spTree>
    <p:extLst>
      <p:ext uri="{BB962C8B-B14F-4D97-AF65-F5344CB8AC3E}">
        <p14:creationId xmlns:p14="http://schemas.microsoft.com/office/powerpoint/2010/main" val="76681187"/>
      </p:ext>
    </p:extLst>
  </p:cSld>
  <p:clrMapOvr>
    <a:masterClrMapping/>
  </p:clrMapOvr>
</p:notes>
</file>

<file path=ppt/notesSlides/notesSlide9.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sz="1200" b="0" i="0" strike="noStrike" cap="none" baseline="0">
                <a:solidFill>
                  <a:srgbClr val="000000"/>
                </a:solidFill>
                <a:effectLst/>
                <a:latin typeface="MS UI Gothic"/>
                <a:ea typeface="MS UI Gothic"/>
                <a:cs typeface="MS UI Gothic"/>
              </a:rPr>
              <a:t>卸売業者はチャイ ティー製品を大量に購入し、小売業者やその他の仲介業者に販売します。</a:t>
            </a:r>
            <a:r>
              <a:rPr lang="ja-JP" sz="1200" b="0" i="0" strike="noStrike" cap="none" baseline="0">
                <a:solidFill>
                  <a:srgbClr val="000000"/>
                </a:solidFill>
                <a:effectLst/>
                <a:latin typeface="MS UI Gothic"/>
                <a:ea typeface="MS UI Gothic"/>
                <a:cs typeface="MS UI Gothic"/>
              </a:rPr>
              <a:t>チャイ ティー製品の需要と供給を結び、さまざまなサービスを提供しています。</a:t>
            </a:r>
            <a:r>
              <a:rPr lang="ja-JP" sz="1200" b="0" i="0" strike="noStrike" cap="none" baseline="0">
                <a:solidFill>
                  <a:srgbClr val="000000"/>
                </a:solidFill>
                <a:effectLst/>
                <a:latin typeface="MS UI Gothic"/>
                <a:ea typeface="MS UI Gothic"/>
                <a:cs typeface="MS UI Gothic"/>
              </a:rPr>
              <a:t>ラテン アメリカにおけるチャイ ティー製品の主要な卸売業者には、Cencosud、Grupo Pao de Acucar、La Anonima、Makro などがあります。</a:t>
            </a:r>
            <a:r>
              <a:rPr sz="1200"/>
              <a:t>
</a:t>
            </a:r>
            <a:r>
              <a:rPr sz="1200"/>
              <a:t>
</a:t>
            </a:r>
            <a:r>
              <a:rPr sz="1200"/>
              <a:t>
</a:t>
            </a:r>
            <a:r>
              <a:rPr lang="ja-JP" sz="1200" b="0" i="0" strike="noStrike" cap="none" baseline="0">
                <a:solidFill>
                  <a:srgbClr val="000000"/>
                </a:solidFill>
                <a:effectLst/>
                <a:latin typeface="MS UI Gothic"/>
                <a:ea typeface="MS UI Gothic"/>
                <a:cs typeface="MS UI Gothic"/>
              </a:rPr>
              <a:t>オリジナル コンテンツ: </a:t>
            </a:r>
            <a:r>
              <a:rPr sz="1200"/>
              <a:t>
</a:t>
            </a:r>
            <a:r>
              <a:rPr lang="ja-JP" sz="1200" b="0" i="0" strike="noStrike" cap="none" baseline="0">
                <a:solidFill>
                  <a:srgbClr val="000000"/>
                </a:solidFill>
                <a:effectLst/>
                <a:latin typeface="MS UI Gothic"/>
                <a:ea typeface="MS UI Gothic"/>
                <a:cs typeface="MS UI Gothic"/>
              </a:rPr>
              <a:t>卸売業者は、製造元や流通業者からチャイ ティー製品を大量に購入し、小売業者やその他の仲介業者に販売する企業です。</a:t>
            </a:r>
            <a:r>
              <a:rPr lang="ja-JP" sz="1200" b="0" i="0" strike="noStrike" cap="none" baseline="0">
                <a:solidFill>
                  <a:srgbClr val="000000"/>
                </a:solidFill>
                <a:effectLst/>
                <a:latin typeface="MS UI Gothic"/>
                <a:ea typeface="MS UI Gothic"/>
                <a:cs typeface="MS UI Gothic"/>
              </a:rPr>
              <a:t>卸売業者は、チャイ ティー製品の需要と供給をつなぐ役割を担っており、チャイ ティー製品の規模の経済、保管、輸送サービスを提供できます。</a:t>
            </a:r>
            <a:r>
              <a:rPr lang="ja-JP" sz="1200" b="0" i="0" strike="noStrike" cap="none" baseline="0">
                <a:solidFill>
                  <a:srgbClr val="000000"/>
                </a:solidFill>
                <a:effectLst/>
                <a:latin typeface="MS UI Gothic"/>
                <a:ea typeface="MS UI Gothic"/>
                <a:cs typeface="MS UI Gothic"/>
              </a:rPr>
              <a:t>卸売業者は、チャイ ティー製品の市場情報、フィードバック、信用制度を提供することもできます。</a:t>
            </a:r>
            <a:r>
              <a:rPr lang="ja-JP" sz="1200" b="0" i="0" strike="noStrike" cap="none" baseline="0">
                <a:solidFill>
                  <a:srgbClr val="000000"/>
                </a:solidFill>
                <a:effectLst/>
                <a:latin typeface="MS UI Gothic"/>
                <a:ea typeface="MS UI Gothic"/>
                <a:cs typeface="MS UI Gothic"/>
              </a:rPr>
              <a:t>ラテン アメリカにおけるチャイ ティー製品の主要な卸売業者には、Cencosud、Grupo Pao de Acucar、La Anonima、Makro などがあります。</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9</a:t>
            </a:fld>
            <a:endParaRPr lang="en-US"/>
          </a:p>
        </p:txBody>
      </p:sp>
    </p:spTree>
    <p:extLst>
      <p:ext uri="{BB962C8B-B14F-4D97-AF65-F5344CB8AC3E}">
        <p14:creationId xmlns:p14="http://schemas.microsoft.com/office/powerpoint/2010/main" val="3415824829"/>
      </p:ext>
    </p:extLst>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Title Slide">
    <p:spTree>
      <p:nvGrpSpPr>
        <p:cNvPr id="1" name=""/>
        <p:cNvGrpSpPr/>
        <p:nvPr/>
      </p:nvGrpSpPr>
      <p:grpSpPr>
        <a:xfrm>
          <a:off x="0" y="0"/>
          <a: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6/26/2024</a:t>
            </a:fld>
            <a:endParaRPr lang="en-US"/>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963554201"/>
      </p:ext>
    </p:extLst>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6/26/2024</a:t>
            </a:fld>
            <a:endParaRPr lang="en-US"/>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64644047"/>
      </p:ext>
    </p:extLst>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vertTitleAndTx" preserve="1">
  <p:cSld name="Vertical Title and Text">
    <p:spTree>
      <p:nvGrpSpPr>
        <p:cNvPr id="1" name=""/>
        <p:cNvGrpSpPr/>
        <p:nvPr/>
      </p:nvGrpSpPr>
      <p:grpSpPr>
        <a:xfrm>
          <a:off x="0" y="0"/>
          <a: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6/26/2024</a:t>
            </a:fld>
            <a:endParaRPr lang="en-US"/>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6960731"/>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6/26/2024</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481996987"/>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6/26/2024</a:t>
            </a:fld>
            <a:endParaRPr lang="en-US"/>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65489466"/>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6/26/2024</a:t>
            </a:fld>
            <a:endParaRPr lang="en-US"/>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705735041"/>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6/26/2024</a:t>
            </a:fld>
            <a:endParaRPr lang="en-US"/>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83737302"/>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6/26/2024</a:t>
            </a:fld>
            <a:endParaRPr lang="en-US"/>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18916262"/>
      </p:ext>
    </p:extLst>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blank" preserve="1">
  <p:cSld name="Blank">
    <p:spTree>
      <p:nvGrpSpPr>
        <p:cNvPr id="1" name=""/>
        <p:cNvGrpSpPr/>
        <p:nvPr/>
      </p:nvGrpSpPr>
      <p:grpSpPr>
        <a:xfrm>
          <a:off x="0" y="0"/>
          <a: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6/26/2024</a:t>
            </a:fld>
            <a:endParaRPr lang="en-US"/>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32227465"/>
      </p:ext>
    </p:extLst>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objTx" preserve="1">
  <p:cSld name="Content with Caption">
    <p:spTree>
      <p:nvGrpSpPr>
        <p:cNvPr id="1" name=""/>
        <p:cNvGrpSpPr/>
        <p:nvPr/>
      </p:nvGrpSpPr>
      <p:grpSpPr>
        <a:xfrm>
          <a:off x="0" y="0"/>
          <a: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6/26/2024</a:t>
            </a:fld>
            <a:endParaRPr lang="en-US"/>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351372969"/>
      </p:ext>
    </p:extLst>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picTx" preserve="1">
  <p:cSld name="Picture with Caption">
    <p:spTree>
      <p:nvGrpSpPr>
        <p:cNvPr id="1" name=""/>
        <p:cNvGrpSpPr/>
        <p:nvPr/>
      </p:nvGrpSpPr>
      <p:grpSpPr>
        <a:xfrm>
          <a:off x="0" y="0"/>
          <a: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ct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6/26/2024</a:t>
            </a:fld>
            <a:endParaRPr lang="en-US"/>
          </a:p>
        </p:txBody>
      </p:sp>
      <p:sp>
        <p:nvSpPr>
          <p:cNvPr id="6" name="Footer Placeholder 5"/>
          <p:cNvSpPr>
            <a:spLocks noGrp="1"/>
          </p:cNvSpPr>
          <p:nvPr>
            <p:ph type="ftr" sz="quarter" idx="11"/>
          </p:nvPr>
        </p:nvSpPr>
        <p:spPr>
          <a:xfrm>
            <a:off x="1097279" y="6446838"/>
            <a:ext cx="6818262" cy="365125"/>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6273536"/>
      </p:ext>
    </p:extLst>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6/26/2024</a:t>
            </a:fld>
            <a:endParaRPr lang="en-US"/>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78024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iming/>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Tx/>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anose="020f0502020204030204"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xml" /><Relationship Id="rId3" Type="http://schemas.openxmlformats.org/officeDocument/2006/relationships/image" Target="../media/image1.jpe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10.xml" /><Relationship Id="rId3" Type="http://schemas.openxmlformats.org/officeDocument/2006/relationships/image" Target="../media/image3.jpeg"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12.xml" /><Relationship Id="rId3" Type="http://schemas.openxmlformats.org/officeDocument/2006/relationships/image" Target="../media/image4.jpeg"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3.xml" /><Relationship Id="rId3" Type="http://schemas.openxmlformats.org/officeDocument/2006/relationships/image" Target="../media/image2.jpe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4.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7.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17" name="Rectangle 1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518572-344E-D9BE-AB61-D8C997953D93}"/>
              </a:ext>
            </a:extLst>
          </p:cNvPr>
          <p:cNvSpPr>
            <a:spLocks noGrp="1"/>
          </p:cNvSpPr>
          <p:nvPr>
            <p:ph type="ctrTitle"/>
          </p:nvPr>
        </p:nvSpPr>
        <p:spPr>
          <a:xfrm>
            <a:off x="648929" y="639097"/>
            <a:ext cx="6253317" cy="3686015"/>
          </a:xfrm>
        </p:spPr>
        <p:txBody>
          <a:bodyPr>
            <a:normAutofit/>
          </a:bodyPr>
          <a:lstStyle/>
          <a:p>
            <a:r>
              <a:rPr lang="ja-JP" sz="5600" b="0" i="0" strike="noStrike" cap="none" baseline="0">
                <a:solidFill>
                  <a:srgbClr val="262626"/>
                </a:solidFill>
                <a:effectLst/>
                <a:latin typeface="MS UI Gothic"/>
                <a:ea typeface="MS UI Gothic"/>
                <a:cs typeface="MS UI Gothic"/>
              </a:rPr>
              <a:t>Mystic Spice Premium Chai Tea 市場分析レポート</a:t>
            </a:r>
          </a:p>
        </p:txBody>
      </p:sp>
      <p:cxnSp>
        <p:nvCxnSpPr>
          <p:cNvPr id="19" name="Straight Connector 1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3" name="Picture 12" descr="Tea and dessert">
            <a:extLst>
              <a:ext uri="{FF2B5EF4-FFF2-40B4-BE49-F238E27FC236}">
                <a16:creationId xmlns:a16="http://schemas.microsoft.com/office/drawing/2014/main" id="{F0E27F3C-2BEE-7255-556D-FFC137811956}"/>
              </a:ext>
            </a:extLst>
          </p:cNvPr>
          <p:cNvPicPr>
            <a:picLocks noChangeAspect="1"/>
          </p:cNvPicPr>
          <p:nvPr/>
        </p:nvPicPr>
        <p:blipFill>
          <a:blip r:embed="rId3"/>
          <a:srcRect l="13082" r="18651" b="-1"/>
          <a:stretch>
            <a:fillRect/>
          </a:stretch>
        </p:blipFill>
        <p:spPr>
          <a:xfrm>
            <a:off x="7556686" y="1"/>
            <a:ext cx="4635315" cy="6857999"/>
          </a:xfrm>
          <a:prstGeom prst="rect">
            <a:avLst/>
          </a:prstGeom>
        </p:spPr>
      </p:pic>
    </p:spTree>
    <p:extLst>
      <p:ext uri="{BB962C8B-B14F-4D97-AF65-F5344CB8AC3E}">
        <p14:creationId xmlns:p14="http://schemas.microsoft.com/office/powerpoint/2010/main" val="376226883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8B60E48-40DB-32C9-AFAC-7960E87EBED0}"/>
              </a:ext>
            </a:extLst>
          </p:cNvPr>
          <p:cNvSpPr>
            <a:spLocks noGrp="1"/>
          </p:cNvSpPr>
          <p:nvPr>
            <p:ph type="title"/>
          </p:nvPr>
        </p:nvSpPr>
        <p:spPr>
          <a:xfrm>
            <a:off x="1097280" y="516835"/>
            <a:ext cx="5977937" cy="1666501"/>
          </a:xfrm>
        </p:spPr>
        <p:txBody>
          <a:bodyPr vert="horz" lIns="91440" tIns="45720" rIns="91440" bIns="45720" rtlCol="0" anchor="b">
            <a:normAutofit/>
          </a:bodyPr>
          <a:lstStyle/>
          <a:p>
            <a:r>
              <a:rPr lang="ja-JP" sz="4000" b="0" i="0" strike="noStrike" cap="none" baseline="0">
                <a:solidFill>
                  <a:srgbClr val="FFFFFF"/>
                </a:solidFill>
                <a:effectLst/>
                <a:latin typeface="MS UI Gothic"/>
                <a:ea typeface="MS UI Gothic"/>
                <a:cs typeface="MS UI Gothic"/>
              </a:rPr>
              <a:t>流通チャネル: ディストリビューター</a:t>
            </a:r>
          </a:p>
        </p:txBody>
      </p:sp>
      <p:cxnSp>
        <p:nvCxnSpPr>
          <p:cNvPr id="16" name="Straight Connector 15">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57B0C9E1-E2D0-0AA6-38DB-4B698D294502}"/>
              </a:ext>
            </a:extLst>
          </p:cNvPr>
          <p:cNvSpPr>
            <a:spLocks noGrp="1"/>
          </p:cNvSpPr>
          <p:nvPr>
            <p:ph sz="half" idx="2"/>
          </p:nvPr>
        </p:nvSpPr>
        <p:spPr>
          <a:xfrm>
            <a:off x="1097279" y="2546224"/>
            <a:ext cx="5977938" cy="3342747"/>
          </a:xfrm>
        </p:spPr>
        <p:txBody>
          <a:bodyPr vert="horz" lIns="0" tIns="45720" rIns="0" bIns="45720" rtlCol="0">
            <a:normAutofit/>
          </a:bodyPr>
          <a:lstStyle/>
          <a:p>
            <a:pPr>
              <a:lnSpc>
                <a:spcPct val="90000"/>
              </a:lnSpc>
            </a:pPr>
            <a:r>
              <a:rPr lang="ja-JP" sz="1300" b="0" i="0" strike="noStrike" cap="none" baseline="0">
                <a:solidFill>
                  <a:srgbClr val="FFFFFF"/>
                </a:solidFill>
                <a:effectLst/>
                <a:latin typeface="MS UI Gothic"/>
                <a:ea typeface="MS UI Gothic"/>
                <a:cs typeface="MS UI Gothic"/>
              </a:rPr>
              <a:t>流通業者の役割</a:t>
            </a:r>
          </a:p>
          <a:p>
            <a:pPr lvl="1">
              <a:lnSpc>
                <a:spcPct val="90000"/>
              </a:lnSpc>
            </a:pPr>
            <a:r>
              <a:rPr lang="ja-JP" sz="1300" b="0" i="0" strike="noStrike" cap="none" baseline="0">
                <a:solidFill>
                  <a:srgbClr val="FFFFFF"/>
                </a:solidFill>
                <a:effectLst/>
                <a:latin typeface="MS UI Gothic"/>
                <a:ea typeface="MS UI Gothic"/>
                <a:cs typeface="MS UI Gothic"/>
              </a:rPr>
              <a:t>チャイティー製品の代理および流通</a:t>
            </a:r>
          </a:p>
          <a:p>
            <a:pPr lvl="1">
              <a:lnSpc>
                <a:spcPct val="90000"/>
              </a:lnSpc>
            </a:pPr>
            <a:r>
              <a:rPr lang="ja-JP" sz="1300" b="0" i="0" strike="noStrike" cap="none" baseline="0">
                <a:solidFill>
                  <a:srgbClr val="FFFFFF"/>
                </a:solidFill>
                <a:effectLst/>
                <a:latin typeface="MS UI Gothic"/>
                <a:ea typeface="MS UI Gothic"/>
                <a:cs typeface="MS UI Gothic"/>
              </a:rPr>
              <a:t>さまざまな市場での移動と販売を促進する</a:t>
            </a:r>
          </a:p>
          <a:p>
            <a:pPr lvl="1">
              <a:lnSpc>
                <a:spcPct val="90000"/>
              </a:lnSpc>
            </a:pPr>
            <a:r>
              <a:rPr lang="ja-JP" sz="1300" b="0" i="0" strike="noStrike" cap="none" baseline="0">
                <a:solidFill>
                  <a:srgbClr val="FFFFFF"/>
                </a:solidFill>
                <a:effectLst/>
                <a:latin typeface="MS UI Gothic"/>
                <a:ea typeface="MS UI Gothic"/>
                <a:cs typeface="MS UI Gothic"/>
              </a:rPr>
              <a:t>マーケティング、販売、アフター サービスの提供</a:t>
            </a:r>
          </a:p>
          <a:p>
            <a:pPr>
              <a:lnSpc>
                <a:spcPct val="90000"/>
              </a:lnSpc>
            </a:pPr>
            <a:r>
              <a:rPr lang="ja-JP" sz="1300" b="0" i="0" strike="noStrike" cap="none" baseline="0">
                <a:solidFill>
                  <a:srgbClr val="FFFFFF"/>
                </a:solidFill>
                <a:effectLst/>
                <a:latin typeface="MS UI Gothic"/>
                <a:ea typeface="MS UI Gothic"/>
                <a:cs typeface="MS UI Gothic"/>
              </a:rPr>
              <a:t>リレーションシップ</a:t>
            </a:r>
          </a:p>
          <a:p>
            <a:pPr lvl="1">
              <a:lnSpc>
                <a:spcPct val="90000"/>
              </a:lnSpc>
            </a:pPr>
            <a:r>
              <a:rPr lang="ja-JP" sz="1300" b="0" i="0" strike="noStrike" cap="none" baseline="0">
                <a:solidFill>
                  <a:srgbClr val="FFFFFF"/>
                </a:solidFill>
                <a:effectLst/>
                <a:latin typeface="MS UI Gothic"/>
                <a:ea typeface="MS UI Gothic"/>
                <a:cs typeface="MS UI Gothic"/>
              </a:rPr>
              <a:t>小売業者および消費者との関係を確立および維持する</a:t>
            </a:r>
          </a:p>
          <a:p>
            <a:pPr lvl="1">
              <a:lnSpc>
                <a:spcPct val="90000"/>
              </a:lnSpc>
            </a:pPr>
            <a:r>
              <a:rPr lang="ja-JP" sz="1300" b="0" i="0" strike="noStrike" cap="none" baseline="0">
                <a:solidFill>
                  <a:srgbClr val="FFFFFF"/>
                </a:solidFill>
                <a:effectLst/>
                <a:latin typeface="MS UI Gothic"/>
                <a:ea typeface="MS UI Gothic"/>
                <a:cs typeface="MS UI Gothic"/>
              </a:rPr>
              <a:t>技術的および物流的なサポートを提供する</a:t>
            </a:r>
          </a:p>
          <a:p>
            <a:pPr>
              <a:lnSpc>
                <a:spcPct val="90000"/>
              </a:lnSpc>
            </a:pPr>
            <a:r>
              <a:rPr lang="ja-JP" sz="1300" b="0" i="0" strike="noStrike" cap="none" baseline="0">
                <a:solidFill>
                  <a:srgbClr val="FFFFFF"/>
                </a:solidFill>
                <a:effectLst/>
                <a:latin typeface="MS UI Gothic"/>
                <a:ea typeface="MS UI Gothic"/>
                <a:cs typeface="MS UI Gothic"/>
              </a:rPr>
              <a:t>ラテン アメリカの主要流通業者</a:t>
            </a:r>
          </a:p>
          <a:p>
            <a:pPr lvl="1">
              <a:lnSpc>
                <a:spcPct val="90000"/>
              </a:lnSpc>
            </a:pPr>
            <a:r>
              <a:rPr lang="ja-JP" sz="1300" b="0" i="0" strike="noStrike" cap="none" baseline="0">
                <a:solidFill>
                  <a:srgbClr val="FFFFFF"/>
                </a:solidFill>
                <a:effectLst/>
                <a:latin typeface="MS UI Gothic"/>
                <a:ea typeface="MS UI Gothic"/>
                <a:cs typeface="MS UI Gothic"/>
              </a:rPr>
              <a:t>Tailwind Traders</a:t>
            </a:r>
          </a:p>
          <a:p>
            <a:pPr lvl="1">
              <a:lnSpc>
                <a:spcPct val="90000"/>
              </a:lnSpc>
            </a:pPr>
            <a:r>
              <a:rPr lang="ja-JP" sz="1300" b="0" i="0" strike="noStrike" cap="none" baseline="0">
                <a:solidFill>
                  <a:srgbClr val="FFFFFF"/>
                </a:solidFill>
                <a:effectLst/>
                <a:latin typeface="MS UI Gothic"/>
                <a:ea typeface="MS UI Gothic"/>
                <a:cs typeface="MS UI Gothic"/>
              </a:rPr>
              <a:t>WoodGrove Groceries</a:t>
            </a:r>
          </a:p>
        </p:txBody>
      </p:sp>
      <p:pic>
        <p:nvPicPr>
          <p:cNvPr id="5" name="Content Placeholder 4" descr="Medicine bottles on shelf">
            <a:extLst>
              <a:ext uri="{FF2B5EF4-FFF2-40B4-BE49-F238E27FC236}">
                <a16:creationId xmlns:a16="http://schemas.microsoft.com/office/drawing/2014/main" id="{17A78705-6D93-4728-8C80-3B6DDBB09F32}"/>
              </a:ext>
            </a:extLst>
          </p:cNvPr>
          <p:cNvPicPr>
            <a:picLocks noGrp="1" noChangeAspect="1"/>
          </p:cNvPicPr>
          <p:nvPr>
            <p:ph sz="half" idx="1"/>
          </p:nvPr>
        </p:nvPicPr>
        <p:blipFill>
          <a:blip r:embed="rId3"/>
          <a:srcRect l="29134" r="26287" b="-1"/>
          <a:stretch>
            <a:fillRect/>
          </a:stretch>
        </p:blipFill>
        <p:spPr>
          <a:xfrm>
            <a:off x="7611902" y="10"/>
            <a:ext cx="4580097" cy="6857990"/>
          </a:xfrm>
          <a:prstGeom prst="rect">
            <a:avLst/>
          </a:prstGeom>
        </p:spPr>
      </p:pic>
    </p:spTree>
    <p:extLst>
      <p:ext uri="{BB962C8B-B14F-4D97-AF65-F5344CB8AC3E}">
        <p14:creationId xmlns:p14="http://schemas.microsoft.com/office/powerpoint/2010/main" val="1740014144"/>
      </p:ext>
    </p:extLst>
  </p:cSld>
  <p:clrMapOvr>
    <a:overrideClrMapping bg1="dk1" tx1="lt1" bg2="dk2" tx2="lt2" accent1="accent1" accent2="accent2" accent3="accent3" accent4="accent4" accent5="accent5" accent6="accent6" hlink="hlink" folHlink="folHlink"/>
  </p:clrMapOvr>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1245F14-392E-CD33-0867-633651550A0A}"/>
              </a:ext>
            </a:extLst>
          </p:cNvPr>
          <p:cNvSpPr>
            <a:spLocks noGrp="1"/>
          </p:cNvSpPr>
          <p:nvPr>
            <p:ph type="title"/>
          </p:nvPr>
        </p:nvSpPr>
        <p:spPr>
          <a:xfrm>
            <a:off x="492369" y="605896"/>
            <a:ext cx="3642309" cy="5646208"/>
          </a:xfrm>
        </p:spPr>
        <p:txBody>
          <a:bodyPr anchor="ctr">
            <a:normAutofit/>
          </a:bodyPr>
          <a:lstStyle/>
          <a:p>
            <a:r>
              <a:rPr lang="ja-JP" sz="4400" b="0" i="0" strike="noStrike" cap="none" baseline="0">
                <a:solidFill>
                  <a:srgbClr val="FFFFFF"/>
                </a:solidFill>
                <a:effectLst/>
                <a:latin typeface="MS UI Gothic"/>
                <a:ea typeface="MS UI Gothic"/>
                <a:cs typeface="MS UI Gothic"/>
              </a:rPr>
              <a:t>プロモーション計画と戦略</a:t>
            </a:r>
          </a:p>
        </p:txBody>
      </p:sp>
      <p:sp>
        <p:nvSpPr>
          <p:cNvPr id="3" name="Content Placeholder 2">
            <a:extLst>
              <a:ext uri="{FF2B5EF4-FFF2-40B4-BE49-F238E27FC236}">
                <a16:creationId xmlns:a16="http://schemas.microsoft.com/office/drawing/2014/main" id="{07AF0561-A22D-71E8-8376-6BAFB76D632F}"/>
              </a:ext>
            </a:extLst>
          </p:cNvPr>
          <p:cNvSpPr>
            <a:spLocks noGrp="1"/>
          </p:cNvSpPr>
          <p:nvPr>
            <p:ph idx="1"/>
          </p:nvPr>
        </p:nvSpPr>
        <p:spPr>
          <a:xfrm>
            <a:off x="5231958" y="605896"/>
            <a:ext cx="5923721" cy="5646208"/>
          </a:xfrm>
        </p:spPr>
        <p:txBody>
          <a:bodyPr anchor="ctr">
            <a:normAutofit/>
          </a:bodyPr>
          <a:lstStyle/>
          <a:p>
            <a:pPr>
              <a:lnSpc>
                <a:spcPct val="100000"/>
              </a:lnSpc>
            </a:pPr>
            <a:r>
              <a:rPr lang="ja-JP" sz="1700" b="0" i="0" strike="noStrike" cap="none" baseline="0">
                <a:solidFill>
                  <a:srgbClr val="404040"/>
                </a:solidFill>
                <a:effectLst/>
                <a:latin typeface="MS UI Gothic"/>
                <a:ea typeface="MS UI Gothic"/>
                <a:cs typeface="MS UI Gothic"/>
              </a:rPr>
              <a:t>プロモーション計画と戦略の目的</a:t>
            </a:r>
          </a:p>
          <a:p>
            <a:pPr lvl="1">
              <a:lnSpc>
                <a:spcPct val="100000"/>
              </a:lnSpc>
            </a:pPr>
            <a:r>
              <a:rPr lang="ja-JP" sz="1700" b="0" i="0" strike="noStrike" cap="none" baseline="0">
                <a:solidFill>
                  <a:srgbClr val="404040"/>
                </a:solidFill>
                <a:effectLst/>
                <a:latin typeface="MS UI Gothic"/>
                <a:ea typeface="MS UI Gothic"/>
                <a:cs typeface="MS UI Gothic"/>
              </a:rPr>
              <a:t>ターゲット層のチャイ ティーへの認識度と関心を高める</a:t>
            </a:r>
          </a:p>
          <a:p>
            <a:pPr lvl="1">
              <a:lnSpc>
                <a:spcPct val="100000"/>
              </a:lnSpc>
            </a:pPr>
            <a:r>
              <a:rPr lang="ja-JP" sz="1700" b="0" i="0" strike="noStrike" cap="none" baseline="0">
                <a:solidFill>
                  <a:srgbClr val="404040"/>
                </a:solidFill>
                <a:effectLst/>
                <a:latin typeface="MS UI Gothic"/>
                <a:ea typeface="MS UI Gothic"/>
                <a:cs typeface="MS UI Gothic"/>
              </a:rPr>
              <a:t>チャイ ティーをプレミアム、自然、そして健康的な製品として位置づける</a:t>
            </a:r>
          </a:p>
          <a:p>
            <a:pPr lvl="1">
              <a:lnSpc>
                <a:spcPct val="100000"/>
              </a:lnSpc>
            </a:pPr>
            <a:r>
              <a:rPr lang="ja-JP" sz="1700" b="0" i="0" strike="noStrike" cap="none" baseline="0">
                <a:solidFill>
                  <a:srgbClr val="404040"/>
                </a:solidFill>
                <a:effectLst/>
                <a:latin typeface="MS UI Gothic"/>
                <a:ea typeface="MS UI Gothic"/>
                <a:cs typeface="MS UI Gothic"/>
              </a:rPr>
              <a:t>さまざまなチャネルやインセンティブを通じてチャイ ティーの試用と購入を奨励する</a:t>
            </a:r>
          </a:p>
          <a:p>
            <a:pPr lvl="1">
              <a:lnSpc>
                <a:spcPct val="100000"/>
              </a:lnSpc>
            </a:pPr>
            <a:r>
              <a:rPr lang="ja-JP" sz="1700" b="0" i="0" strike="noStrike" cap="none" baseline="0">
                <a:solidFill>
                  <a:srgbClr val="404040"/>
                </a:solidFill>
                <a:effectLst/>
                <a:latin typeface="MS UI Gothic"/>
                <a:ea typeface="MS UI Gothic"/>
                <a:cs typeface="MS UI Gothic"/>
              </a:rPr>
              <a:t>チャイ ティー消費者のロイヤルティを確立して維持する</a:t>
            </a:r>
          </a:p>
          <a:p>
            <a:pPr>
              <a:lnSpc>
                <a:spcPct val="100000"/>
              </a:lnSpc>
            </a:pPr>
            <a:r>
              <a:rPr lang="ja-JP" sz="1700" b="0" i="0" strike="noStrike" cap="none" baseline="0">
                <a:solidFill>
                  <a:srgbClr val="404040"/>
                </a:solidFill>
                <a:effectLst/>
                <a:latin typeface="MS UI Gothic"/>
                <a:ea typeface="MS UI Gothic"/>
                <a:cs typeface="MS UI Gothic"/>
              </a:rPr>
              <a:t>プロモーション計画と戦略で使用される戦術</a:t>
            </a:r>
          </a:p>
          <a:p>
            <a:pPr lvl="1">
              <a:lnSpc>
                <a:spcPct val="100000"/>
              </a:lnSpc>
            </a:pPr>
            <a:r>
              <a:rPr lang="ja-JP" sz="1700" b="0" i="0" strike="noStrike" cap="none" baseline="0">
                <a:solidFill>
                  <a:srgbClr val="404040"/>
                </a:solidFill>
                <a:effectLst/>
                <a:latin typeface="MS UI Gothic"/>
                <a:ea typeface="MS UI Gothic"/>
                <a:cs typeface="MS UI Gothic"/>
              </a:rPr>
              <a:t>キャッチーで記憶に残るチャイ ティーのブランド名とロゴを作成する</a:t>
            </a:r>
          </a:p>
          <a:p>
            <a:pPr lvl="1">
              <a:lnSpc>
                <a:spcPct val="100000"/>
              </a:lnSpc>
            </a:pPr>
            <a:r>
              <a:rPr lang="ja-JP" sz="1700" b="0" i="0" strike="noStrike" cap="none" baseline="0">
                <a:solidFill>
                  <a:srgbClr val="404040"/>
                </a:solidFill>
                <a:effectLst/>
                <a:latin typeface="MS UI Gothic"/>
                <a:ea typeface="MS UI Gothic"/>
                <a:cs typeface="MS UI Gothic"/>
              </a:rPr>
              <a:t>Web サイトとソーシャル メディアでのチャイ ティーの存在感を確立する</a:t>
            </a:r>
          </a:p>
          <a:p>
            <a:pPr lvl="1">
              <a:lnSpc>
                <a:spcPct val="100000"/>
              </a:lnSpc>
            </a:pPr>
            <a:r>
              <a:rPr lang="ja-JP" sz="1700" b="0" i="0" strike="noStrike" cap="none" baseline="0">
                <a:solidFill>
                  <a:srgbClr val="404040"/>
                </a:solidFill>
                <a:effectLst/>
                <a:latin typeface="MS UI Gothic"/>
                <a:ea typeface="MS UI Gothic"/>
                <a:cs typeface="MS UI Gothic"/>
              </a:rPr>
              <a:t>デジタル マーケティング キャンペーンを開始する</a:t>
            </a:r>
          </a:p>
          <a:p>
            <a:pPr lvl="1">
              <a:lnSpc>
                <a:spcPct val="100000"/>
              </a:lnSpc>
            </a:pPr>
            <a:r>
              <a:rPr lang="ja-JP" sz="1700" b="0" i="0" strike="noStrike" cap="none" baseline="0">
                <a:solidFill>
                  <a:srgbClr val="404040"/>
                </a:solidFill>
                <a:effectLst/>
                <a:latin typeface="MS UI Gothic"/>
                <a:ea typeface="MS UI Gothic"/>
                <a:cs typeface="MS UI Gothic"/>
              </a:rPr>
              <a:t>チャイ ティーの無料サンプルとクーポンを配布する</a:t>
            </a:r>
          </a:p>
          <a:p>
            <a:pPr lvl="1">
              <a:lnSpc>
                <a:spcPct val="100000"/>
              </a:lnSpc>
            </a:pPr>
            <a:r>
              <a:rPr lang="ja-JP" sz="1700" b="0" i="0" strike="noStrike" cap="none" baseline="0">
                <a:solidFill>
                  <a:srgbClr val="404040"/>
                </a:solidFill>
                <a:effectLst/>
                <a:latin typeface="MS UI Gothic"/>
                <a:ea typeface="MS UI Gothic"/>
                <a:cs typeface="MS UI Gothic"/>
              </a:rPr>
              <a:t>イベントやコンテストを企画する</a:t>
            </a:r>
          </a:p>
          <a:p>
            <a:pPr>
              <a:lnSpc>
                <a:spcPct val="100000"/>
              </a:lnSpc>
            </a:pPr>
            <a:r>
              <a:rPr lang="ja-JP" sz="1700" b="0" i="0" strike="noStrike" cap="none" baseline="0">
                <a:solidFill>
                  <a:srgbClr val="404040"/>
                </a:solidFill>
                <a:effectLst/>
                <a:latin typeface="MS UI Gothic"/>
                <a:ea typeface="MS UI Gothic"/>
                <a:cs typeface="MS UI Gothic"/>
              </a:rPr>
              <a:t>プロモーション計画と戦略の実施と評価</a:t>
            </a:r>
          </a:p>
        </p:txBody>
      </p:sp>
    </p:spTree>
    <p:extLst>
      <p:ext uri="{BB962C8B-B14F-4D97-AF65-F5344CB8AC3E}">
        <p14:creationId xmlns:p14="http://schemas.microsoft.com/office/powerpoint/2010/main" val="2279399431"/>
      </p:ext>
    </p:extLst>
  </p:cSld>
  <p:clrMapOvr>
    <a:masterClrMapping/>
  </p:clrMapOvr>
  <p:transition/>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2A4EB4-408D-C81C-834D-A6256DEC8169}"/>
              </a:ext>
            </a:extLst>
          </p:cNvPr>
          <p:cNvSpPr>
            <a:spLocks noGrp="1"/>
          </p:cNvSpPr>
          <p:nvPr>
            <p:ph type="title"/>
          </p:nvPr>
        </p:nvSpPr>
        <p:spPr>
          <a:xfrm>
            <a:off x="5172074" y="286603"/>
            <a:ext cx="5983605" cy="1450757"/>
          </a:xfrm>
        </p:spPr>
        <p:txBody>
          <a:bodyPr vert="horz" lIns="91440" tIns="45720" rIns="91440" bIns="45720" rtlCol="0" anchor="b">
            <a:normAutofit/>
          </a:bodyPr>
          <a:lstStyle/>
          <a:p>
            <a:r>
              <a:rPr lang="ja-JP" sz="3100" b="0" i="0" strike="noStrike" cap="none" baseline="0">
                <a:solidFill>
                  <a:srgbClr val="404040"/>
                </a:solidFill>
                <a:effectLst/>
                <a:latin typeface="MS UI Gothic"/>
                <a:ea typeface="MS UI Gothic"/>
                <a:cs typeface="MS UI Gothic"/>
              </a:rPr>
              <a:t>期待される成果と課題: 期待される成果</a:t>
            </a:r>
          </a:p>
        </p:txBody>
      </p:sp>
      <p:pic>
        <p:nvPicPr>
          <p:cNvPr id="5" name="Content Placeholder 4" descr="Tea being poured into a mug with a ceramic pot - black background">
            <a:extLst>
              <a:ext uri="{FF2B5EF4-FFF2-40B4-BE49-F238E27FC236}">
                <a16:creationId xmlns:a16="http://schemas.microsoft.com/office/drawing/2014/main" id="{FD4F758D-569A-4658-9C5B-1CC2B977D553}"/>
              </a:ext>
            </a:extLst>
          </p:cNvPr>
          <p:cNvPicPr>
            <a:picLocks noGrp="1" noChangeAspect="1"/>
          </p:cNvPicPr>
          <p:nvPr>
            <p:ph sz="half" idx="1"/>
          </p:nvPr>
        </p:nvPicPr>
        <p:blipFill>
          <a:blip r:embed="rId3"/>
          <a:srcRect l="20033" r="11470"/>
          <a:stretch>
            <a:fillRect/>
          </a:stretch>
        </p:blipFill>
        <p:spPr>
          <a:xfrm>
            <a:off x="20" y="10"/>
            <a:ext cx="4580077" cy="6857990"/>
          </a:xfrm>
          <a:prstGeom prst="rect">
            <a:avLst/>
          </a:prstGeom>
        </p:spPr>
      </p:pic>
      <p:cxnSp>
        <p:nvCxnSpPr>
          <p:cNvPr id="16" name="Straight Connector 15">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7796EB5D-026C-631E-9EC6-70B8B9D10E25}"/>
              </a:ext>
            </a:extLst>
          </p:cNvPr>
          <p:cNvSpPr>
            <a:spLocks noGrp="1"/>
          </p:cNvSpPr>
          <p:nvPr>
            <p:ph sz="half" idx="2"/>
          </p:nvPr>
        </p:nvSpPr>
        <p:spPr>
          <a:xfrm>
            <a:off x="5172074" y="2108201"/>
            <a:ext cx="5983606" cy="3760891"/>
          </a:xfrm>
        </p:spPr>
        <p:txBody>
          <a:bodyPr vert="horz" lIns="0" tIns="45720" rIns="0" bIns="45720" rtlCol="0">
            <a:normAutofit/>
          </a:bodyPr>
          <a:lstStyle/>
          <a:p>
            <a:r>
              <a:rPr lang="ja-JP" sz="1900" b="0" i="0" strike="noStrike" cap="none" baseline="0">
                <a:solidFill>
                  <a:srgbClr val="404040"/>
                </a:solidFill>
                <a:effectLst/>
                <a:latin typeface="MS UI Gothic"/>
                <a:ea typeface="MS UI Gothic"/>
                <a:cs typeface="MS UI Gothic"/>
              </a:rPr>
              <a:t>ターゲット層のチャイ ティーに対する認知度および関心が 20% 増加</a:t>
            </a:r>
          </a:p>
          <a:p>
            <a:r>
              <a:rPr lang="ja-JP" sz="1900" b="0" i="0" strike="noStrike" cap="none" baseline="0">
                <a:solidFill>
                  <a:srgbClr val="404040"/>
                </a:solidFill>
                <a:effectLst/>
                <a:latin typeface="MS UI Gothic"/>
                <a:ea typeface="MS UI Gothic"/>
                <a:cs typeface="MS UI Gothic"/>
              </a:rPr>
              <a:t>この地域におけるチャイ ティーの市場シェアが 10% 増加</a:t>
            </a:r>
          </a:p>
          <a:p>
            <a:r>
              <a:rPr lang="ja-JP" sz="1900" b="0" i="0" strike="noStrike" cap="none" baseline="0">
                <a:solidFill>
                  <a:srgbClr val="404040"/>
                </a:solidFill>
                <a:effectLst/>
                <a:latin typeface="MS UI Gothic"/>
                <a:ea typeface="MS UI Gothic"/>
                <a:cs typeface="MS UI Gothic"/>
              </a:rPr>
              <a:t>この地域におけるチャイ ティーの販売量と収益が 15% 増加</a:t>
            </a:r>
          </a:p>
          <a:p>
            <a:r>
              <a:rPr lang="ja-JP" sz="1900" b="0" i="0" strike="noStrike" cap="none" baseline="0">
                <a:solidFill>
                  <a:srgbClr val="404040"/>
                </a:solidFill>
                <a:effectLst/>
                <a:latin typeface="MS UI Gothic"/>
                <a:ea typeface="MS UI Gothic"/>
                <a:cs typeface="MS UI Gothic"/>
              </a:rPr>
              <a:t>この地域におけるチャイ ティーの顧客満足度と維持率が 25% 向上</a:t>
            </a:r>
          </a:p>
        </p:txBody>
      </p:sp>
    </p:spTree>
    <p:extLst>
      <p:ext uri="{BB962C8B-B14F-4D97-AF65-F5344CB8AC3E}">
        <p14:creationId xmlns:p14="http://schemas.microsoft.com/office/powerpoint/2010/main" val="2435481313"/>
      </p:ext>
    </p:extLst>
  </p:cSld>
  <p:clrMapOvr>
    <a:masterClrMapping/>
  </p:clrMapOvr>
  <p:transition/>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36740AF-0EFE-B2A7-E48B-E7CDBC70BE72}"/>
              </a:ext>
            </a:extLst>
          </p:cNvPr>
          <p:cNvSpPr>
            <a:spLocks noGrp="1"/>
          </p:cNvSpPr>
          <p:nvPr>
            <p:ph type="title"/>
          </p:nvPr>
        </p:nvSpPr>
        <p:spPr>
          <a:xfrm>
            <a:off x="492369" y="605896"/>
            <a:ext cx="3642309" cy="5646208"/>
          </a:xfrm>
        </p:spPr>
        <p:txBody>
          <a:bodyPr anchor="ctr">
            <a:normAutofit/>
          </a:bodyPr>
          <a:lstStyle/>
          <a:p>
            <a:r>
              <a:rPr lang="ja-JP" sz="4400" b="0" i="0" strike="noStrike" cap="none" baseline="0">
                <a:solidFill>
                  <a:srgbClr val="FFFFFF"/>
                </a:solidFill>
                <a:effectLst/>
                <a:latin typeface="MS UI Gothic"/>
                <a:ea typeface="MS UI Gothic"/>
                <a:cs typeface="MS UI Gothic"/>
              </a:rPr>
              <a:t>期待される成果と課題: 潜在的な課題</a:t>
            </a:r>
          </a:p>
        </p:txBody>
      </p:sp>
      <p:sp>
        <p:nvSpPr>
          <p:cNvPr id="3" name="Content Placeholder 2">
            <a:extLst>
              <a:ext uri="{FF2B5EF4-FFF2-40B4-BE49-F238E27FC236}">
                <a16:creationId xmlns:a16="http://schemas.microsoft.com/office/drawing/2014/main" id="{E00E46F5-CD63-3163-14F7-A053EF62A204}"/>
              </a:ext>
            </a:extLst>
          </p:cNvPr>
          <p:cNvSpPr>
            <a:spLocks noGrp="1"/>
          </p:cNvSpPr>
          <p:nvPr>
            <p:ph idx="1"/>
          </p:nvPr>
        </p:nvSpPr>
        <p:spPr>
          <a:xfrm>
            <a:off x="5231958" y="605896"/>
            <a:ext cx="5923721" cy="5646208"/>
          </a:xfrm>
        </p:spPr>
        <p:txBody>
          <a:bodyPr anchor="ctr">
            <a:normAutofit/>
          </a:bodyPr>
          <a:lstStyle/>
          <a:p>
            <a:r>
              <a:rPr lang="ja-JP" sz="2400" b="0" i="0" strike="noStrike" cap="none" baseline="0">
                <a:solidFill>
                  <a:srgbClr val="404040"/>
                </a:solidFill>
                <a:effectLst/>
                <a:latin typeface="MS UI Gothic"/>
                <a:ea typeface="MS UI Gothic"/>
                <a:cs typeface="MS UI Gothic"/>
              </a:rPr>
              <a:t>チャイ ティー製品は他の飲料に比べて価格が高く、手頃な価格ではない</a:t>
            </a:r>
          </a:p>
          <a:p>
            <a:r>
              <a:rPr lang="ja-JP" sz="2400" b="0" i="0" strike="noStrike" cap="none" baseline="0">
                <a:solidFill>
                  <a:srgbClr val="404040"/>
                </a:solidFill>
                <a:effectLst/>
                <a:latin typeface="MS UI Gothic"/>
                <a:ea typeface="MS UI Gothic"/>
                <a:cs typeface="MS UI Gothic"/>
              </a:rPr>
              <a:t>人口の一部の層ではチャイ ティーに対する認知度と馴染みが不足している</a:t>
            </a:r>
          </a:p>
          <a:p>
            <a:r>
              <a:rPr lang="ja-JP" sz="2400" b="0" i="0" strike="noStrike" cap="none" baseline="0">
                <a:solidFill>
                  <a:srgbClr val="404040"/>
                </a:solidFill>
                <a:effectLst/>
                <a:latin typeface="MS UI Gothic"/>
                <a:ea typeface="MS UI Gothic"/>
                <a:cs typeface="MS UI Gothic"/>
              </a:rPr>
              <a:t>ハーブ ティー、緑茶、紅茶などの他のお茶製品との競合</a:t>
            </a:r>
          </a:p>
          <a:p>
            <a:r>
              <a:rPr lang="ja-JP" sz="2400" b="0" i="0" strike="noStrike" cap="none" baseline="0">
                <a:solidFill>
                  <a:srgbClr val="404040"/>
                </a:solidFill>
                <a:effectLst/>
                <a:latin typeface="MS UI Gothic"/>
                <a:ea typeface="MS UI Gothic"/>
                <a:cs typeface="MS UI Gothic"/>
              </a:rPr>
              <a:t>一部の国におけるチャイ ティー製品の参入と拡大を制限する可能性がある規制および文化的障壁</a:t>
            </a:r>
          </a:p>
          <a:p>
            <a:r>
              <a:rPr lang="ja-JP" sz="2400" b="0" i="0" strike="noStrike" cap="none" baseline="0">
                <a:solidFill>
                  <a:srgbClr val="404040"/>
                </a:solidFill>
                <a:effectLst/>
                <a:latin typeface="MS UI Gothic"/>
                <a:ea typeface="MS UI Gothic"/>
                <a:cs typeface="MS UI Gothic"/>
              </a:rPr>
              <a:t>チャイ ティー原料の供給と品質に影響を与える可能性がある環境問題と社会問題</a:t>
            </a:r>
          </a:p>
        </p:txBody>
      </p:sp>
    </p:spTree>
    <p:extLst>
      <p:ext uri="{BB962C8B-B14F-4D97-AF65-F5344CB8AC3E}">
        <p14:creationId xmlns:p14="http://schemas.microsoft.com/office/powerpoint/2010/main" val="3436084147"/>
      </p:ext>
    </p:extLst>
  </p:cSld>
  <p:clrMapOvr>
    <a:masterClrMapping/>
  </p:clrMapOvr>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BC6B9AE-17CD-B572-3126-CE8C98ACDD19}"/>
              </a:ext>
            </a:extLst>
          </p:cNvPr>
          <p:cNvSpPr>
            <a:spLocks noGrp="1"/>
          </p:cNvSpPr>
          <p:nvPr>
            <p:ph type="title"/>
          </p:nvPr>
        </p:nvSpPr>
        <p:spPr>
          <a:xfrm>
            <a:off x="492369" y="605896"/>
            <a:ext cx="3642309" cy="5646208"/>
          </a:xfrm>
        </p:spPr>
        <p:txBody>
          <a:bodyPr anchor="ctr">
            <a:normAutofit/>
          </a:bodyPr>
          <a:lstStyle/>
          <a:p>
            <a:r>
              <a:rPr lang="ja-JP" sz="3700" b="0" i="0" strike="noStrike" cap="none" baseline="0">
                <a:solidFill>
                  <a:srgbClr val="FFFFFF"/>
                </a:solidFill>
                <a:effectLst/>
                <a:latin typeface="MS UI Gothic"/>
                <a:ea typeface="MS UI Gothic"/>
                <a:cs typeface="MS UI Gothic"/>
              </a:rPr>
              <a:t>推奨事項と結論</a:t>
            </a:r>
          </a:p>
        </p:txBody>
      </p:sp>
      <p:sp>
        <p:nvSpPr>
          <p:cNvPr id="3" name="Content Placeholder 2">
            <a:extLst>
              <a:ext uri="{FF2B5EF4-FFF2-40B4-BE49-F238E27FC236}">
                <a16:creationId xmlns:a16="http://schemas.microsoft.com/office/drawing/2014/main" id="{8C502C42-5F80-D143-0FD9-6874928FB36B}"/>
              </a:ext>
            </a:extLst>
          </p:cNvPr>
          <p:cNvSpPr>
            <a:spLocks noGrp="1"/>
          </p:cNvSpPr>
          <p:nvPr>
            <p:ph idx="1"/>
          </p:nvPr>
        </p:nvSpPr>
        <p:spPr>
          <a:xfrm>
            <a:off x="5231958" y="605896"/>
            <a:ext cx="5923721" cy="5646208"/>
          </a:xfrm>
        </p:spPr>
        <p:txBody>
          <a:bodyPr anchor="ctr">
            <a:normAutofit/>
          </a:bodyPr>
          <a:lstStyle/>
          <a:p>
            <a:pPr>
              <a:lnSpc>
                <a:spcPct val="90000"/>
              </a:lnSpc>
            </a:pPr>
            <a:r>
              <a:rPr lang="ja-JP" sz="1900" b="0" i="0" strike="noStrike" cap="none" baseline="0">
                <a:solidFill>
                  <a:srgbClr val="404040"/>
                </a:solidFill>
                <a:effectLst/>
                <a:latin typeface="MS UI Gothic"/>
                <a:ea typeface="MS UI Gothic"/>
                <a:cs typeface="MS UI Gothic"/>
              </a:rPr>
              <a:t>チャイ ティーはラテン アメリカ市場で成長の可能性を秘めた有望な製品である</a:t>
            </a:r>
          </a:p>
          <a:p>
            <a:pPr lvl="1">
              <a:lnSpc>
                <a:spcPct val="90000"/>
              </a:lnSpc>
            </a:pPr>
            <a:r>
              <a:rPr lang="ja-JP" sz="1900" b="0" i="0" strike="noStrike" cap="none" baseline="0">
                <a:solidFill>
                  <a:srgbClr val="404040"/>
                </a:solidFill>
                <a:effectLst/>
                <a:latin typeface="MS UI Gothic"/>
                <a:ea typeface="MS UI Gothic"/>
                <a:cs typeface="MS UI Gothic"/>
              </a:rPr>
              <a:t>他の飲み物に代わる、健康的で自然でエキゾチックな飲み物を提供する</a:t>
            </a:r>
          </a:p>
          <a:p>
            <a:pPr>
              <a:lnSpc>
                <a:spcPct val="90000"/>
              </a:lnSpc>
            </a:pPr>
            <a:r>
              <a:rPr lang="ja-JP" sz="1900" b="0" i="0" strike="noStrike" cap="none" baseline="0">
                <a:solidFill>
                  <a:srgbClr val="404040"/>
                </a:solidFill>
                <a:effectLst/>
                <a:latin typeface="MS UI Gothic"/>
                <a:ea typeface="MS UI Gothic"/>
                <a:cs typeface="MS UI Gothic"/>
              </a:rPr>
              <a:t>チャイ ティーをプレミアムで本格的かつ多用途な製品として位置づけ、販売する</a:t>
            </a:r>
          </a:p>
          <a:p>
            <a:pPr lvl="1">
              <a:lnSpc>
                <a:spcPct val="90000"/>
              </a:lnSpc>
            </a:pPr>
            <a:r>
              <a:rPr lang="ja-JP" sz="1900" b="0" i="0" strike="noStrike" cap="none" baseline="0">
                <a:solidFill>
                  <a:srgbClr val="404040"/>
                </a:solidFill>
                <a:effectLst/>
                <a:latin typeface="MS UI Gothic"/>
                <a:ea typeface="MS UI Gothic"/>
                <a:cs typeface="MS UI Gothic"/>
              </a:rPr>
              <a:t>さまざまなセグメントや機会にアピール</a:t>
            </a:r>
          </a:p>
          <a:p>
            <a:pPr>
              <a:lnSpc>
                <a:spcPct val="90000"/>
              </a:lnSpc>
            </a:pPr>
            <a:r>
              <a:rPr lang="ja-JP" sz="1900" b="0" i="0" strike="noStrike" cap="none" baseline="0">
                <a:solidFill>
                  <a:srgbClr val="404040"/>
                </a:solidFill>
                <a:effectLst/>
                <a:latin typeface="MS UI Gothic"/>
                <a:ea typeface="MS UI Gothic"/>
                <a:cs typeface="MS UI Gothic"/>
              </a:rPr>
              <a:t>豊かな香り、風味、健康上の利点などの独自の機能と利点を活用する</a:t>
            </a:r>
          </a:p>
          <a:p>
            <a:pPr lvl="1">
              <a:lnSpc>
                <a:spcPct val="90000"/>
              </a:lnSpc>
            </a:pPr>
            <a:r>
              <a:rPr lang="ja-JP" sz="1900" b="0" i="0" strike="noStrike" cap="none" baseline="0">
                <a:solidFill>
                  <a:srgbClr val="404040"/>
                </a:solidFill>
                <a:effectLst/>
                <a:latin typeface="MS UI Gothic"/>
                <a:ea typeface="MS UI Gothic"/>
                <a:cs typeface="MS UI Gothic"/>
              </a:rPr>
              <a:t>他のお茶製品との差別化</a:t>
            </a:r>
          </a:p>
          <a:p>
            <a:pPr>
              <a:lnSpc>
                <a:spcPct val="90000"/>
              </a:lnSpc>
            </a:pPr>
            <a:r>
              <a:rPr lang="ja-JP" sz="1900" b="0" i="0" strike="noStrike" cap="none" baseline="0">
                <a:solidFill>
                  <a:srgbClr val="404040"/>
                </a:solidFill>
                <a:effectLst/>
                <a:latin typeface="MS UI Gothic"/>
                <a:ea typeface="MS UI Gothic"/>
                <a:cs typeface="MS UI Gothic"/>
              </a:rPr>
              <a:t>オンラインとオフラインの戦略を組み合わせてターゲット ユーザーにリーチし、エンゲージメントを図る</a:t>
            </a:r>
          </a:p>
          <a:p>
            <a:pPr lvl="1">
              <a:lnSpc>
                <a:spcPct val="90000"/>
              </a:lnSpc>
            </a:pPr>
            <a:r>
              <a:rPr lang="ja-JP" sz="1900" b="0" i="0" strike="noStrike" cap="none" baseline="0">
                <a:solidFill>
                  <a:srgbClr val="404040"/>
                </a:solidFill>
                <a:effectLst/>
                <a:latin typeface="MS UI Gothic"/>
                <a:ea typeface="MS UI Gothic"/>
                <a:cs typeface="MS UI Gothic"/>
              </a:rPr>
              <a:t>忠実で満足度の高い顧客ベースを構築する</a:t>
            </a:r>
          </a:p>
          <a:p>
            <a:pPr>
              <a:lnSpc>
                <a:spcPct val="90000"/>
              </a:lnSpc>
            </a:pPr>
            <a:r>
              <a:rPr lang="ja-JP" sz="1900" b="0" i="0" strike="noStrike" cap="none" baseline="0">
                <a:solidFill>
                  <a:srgbClr val="404040"/>
                </a:solidFill>
                <a:effectLst/>
                <a:latin typeface="MS UI Gothic"/>
                <a:ea typeface="MS UI Gothic"/>
                <a:cs typeface="MS UI Gothic"/>
              </a:rPr>
              <a:t>価格、認知度、競争、規制、持続可能性などの課題と脅威を克服する</a:t>
            </a:r>
          </a:p>
          <a:p>
            <a:pPr lvl="1">
              <a:lnSpc>
                <a:spcPct val="90000"/>
              </a:lnSpc>
            </a:pPr>
            <a:r>
              <a:rPr lang="ja-JP" sz="1900" b="0" i="0" strike="noStrike" cap="none" baseline="0">
                <a:solidFill>
                  <a:srgbClr val="404040"/>
                </a:solidFill>
                <a:effectLst/>
                <a:latin typeface="MS UI Gothic"/>
                <a:ea typeface="MS UI Gothic"/>
                <a:cs typeface="MS UI Gothic"/>
              </a:rPr>
              <a:t>プロモーション計画と戦略を常に監視、評価、調整する</a:t>
            </a:r>
          </a:p>
        </p:txBody>
      </p:sp>
    </p:spTree>
    <p:extLst>
      <p:ext uri="{BB962C8B-B14F-4D97-AF65-F5344CB8AC3E}">
        <p14:creationId xmlns:p14="http://schemas.microsoft.com/office/powerpoint/2010/main" val="2296988585"/>
      </p:ext>
    </p:extLst>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tint val="90000"/>
            <a:shade val="97000"/>
            <a:satMod val="130000"/>
          </a:schemeClr>
        </a:solidFill>
        <a:effectLst/>
      </p:bgPr>
    </p:bg>
    <p:spTree>
      <p:nvGrpSpPr>
        <p:cNvPr id="1" name=""/>
        <p:cNvGrpSpPr/>
        <p:nvPr/>
      </p:nvGrpSpPr>
      <p:grpSpPr>
        <a:xfrm>
          <a:off x="0" y="0"/>
          <a:ext cx="0" cy="0"/>
        </a:xfrm>
      </p:grpSpPr>
      <p:sp>
        <p:nvSpPr>
          <p:cNvPr id="15" name="Rectangle 14">
            <a:extLst>
              <a:ext uri="{FF2B5EF4-FFF2-40B4-BE49-F238E27FC236}">
                <a16:creationId xmlns:a16="http://schemas.microsoft.com/office/drawing/2014/main" id="{F5FE1B2C-7BC1-4AE2-9A50-2A4A70A9D6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97E8244A-2C81-4C0E-A929-3EC8EFF35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58724" y="457200"/>
            <a:ext cx="11274552" cy="59436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452959-0800-DDAF-BBEA-FDA91B9FA864}"/>
              </a:ext>
            </a:extLst>
          </p:cNvPr>
          <p:cNvSpPr>
            <a:spLocks noGrp="1"/>
          </p:cNvSpPr>
          <p:nvPr>
            <p:ph type="title"/>
          </p:nvPr>
        </p:nvSpPr>
        <p:spPr>
          <a:xfrm>
            <a:off x="858749" y="963997"/>
            <a:ext cx="3787457" cy="4938361"/>
          </a:xfrm>
        </p:spPr>
        <p:txBody>
          <a:bodyPr anchor="ctr">
            <a:normAutofit/>
          </a:bodyPr>
          <a:lstStyle/>
          <a:p>
            <a:pPr algn="r"/>
            <a:r>
              <a:rPr lang="ja-JP" sz="4700" b="0" i="0" strike="noStrike" cap="none" baseline="0">
                <a:solidFill>
                  <a:srgbClr val="404040"/>
                </a:solidFill>
                <a:effectLst/>
                <a:latin typeface="MS UI Gothic"/>
                <a:ea typeface="MS UI Gothic"/>
                <a:cs typeface="MS UI Gothic"/>
              </a:rPr>
              <a:t>アジェンダ</a:t>
            </a:r>
          </a:p>
        </p:txBody>
      </p:sp>
      <p:cxnSp>
        <p:nvCxnSpPr>
          <p:cNvPr id="19" name="Straight Connector 18">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971974"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167ECB0-510E-D567-9E9F-38EB55F19154}"/>
              </a:ext>
            </a:extLst>
          </p:cNvPr>
          <p:cNvSpPr>
            <a:spLocks noGrp="1"/>
          </p:cNvSpPr>
          <p:nvPr>
            <p:ph idx="1"/>
          </p:nvPr>
        </p:nvSpPr>
        <p:spPr>
          <a:xfrm>
            <a:off x="5301798" y="963507"/>
            <a:ext cx="5968181" cy="4938851"/>
          </a:xfrm>
        </p:spPr>
        <p:txBody>
          <a:bodyPr anchor="ctr">
            <a:normAutofit/>
          </a:bodyPr>
          <a:lstStyle/>
          <a:p>
            <a:pPr>
              <a:lnSpc>
                <a:spcPct val="100000"/>
              </a:lnSpc>
            </a:pPr>
            <a:r>
              <a:rPr lang="ja-JP" sz="1800" b="0" i="0" strike="noStrike" cap="none" baseline="0">
                <a:solidFill>
                  <a:srgbClr val="404040"/>
                </a:solidFill>
                <a:effectLst/>
                <a:latin typeface="MS UI Gothic"/>
                <a:ea typeface="MS UI Gothic"/>
                <a:cs typeface="MS UI Gothic"/>
              </a:rPr>
              <a:t>はじめに</a:t>
            </a:r>
          </a:p>
          <a:p>
            <a:pPr>
              <a:lnSpc>
                <a:spcPct val="100000"/>
              </a:lnSpc>
            </a:pPr>
            <a:r>
              <a:rPr lang="ja-JP" sz="1800" b="0" i="0" strike="noStrike" cap="none" baseline="0">
                <a:solidFill>
                  <a:srgbClr val="404040"/>
                </a:solidFill>
                <a:effectLst/>
                <a:latin typeface="MS UI Gothic"/>
                <a:ea typeface="MS UI Gothic"/>
                <a:cs typeface="MS UI Gothic"/>
              </a:rPr>
              <a:t>製品の説明</a:t>
            </a:r>
          </a:p>
          <a:p>
            <a:pPr>
              <a:lnSpc>
                <a:spcPct val="100000"/>
              </a:lnSpc>
            </a:pPr>
            <a:r>
              <a:rPr lang="ja-JP" sz="1800" b="0" i="0" strike="noStrike" cap="none" baseline="0">
                <a:solidFill>
                  <a:srgbClr val="404040"/>
                </a:solidFill>
                <a:effectLst/>
                <a:latin typeface="MS UI Gothic"/>
                <a:ea typeface="MS UI Gothic"/>
                <a:cs typeface="MS UI Gothic"/>
              </a:rPr>
              <a:t>製品説明 (1/2)</a:t>
            </a:r>
          </a:p>
          <a:p>
            <a:pPr>
              <a:lnSpc>
                <a:spcPct val="100000"/>
              </a:lnSpc>
            </a:pPr>
            <a:r>
              <a:rPr lang="ja-JP" sz="1800" b="0" i="0" strike="noStrike" cap="none" baseline="0">
                <a:solidFill>
                  <a:srgbClr val="404040"/>
                </a:solidFill>
                <a:effectLst/>
                <a:latin typeface="MS UI Gothic"/>
                <a:ea typeface="MS UI Gothic"/>
                <a:cs typeface="MS UI Gothic"/>
              </a:rPr>
              <a:t>製品説明 (2/2)</a:t>
            </a:r>
          </a:p>
          <a:p>
            <a:pPr>
              <a:lnSpc>
                <a:spcPct val="100000"/>
              </a:lnSpc>
            </a:pPr>
            <a:r>
              <a:rPr lang="ja-JP" sz="1800" b="0" i="0" strike="noStrike" cap="none" baseline="0">
                <a:solidFill>
                  <a:srgbClr val="404040"/>
                </a:solidFill>
                <a:effectLst/>
                <a:latin typeface="MS UI Gothic"/>
                <a:ea typeface="MS UI Gothic"/>
                <a:cs typeface="MS UI Gothic"/>
              </a:rPr>
              <a:t>市場の動向と需要</a:t>
            </a:r>
          </a:p>
          <a:p>
            <a:pPr>
              <a:lnSpc>
                <a:spcPct val="100000"/>
              </a:lnSpc>
            </a:pPr>
            <a:r>
              <a:rPr lang="ja-JP" sz="1800" b="0" i="0" strike="noStrike" cap="none" baseline="0">
                <a:solidFill>
                  <a:srgbClr val="404040"/>
                </a:solidFill>
                <a:effectLst/>
                <a:latin typeface="MS UI Gothic"/>
                <a:ea typeface="MS UI Gothic"/>
                <a:cs typeface="MS UI Gothic"/>
              </a:rPr>
              <a:t>ラテン アメリカにおけるチャイ ティーの市場シェア</a:t>
            </a:r>
          </a:p>
          <a:p>
            <a:pPr>
              <a:lnSpc>
                <a:spcPct val="100000"/>
              </a:lnSpc>
            </a:pPr>
            <a:r>
              <a:rPr lang="ja-JP" sz="1800" b="0" i="0" strike="noStrike" cap="none" baseline="0">
                <a:solidFill>
                  <a:srgbClr val="404040"/>
                </a:solidFill>
                <a:effectLst/>
                <a:latin typeface="MS UI Gothic"/>
                <a:ea typeface="MS UI Gothic"/>
                <a:cs typeface="MS UI Gothic"/>
              </a:rPr>
              <a:t>流通チャネル</a:t>
            </a:r>
          </a:p>
          <a:p>
            <a:pPr>
              <a:lnSpc>
                <a:spcPct val="100000"/>
              </a:lnSpc>
            </a:pPr>
            <a:r>
              <a:rPr lang="ja-JP" sz="1800" b="0" i="0" strike="noStrike" cap="none" baseline="0">
                <a:solidFill>
                  <a:srgbClr val="404040"/>
                </a:solidFill>
                <a:effectLst/>
                <a:latin typeface="MS UI Gothic"/>
                <a:ea typeface="MS UI Gothic"/>
                <a:cs typeface="MS UI Gothic"/>
              </a:rPr>
              <a:t>プロモーション計画と戦略</a:t>
            </a:r>
          </a:p>
          <a:p>
            <a:pPr>
              <a:lnSpc>
                <a:spcPct val="100000"/>
              </a:lnSpc>
            </a:pPr>
            <a:r>
              <a:rPr lang="ja-JP" sz="1800" b="0" i="0" strike="noStrike" cap="none" baseline="0">
                <a:solidFill>
                  <a:srgbClr val="404040"/>
                </a:solidFill>
                <a:effectLst/>
                <a:latin typeface="MS UI Gothic"/>
                <a:ea typeface="MS UI Gothic"/>
                <a:cs typeface="MS UI Gothic"/>
              </a:rPr>
              <a:t>期待される成果と課題</a:t>
            </a:r>
          </a:p>
          <a:p>
            <a:pPr>
              <a:lnSpc>
                <a:spcPct val="100000"/>
              </a:lnSpc>
            </a:pPr>
            <a:r>
              <a:rPr lang="ja-JP" sz="1800" b="0" i="0" strike="noStrike" cap="none" baseline="0">
                <a:solidFill>
                  <a:srgbClr val="404040"/>
                </a:solidFill>
                <a:effectLst/>
                <a:latin typeface="MS UI Gothic"/>
                <a:ea typeface="MS UI Gothic"/>
                <a:cs typeface="MS UI Gothic"/>
              </a:rPr>
              <a:t>推奨事項と結論</a:t>
            </a:r>
          </a:p>
        </p:txBody>
      </p:sp>
    </p:spTree>
    <p:extLst>
      <p:ext uri="{BB962C8B-B14F-4D97-AF65-F5344CB8AC3E}">
        <p14:creationId xmlns:p14="http://schemas.microsoft.com/office/powerpoint/2010/main" val="1173435060"/>
      </p:ext>
    </p:extLst>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23" name="Rectangle 22">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5" name="Straight Connector 24">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A6BFA77-394F-A689-3324-CFC0387B1986}"/>
              </a:ext>
            </a:extLst>
          </p:cNvPr>
          <p:cNvSpPr>
            <a:spLocks noGrp="1"/>
          </p:cNvSpPr>
          <p:nvPr>
            <p:ph type="title"/>
          </p:nvPr>
        </p:nvSpPr>
        <p:spPr>
          <a:xfrm>
            <a:off x="643467" y="516835"/>
            <a:ext cx="3448259" cy="1666501"/>
          </a:xfrm>
        </p:spPr>
        <p:txBody>
          <a:bodyPr vert="horz" lIns="91440" tIns="45720" rIns="91440" bIns="45720" rtlCol="0" anchor="b">
            <a:normAutofit/>
          </a:bodyPr>
          <a:lstStyle/>
          <a:p>
            <a:r>
              <a:rPr lang="ja-JP" sz="4000" b="0" i="0" strike="noStrike" cap="none" baseline="0">
                <a:solidFill>
                  <a:srgbClr val="FFFFFF"/>
                </a:solidFill>
                <a:effectLst/>
                <a:latin typeface="MS UI Gothic"/>
                <a:ea typeface="MS UI Gothic"/>
                <a:cs typeface="MS UI Gothic"/>
              </a:rPr>
              <a:t>はじめに</a:t>
            </a:r>
          </a:p>
        </p:txBody>
      </p:sp>
      <p:cxnSp>
        <p:nvCxnSpPr>
          <p:cNvPr id="29" name="Straight Connector 28">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2D71011D-BBB3-A2B4-F8B7-F40A8C4716DD}"/>
              </a:ext>
            </a:extLst>
          </p:cNvPr>
          <p:cNvSpPr>
            <a:spLocks noGrp="1"/>
          </p:cNvSpPr>
          <p:nvPr>
            <p:ph sz="half" idx="2"/>
          </p:nvPr>
        </p:nvSpPr>
        <p:spPr>
          <a:xfrm>
            <a:off x="643467" y="2546224"/>
            <a:ext cx="3448259" cy="3342747"/>
          </a:xfrm>
        </p:spPr>
        <p:txBody>
          <a:bodyPr vert="horz" lIns="0" tIns="45720" rIns="0" bIns="45720" rtlCol="0">
            <a:normAutofit/>
          </a:bodyPr>
          <a:lstStyle/>
          <a:p>
            <a:pPr>
              <a:lnSpc>
                <a:spcPct val="90000"/>
              </a:lnSpc>
            </a:pPr>
            <a:r>
              <a:rPr lang="ja-JP" sz="1500" b="0" i="0" strike="noStrike" cap="none" baseline="0">
                <a:solidFill>
                  <a:srgbClr val="FFFFFF"/>
                </a:solidFill>
                <a:effectLst/>
                <a:latin typeface="MS UI Gothic"/>
                <a:ea typeface="MS UI Gothic"/>
                <a:cs typeface="MS UI Gothic"/>
              </a:rPr>
              <a:t>製品の説明、特徴、利点</a:t>
            </a:r>
          </a:p>
          <a:p>
            <a:pPr>
              <a:lnSpc>
                <a:spcPct val="90000"/>
              </a:lnSpc>
            </a:pPr>
            <a:r>
              <a:rPr lang="ja-JP" sz="1500" b="0" i="0" strike="noStrike" cap="none" baseline="0">
                <a:solidFill>
                  <a:srgbClr val="FFFFFF"/>
                </a:solidFill>
                <a:effectLst/>
                <a:latin typeface="MS UI Gothic"/>
                <a:ea typeface="MS UI Gothic"/>
                <a:cs typeface="MS UI Gothic"/>
              </a:rPr>
              <a:t>ラテン アメリカの市場の動向と需要</a:t>
            </a:r>
          </a:p>
          <a:p>
            <a:pPr>
              <a:lnSpc>
                <a:spcPct val="90000"/>
              </a:lnSpc>
            </a:pPr>
            <a:r>
              <a:rPr lang="ja-JP" sz="1500" b="0" i="0" strike="noStrike" cap="none" baseline="0">
                <a:solidFill>
                  <a:srgbClr val="FFFFFF"/>
                </a:solidFill>
                <a:effectLst/>
                <a:latin typeface="MS UI Gothic"/>
                <a:ea typeface="MS UI Gothic"/>
                <a:cs typeface="MS UI Gothic"/>
              </a:rPr>
              <a:t>ラテン アメリカにおける競合分析</a:t>
            </a:r>
          </a:p>
          <a:p>
            <a:pPr>
              <a:lnSpc>
                <a:spcPct val="90000"/>
              </a:lnSpc>
            </a:pPr>
            <a:r>
              <a:rPr lang="ja-JP" sz="1500" b="0" i="0" strike="noStrike" cap="none" baseline="0">
                <a:solidFill>
                  <a:srgbClr val="FFFFFF"/>
                </a:solidFill>
                <a:effectLst/>
                <a:latin typeface="MS UI Gothic"/>
                <a:ea typeface="MS UI Gothic"/>
                <a:cs typeface="MS UI Gothic"/>
              </a:rPr>
              <a:t>ラテン アメリカにおける流通チャネル</a:t>
            </a:r>
          </a:p>
          <a:p>
            <a:pPr>
              <a:lnSpc>
                <a:spcPct val="90000"/>
              </a:lnSpc>
            </a:pPr>
            <a:r>
              <a:rPr lang="ja-JP" sz="1500" b="0" i="0" strike="noStrike" cap="none" baseline="0">
                <a:solidFill>
                  <a:srgbClr val="FFFFFF"/>
                </a:solidFill>
                <a:effectLst/>
                <a:latin typeface="MS UI Gothic"/>
                <a:ea typeface="MS UI Gothic"/>
                <a:cs typeface="MS UI Gothic"/>
              </a:rPr>
              <a:t>ラテン アメリカにおけるプロモーション計画と戦略</a:t>
            </a:r>
          </a:p>
          <a:p>
            <a:pPr>
              <a:lnSpc>
                <a:spcPct val="90000"/>
              </a:lnSpc>
            </a:pPr>
            <a:r>
              <a:rPr lang="ja-JP" sz="1500" b="0" i="0" strike="noStrike" cap="none" baseline="0">
                <a:solidFill>
                  <a:srgbClr val="FFFFFF"/>
                </a:solidFill>
                <a:effectLst/>
                <a:latin typeface="MS UI Gothic"/>
                <a:ea typeface="MS UI Gothic"/>
                <a:cs typeface="MS UI Gothic"/>
              </a:rPr>
              <a:t>期待される成果と課題</a:t>
            </a:r>
          </a:p>
          <a:p>
            <a:pPr>
              <a:lnSpc>
                <a:spcPct val="90000"/>
              </a:lnSpc>
            </a:pPr>
            <a:r>
              <a:rPr lang="ja-JP" sz="1500" b="0" i="0" strike="noStrike" cap="none" baseline="0">
                <a:solidFill>
                  <a:srgbClr val="FFFFFF"/>
                </a:solidFill>
                <a:effectLst/>
                <a:latin typeface="MS UI Gothic"/>
                <a:ea typeface="MS UI Gothic"/>
                <a:cs typeface="MS UI Gothic"/>
              </a:rPr>
              <a:t>推奨事項と結論</a:t>
            </a:r>
          </a:p>
        </p:txBody>
      </p:sp>
      <p:pic>
        <p:nvPicPr>
          <p:cNvPr id="5" name="Content Placeholder 4" descr="Indian masala chai tea. Spiced tea with milk on the rustic wooden table.">
            <a:extLst>
              <a:ext uri="{FF2B5EF4-FFF2-40B4-BE49-F238E27FC236}">
                <a16:creationId xmlns:a16="http://schemas.microsoft.com/office/drawing/2014/main" id="{9A3808EA-8867-40A0-A0EF-17D43ED8A5E3}"/>
              </a:ext>
            </a:extLst>
          </p:cNvPr>
          <p:cNvPicPr>
            <a:picLocks noGrp="1" noChangeAspect="1"/>
          </p:cNvPicPr>
          <p:nvPr>
            <p:ph sz="half" idx="1"/>
          </p:nvPr>
        </p:nvPicPr>
        <p:blipFill>
          <a:blip r:embed="rId3"/>
          <a:srcRect l="18097" r="8537" b="-1"/>
          <a:stretch>
            <a:fillRect/>
          </a:stretch>
        </p:blipFill>
        <p:spPr>
          <a:xfrm>
            <a:off x="4654296" y="10"/>
            <a:ext cx="7537703" cy="6857990"/>
          </a:xfrm>
          <a:prstGeom prst="rect">
            <a:avLst/>
          </a:prstGeom>
        </p:spPr>
      </p:pic>
    </p:spTree>
    <p:extLst>
      <p:ext uri="{BB962C8B-B14F-4D97-AF65-F5344CB8AC3E}">
        <p14:creationId xmlns:p14="http://schemas.microsoft.com/office/powerpoint/2010/main" val="1308830167"/>
      </p:ext>
    </p:extLst>
  </p:cSld>
  <p:clrMapOvr>
    <a:overrideClrMapping bg1="dk1" tx1="lt1" bg2="dk2" tx2="lt2" accent1="accent1" accent2="accent2" accent3="accent3" accent4="accent4" accent5="accent5" accent6="accent6" hlink="hlink" folHlink="folHlink"/>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E6863AE-2DE4-0D8E-F068-2D4BB057BBBB}"/>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ja-JP" sz="4000" b="0" i="0" strike="noStrike" cap="none" baseline="0">
                <a:solidFill>
                  <a:srgbClr val="FFFFFF"/>
                </a:solidFill>
                <a:effectLst/>
                <a:latin typeface="MS UI Gothic"/>
                <a:ea typeface="MS UI Gothic"/>
                <a:cs typeface="MS UI Gothic"/>
              </a:rPr>
              <a:t>製品の説明</a:t>
            </a:r>
          </a:p>
        </p:txBody>
      </p:sp>
      <p:cxnSp>
        <p:nvCxnSpPr>
          <p:cNvPr id="19" name="Straight Connector 18">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820770" y="5247564"/>
            <a:ext cx="0" cy="87345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336E2507-A329-0927-AAE3-9B079B3EC56A}"/>
              </a:ext>
            </a:extLst>
          </p:cNvPr>
          <p:cNvSpPr>
            <a:spLocks noGrp="1"/>
          </p:cNvSpPr>
          <p:nvPr>
            <p:ph sz="half" idx="2"/>
          </p:nvPr>
        </p:nvSpPr>
        <p:spPr>
          <a:xfrm>
            <a:off x="6064301" y="4905300"/>
            <a:ext cx="5493699" cy="1554485"/>
          </a:xfrm>
        </p:spPr>
        <p:txBody>
          <a:bodyPr vert="horz" lIns="0" tIns="45720" rIns="0" bIns="45720" rtlCol="0" anchor="ctr">
            <a:normAutofit/>
          </a:bodyPr>
          <a:lstStyle/>
          <a:p>
            <a:pPr>
              <a:lnSpc>
                <a:spcPct val="90000"/>
              </a:lnSpc>
            </a:pPr>
            <a:r>
              <a:rPr lang="ja-JP" sz="1500" b="0" i="0" strike="noStrike" cap="none" baseline="0">
                <a:solidFill>
                  <a:srgbClr val="FFFFFF"/>
                </a:solidFill>
                <a:effectLst/>
                <a:latin typeface="MS UI Gothic"/>
                <a:ea typeface="MS UI Gothic"/>
                <a:cs typeface="MS UI Gothic"/>
              </a:rPr>
              <a:t>丁寧に作られたブレンド</a:t>
            </a:r>
          </a:p>
          <a:p>
            <a:pPr lvl="1">
              <a:lnSpc>
                <a:spcPct val="90000"/>
              </a:lnSpc>
            </a:pPr>
            <a:r>
              <a:rPr lang="ja-JP" sz="1500" b="0" i="0" strike="noStrike" cap="none" baseline="0">
                <a:solidFill>
                  <a:srgbClr val="FFFFFF"/>
                </a:solidFill>
                <a:effectLst/>
                <a:latin typeface="MS UI Gothic"/>
                <a:ea typeface="MS UI Gothic"/>
                <a:cs typeface="MS UI Gothic"/>
              </a:rPr>
              <a:t>インドのチャイの時代を超えた伝統に敬意を表す</a:t>
            </a:r>
          </a:p>
          <a:p>
            <a:pPr>
              <a:lnSpc>
                <a:spcPct val="90000"/>
              </a:lnSpc>
            </a:pPr>
            <a:r>
              <a:rPr lang="ja-JP" sz="1500" b="0" i="0" strike="noStrike" cap="none" baseline="0">
                <a:solidFill>
                  <a:srgbClr val="FFFFFF"/>
                </a:solidFill>
                <a:effectLst/>
                <a:latin typeface="MS UI Gothic"/>
                <a:ea typeface="MS UI Gothic"/>
                <a:cs typeface="MS UI Gothic"/>
              </a:rPr>
              <a:t>インドの活気に満ちた風景を巡る魅惑的な旅</a:t>
            </a:r>
          </a:p>
          <a:p>
            <a:pPr lvl="1">
              <a:lnSpc>
                <a:spcPct val="90000"/>
              </a:lnSpc>
            </a:pPr>
            <a:r>
              <a:rPr lang="ja-JP" sz="1500" b="0" i="0" strike="noStrike" cap="none" baseline="0">
                <a:solidFill>
                  <a:srgbClr val="FFFFFF"/>
                </a:solidFill>
                <a:effectLst/>
                <a:latin typeface="MS UI Gothic"/>
                <a:ea typeface="MS UI Gothic"/>
                <a:cs typeface="MS UI Gothic"/>
              </a:rPr>
              <a:t>本格的なチャイ体験をご自宅で</a:t>
            </a:r>
          </a:p>
        </p:txBody>
      </p:sp>
      <p:graphicFrame>
        <p:nvGraphicFramePr>
          <p:cNvPr id="6" name="Content Placeholder 5">
            <a:extLst>
              <a:ext uri="{FF2B5EF4-FFF2-40B4-BE49-F238E27FC236}">
                <a16:creationId xmlns:a16="http://schemas.microsoft.com/office/drawing/2014/main" id="{7E0111FA-92E1-454E-A460-913369B74771}"/>
              </a:ext>
            </a:extLst>
          </p:cNvPr>
          <p:cNvGraphicFramePr>
            <a:graphicFrameLocks noGrp="1"/>
          </p:cNvGraphicFramePr>
          <p:nvPr>
            <p:ph sz="half" idx="1"/>
            <p:extLst>
              <p:ext uri="{D42A27DB-BD31-4B8C-83A1-F6EECF244321}">
                <p14:modId xmlns:p14="http://schemas.microsoft.com/office/powerpoint/2010/main" val="3445590745"/>
              </p:ext>
            </p:extLst>
          </p:nvPr>
        </p:nvGraphicFramePr>
        <p:xfrm>
          <a:off x="1346750" y="930063"/>
          <a:ext cx="9499602" cy="2983992"/>
        </p:xfrm>
        <a:graphic>
          <a:graphicData uri="http://schemas.openxmlformats.org/drawingml/2006/table">
            <a:tbl>
              <a:tblPr firstRow="1" bandRow="1">
                <a:tableStyleId>{5C22544A-7EE6-4342-B048-85BDC9FD1C3A}</a:tableStyleId>
              </a:tblPr>
              <a:tblGrid>
                <a:gridCol w="3166534">
                  <a:extLst>
                    <a:ext uri="{9D8B030D-6E8A-4147-A177-3AD203B41FA5}">
                      <a16:colId xmlns:a16="http://schemas.microsoft.com/office/drawing/2014/main" val="653077491"/>
                    </a:ext>
                  </a:extLst>
                </a:gridCol>
                <a:gridCol w="3166534">
                  <a:extLst>
                    <a:ext uri="{9D8B030D-6E8A-4147-A177-3AD203B41FA5}">
                      <a16:colId xmlns:a16="http://schemas.microsoft.com/office/drawing/2014/main" val="2878306612"/>
                    </a:ext>
                  </a:extLst>
                </a:gridCol>
                <a:gridCol w="3166534">
                  <a:extLst>
                    <a:ext uri="{9D8B030D-6E8A-4147-A177-3AD203B41FA5}">
                      <a16:colId xmlns:a16="http://schemas.microsoft.com/office/drawing/2014/main" val="2272217347"/>
                    </a:ext>
                  </a:extLst>
                </a:gridCol>
              </a:tblGrid>
              <a:tr h="1240536">
                <a:tc>
                  <a:txBody>
                    <a:bodyPr vert="horz" wrap="square"/>
                    <a:lstStyle/>
                    <a:p>
                      <a:r>
                        <a:rPr lang="ja-JP" sz="3300" b="1" i="0" strike="noStrike" cap="none" baseline="0">
                          <a:solidFill>
                            <a:srgbClr val="FFFFFF"/>
                          </a:solidFill>
                          <a:effectLst/>
                          <a:latin typeface="MS UI Gothic"/>
                          <a:ea typeface="MS UI Gothic"/>
                          <a:cs typeface="MS UI Gothic"/>
                        </a:rPr>
                        <a:t>製品の説明</a:t>
                      </a:r>
                    </a:p>
                  </a:txBody>
                  <a:tcPr marL="167640" marR="167640" marT="83820" marB="83820" anchor="ctr"/>
                </a:tc>
                <a:tc>
                  <a:txBody>
                    <a:bodyPr vert="horz" wrap="square"/>
                    <a:lstStyle/>
                    <a:p>
                      <a:r>
                        <a:rPr lang="ja-JP" sz="3300" b="1" i="0" strike="noStrike" cap="none" baseline="0">
                          <a:solidFill>
                            <a:srgbClr val="FFFFFF"/>
                          </a:solidFill>
                          <a:effectLst/>
                          <a:latin typeface="MS UI Gothic"/>
                          <a:ea typeface="MS UI Gothic"/>
                          <a:cs typeface="MS UI Gothic"/>
                        </a:rPr>
                        <a:t>機能</a:t>
                      </a:r>
                    </a:p>
                  </a:txBody>
                  <a:tcPr marL="167640" marR="167640" marT="83820" marB="83820" anchor="ctr"/>
                </a:tc>
                <a:tc>
                  <a:txBody>
                    <a:bodyPr vert="horz" wrap="square"/>
                    <a:lstStyle/>
                    <a:p>
                      <a:r>
                        <a:rPr lang="ja-JP" sz="3300" b="1" i="0" strike="noStrike" cap="none" baseline="0">
                          <a:solidFill>
                            <a:srgbClr val="FFFFFF"/>
                          </a:solidFill>
                          <a:effectLst/>
                          <a:latin typeface="MS UI Gothic"/>
                          <a:ea typeface="MS UI Gothic"/>
                          <a:cs typeface="MS UI Gothic"/>
                        </a:rPr>
                        <a:t>メリット</a:t>
                      </a:r>
                    </a:p>
                  </a:txBody>
                  <a:tcPr marL="167640" marR="167640" marT="83820" marB="83820" anchor="ctr"/>
                </a:tc>
                <a:extLst>
                  <a:ext uri="{0D108BD9-81ED-4DB2-BD59-A6C34878D82A}">
                    <a16:rowId xmlns:a16="http://schemas.microsoft.com/office/drawing/2014/main" val="1770408993"/>
                  </a:ext>
                </a:extLst>
              </a:tr>
              <a:tr h="1743456">
                <a:tc>
                  <a:txBody>
                    <a:bodyPr vert="horz" wrap="square"/>
                    <a:lstStyle/>
                    <a:p>
                      <a:r>
                        <a:rPr lang="ja-JP" sz="3300" b="0" i="0" strike="noStrike" cap="none" baseline="0">
                          <a:solidFill>
                            <a:srgbClr val="000000"/>
                          </a:solidFill>
                          <a:effectLst/>
                          <a:latin typeface="MS UI Gothic"/>
                          <a:ea typeface="MS UI Gothic"/>
                          <a:cs typeface="MS UI Gothic"/>
                        </a:rPr>
                        <a:t>Mystic Spice Premium Chai Tea</a:t>
                      </a:r>
                    </a:p>
                  </a:txBody>
                  <a:tcPr marL="167640" marR="167640" marT="83820" marB="83820" anchor="ctr"/>
                </a:tc>
                <a:tc>
                  <a:txBody>
                    <a:bodyPr vert="horz" wrap="square"/>
                    <a:lstStyle/>
                    <a:p>
                      <a:r>
                        <a:rPr lang="ja-JP" sz="3300" b="0" i="0" strike="noStrike" cap="none" baseline="0">
                          <a:solidFill>
                            <a:srgbClr val="000000"/>
                          </a:solidFill>
                          <a:effectLst/>
                          <a:latin typeface="MS UI Gothic"/>
                          <a:ea typeface="MS UI Gothic"/>
                          <a:cs typeface="MS UI Gothic"/>
                        </a:rPr>
                        <a:t>丁寧に作られたブレンド</a:t>
                      </a:r>
                    </a:p>
                  </a:txBody>
                  <a:tcPr marL="167640" marR="167640" marT="83820" marB="83820" anchor="ctr"/>
                </a:tc>
                <a:tc>
                  <a:txBody>
                    <a:bodyPr vert="horz" wrap="square"/>
                    <a:lstStyle/>
                    <a:p>
                      <a:r>
                        <a:rPr lang="ja-JP" sz="3300" b="0" i="0" strike="noStrike" cap="none" baseline="0">
                          <a:solidFill>
                            <a:srgbClr val="000000"/>
                          </a:solidFill>
                          <a:effectLst/>
                          <a:latin typeface="MS UI Gothic"/>
                          <a:ea typeface="MS UI Gothic"/>
                          <a:cs typeface="MS UI Gothic"/>
                        </a:rPr>
                        <a:t>本格的なチャイ体験</a:t>
                      </a:r>
                    </a:p>
                  </a:txBody>
                  <a:tcPr marL="167640" marR="167640" marT="83820" marB="83820" anchor="ctr"/>
                </a:tc>
                <a:extLst>
                  <a:ext uri="{0D108BD9-81ED-4DB2-BD59-A6C34878D82A}">
                    <a16:rowId xmlns:a16="http://schemas.microsoft.com/office/drawing/2014/main" val="3029069579"/>
                  </a:ext>
                </a:extLst>
              </a:tr>
            </a:tbl>
          </a:graphicData>
        </a:graphic>
      </p:graphicFrame>
    </p:spTree>
    <p:extLst>
      <p:ext uri="{BB962C8B-B14F-4D97-AF65-F5344CB8AC3E}">
        <p14:creationId xmlns:p14="http://schemas.microsoft.com/office/powerpoint/2010/main" val="4063945202"/>
      </p:ext>
    </p:extLst>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10" name="Rectangle 9">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B49428-18FA-81F9-1A84-D66AB829FB54}"/>
              </a:ext>
            </a:extLst>
          </p:cNvPr>
          <p:cNvSpPr>
            <a:spLocks noGrp="1"/>
          </p:cNvSpPr>
          <p:nvPr>
            <p:ph type="title"/>
          </p:nvPr>
        </p:nvSpPr>
        <p:spPr>
          <a:xfrm>
            <a:off x="1097280" y="286603"/>
            <a:ext cx="10058400" cy="1450757"/>
          </a:xfrm>
        </p:spPr>
        <p:txBody>
          <a:bodyPr>
            <a:normAutofit/>
          </a:bodyPr>
          <a:lstStyle/>
          <a:p>
            <a:r>
              <a:rPr lang="ja-JP" sz="4700" b="0" i="0" strike="noStrike" cap="none" baseline="0">
                <a:solidFill>
                  <a:srgbClr val="404040"/>
                </a:solidFill>
                <a:effectLst/>
                <a:latin typeface="MS UI Gothic"/>
                <a:ea typeface="MS UI Gothic"/>
                <a:cs typeface="MS UI Gothic"/>
              </a:rPr>
              <a:t>製品説明 (1/2)</a:t>
            </a:r>
          </a:p>
        </p:txBody>
      </p:sp>
      <p:cxnSp>
        <p:nvCxnSpPr>
          <p:cNvPr id="12" name="Straight Connector 11">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5" name="Content Placeholder 4">
            <a:extLst>
              <a:ext uri="{FF2B5EF4-FFF2-40B4-BE49-F238E27FC236}">
                <a16:creationId xmlns:a16="http://schemas.microsoft.com/office/drawing/2014/main" id="{A3F305CA-639A-49BF-A4E0-B29BC8E80D0D}"/>
              </a:ext>
            </a:extLst>
          </p:cNvPr>
          <p:cNvGraphicFramePr>
            <a:graphicFrameLocks noGrp="1"/>
          </p:cNvGraphicFramePr>
          <p:nvPr>
            <p:ph idx="1"/>
            <p:extLst>
              <p:ext uri="{D42A27DB-BD31-4B8C-83A1-F6EECF244321}">
                <p14:modId xmlns:p14="http://schemas.microsoft.com/office/powerpoint/2010/main" val="2541948706"/>
              </p:ext>
            </p:extLst>
          </p:nvPr>
        </p:nvGraphicFramePr>
        <p:xfrm>
          <a:off x="1096963" y="2287915"/>
          <a:ext cx="10058401" cy="3407281"/>
        </p:xfrm>
        <a:graphic>
          <a:graphicData uri="http://schemas.openxmlformats.org/drawingml/2006/table">
            <a:tbl>
              <a:tblPr firstRow="1" bandRow="1">
                <a:tableStyleId>{5C22544A-7EE6-4342-B048-85BDC9FD1C3A}</a:tableStyleId>
              </a:tblPr>
              <a:tblGrid>
                <a:gridCol w="5019947">
                  <a:extLst>
                    <a:ext uri="{9D8B030D-6E8A-4147-A177-3AD203B41FA5}">
                      <a16:colId xmlns:a16="http://schemas.microsoft.com/office/drawing/2014/main" val="496415718"/>
                    </a:ext>
                  </a:extLst>
                </a:gridCol>
                <a:gridCol w="5038454">
                  <a:extLst>
                    <a:ext uri="{9D8B030D-6E8A-4147-A177-3AD203B41FA5}">
                      <a16:colId xmlns:a16="http://schemas.microsoft.com/office/drawing/2014/main" val="159665682"/>
                    </a:ext>
                  </a:extLst>
                </a:gridCol>
              </a:tblGrid>
              <a:tr h="363233">
                <a:tc>
                  <a:txBody>
                    <a:bodyPr vert="horz" wrap="square"/>
                    <a:lstStyle/>
                    <a:p>
                      <a:pPr>
                        <a:spcAft>
                          <a:spcPct val="0"/>
                        </a:spcAft>
                      </a:pPr>
                      <a:r>
                        <a:rPr lang="ja-JP" sz="1400" b="1" i="0" strike="noStrike" cap="none" baseline="0">
                          <a:solidFill>
                            <a:srgbClr val="FFFFFF"/>
                          </a:solidFill>
                          <a:effectLst/>
                          <a:latin typeface="MS UI Gothic"/>
                          <a:ea typeface="MS UI Gothic"/>
                          <a:cs typeface="MS UI Gothic"/>
                        </a:rPr>
                        <a:t>製品名</a:t>
                      </a:r>
                      <a:endParaRPr lang="en-US" sz="2300">
                        <a:effectLst/>
                      </a:endParaRPr>
                    </a:p>
                  </a:txBody>
                  <a:tcPr marL="49352" marR="49352" marT="49352" marB="49352"/>
                </a:tc>
                <a:tc>
                  <a:txBody>
                    <a:bodyPr vert="horz" wrap="square"/>
                    <a:lstStyle/>
                    <a:p>
                      <a:pPr>
                        <a:spcAft>
                          <a:spcPct val="0"/>
                        </a:spcAft>
                      </a:pPr>
                      <a:r>
                        <a:rPr lang="ja-JP" sz="1400" b="1" i="0" strike="noStrike" cap="none" baseline="0">
                          <a:solidFill>
                            <a:srgbClr val="FFFFFF"/>
                          </a:solidFill>
                          <a:effectLst/>
                          <a:latin typeface="MS UI Gothic"/>
                          <a:ea typeface="MS UI Gothic"/>
                          <a:cs typeface="MS UI Gothic"/>
                        </a:rPr>
                        <a:t>製品の説明</a:t>
                      </a:r>
                      <a:endParaRPr lang="en-US" sz="2300">
                        <a:effectLst/>
                      </a:endParaRPr>
                    </a:p>
                  </a:txBody>
                  <a:tcPr marL="49352" marR="49352" marT="49352" marB="49352"/>
                </a:tc>
                <a:extLst>
                  <a:ext uri="{0D108BD9-81ED-4DB2-BD59-A6C34878D82A}">
                    <a16:rowId xmlns:a16="http://schemas.microsoft.com/office/drawing/2014/main" val="1533271253"/>
                  </a:ext>
                </a:extLst>
              </a:tr>
              <a:tr h="1448982">
                <a:tc>
                  <a:txBody>
                    <a:bodyPr vert="horz" wrap="square"/>
                    <a:lstStyle/>
                    <a:p>
                      <a:pPr>
                        <a:spcAft>
                          <a:spcPct val="0"/>
                        </a:spcAft>
                      </a:pPr>
                      <a:r>
                        <a:rPr lang="ja-JP" sz="1400" b="0" i="0" strike="noStrike" cap="none" baseline="0">
                          <a:solidFill>
                            <a:srgbClr val="000000"/>
                          </a:solidFill>
                          <a:effectLst/>
                          <a:latin typeface="MS UI Gothic"/>
                          <a:ea typeface="MS UI Gothic"/>
                          <a:cs typeface="MS UI Gothic"/>
                        </a:rPr>
                        <a:t>Mystic Spice Premium Chai Tea</a:t>
                      </a:r>
                      <a:endParaRPr lang="en-US" sz="2300">
                        <a:effectLst/>
                      </a:endParaRPr>
                    </a:p>
                  </a:txBody>
                  <a:tcPr marL="49352" marR="49352" marT="49352" marB="49352"/>
                </a:tc>
                <a:tc>
                  <a:txBody>
                    <a:bodyPr vert="horz" wrap="square"/>
                    <a:lstStyle/>
                    <a:p>
                      <a:pPr>
                        <a:spcAft>
                          <a:spcPct val="0"/>
                        </a:spcAft>
                      </a:pPr>
                      <a:r>
                        <a:rPr lang="ja-JP" sz="1400" b="0" i="0" strike="noStrike" cap="none" baseline="0">
                          <a:solidFill>
                            <a:srgbClr val="000000"/>
                          </a:solidFill>
                          <a:effectLst/>
                          <a:latin typeface="MS UI Gothic"/>
                          <a:ea typeface="MS UI Gothic"/>
                          <a:cs typeface="MS UI Gothic"/>
                        </a:rPr>
                        <a:t>インドのチャイの時代を超越した伝統に敬意を表し、細心の注意を払って作られたブレンドである Mystic Spice Premium Chai Tea の豊かで香り高い抱擁をお楽しみください。</a:t>
                      </a:r>
                      <a:r>
                        <a:rPr lang="ja-JP" sz="1400" b="0" i="0" strike="noStrike" cap="none" baseline="0">
                          <a:solidFill>
                            <a:srgbClr val="000000"/>
                          </a:solidFill>
                          <a:effectLst/>
                          <a:latin typeface="MS UI Gothic"/>
                          <a:ea typeface="MS UI Gothic"/>
                          <a:cs typeface="MS UI Gothic"/>
                        </a:rPr>
                        <a:t>各カップはインドの活気に満ちた風景を巡る魅惑的な旅を提供し、自宅で本格的なチャイ体験をお届けします。</a:t>
                      </a:r>
                      <a:endParaRPr lang="en-US" sz="2300">
                        <a:effectLst/>
                      </a:endParaRPr>
                    </a:p>
                  </a:txBody>
                  <a:tcPr marL="49352" marR="49352" marT="49352" marB="49352"/>
                </a:tc>
                <a:extLst>
                  <a:ext uri="{0D108BD9-81ED-4DB2-BD59-A6C34878D82A}">
                    <a16:rowId xmlns:a16="http://schemas.microsoft.com/office/drawing/2014/main" val="1588266549"/>
                  </a:ext>
                </a:extLst>
              </a:tr>
              <a:tr h="363233">
                <a:tc>
                  <a:txBody>
                    <a:bodyPr vert="horz" wrap="square"/>
                    <a:lstStyle/>
                    <a:p>
                      <a:pPr>
                        <a:spcAft>
                          <a:spcPct val="0"/>
                        </a:spcAft>
                      </a:pPr>
                      <a:r>
                        <a:rPr lang="ja-JP" sz="1400" b="0" i="0" strike="noStrike" cap="none" baseline="0">
                          <a:solidFill>
                            <a:srgbClr val="000000"/>
                          </a:solidFill>
                          <a:effectLst/>
                          <a:latin typeface="MS UI Gothic"/>
                          <a:ea typeface="MS UI Gothic"/>
                          <a:cs typeface="MS UI Gothic"/>
                        </a:rPr>
                        <a:t>主な機能</a:t>
                      </a:r>
                      <a:endParaRPr lang="en-US" sz="2300">
                        <a:effectLst/>
                      </a:endParaRPr>
                    </a:p>
                  </a:txBody>
                  <a:tcPr marL="49352" marR="49352" marT="49352" marB="49352"/>
                </a:tc>
                <a:tc>
                  <a:txBody>
                    <a:bodyPr vert="horz" wrap="square"/>
                    <a:lstStyle/>
                    <a:p>
                      <a:pPr>
                        <a:spcAft>
                          <a:spcPct val="0"/>
                        </a:spcAft>
                      </a:pPr>
                      <a:r>
                        <a:rPr lang="ja-JP" sz="1400" b="0" i="0" strike="noStrike" cap="none" baseline="0">
                          <a:solidFill>
                            <a:srgbClr val="000000"/>
                          </a:solidFill>
                          <a:effectLst/>
                          <a:latin typeface="MS UI Gothic"/>
                          <a:ea typeface="MS UI Gothic"/>
                          <a:cs typeface="MS UI Gothic"/>
                        </a:rPr>
                        <a:t>主な利点</a:t>
                      </a:r>
                      <a:endParaRPr lang="en-US" sz="2300">
                        <a:effectLst/>
                      </a:endParaRPr>
                    </a:p>
                  </a:txBody>
                  <a:tcPr marL="49352" marR="49352" marT="49352" marB="49352"/>
                </a:tc>
                <a:extLst>
                  <a:ext uri="{0D108BD9-81ED-4DB2-BD59-A6C34878D82A}">
                    <a16:rowId xmlns:a16="http://schemas.microsoft.com/office/drawing/2014/main" val="438868957"/>
                  </a:ext>
                </a:extLst>
              </a:tr>
              <a:tr h="1231833">
                <a:tc>
                  <a:txBody>
                    <a:bodyPr vert="horz" wrap="square"/>
                    <a:lstStyle/>
                    <a:p>
                      <a:pPr>
                        <a:spcAft>
                          <a:spcPct val="0"/>
                        </a:spcAft>
                      </a:pPr>
                      <a:r>
                        <a:rPr lang="ja-JP" sz="1400" b="0" i="0" strike="noStrike" cap="none" baseline="0">
                          <a:solidFill>
                            <a:srgbClr val="000000"/>
                          </a:solidFill>
                          <a:effectLst/>
                          <a:latin typeface="MS UI Gothic"/>
                          <a:ea typeface="MS UI Gothic"/>
                          <a:cs typeface="MS UI Gothic"/>
                        </a:rPr>
                        <a:t>本物のブレンド: 私たちのチャイは、プレミアム紅茶の葉と、シナモン、カルダモン、クローブ、ショウガ、黒コショウを含む地上のスパイスの調和のとれたシグネチャー セレクション ミックスです。</a:t>
                      </a:r>
                      <a:r>
                        <a:rPr lang="ja-JP" sz="1400" b="0" i="0" strike="noStrike" cap="none" baseline="0">
                          <a:solidFill>
                            <a:srgbClr val="000000"/>
                          </a:solidFill>
                          <a:effectLst/>
                          <a:latin typeface="MS UI Gothic"/>
                          <a:ea typeface="MS UI Gothic"/>
                          <a:cs typeface="MS UI Gothic"/>
                        </a:rPr>
                        <a:t>この古くから伝わるレシピは、一口飲むごとに本格的でしっかりとした味わいを約束します。</a:t>
                      </a:r>
                      <a:endParaRPr lang="en-US" sz="2300">
                        <a:effectLst/>
                      </a:endParaRPr>
                    </a:p>
                  </a:txBody>
                  <a:tcPr marL="49352" marR="49352" marT="49352" marB="49352"/>
                </a:tc>
                <a:tc>
                  <a:txBody>
                    <a:bodyPr vert="horz" wrap="square"/>
                    <a:lstStyle/>
                    <a:p>
                      <a:pPr>
                        <a:spcAft>
                          <a:spcPct val="0"/>
                        </a:spcAft>
                      </a:pPr>
                      <a:r>
                        <a:rPr lang="ja-JP" sz="1400" b="0" i="0" strike="noStrike" cap="none" baseline="0">
                          <a:solidFill>
                            <a:srgbClr val="000000"/>
                          </a:solidFill>
                          <a:effectLst/>
                          <a:latin typeface="MS UI Gothic"/>
                          <a:ea typeface="MS UI Gothic"/>
                          <a:cs typeface="MS UI Gothic"/>
                        </a:rPr>
                        <a:t>健康増進成分: Mystic Spice Chai Tea の各成分は、その自然な健康上の利点のために選択されています。</a:t>
                      </a:r>
                      <a:r>
                        <a:rPr lang="ja-JP" sz="1400" b="0" i="0" strike="noStrike" cap="none" baseline="0">
                          <a:solidFill>
                            <a:srgbClr val="000000"/>
                          </a:solidFill>
                          <a:effectLst/>
                          <a:latin typeface="MS UI Gothic"/>
                          <a:ea typeface="MS UI Gothic"/>
                          <a:cs typeface="MS UI Gothic"/>
                        </a:rPr>
                        <a:t>ジンジャーとカルダモンは消化を助け、シナモンは血糖値の調節を助け、クローブは抗酸化物質を高めます。</a:t>
                      </a:r>
                      <a:endParaRPr lang="en-US" sz="2300">
                        <a:effectLst/>
                      </a:endParaRPr>
                    </a:p>
                  </a:txBody>
                  <a:tcPr marL="49352" marR="49352" marT="49352" marB="49352"/>
                </a:tc>
                <a:extLst>
                  <a:ext uri="{0D108BD9-81ED-4DB2-BD59-A6C34878D82A}">
                    <a16:rowId xmlns:a16="http://schemas.microsoft.com/office/drawing/2014/main" val="2048665164"/>
                  </a:ext>
                </a:extLst>
              </a:tr>
            </a:tbl>
          </a:graphicData>
        </a:graphic>
      </p:graphicFrame>
    </p:spTree>
    <p:extLst>
      <p:ext uri="{BB962C8B-B14F-4D97-AF65-F5344CB8AC3E}">
        <p14:creationId xmlns:p14="http://schemas.microsoft.com/office/powerpoint/2010/main" val="215668577"/>
      </p:ext>
    </p:extLst>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4294967295">
            <a:schemeClr val="l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848D795-7EFB-BCD6-2F49-B1B51AC63AC2}"/>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ja-JP" sz="4400" b="0" i="0" strike="noStrike" cap="none" baseline="0">
                <a:solidFill>
                  <a:srgbClr val="FFFFFF"/>
                </a:solidFill>
                <a:effectLst/>
                <a:latin typeface="MS UI Gothic"/>
                <a:ea typeface="MS UI Gothic"/>
                <a:cs typeface="MS UI Gothic"/>
              </a:rPr>
              <a:t>製品説明 (2/2)</a:t>
            </a:r>
          </a:p>
        </p:txBody>
      </p:sp>
      <p:cxnSp>
        <p:nvCxnSpPr>
          <p:cNvPr id="18" name="Straight Connector 17">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4">
            <a:extLst>
              <a:ext uri="{FF2B5EF4-FFF2-40B4-BE49-F238E27FC236}">
                <a16:creationId xmlns:a16="http://schemas.microsoft.com/office/drawing/2014/main" id="{3E9078D8-848F-4F6A-9803-BCA5FB2E5D99}"/>
              </a:ext>
            </a:extLst>
          </p:cNvPr>
          <p:cNvGraphicFramePr>
            <a:graphicFrameLocks noGrp="1"/>
          </p:cNvGraphicFramePr>
          <p:nvPr>
            <p:ph idx="1"/>
            <p:extLst>
              <p:ext uri="{D42A27DB-BD31-4B8C-83A1-F6EECF244321}">
                <p14:modId xmlns:p14="http://schemas.microsoft.com/office/powerpoint/2010/main" val="681746486"/>
              </p:ext>
            </p:extLst>
          </p:nvPr>
        </p:nvGraphicFramePr>
        <p:xfrm>
          <a:off x="5282335" y="1994843"/>
          <a:ext cx="6275668" cy="2868317"/>
        </p:xfrm>
        <a:graphic>
          <a:graphicData uri="http://schemas.openxmlformats.org/drawingml/2006/table">
            <a:tbl>
              <a:tblPr firstRow="1" bandRow="1">
                <a:tableStyleId>{69012ECD-51FC-41F1-AA8D-1B2483CD663E}</a:tableStyleId>
              </a:tblPr>
              <a:tblGrid>
                <a:gridCol w="3382725">
                  <a:extLst>
                    <a:ext uri="{9D8B030D-6E8A-4147-A177-3AD203B41FA5}">
                      <a16:colId xmlns:a16="http://schemas.microsoft.com/office/drawing/2014/main" val="1517701022"/>
                    </a:ext>
                  </a:extLst>
                </a:gridCol>
                <a:gridCol w="2892943">
                  <a:extLst>
                    <a:ext uri="{9D8B030D-6E8A-4147-A177-3AD203B41FA5}">
                      <a16:colId xmlns:a16="http://schemas.microsoft.com/office/drawing/2014/main" val="4005345143"/>
                    </a:ext>
                  </a:extLst>
                </a:gridCol>
              </a:tblGrid>
              <a:tr h="271208">
                <a:tc>
                  <a:txBody>
                    <a:bodyPr vert="horz" wrap="square"/>
                    <a:lstStyle/>
                    <a:p>
                      <a:pPr>
                        <a:spcAft>
                          <a:spcPct val="0"/>
                        </a:spcAft>
                      </a:pPr>
                      <a:r>
                        <a:rPr lang="ja-JP" sz="1100" b="1" i="0" strike="noStrike" cap="none" baseline="0">
                          <a:solidFill>
                            <a:srgbClr val="FFFFFF"/>
                          </a:solidFill>
                          <a:effectLst/>
                          <a:latin typeface="MS UI Gothic"/>
                          <a:ea typeface="MS UI Gothic"/>
                          <a:cs typeface="MS UI Gothic"/>
                        </a:rPr>
                        <a:t>製品名</a:t>
                      </a:r>
                      <a:endParaRPr lang="en-US" sz="1700">
                        <a:effectLst/>
                      </a:endParaRPr>
                    </a:p>
                  </a:txBody>
                  <a:tcPr marL="36849" marR="36849" marT="36849" marB="36849"/>
                </a:tc>
                <a:tc>
                  <a:txBody>
                    <a:bodyPr vert="horz" wrap="square"/>
                    <a:lstStyle/>
                    <a:p>
                      <a:pPr>
                        <a:spcAft>
                          <a:spcPct val="0"/>
                        </a:spcAft>
                      </a:pPr>
                      <a:r>
                        <a:rPr lang="ja-JP" sz="1100" b="1" i="0" strike="noStrike" cap="none" baseline="0">
                          <a:solidFill>
                            <a:srgbClr val="FFFFFF"/>
                          </a:solidFill>
                          <a:effectLst/>
                          <a:latin typeface="MS UI Gothic"/>
                          <a:ea typeface="MS UI Gothic"/>
                          <a:cs typeface="MS UI Gothic"/>
                        </a:rPr>
                        <a:t>製品の説明</a:t>
                      </a:r>
                      <a:endParaRPr lang="en-US" sz="1700">
                        <a:effectLst/>
                      </a:endParaRPr>
                    </a:p>
                  </a:txBody>
                  <a:tcPr marL="36849" marR="36849" marT="36849" marB="36849"/>
                </a:tc>
                <a:extLst>
                  <a:ext uri="{0D108BD9-81ED-4DB2-BD59-A6C34878D82A}">
                    <a16:rowId xmlns:a16="http://schemas.microsoft.com/office/drawing/2014/main" val="2008546130"/>
                  </a:ext>
                </a:extLst>
              </a:tr>
              <a:tr h="1081883">
                <a:tc>
                  <a:txBody>
                    <a:bodyPr vert="horz" wrap="square"/>
                    <a:lstStyle/>
                    <a:p>
                      <a:pPr>
                        <a:spcAft>
                          <a:spcPct val="0"/>
                        </a:spcAft>
                      </a:pPr>
                      <a:r>
                        <a:rPr lang="ja-JP" sz="1100" b="0" i="0" strike="noStrike" cap="none" baseline="0">
                          <a:solidFill>
                            <a:srgbClr val="000000"/>
                          </a:solidFill>
                          <a:effectLst/>
                          <a:latin typeface="MS UI Gothic"/>
                          <a:ea typeface="MS UI Gothic"/>
                          <a:cs typeface="MS UI Gothic"/>
                        </a:rPr>
                        <a:t>豊かな香りと味: 私たちのチャイは暖かく、辛い香りと深く、活気のある味わいを持ち、一日を始めたり、夜にリラックスするのに最適な飲み物です。</a:t>
                      </a:r>
                      <a:r>
                        <a:rPr lang="ja-JP" sz="1100" b="0" i="0" strike="noStrike" cap="none" baseline="0">
                          <a:solidFill>
                            <a:srgbClr val="000000"/>
                          </a:solidFill>
                          <a:effectLst/>
                          <a:latin typeface="MS UI Gothic"/>
                          <a:ea typeface="MS UI Gothic"/>
                          <a:cs typeface="MS UI Gothic"/>
                        </a:rPr>
                        <a:t>風味は強烈でありながらバランスが取れており、快適で心地よい体験を生み出します。</a:t>
                      </a:r>
                      <a:endParaRPr lang="en-US" sz="1700">
                        <a:effectLst/>
                      </a:endParaRPr>
                    </a:p>
                  </a:txBody>
                  <a:tcPr marL="36849" marR="36849" marT="36849" marB="36849"/>
                </a:tc>
                <a:tc>
                  <a:txBody>
                    <a:bodyPr vert="horz" wrap="square"/>
                    <a:lstStyle/>
                    <a:p>
                      <a:pPr>
                        <a:spcAft>
                          <a:spcPct val="0"/>
                        </a:spcAft>
                      </a:pPr>
                      <a:r>
                        <a:rPr lang="ja-JP" sz="1100" b="0" i="0" strike="noStrike" cap="none" baseline="0">
                          <a:solidFill>
                            <a:srgbClr val="000000"/>
                          </a:solidFill>
                          <a:effectLst/>
                          <a:latin typeface="MS UI Gothic"/>
                          <a:ea typeface="MS UI Gothic"/>
                          <a:cs typeface="MS UI Gothic"/>
                        </a:rPr>
                        <a:t>どんな淹れ方でも: ホット ティー、さわやかなアイス ティー、クリーミーなラテなど、私達のブレンドはどんな好みにも合うように作られています。</a:t>
                      </a:r>
                      <a:r>
                        <a:rPr lang="ja-JP" sz="1100" b="0" i="0" strike="noStrike" cap="none" baseline="0">
                          <a:solidFill>
                            <a:srgbClr val="000000"/>
                          </a:solidFill>
                          <a:effectLst/>
                          <a:latin typeface="MS UI Gothic"/>
                          <a:ea typeface="MS UI Gothic"/>
                          <a:cs typeface="MS UI Gothic"/>
                        </a:rPr>
                        <a:t>お好みの方法でチャイをお楽しみいただけるよう、簡単な淹れ方の説明書が付属しています。</a:t>
                      </a:r>
                      <a:endParaRPr lang="en-US" sz="1700">
                        <a:effectLst/>
                      </a:endParaRPr>
                    </a:p>
                  </a:txBody>
                  <a:tcPr marL="36849" marR="36849" marT="36849" marB="36849"/>
                </a:tc>
                <a:extLst>
                  <a:ext uri="{0D108BD9-81ED-4DB2-BD59-A6C34878D82A}">
                    <a16:rowId xmlns:a16="http://schemas.microsoft.com/office/drawing/2014/main" val="3258742656"/>
                  </a:ext>
                </a:extLst>
              </a:tr>
              <a:tr h="757613">
                <a:tc>
                  <a:txBody>
                    <a:bodyPr vert="horz" wrap="square"/>
                    <a:lstStyle/>
                    <a:p>
                      <a:pPr>
                        <a:spcAft>
                          <a:spcPct val="0"/>
                        </a:spcAft>
                      </a:pPr>
                      <a:r>
                        <a:rPr lang="ja-JP" sz="1100" b="0" i="0" strike="noStrike" cap="none" baseline="0">
                          <a:solidFill>
                            <a:srgbClr val="000000"/>
                          </a:solidFill>
                          <a:effectLst/>
                          <a:latin typeface="MS UI Gothic"/>
                          <a:ea typeface="MS UI Gothic"/>
                          <a:cs typeface="MS UI Gothic"/>
                        </a:rPr>
                        <a:t>サステナブルソース: 持続可能性に努め、有機農業を実践する小規模農場から原料を調達し、最高の品質だけでなく、地球の福祉も確保しています。</a:t>
                      </a:r>
                      <a:endParaRPr lang="en-US" sz="1700">
                        <a:effectLst/>
                      </a:endParaRPr>
                    </a:p>
                  </a:txBody>
                  <a:tcPr marL="36849" marR="36849" marT="36849" marB="36849"/>
                </a:tc>
                <a:tc>
                  <a:txBody>
                    <a:bodyPr vert="horz" wrap="square"/>
                    <a:lstStyle/>
                    <a:p>
                      <a:pPr>
                        <a:spcAft>
                          <a:spcPct val="0"/>
                        </a:spcAft>
                      </a:pPr>
                      <a:r>
                        <a:rPr lang="ja-JP" sz="1100" b="0" i="0" strike="noStrike" cap="none" baseline="0">
                          <a:solidFill>
                            <a:srgbClr val="000000"/>
                          </a:solidFill>
                          <a:effectLst/>
                          <a:latin typeface="MS UI Gothic"/>
                          <a:ea typeface="MS UI Gothic"/>
                          <a:cs typeface="MS UI Gothic"/>
                        </a:rPr>
                        <a:t>エレガントな包装: Mystic Spice Chai Tea は美しくデザインされ、環境に優しい包装で提供されています。お茶好きの方や自分向けの豪華なご褒美のための理想的な贈り物になります。</a:t>
                      </a:r>
                      <a:endParaRPr lang="en-US" sz="1700">
                        <a:effectLst/>
                      </a:endParaRPr>
                    </a:p>
                  </a:txBody>
                  <a:tcPr marL="36849" marR="36849" marT="36849" marB="36849"/>
                </a:tc>
                <a:extLst>
                  <a:ext uri="{0D108BD9-81ED-4DB2-BD59-A6C34878D82A}">
                    <a16:rowId xmlns:a16="http://schemas.microsoft.com/office/drawing/2014/main" val="752704069"/>
                  </a:ext>
                </a:extLst>
              </a:tr>
              <a:tr h="757613">
                <a:tc>
                  <a:txBody>
                    <a:bodyPr vert="horz" wrap="square"/>
                    <a:lstStyle/>
                    <a:p>
                      <a:pPr>
                        <a:spcAft>
                          <a:spcPct val="0"/>
                        </a:spcAft>
                      </a:pPr>
                      <a:r>
                        <a:rPr lang="ja-JP" sz="1100" b="0" i="0" strike="noStrike" cap="none" baseline="0">
                          <a:solidFill>
                            <a:srgbClr val="000000"/>
                          </a:solidFill>
                          <a:effectLst/>
                          <a:latin typeface="MS UI Gothic"/>
                          <a:ea typeface="MS UI Gothic"/>
                          <a:cs typeface="MS UI Gothic"/>
                        </a:rPr>
                        <a:t>顧客満足度保証: 私たちは自分たちの製品に自信を持っており、満足保証を提供しています。</a:t>
                      </a:r>
                      <a:r>
                        <a:rPr lang="ja-JP" sz="1100" b="0" i="0" strike="noStrike" cap="none" baseline="0">
                          <a:solidFill>
                            <a:srgbClr val="000000"/>
                          </a:solidFill>
                          <a:effectLst/>
                          <a:latin typeface="MS UI Gothic"/>
                          <a:ea typeface="MS UI Gothic"/>
                          <a:cs typeface="MS UI Gothic"/>
                        </a:rPr>
                        <a:t>Mystic Spice Chai Tea がお客様のご期待に添えない場合は、当社が改善するよう努めます。</a:t>
                      </a:r>
                      <a:endParaRPr lang="en-US" sz="1700">
                        <a:effectLst/>
                      </a:endParaRPr>
                    </a:p>
                  </a:txBody>
                  <a:tcPr marL="36849" marR="36849" marT="36849" marB="36849"/>
                </a:tc>
                <a:tc>
                  <a:txBody>
                    <a:bodyPr vert="horz" wrap="square"/>
                    <a:lstStyle/>
                    <a:p>
                      <a:pPr>
                        <a:spcAft>
                          <a:spcPct val="0"/>
                        </a:spcAft>
                      </a:pPr>
                      <a:r>
                        <a:rPr lang="ja-JP" sz="1100" b="0" i="0" strike="noStrike" cap="none" baseline="0">
                          <a:solidFill>
                            <a:srgbClr val="000000"/>
                          </a:solidFill>
                          <a:effectLst/>
                          <a:latin typeface="MS UI Gothic"/>
                          <a:ea typeface="MS UI Gothic"/>
                          <a:cs typeface="MS UI Gothic"/>
                        </a:rPr>
                        <a:t>チャイがピッタリな方:  紅茶愛好家、健康志向の方、暖かい、スパイシーな飲み物の愛好家、伝統的なインドチャイの豊かな味を探索したい方。</a:t>
                      </a:r>
                      <a:endParaRPr lang="en-US" sz="1700">
                        <a:effectLst/>
                      </a:endParaRPr>
                    </a:p>
                  </a:txBody>
                  <a:tcPr marL="36849" marR="36849" marT="36849" marB="36849"/>
                </a:tc>
                <a:extLst>
                  <a:ext uri="{0D108BD9-81ED-4DB2-BD59-A6C34878D82A}">
                    <a16:rowId xmlns:a16="http://schemas.microsoft.com/office/drawing/2014/main" val="101886891"/>
                  </a:ext>
                </a:extLst>
              </a:tr>
            </a:tbl>
          </a:graphicData>
        </a:graphic>
      </p:graphicFrame>
    </p:spTree>
    <p:extLst>
      <p:ext uri="{BB962C8B-B14F-4D97-AF65-F5344CB8AC3E}">
        <p14:creationId xmlns:p14="http://schemas.microsoft.com/office/powerpoint/2010/main" val="1598543170"/>
      </p:ext>
    </p:extLst>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9A4663-E710-DA41-752E-E008F431BEAD}"/>
              </a:ext>
            </a:extLst>
          </p:cNvPr>
          <p:cNvSpPr>
            <a:spLocks noGrp="1"/>
          </p:cNvSpPr>
          <p:nvPr>
            <p:ph type="title"/>
          </p:nvPr>
        </p:nvSpPr>
        <p:spPr>
          <a:xfrm>
            <a:off x="6411685" y="634946"/>
            <a:ext cx="5127171" cy="1450757"/>
          </a:xfrm>
        </p:spPr>
        <p:txBody>
          <a:bodyPr vert="horz" lIns="91440" tIns="45720" rIns="91440" bIns="45720" rtlCol="0" anchor="b">
            <a:normAutofit/>
          </a:bodyPr>
          <a:lstStyle/>
          <a:p>
            <a:r>
              <a:rPr lang="ja-JP" sz="4700" b="0" i="0" strike="noStrike" cap="none" baseline="0">
                <a:solidFill>
                  <a:srgbClr val="404040"/>
                </a:solidFill>
                <a:effectLst/>
                <a:latin typeface="MS UI Gothic"/>
                <a:ea typeface="MS UI Gothic"/>
                <a:cs typeface="MS UI Gothic"/>
              </a:rPr>
              <a:t>市場の動向と需要</a:t>
            </a:r>
          </a:p>
        </p:txBody>
      </p:sp>
      <p:cxnSp>
        <p:nvCxnSpPr>
          <p:cNvPr id="17" name="Straight Connector 16">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F1184433-533C-D88F-4BFC-A8D528B4C956}"/>
              </a:ext>
            </a:extLst>
          </p:cNvPr>
          <p:cNvSpPr>
            <a:spLocks noGrp="1"/>
          </p:cNvSpPr>
          <p:nvPr>
            <p:ph sz="half" idx="2"/>
          </p:nvPr>
        </p:nvSpPr>
        <p:spPr>
          <a:xfrm>
            <a:off x="6411684" y="2407436"/>
            <a:ext cx="5127172" cy="3461658"/>
          </a:xfrm>
        </p:spPr>
        <p:txBody>
          <a:bodyPr vert="horz" lIns="0" tIns="45720" rIns="0" bIns="45720" rtlCol="0">
            <a:normAutofit/>
          </a:bodyPr>
          <a:lstStyle/>
          <a:p>
            <a:pPr>
              <a:lnSpc>
                <a:spcPct val="90000"/>
              </a:lnSpc>
            </a:pPr>
            <a:r>
              <a:rPr lang="ja-JP" sz="1400" b="0" i="0" strike="noStrike" cap="none" baseline="0">
                <a:solidFill>
                  <a:srgbClr val="404040"/>
                </a:solidFill>
                <a:effectLst/>
                <a:latin typeface="MS UI Gothic"/>
                <a:ea typeface="MS UI Gothic"/>
                <a:cs typeface="MS UI Gothic"/>
              </a:rPr>
              <a:t>ラテン アメリカはチャイ ティーの素晴らしい機会を提供</a:t>
            </a:r>
          </a:p>
          <a:p>
            <a:pPr lvl="1">
              <a:lnSpc>
                <a:spcPct val="90000"/>
              </a:lnSpc>
            </a:pPr>
            <a:r>
              <a:rPr lang="ja-JP" sz="1400" b="0" i="0" strike="noStrike" cap="none" baseline="0">
                <a:solidFill>
                  <a:srgbClr val="404040"/>
                </a:solidFill>
                <a:effectLst/>
                <a:latin typeface="MS UI Gothic"/>
                <a:ea typeface="MS UI Gothic"/>
                <a:cs typeface="MS UI Gothic"/>
              </a:rPr>
              <a:t>健康的、自然的、そしてエキゾチックな製品に対する需要の高まり</a:t>
            </a:r>
          </a:p>
          <a:p>
            <a:pPr lvl="1">
              <a:lnSpc>
                <a:spcPct val="90000"/>
              </a:lnSpc>
            </a:pPr>
            <a:r>
              <a:rPr lang="ja-JP" sz="1400" b="0" i="0" strike="noStrike" cap="none" baseline="0">
                <a:solidFill>
                  <a:srgbClr val="404040"/>
                </a:solidFill>
                <a:effectLst/>
                <a:latin typeface="MS UI Gothic"/>
                <a:ea typeface="MS UI Gothic"/>
                <a:cs typeface="MS UI Gothic"/>
              </a:rPr>
              <a:t>アルゼンチン、チリ、ウルグアイなどの国々で根強いお茶文化</a:t>
            </a:r>
          </a:p>
          <a:p>
            <a:pPr lvl="1">
              <a:lnSpc>
                <a:spcPct val="90000"/>
              </a:lnSpc>
            </a:pPr>
            <a:r>
              <a:rPr lang="ja-JP" sz="1400" b="0" i="0" strike="noStrike" cap="none" baseline="0">
                <a:solidFill>
                  <a:srgbClr val="404040"/>
                </a:solidFill>
                <a:effectLst/>
                <a:latin typeface="MS UI Gothic"/>
                <a:ea typeface="MS UI Gothic"/>
                <a:cs typeface="MS UI Gothic"/>
              </a:rPr>
              <a:t>チャイ ティーは紅茶とコーヒーの両方の愛好家を魅了</a:t>
            </a:r>
          </a:p>
          <a:p>
            <a:pPr lvl="1">
              <a:lnSpc>
                <a:spcPct val="90000"/>
              </a:lnSpc>
            </a:pPr>
            <a:r>
              <a:rPr lang="ja-JP" sz="1400" b="0" i="0" strike="noStrike" cap="none" baseline="0">
                <a:solidFill>
                  <a:srgbClr val="404040"/>
                </a:solidFill>
                <a:effectLst/>
                <a:latin typeface="MS UI Gothic"/>
                <a:ea typeface="MS UI Gothic"/>
                <a:cs typeface="MS UI Gothic"/>
              </a:rPr>
              <a:t>チャイ ティーはラテン アメリカの消費者のライフスタイルと好みにフィット</a:t>
            </a:r>
          </a:p>
          <a:p>
            <a:pPr>
              <a:lnSpc>
                <a:spcPct val="90000"/>
              </a:lnSpc>
            </a:pPr>
            <a:r>
              <a:rPr lang="ja-JP" sz="1400" b="0" i="0" strike="noStrike" cap="none" baseline="0">
                <a:solidFill>
                  <a:srgbClr val="404040"/>
                </a:solidFill>
                <a:effectLst/>
                <a:latin typeface="MS UI Gothic"/>
                <a:ea typeface="MS UI Gothic"/>
                <a:cs typeface="MS UI Gothic"/>
              </a:rPr>
              <a:t>世界のチャイ ティー市場規模は 2019 年に 19 億米ドルと評価された</a:t>
            </a:r>
          </a:p>
          <a:p>
            <a:pPr lvl="1">
              <a:lnSpc>
                <a:spcPct val="90000"/>
              </a:lnSpc>
            </a:pPr>
            <a:r>
              <a:rPr lang="ja-JP" sz="1400" b="0" i="0" strike="noStrike" cap="none" baseline="0">
                <a:solidFill>
                  <a:srgbClr val="404040"/>
                </a:solidFill>
                <a:effectLst/>
                <a:latin typeface="MS UI Gothic"/>
                <a:ea typeface="MS UI Gothic"/>
                <a:cs typeface="MS UI Gothic"/>
              </a:rPr>
              <a:t>2020 年から 2027 年にかけて 5.5% の CAGR で成長すると予想</a:t>
            </a:r>
          </a:p>
          <a:p>
            <a:pPr lvl="1">
              <a:lnSpc>
                <a:spcPct val="90000"/>
              </a:lnSpc>
            </a:pPr>
            <a:r>
              <a:rPr lang="ja-JP" sz="1400" b="0" i="0" strike="noStrike" cap="none" baseline="0">
                <a:solidFill>
                  <a:srgbClr val="404040"/>
                </a:solidFill>
                <a:effectLst/>
                <a:latin typeface="MS UI Gothic"/>
                <a:ea typeface="MS UI Gothic"/>
                <a:cs typeface="MS UI Gothic"/>
              </a:rPr>
              <a:t>ラテン アメリカはチャイ ティーの最も急成長している地域の一つ</a:t>
            </a:r>
          </a:p>
          <a:p>
            <a:pPr lvl="1">
              <a:lnSpc>
                <a:spcPct val="90000"/>
              </a:lnSpc>
            </a:pPr>
            <a:r>
              <a:rPr lang="ja-JP" sz="1400" b="0" i="0" strike="noStrike" cap="none" baseline="0">
                <a:solidFill>
                  <a:srgbClr val="404040"/>
                </a:solidFill>
                <a:effectLst/>
                <a:latin typeface="MS UI Gothic"/>
                <a:ea typeface="MS UI Gothic"/>
                <a:cs typeface="MS UI Gothic"/>
              </a:rPr>
              <a:t>成長の主な原動力には、認知度の向上、可処分所得の増加、流通の拡大が含まれる</a:t>
            </a:r>
          </a:p>
        </p:txBody>
      </p:sp>
      <p:sp>
        <p:nvSpPr>
          <p:cNvPr id="19" name="Rectangle 18">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6" name="Content Placeholder 5">
            <a:extLst>
              <a:ext uri="{FF2B5EF4-FFF2-40B4-BE49-F238E27FC236}">
                <a16:creationId xmlns:a16="http://schemas.microsoft.com/office/drawing/2014/main" id="{9FE5A569-CDEF-4A09-A3F6-8978B0FBDD4B}"/>
              </a:ext>
            </a:extLst>
          </p:cNvPr>
          <p:cNvGraphicFramePr>
            <a:graphicFrameLocks noGrp="1"/>
          </p:cNvGraphicFramePr>
          <p:nvPr>
            <p:ph sz="half" idx="1"/>
            <p:extLst>
              <p:ext uri="{D42A27DB-BD31-4B8C-83A1-F6EECF244321}">
                <p14:modId xmlns:p14="http://schemas.microsoft.com/office/powerpoint/2010/main" val="3887441503"/>
              </p:ext>
            </p:extLst>
          </p:nvPr>
        </p:nvGraphicFramePr>
        <p:xfrm>
          <a:off x="643192" y="1541387"/>
          <a:ext cx="5115348" cy="3455187"/>
        </p:xfrm>
        <a:graphic>
          <a:graphicData uri="http://schemas.openxmlformats.org/drawingml/2006/table">
            <a:tbl>
              <a:tblPr firstRow="1" bandRow="1">
                <a:solidFill>
                  <a:srgbClr val="F7F7F7"/>
                </a:solidFill>
                <a:tableStyleId>{5C22544A-7EE6-4342-B048-85BDC9FD1C3A}</a:tableStyleId>
              </a:tblPr>
              <a:tblGrid>
                <a:gridCol w="1715286">
                  <a:extLst>
                    <a:ext uri="{9D8B030D-6E8A-4147-A177-3AD203B41FA5}">
                      <a16:colId xmlns:a16="http://schemas.microsoft.com/office/drawing/2014/main" val="1841529175"/>
                    </a:ext>
                  </a:extLst>
                </a:gridCol>
                <a:gridCol w="1980568">
                  <a:extLst>
                    <a:ext uri="{9D8B030D-6E8A-4147-A177-3AD203B41FA5}">
                      <a16:colId xmlns:a16="http://schemas.microsoft.com/office/drawing/2014/main" val="4064316244"/>
                    </a:ext>
                  </a:extLst>
                </a:gridCol>
                <a:gridCol w="1419494">
                  <a:extLst>
                    <a:ext uri="{9D8B030D-6E8A-4147-A177-3AD203B41FA5}">
                      <a16:colId xmlns:a16="http://schemas.microsoft.com/office/drawing/2014/main" val="3250877377"/>
                    </a:ext>
                  </a:extLst>
                </a:gridCol>
              </a:tblGrid>
              <a:tr h="1697807">
                <a:tc>
                  <a:txBody>
                    <a:bodyPr vert="horz" wrap="square"/>
                    <a:lstStyle/>
                    <a:p>
                      <a:r>
                        <a:rPr lang="ja-JP" sz="2000" b="1" i="0" strike="noStrike" cap="all" baseline="0">
                          <a:solidFill>
                            <a:srgbClr val="000000"/>
                          </a:solidFill>
                          <a:effectLst/>
                          <a:latin typeface="MS UI Gothic"/>
                          <a:ea typeface="MS UI Gothic"/>
                          <a:cs typeface="MS UI Gothic"/>
                        </a:rPr>
                        <a:t>リージョン</a:t>
                      </a:r>
                    </a:p>
                  </a:txBody>
                  <a:tcPr marL="223396" marR="223396" marT="223396" marB="223396" anchor="ctr">
                    <a:lnL w="12700" cmpd="sng">
                      <a:noFill/>
                    </a:lnL>
                    <a:lnR w="12700" cmpd="sng">
                      <a:noFill/>
                    </a:lnR>
                    <a:lnT w="12700" cmpd="sng">
                      <a:noFill/>
                    </a:lnT>
                    <a:lnB w="38100" cmpd="sng">
                      <a:noFill/>
                    </a:lnB>
                    <a:noFill/>
                  </a:tcPr>
                </a:tc>
                <a:tc>
                  <a:txBody>
                    <a:bodyPr vert="horz" wrap="square"/>
                    <a:lstStyle/>
                    <a:p>
                      <a:r>
                        <a:rPr lang="ja-JP" sz="2000" b="1" i="0" strike="noStrike" cap="all" baseline="0">
                          <a:solidFill>
                            <a:srgbClr val="000000"/>
                          </a:solidFill>
                          <a:effectLst/>
                          <a:latin typeface="MS UI Gothic"/>
                          <a:ea typeface="MS UI Gothic"/>
                          <a:cs typeface="MS UI Gothic"/>
                        </a:rPr>
                        <a:t>チャイ ティーの市場規模 (10億米ドル)</a:t>
                      </a:r>
                    </a:p>
                  </a:txBody>
                  <a:tcPr marL="223396" marR="223396" marT="223396" marB="223396" anchor="ctr">
                    <a:lnL w="12700" cmpd="sng">
                      <a:noFill/>
                    </a:lnL>
                    <a:lnR w="12700" cmpd="sng">
                      <a:noFill/>
                    </a:lnR>
                    <a:lnT w="12700" cmpd="sng">
                      <a:noFill/>
                    </a:lnT>
                    <a:lnB w="38100" cmpd="sng">
                      <a:noFill/>
                    </a:lnB>
                    <a:noFill/>
                  </a:tcPr>
                </a:tc>
                <a:tc>
                  <a:txBody>
                    <a:bodyPr vert="horz" wrap="square"/>
                    <a:lstStyle/>
                    <a:p>
                      <a:r>
                        <a:rPr lang="ja-JP" sz="2000" b="1" i="0" strike="noStrike" cap="all" baseline="0">
                          <a:solidFill>
                            <a:srgbClr val="000000"/>
                          </a:solidFill>
                          <a:effectLst/>
                          <a:latin typeface="MS UI Gothic"/>
                          <a:ea typeface="MS UI Gothic"/>
                          <a:cs typeface="MS UI Gothic"/>
                        </a:rPr>
                        <a:t>CAGR (2020-2027)</a:t>
                      </a:r>
                    </a:p>
                  </a:txBody>
                  <a:tcPr marL="223396" marR="223396" marT="223396" marB="223396" anchor="ctr">
                    <a:lnL w="12700" cmpd="sng">
                      <a:noFill/>
                    </a:lnL>
                    <a:lnR w="12700" cmpd="sng">
                      <a:noFill/>
                    </a:lnR>
                    <a:lnT w="12700" cmpd="sng">
                      <a:noFill/>
                    </a:lnT>
                    <a:lnB w="38100" cmpd="sng">
                      <a:noFill/>
                    </a:lnB>
                    <a:noFill/>
                  </a:tcPr>
                </a:tc>
                <a:extLst>
                  <a:ext uri="{0D108BD9-81ED-4DB2-BD59-A6C34878D82A}">
                    <a16:rowId xmlns:a16="http://schemas.microsoft.com/office/drawing/2014/main" val="930729310"/>
                  </a:ext>
                </a:extLst>
              </a:tr>
              <a:tr h="680116">
                <a:tc>
                  <a:txBody>
                    <a:bodyPr vert="horz" wrap="square"/>
                    <a:lstStyle/>
                    <a:p>
                      <a:r>
                        <a:rPr lang="ja-JP" sz="2600" b="0" i="0" strike="noStrike" cap="none" baseline="0">
                          <a:solidFill>
                            <a:srgbClr val="000000"/>
                          </a:solidFill>
                          <a:effectLst/>
                          <a:latin typeface="MS UI Gothic"/>
                          <a:ea typeface="MS UI Gothic"/>
                          <a:cs typeface="MS UI Gothic"/>
                        </a:rPr>
                        <a:t>グローバル</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tc>
                  <a:txBody>
                    <a:bodyPr vert="horz" wrap="square"/>
                    <a:lstStyle/>
                    <a:p>
                      <a:r>
                        <a:rPr lang="ja-JP" sz="2600" b="0" i="0" strike="noStrike" cap="none" baseline="0">
                          <a:solidFill>
                            <a:srgbClr val="000000"/>
                          </a:solidFill>
                          <a:effectLst/>
                          <a:latin typeface="MS UI Gothic"/>
                          <a:ea typeface="MS UI Gothic"/>
                          <a:cs typeface="MS UI Gothic"/>
                        </a:rPr>
                        <a:t>1.9</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tc>
                  <a:txBody>
                    <a:bodyPr vert="horz" wrap="square"/>
                    <a:lstStyle/>
                    <a:p>
                      <a:r>
                        <a:rPr lang="ja-JP" sz="2600" b="0" i="0" strike="noStrike" cap="none" baseline="0">
                          <a:solidFill>
                            <a:srgbClr val="000000"/>
                          </a:solidFill>
                          <a:effectLst/>
                          <a:latin typeface="MS UI Gothic"/>
                          <a:ea typeface="MS UI Gothic"/>
                          <a:cs typeface="MS UI Gothic"/>
                        </a:rPr>
                        <a:t>5.5%</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extLst>
                  <a:ext uri="{0D108BD9-81ED-4DB2-BD59-A6C34878D82A}">
                    <a16:rowId xmlns:a16="http://schemas.microsoft.com/office/drawing/2014/main" val="2344035515"/>
                  </a:ext>
                </a:extLst>
              </a:tr>
              <a:tr h="1077264">
                <a:tc>
                  <a:txBody>
                    <a:bodyPr vert="horz" wrap="square"/>
                    <a:lstStyle/>
                    <a:p>
                      <a:r>
                        <a:rPr lang="ja-JP" sz="2600" b="0" i="0" strike="noStrike" cap="none" baseline="0">
                          <a:solidFill>
                            <a:srgbClr val="000000"/>
                          </a:solidFill>
                          <a:effectLst/>
                          <a:latin typeface="MS UI Gothic"/>
                          <a:ea typeface="MS UI Gothic"/>
                          <a:cs typeface="MS UI Gothic"/>
                        </a:rPr>
                        <a:t>ラテン アメリカ</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vert="horz" wrap="square"/>
                    <a:lstStyle/>
                    <a:p>
                      <a:r>
                        <a:rPr lang="ja-JP" sz="2600" b="0" i="0" strike="noStrike" cap="none" baseline="0">
                          <a:solidFill>
                            <a:srgbClr val="000000"/>
                          </a:solidFill>
                          <a:effectLst/>
                          <a:latin typeface="MS UI Gothic"/>
                          <a:ea typeface="MS UI Gothic"/>
                          <a:cs typeface="MS UI Gothic"/>
                        </a:rPr>
                        <a:t>該当なし</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vert="horz" wrap="square"/>
                    <a:lstStyle/>
                    <a:p>
                      <a:r>
                        <a:rPr lang="ja-JP" sz="2600" b="0" i="0" strike="noStrike" cap="none" baseline="0">
                          <a:solidFill>
                            <a:srgbClr val="000000"/>
                          </a:solidFill>
                          <a:effectLst/>
                          <a:latin typeface="MS UI Gothic"/>
                          <a:ea typeface="MS UI Gothic"/>
                          <a:cs typeface="MS UI Gothic"/>
                        </a:rPr>
                        <a:t>6.2%</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3509299260"/>
                  </a:ext>
                </a:extLst>
              </a:tr>
            </a:tbl>
          </a:graphicData>
        </a:graphic>
      </p:graphicFrame>
    </p:spTree>
    <p:extLst>
      <p:ext uri="{BB962C8B-B14F-4D97-AF65-F5344CB8AC3E}">
        <p14:creationId xmlns:p14="http://schemas.microsoft.com/office/powerpoint/2010/main" val="1614344806"/>
      </p:ext>
    </p:extLst>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DCB4AB8-98D7-992E-B8BA-AC48FEE8EFB3}"/>
              </a:ext>
            </a:extLst>
          </p:cNvPr>
          <p:cNvSpPr>
            <a:spLocks noGrp="1"/>
          </p:cNvSpPr>
          <p:nvPr>
            <p:ph type="title"/>
          </p:nvPr>
        </p:nvSpPr>
        <p:spPr>
          <a:xfrm>
            <a:off x="492369" y="605896"/>
            <a:ext cx="3642309" cy="5646208"/>
          </a:xfrm>
        </p:spPr>
        <p:txBody>
          <a:bodyPr anchor="ctr">
            <a:normAutofit/>
          </a:bodyPr>
          <a:lstStyle/>
          <a:p>
            <a:r>
              <a:rPr lang="ja-JP" sz="4400" b="0" i="0" strike="noStrike" cap="none" baseline="0">
                <a:solidFill>
                  <a:srgbClr val="FFFFFF"/>
                </a:solidFill>
                <a:effectLst/>
                <a:latin typeface="MS UI Gothic"/>
                <a:ea typeface="MS UI Gothic"/>
                <a:cs typeface="MS UI Gothic"/>
              </a:rPr>
              <a:t>流通チャネル: 小売業者</a:t>
            </a:r>
          </a:p>
        </p:txBody>
      </p:sp>
      <p:sp>
        <p:nvSpPr>
          <p:cNvPr id="3" name="Content Placeholder 2">
            <a:extLst>
              <a:ext uri="{FF2B5EF4-FFF2-40B4-BE49-F238E27FC236}">
                <a16:creationId xmlns:a16="http://schemas.microsoft.com/office/drawing/2014/main" id="{7EE65DE9-315D-7F82-E4B7-4E5B2F2F86B6}"/>
              </a:ext>
            </a:extLst>
          </p:cNvPr>
          <p:cNvSpPr>
            <a:spLocks noGrp="1"/>
          </p:cNvSpPr>
          <p:nvPr>
            <p:ph idx="1"/>
          </p:nvPr>
        </p:nvSpPr>
        <p:spPr>
          <a:xfrm>
            <a:off x="5231958" y="605896"/>
            <a:ext cx="5923721" cy="5646208"/>
          </a:xfrm>
        </p:spPr>
        <p:txBody>
          <a:bodyPr anchor="ctr">
            <a:normAutofit/>
          </a:bodyPr>
          <a:lstStyle/>
          <a:p>
            <a:r>
              <a:rPr lang="ja-JP" sz="2200" b="0" i="0" strike="noStrike" cap="none" baseline="0">
                <a:solidFill>
                  <a:srgbClr val="404040"/>
                </a:solidFill>
                <a:effectLst/>
                <a:latin typeface="MS UI Gothic"/>
                <a:ea typeface="MS UI Gothic"/>
                <a:cs typeface="MS UI Gothic"/>
              </a:rPr>
              <a:t>小売業者: チャイ ティー製品を消費者に直接販売する</a:t>
            </a:r>
          </a:p>
          <a:p>
            <a:pPr lvl="1"/>
            <a:r>
              <a:rPr lang="ja-JP" sz="2200" b="0" i="0" strike="noStrike" cap="none" baseline="0">
                <a:solidFill>
                  <a:srgbClr val="404040"/>
                </a:solidFill>
                <a:effectLst/>
                <a:latin typeface="MS UI Gothic"/>
                <a:ea typeface="MS UI Gothic"/>
                <a:cs typeface="MS UI Gothic"/>
              </a:rPr>
              <a:t>スーパーマーケット、コンビニエンス ストア、専門店、カフェ、オンライン プラットフォーム</a:t>
            </a:r>
          </a:p>
          <a:p>
            <a:pPr lvl="1"/>
            <a:r>
              <a:rPr lang="ja-JP" sz="2200" b="0" i="0" strike="noStrike" cap="none" baseline="0">
                <a:solidFill>
                  <a:srgbClr val="404040"/>
                </a:solidFill>
                <a:effectLst/>
                <a:latin typeface="MS UI Gothic"/>
                <a:ea typeface="MS UI Gothic"/>
                <a:cs typeface="MS UI Gothic"/>
              </a:rPr>
              <a:t>消費者の認識、好み、購入に影響を与える</a:t>
            </a:r>
          </a:p>
          <a:p>
            <a:pPr lvl="1"/>
            <a:r>
              <a:rPr lang="ja-JP" sz="2200" b="0" i="0" strike="noStrike" cap="none" baseline="0">
                <a:solidFill>
                  <a:srgbClr val="404040"/>
                </a:solidFill>
                <a:effectLst/>
                <a:latin typeface="MS UI Gothic"/>
                <a:ea typeface="MS UI Gothic"/>
                <a:cs typeface="MS UI Gothic"/>
              </a:rPr>
              <a:t>プロモーションや商品化のサポートを提供する</a:t>
            </a:r>
          </a:p>
          <a:p>
            <a:pPr lvl="1"/>
            <a:r>
              <a:rPr lang="ja-JP" sz="2200" b="0" i="0" strike="noStrike" cap="none" baseline="0">
                <a:solidFill>
                  <a:srgbClr val="404040"/>
                </a:solidFill>
                <a:effectLst/>
                <a:latin typeface="MS UI Gothic"/>
                <a:ea typeface="MS UI Gothic"/>
                <a:cs typeface="MS UI Gothic"/>
              </a:rPr>
              <a:t>大手小売業者</a:t>
            </a:r>
          </a:p>
          <a:p>
            <a:r>
              <a:rPr lang="ja-JP" sz="2200" b="0" i="0" strike="noStrike" cap="none" baseline="0">
                <a:solidFill>
                  <a:srgbClr val="404040"/>
                </a:solidFill>
                <a:effectLst/>
                <a:latin typeface="MS UI Gothic"/>
                <a:ea typeface="MS UI Gothic"/>
                <a:cs typeface="MS UI Gothic"/>
              </a:rPr>
              <a:t>卸売業者: チャイ ティー製品を小売業者に一括で販売する</a:t>
            </a:r>
          </a:p>
          <a:p>
            <a:r>
              <a:rPr lang="ja-JP" sz="2200" b="0" i="0" strike="noStrike" cap="none" baseline="0">
                <a:solidFill>
                  <a:srgbClr val="404040"/>
                </a:solidFill>
                <a:effectLst/>
                <a:latin typeface="MS UI Gothic"/>
                <a:ea typeface="MS UI Gothic"/>
                <a:cs typeface="MS UI Gothic"/>
              </a:rPr>
              <a:t>代理店: メーカーから小売業者にチャイ ティー製品を輸送する</a:t>
            </a:r>
          </a:p>
        </p:txBody>
      </p:sp>
    </p:spTree>
    <p:extLst>
      <p:ext uri="{BB962C8B-B14F-4D97-AF65-F5344CB8AC3E}">
        <p14:creationId xmlns:p14="http://schemas.microsoft.com/office/powerpoint/2010/main" val="2735777179"/>
      </p:ext>
    </p:extLst>
  </p:cSld>
  <p:clrMapOvr>
    <a:masterClrMapping/>
  </p:clrMapOv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1B83136-10B1-C8CC-3DC5-777F3F098FA1}"/>
              </a:ext>
            </a:extLst>
          </p:cNvPr>
          <p:cNvSpPr>
            <a:spLocks noGrp="1"/>
          </p:cNvSpPr>
          <p:nvPr>
            <p:ph type="title"/>
          </p:nvPr>
        </p:nvSpPr>
        <p:spPr>
          <a:xfrm>
            <a:off x="492369" y="605896"/>
            <a:ext cx="3642309" cy="5646208"/>
          </a:xfrm>
        </p:spPr>
        <p:txBody>
          <a:bodyPr anchor="ctr">
            <a:normAutofit/>
          </a:bodyPr>
          <a:lstStyle/>
          <a:p>
            <a:r>
              <a:rPr lang="ja-JP" sz="4400" b="0" i="0" strike="noStrike" cap="none" baseline="0">
                <a:solidFill>
                  <a:srgbClr val="FFFFFF"/>
                </a:solidFill>
                <a:effectLst/>
                <a:latin typeface="MS UI Gothic"/>
                <a:ea typeface="MS UI Gothic"/>
                <a:cs typeface="MS UI Gothic"/>
              </a:rPr>
              <a:t>流通チャネル: 卸売業者</a:t>
            </a:r>
          </a:p>
        </p:txBody>
      </p:sp>
      <p:sp>
        <p:nvSpPr>
          <p:cNvPr id="3" name="Content Placeholder 2">
            <a:extLst>
              <a:ext uri="{FF2B5EF4-FFF2-40B4-BE49-F238E27FC236}">
                <a16:creationId xmlns:a16="http://schemas.microsoft.com/office/drawing/2014/main" id="{0C0ABEE8-8250-9834-6A4C-9655B23F019A}"/>
              </a:ext>
            </a:extLst>
          </p:cNvPr>
          <p:cNvSpPr>
            <a:spLocks noGrp="1"/>
          </p:cNvSpPr>
          <p:nvPr>
            <p:ph idx="1"/>
          </p:nvPr>
        </p:nvSpPr>
        <p:spPr>
          <a:xfrm>
            <a:off x="5231958" y="605896"/>
            <a:ext cx="5923721" cy="5646208"/>
          </a:xfrm>
        </p:spPr>
        <p:txBody>
          <a:bodyPr anchor="ctr">
            <a:normAutofit/>
          </a:bodyPr>
          <a:lstStyle/>
          <a:p>
            <a:r>
              <a:rPr lang="ja-JP" sz="2400" b="0" i="0" strike="noStrike" cap="none" baseline="0">
                <a:solidFill>
                  <a:srgbClr val="404040"/>
                </a:solidFill>
                <a:effectLst/>
                <a:latin typeface="MS UI Gothic"/>
                <a:ea typeface="MS UI Gothic"/>
                <a:cs typeface="MS UI Gothic"/>
              </a:rPr>
              <a:t>卸売業者は製造元や流通業者からチャイ ティー製品を大量に購入します</a:t>
            </a:r>
          </a:p>
          <a:p>
            <a:pPr lvl="1"/>
            <a:r>
              <a:rPr lang="ja-JP" sz="2400" b="0" i="0" strike="noStrike" cap="none" baseline="0">
                <a:solidFill>
                  <a:srgbClr val="404040"/>
                </a:solidFill>
                <a:effectLst/>
                <a:latin typeface="MS UI Gothic"/>
                <a:ea typeface="MS UI Gothic"/>
                <a:cs typeface="MS UI Gothic"/>
              </a:rPr>
              <a:t>小売業者や他の仲介業者に販売します</a:t>
            </a:r>
          </a:p>
          <a:p>
            <a:r>
              <a:rPr lang="ja-JP" sz="2400" b="0" i="0" strike="noStrike" cap="none" baseline="0">
                <a:solidFill>
                  <a:srgbClr val="404040"/>
                </a:solidFill>
                <a:effectLst/>
                <a:latin typeface="MS UI Gothic"/>
                <a:ea typeface="MS UI Gothic"/>
                <a:cs typeface="MS UI Gothic"/>
              </a:rPr>
              <a:t>卸売業者はチャイ ティー製品の需要と供給を結びつけます</a:t>
            </a:r>
          </a:p>
          <a:p>
            <a:pPr lvl="1"/>
            <a:r>
              <a:rPr lang="ja-JP" sz="2400" b="0" i="0" strike="noStrike" cap="none" baseline="0">
                <a:solidFill>
                  <a:srgbClr val="404040"/>
                </a:solidFill>
                <a:effectLst/>
                <a:latin typeface="MS UI Gothic"/>
                <a:ea typeface="MS UI Gothic"/>
                <a:cs typeface="MS UI Gothic"/>
              </a:rPr>
              <a:t>規模の経済、保管、輸送サービスを提供します</a:t>
            </a:r>
          </a:p>
          <a:p>
            <a:r>
              <a:rPr lang="ja-JP" sz="2400" b="0" i="0" strike="noStrike" cap="none" baseline="0">
                <a:solidFill>
                  <a:srgbClr val="404040"/>
                </a:solidFill>
                <a:effectLst/>
                <a:latin typeface="MS UI Gothic"/>
                <a:ea typeface="MS UI Gothic"/>
                <a:cs typeface="MS UI Gothic"/>
              </a:rPr>
              <a:t>卸売業者は市場情報、フィードバック、信用制度を提供します</a:t>
            </a:r>
          </a:p>
        </p:txBody>
      </p:sp>
    </p:spTree>
    <p:extLst>
      <p:ext uri="{BB962C8B-B14F-4D97-AF65-F5344CB8AC3E}">
        <p14:creationId xmlns:p14="http://schemas.microsoft.com/office/powerpoint/2010/main" val="3827958716"/>
      </p:ext>
    </p:extLst>
  </p:cSld>
  <p:clrMapOvr>
    <a:masterClrMapping/>
  </p:clrMapOvr>
  <p:transition/>
  <p:timing/>
</p:sld>
</file>

<file path=ppt/tags/tag1.xml><?xml version="1.0" encoding="utf-8"?>
<p:tagLst xmlns:p="http://schemas.openxmlformats.org/presentationml/2006/main">
  <p:tag name="AS_OS" val="Unix 3.10.0.1160"/>
  <p:tag name="AS_RELEASE_DATE" val="2023.06.30"/>
  <p:tag name="AS_TITLE" val="Aspose.Slides for Java"/>
  <p:tag name="AS_VERSION" val="23.6.1"/>
</p:tagLst>
</file>

<file path=ppt/theme/theme1.xml><?xml version="1.0" encoding="utf-8"?>
<a:theme xmlns:r="http://schemas.openxmlformats.org/officeDocument/2006/relationships" xmlns:a="http://schemas.openxmlformats.org/drawingml/2006/main" name="RetrospectVTI">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Retrospect">
      <a:majorFont>
        <a:latin typeface="Bookman Old Style" panose="020f0302020204030204"/>
        <a:ea typeface="Bookman Old Style" panose="020f030202020403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Franklin Gothic Book" panose="020f0502020204030204"/>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Aptos Display" panose="0211000402020202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Aptos" panose="0211000402020202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87ba5c36-b7cf-4793-bbc2-bd5b3a9f95ca}" enabled="1" method="Privileged" siteId="{72f988bf-86f1-41af-91ab-2d7cd011db47}" removed="0"/>
</clbl:labelList>
</file>

<file path=docProps/app.xml><?xml version="1.0" encoding="utf-8"?>
<Properties xmlns:vt="http://schemas.openxmlformats.org/officeDocument/2006/docPropsVTypes" xmlns="http://schemas.openxmlformats.org/officeDocument/2006/extended-properties">
  <Company/>
  <PresentationFormat>Widescreen</PresentationFormat>
  <Paragraphs>97</Paragraphs>
  <Slides>14</Slides>
  <Notes>14</Notes>
  <TotalTime>0</TotalTime>
  <HiddenSlides>0</HiddenSlides>
  <MMClips>0</MMClips>
  <ScaleCrop>0</ScaleCrop>
  <HeadingPairs>
    <vt:vector baseType="variant" size="6">
      <vt:variant>
        <vt:lpstr>Fonts used</vt:lpstr>
      </vt:variant>
      <vt:variant>
        <vt:i4>6</vt:i4>
      </vt:variant>
      <vt:variant>
        <vt:lpstr>Theme</vt:lpstr>
      </vt:variant>
      <vt:variant>
        <vt:i4>1</vt:i4>
      </vt:variant>
      <vt:variant>
        <vt:lpstr>Slide Titles</vt:lpstr>
      </vt:variant>
      <vt:variant>
        <vt:i4>14</vt:i4>
      </vt:variant>
    </vt:vector>
  </HeadingPairs>
  <TitlesOfParts>
    <vt:vector baseType="lpstr" size="21">
      <vt:lpstr>Arial</vt:lpstr>
      <vt:lpstr>Bookman Old Style</vt:lpstr>
      <vt:lpstr>Franklin Gothic Book</vt:lpstr>
      <vt:lpstr>Calibri</vt:lpstr>
      <vt:lpstr>Aptos Display</vt:lpstr>
      <vt:lpstr>Aptos</vt:lpstr>
      <vt:lpstr>RetrospectVTI</vt:lpstr>
      <vt:lpstr>Mystic Spice Premium Chai Tea 市場分析レポート</vt:lpstr>
      <vt:lpstr>アジェンダ</vt:lpstr>
      <vt:lpstr>はじめに</vt:lpstr>
      <vt:lpstr>製品の説明</vt:lpstr>
      <vt:lpstr>製品説明 (1/2)</vt:lpstr>
      <vt:lpstr>製品説明 (2/2)</vt:lpstr>
      <vt:lpstr>市場の動向と需要</vt:lpstr>
      <vt:lpstr>流通チャネル: 小売業者</vt:lpstr>
      <vt:lpstr>流通チャネル: 卸売業者</vt:lpstr>
      <vt:lpstr>流通チャネル: ディストリビューター</vt:lpstr>
      <vt:lpstr>プロモーション計画と戦略</vt:lpstr>
      <vt:lpstr>期待される成果と課題: 期待される成果</vt:lpstr>
      <vt:lpstr>期待される成果と課題: 潜在的な課題</vt:lpstr>
      <vt:lpstr>推奨事項と結論</vt:lpstr>
    </vt:vector>
  </TitlesOfParts>
  <LinksUpToDate>0</LinksUpToDate>
  <SharedDoc>0</SharedDoc>
  <HyperlinksChanged>0</HyperlinksChanged>
  <Application>Aspose.Slides for Java</Application>
  <AppVersion>23.0601</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dcterms:created xsi:type="dcterms:W3CDTF">2024-02-09T21:35:56Z</dcterms:created>
  <dcterms:modified xsi:type="dcterms:W3CDTF">2024-07-09T12:34:28Z</dcterms:modified>
</cp:coreProperties>
</file>