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microsoft.com/office/2020/02/relationships/classificationlabels" Target="docMetadata/LabelInfo.xml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Java 23.6-->
<p:presentation xmlns:r="http://schemas.openxmlformats.org/officeDocument/2006/relationships" xmlns:a="http://schemas.openxmlformats.org/drawingml/2006/main" xmlns:p="http://schemas.openxmlformats.org/presentationml/2006/main" removePersonalInfoOnSave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337C-AD0D-499E-B6BA-802817985C42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2D512-EDAA-4B05-BF71-92E4081B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프레젠테이션은 다음 문서에 있는 콘텐츠를 기반으로 PowerPoint Copilot에 의해 자동으로 생성되었습니다.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https://microsoft-my.sharepoint.com/personal/dahans_microsoft_com/Documents/MS-4005/Market%20Analysis%20Report%20for%20Mystic%20Spice%20Premium%20Chai%20Tea.docx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AI 생성 콘텐츠가 올바르지 않을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차이 티 제품을 소개/유통하고 시장 내의 제품 이동과 판매를 지원하며 마케팅/영업/애프터세일즈 서비스를 제공하는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소매 업체/소비자와의 관계를 수립 및 유지하며 기술/물류 지원을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주요 유통업체로는 Unilever, Nestle, Coca-Cola, PepsiCo 등이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제조업체나 도매업체를 대신하여 차이 티 제품을 소개 및 유통하는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다양한 시장과 지역 내의 차이 티 제품 이동과 판매를 지원하는 "대행사"라 할 수 있는 유통업체는 차이 티 제품 관련 마케팅, 영업, 애프터세일즈 서비스를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유통업체는 소매 업체/소비자와의 관계를 수립 및 유지하며 차이 티 제품 관련 기술/물류 지원을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유통업체로는 Unilever, Nestle, Coca-Cola, PepsiCo 등이 있습니다.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 프로모션 계획과 전략의 목표는 소비자의 인지도 상승, 프리미엄 제품으로 차이 티 소개, 시음 진행 및 구매 유도, 소비자 충성도 개선 등입니다.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이러한 목표를 달성하기 위해 효율적인 브랜드 이름과 로고 제작, 웹 사이트와 소셜 미디어 사이트 개발, 디지털 마케팅 캠페인 시작, 무료 샘플 배포, 행사 개최, 현지 업체와의 협력 등 다양한 방법을 활용합니다.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계획은 $100,000의 예산으로 12개월 이상 구현되고 핵심 성과 지표를 사용하여 평가됩니다.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 프로모션 계획 및 전략은 다음 목표를 달성하는 것을 목표로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대상 고객들 사이에서 차이 티에 대한 인지도와 관심 높이기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차이 티를 독특하고 만족스러운 경험을 제공하는 프리미엄, 천연 및 건강 제품으로 자리매김하기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다양한 채널과 인센티브를 통해 차이 티의 체험 및 구매 장려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참여와 피드백을 통해 차이 티 소비자들 사이에서 충성도와 재방문 주기 구축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티에 대한 프로모션 계획과 전략은 다음과 같은 전술의 조합을 사용합니다.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 티에 대한 쉽게 기억할 수 있고 기억에 남는 브랜드 이름과 로고 만들기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         차이 티의 이점, 특징, 스토리를 보여주는 웹사이트와 소셜 미디어 사이트 개발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SEO, SEM, 이메일 마케팅 및 인플루언서 마케팅을 사용하여 잠재 고객에게 도달하고 유치하는 디지털 마케팅 캠페인 시작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 슈퍼마켓, 카페, 헬스 스토어 등 전략적 위치에 차이 티 무료 샘플 및 쿠폰 배포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사람들이 차이 티를 친구 및 가족과 함께 공유하도록 초대하는 이벤트 및 콘테스트 유치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        차이 티와 동일한 가치와 비전을 공유하는 지역 기업 및 조직과 협력하는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라틴 아메리카의 차이 티에 대한 홍보 계획 및 전략은 12개월 동안 진행되며 예산은 $100,000입니다.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웹 사이트 트래픽, 소셜 미디어 참여도, 이메일 확인율, 전환율, 판매량, 고객 만족도, 고객 유지율 등의 핵심 성과 지표를 사용하여 계획을 모니터링하고 평가할 예정입니다.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티에 대한 프로모션 계획 및 전략은 인지도와 관심이 20% 증가하고, 시장 점유율이 10% 증가하고, 판매량과 수익이 15% 증가하고, 고객 만족도와 보존률이 25% 증가할 것으로 예상됩니다.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예상되는 결과 및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 프로모션 계획 및 전략의 예상 결과는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대상 고객 중 차이 티에 대한 인식과 관심 20%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이 지역의 차이 티 시장 점유율 10%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이 지역의 차이 티 판매량과 매출 15%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지역 내 차이 티의 고객 만족도 및 보존율 25% 증가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4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티에 대한 프로모션 계획과 전략은 높은 가격, 인식 부족, 다른 티 제품의 경쟁, 규제 및 문화 장벽, 차이 티 재료의 공급과 품질에 영향을 미칠 수있는 환경 및 사회 문제를 포함하여 몇 가지 도전 과제에 직면하고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 프로모션 계획과 전략의 잠재적 과제는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다른 음료에 비해 차이 티 제품의 높은 가격과 낮은 경제성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일부 인구 구성원의 차이 티에 대한 인식과 친숙함의 부족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허브, 그린, 홍차 등 다른 티 제품의 경쟁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일부 국가에서 차이 티 제품의 진입 및 확장을 제한할 수 있는 규제 및 문화적 장벽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         차이 티 재료의 공급과 품질에 영향을 줄 수 있는 환경 및 사회적 문제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타 음료 대신 음용 가능한 몸에 좋으며 이국적인 제품인 차이 티는 라틴 아메리카 시장에서 판매량 증가 가능성이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따라서 차이 티만의 특징과 이점을 활용해 다양한 방식으로 음용 가능한 고급 제품으로 차이 티를 소개해야 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대상 그룹에 도달하고 도전 과제를 극복하기 위해서는 온라인 및 오프라인 전술을 혼합하여 사용해야 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분석, 경쟁 분석, 배포 채널 및 프로모션 계획 및 전략에 따라 라틴 아메리카의 차이 티의 미래를 위해 다음과 같은 권장 사항과 결론을 도출할 수 있습니다.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 티는 다른 음료에 대한 건강하고 천연적인 이국적 대안을 제공하므로 라틴 아메리카 시장에서 성장하고 성공할 수있는 유망한 제품입니다.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차이 티는 다양한 세그먼트와 행사에 어필할 수있는 프리미엄, 정통 및 다양한 제품으로 자리매김하고 판매해야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차이 티는 다른 티 제품과 차별화하기 위해 풍부한 아로마, 맛, 건강상의 이점과 같은 고유한 특징과 이점을 활용해야 합니다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차이 티는 온라인 및 오프라인 전술을 혼합하여 대상 그룹에 도달하고 그들을 참여시키면서 충성스럽고 만족스러운 고객 기반을 만들어야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 차이 티는 가격, 인식, 경쟁, 규제 및 지속 가능성과 같은 지역의 성장과 확장을 방해할 수 있는 도전 과제와 위협을 극복해야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결론적으로 차이 티는 라틴 아메리카 시장에서 많은 잠재력과 기회를 가지고 있지만 몇 가지 도전 과제와 위험에 직면한 제품입니다.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 요약되어 있는 프로모션 계획과 전략을 활용하면 이러한 문제를 해결하여 원하는 결과를 달성할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단, 계속해서 변화하는 시장 상황과 고객의 피드백에 따라 프로모션 계획과 전략을 지속적으로 모니터링, 평가 및 조정해야 합니다.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어젠더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소개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제품 설명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제품 설명(1/2)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제품 설명(2/2)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시장 추세 및 수요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경쟁 분석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Tetley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Teavana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David's Tea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지역 브랜드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라틴 아메리카의 차이 티 시장 점유율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*유통 채널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소매업체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도매업체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유통업체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프로모션 계획 및 전략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예상 결과 및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예상 결과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잠재적인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권장 사항 및 결론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보고서에서는 라틴 아메리카 지역의 Mystic Spice 프리미엄 차이 티 시장 분석 결과를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제품 설명, 시장 추세, 경쟁 분석, 배포 채널, 프로모션 계획, 예상 결과 및 미래에 대한 권장 사항을 다룹니다.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티는 전 세계 시장에서 사업을 운영 중인 고급 음료 생산과 유통 전문 업체 Contoso Beverage에서 출시한 신제품입니다.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인도에서 처음 생산되어 전 세계 시장에서 인기를 얻은 향료차인 Mystic Spice 프리미엄 차이 티는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취향에 따라 우유, 향신료, 감미료 등을 추가하여 핫/아이스로 즐길 수 있는 음료입니다.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면역력과 소화력을 높여 주고 염증은 줄여 주는 차이 티는 몸에도 매우 좋은 음료입니다.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오래 전부터 숙박 업체에서 제공되어 왔으며 친한 친구에게 대접하거나 휴식이 필요할 때 마시는 등 역사/문화적으로도 중요한 의미가 많은 차입니다.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보고서에서는 라틴 아메리카 지역을 중심으로 Mystic Spice 프리미엄 차이 티의 시장 분석 결과를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보고서는 다음과 같은 측면을 다룹니다.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   Mystic Spice 프리미엄 차이 티의 제품 설명, 기능 및 이점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라틴 아메리카의 차이 티에 대한 시장 추세와 수요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라틴 아메리카의 차이 티의 경쟁 분석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라틴 아메리카의 차이 티의 배포 채널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라틴 아메리카의 차이 티 프로모션 계획 및 전략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프로모션 계획의 예상 결과 및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라틴 아메리카의 차이 티의 미래에 대한 권장 사항 및 결론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티는 인도산 차이 티의 전통과 맛을 그대로 살려 깐깐하게 만든 혼합차입니다.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집에서도 인도의 다채로운 풍광을 느끼며 전통 인도 차이 티의 맛을 맛볼 수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제품 설명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티는 인도산 차이 티의 전통과 맛을 그대로 살려 깐깐하게 만든 혼합차입니다.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집에서도 인도의 다채로운 풍광을 느끼며 전통 인도 차이 티의 맛을 맛볼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티의 제품 설명, 특징 및 이점이 아래 표에 요약되어 있습니다.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정의되지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정의되지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몸에 좋으며 이국적인 천연 제품의 수요가 증가하고 있는 라틴 아메리카 시장은 차이 티를 판매하기에 매우 적합한 지역이라 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2019년 추산 전 세계 차이 티 시장 규모는 미화 19억 달러 규모였으며, 2027년 CAGR은 2020년 대비 5.5% 성장할 것으로 예상됩니다. 그리고 라틴 아메리카 지역은 차이 티 판매량이 가장 빠르게 늘어나고 있는 지역 중 하나입니다.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판매량 증가의 주요 요인에는 차이 티에 대한 인지도 상승, 가처분 소득 증가, 유통 채널 확대 등이 포함됩니다.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몸에 좋으며 이국적인 천연 제품의 수요가 증가하고 있는 라틴 아메리카 시장은 차이 티를 판매하기에 매우 적합한 지역이라 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그리고 라틴 아메리카 지역에는 아르헨티나, 칠레, 우루과이 등 차를 즐겨 마시는 국가가 많으며 마테차의 인기가 매우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차이 티는 카페인 함유율은 커피와 비슷하지만 커피보다 더욱 다채로운 맛을 느낄 수 있으므로 차와 커피를 즐겨 마시는 소비자가 모두 선호할 가능성이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차이 티는 단 간식을 함께 즐기기를 좋아하는 라틴 아메리카 소비자의 생활 방식과 취향에도 적합합니다.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Grand View Research의 보고서에 따르면 2019년 추산 전 세계 차이 티 시장 규모는 미화 19억 달러 규모였으며, 2027년 CAGR(연평균 성장률)은 2020년 대비 5.5% 높아질 것으로 예상됩니다.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라틴 아메리카 지역은 차이 티 판매량이 가장 빠르게 늘어나고 있는 지역 중 하나이며 2027년 CAGR은 2020년 대비 6.2%나 늘어날 것이라고 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아메리카에서 차이 티의 성장을 위한 주요 동인은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 티의 건강상의 이점과 문화적 측면에 대한 인식과 관심의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중산층 소비자의 가처분 소득과 지출 능력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젊은층과 도시층 사이에서 전문 차와 프리미엄 차의 인기 상승.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슈퍼마켓, 카페, 온라인 플랫폼 등 다양한 채널에서 차이 티 제품의 배포 및 가용성 확대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바로 마실 수 있는 인스턴트 및 유기농 품종과 같은 차이 티의 새롭고 혁신적인 맛과 형식의 출현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지역에서는 소매 업체, 도매 업체, 유통업체를 통해 차이 티가 유통됩니다.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소비자에게 제품을 직접 판매하는 슈퍼마켓, 카페 등의 소매 업체는 소비자의 인식과 구매 방식에 영향을 줄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주요 소매 업체로는 Walmart, Starbucks 등이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도매업자는 소매업체에 대량으로 판매하는 반면, 유통업체는 제조업체에서 소매업체로 제품을 운송합니다.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각 차이 티 유통 채널은 차이 티 제품이 최종 고객에게 제공 및 판매되는 방식과 수단입니다.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차이 티 유통 채널은 소매업체, 도매업체, 유통업체의 세 가지 유형으로 분류할 수 있습니다.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소매 업체는 슈퍼마켓, 편의점, 전문점, 카페, 온라인 플랫폼 등 소비자에게 차이 티 제품을 직접 판매하는 업체입니다.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차이 티 제품을 가장 쉽게 살펴보고 구매할 수 있는 채널인 소매 업체는 소비자의 차이 티 제품에 대한 인식, 취향 및 구매 방식에 영향을 줄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소매 업체는 디스플레이, 간판, 선반 등을 활용해 차이 티의 프로모션과 판촉을 지원할 수도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소매업체로는 Walmart, Carrefour, Oxxo, Starbucks, Amazon 등이 있습니다.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 업체는 차이 티 제품을 대량 구매하여 소매 업체나 기타 중개 업체에 판매합니다.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채널인 도매 업체는 다양한 서비스를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도매업체로는 Cencosud, Grupo Pao de Acucar, La Anonima, Makro 등이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도매업체는 제조업체나 유통업체에서 차이 티 제품을 대량 구매하여 소매업체나 기타 중개업체에 판매하는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채널인 도매 업체는 차이 티 제품 관련 대량 구매 할인, 보관, 운송 서비스를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 업체에서는 차이 티 제품 관련 시장 정보, 피드백, 신용 편의 서비스도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도매업체로는 Cencosud, Grupo Pao de Acucar, La Anonima, Makro 등이 있습니다.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482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20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04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7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698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946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504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730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26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465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96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ct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53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8572-344E-D9BE-AB61-D8C99795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ko-KR" sz="5600" b="0" i="0" strike="noStrike" cap="none" baseline="0">
                <a:solidFill>
                  <a:srgbClr val="262626"/>
                </a:solidFill>
                <a:effectLst/>
                <a:latin typeface="Batang"/>
                <a:ea typeface="Batang"/>
                <a:cs typeface="Batang"/>
              </a:rPr>
              <a:t>Mystic Spice 프리미엄 차이 티 시장 분석 보고서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a and dessert">
            <a:extLst>
              <a:ext uri="{FF2B5EF4-FFF2-40B4-BE49-F238E27FC236}">
                <a16:creationId xmlns:a16="http://schemas.microsoft.com/office/drawing/2014/main" id="{F0E27F3C-2BEE-7255-556D-FFC13781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82" r="18651" b="-1"/>
          <a:stretch>
            <a:fillRect/>
          </a:stretch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2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762268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60E48-40DB-32C9-AFAC-7960E87E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유통업체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C9E1-E2D0-0AA6-38DB-4B698D29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유통업체의 역할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차이 티 제품 소개/유통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다양한 시장의 제품 이동과 판매 지원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마케팅, 영업, 애프터세일즈 서비스 제공</a:t>
            </a:r>
          </a:p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관계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소매 업체/소비자와의 관계 수립 및 유지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기술/물류 지원 제공</a:t>
            </a:r>
          </a:p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주요 유통 채널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Tailwind Traders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Woodgrove Groceries</a:t>
            </a:r>
          </a:p>
        </p:txBody>
      </p:sp>
      <p:pic>
        <p:nvPicPr>
          <p:cNvPr id="5" name="Content Placeholder 4" descr="Medicine bottles on shelf">
            <a:extLst>
              <a:ext uri="{FF2B5EF4-FFF2-40B4-BE49-F238E27FC236}">
                <a16:creationId xmlns:a16="http://schemas.microsoft.com/office/drawing/2014/main" id="{17A78705-6D93-4728-8C80-3B6DDBB09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9134" r="26287" b="-1"/>
          <a:stretch>
            <a:fillRect/>
          </a:stretch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1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74001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45F14-392E-CD33-0867-63365155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0561-A22D-71E8-8376-6BAFB76D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전략의 목표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대상 고객의 차이 티 인지도 및 관심도 높이기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몸에 좋은 천연 고급 제품으로 차이 티 소개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다양한 채널과 인센티브를 활용하여 차이 티 시음 진행 및 구매 유도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소비자 확보 및 충성도 개선</a:t>
            </a:r>
          </a:p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전략에 사용되는 방식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쉽게 기억할 수 있는 차이 티 브랜드 이름과 로고 제작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관련 웹 사이트 및 소셜 미디어 사이트 개발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디지털 마케팅 캠페인 시작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무료 샘플 및 쿠폰 배포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각종 행사와 대회 개최</a:t>
            </a:r>
          </a:p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 구현 및 평가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279399431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A4EB4-408D-C81C-834D-A6256DEC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31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예상 결과 및 과제: 예상 결과</a:t>
            </a:r>
          </a:p>
        </p:txBody>
      </p:sp>
      <p:pic>
        <p:nvPicPr>
          <p:cNvPr id="5" name="Content Placeholder 4" descr="Tea being poured into a mug with a ceramic pot - black background">
            <a:extLst>
              <a:ext uri="{FF2B5EF4-FFF2-40B4-BE49-F238E27FC236}">
                <a16:creationId xmlns:a16="http://schemas.microsoft.com/office/drawing/2014/main" id="{FD4F758D-569A-4658-9C5B-1CC2B977D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0033" r="11470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EB5D-026C-631E-9EC6-70B8B9D1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대상 고객의 차이 티 인지도 및 관심도 20%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시장 점유율 10%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판매량 및 매출 15%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고객 만족도 및 유지율 25% 상승</a:t>
            </a:r>
          </a:p>
        </p:txBody>
      </p:sp>
      <p:sp>
        <p:nvSpPr>
          <p:cNvPr id="1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43548131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40AF-0EFE-B2A7-E48B-E7CDBC70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예상 결과 및 과제: 잠재적인 과제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46F5-CD63-3163-14F7-A053EF62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타 음료에 비해 비싸 가격 부담이 높은 차이 티 제품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특정 대상층의 낮은 차이 티 인지도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허브티, 녹차, 홍차와 같은 기타 차 제품 대비 경쟁력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특정 국가의 차이 티 제품 출시와 판매 규모 확대를 어렵게 만들 수 있는 규제 및 문화 관련 장애 요인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원료 공급과 품질에 영향을 줄 수 있는 환경적/사회적 문제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436084147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6B9AE-17CD-B572-3126-CE8C98AC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37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2C42-5F80-D143-0FD9-6874928F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시장에서 판매량 증가 가능성이 높은 제품인 차이 티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타 음료 대신 음용 가능한 몸에 좋으며 이국적인 천연 제품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다양한 방식으로 음용 가능하며 진한 맛을 느낄 수 있는 고급 제품으로 차이 티 소개 및 마케팅 진행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여러 고객층이 다양한 상황에서 즐길 수 있는 음료로 차이 티 홍보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진한 향기와 맛, 몸에 좋은 원료 등 차이 티만의 특징과 이점 활용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기타 차 제품과의 차별화 요소 제시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온/오프라인 방식을 동시 활용하여 대상 고객 확보 및 참여 유도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충성도와 만족도가 높은 고객층 확보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가격, 인지도, 경쟁업체 제품, 규제, 지속 가능성 등의 문제점과 위협 요인 해결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지속적으로 프로모션 계획 및 전략 모니터링, 평가 및 조정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29698858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52959-0800-DDAF-BBEA-FDA91B9F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어젠더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CB0-510E-D567-9E9F-38EB55F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소개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설명: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설명(1/2)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설명(2/2)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지역 차이 티 시장 점유율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유통 채널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예상 결과 및 관련 문제점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  <p:sp>
        <p:nvSpPr>
          <p:cNvPr id="2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173435060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FA77-394F-A689-3324-CFC0387B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소개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1011D-BBB3-A2B4-F8B7-F40A8C47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설명, 특징 및 이점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시장 추세 및 수요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경쟁업체 분석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유통 채널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프로모션 계획 및 전략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예상 결과 및 관련 문제점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  <p:pic>
        <p:nvPicPr>
          <p:cNvPr id="5" name="Content Placeholder 4" descr="Indian masala chai tea. Spiced tea with milk on the rustic wooden table.">
            <a:extLst>
              <a:ext uri="{FF2B5EF4-FFF2-40B4-BE49-F238E27FC236}">
                <a16:creationId xmlns:a16="http://schemas.microsoft.com/office/drawing/2014/main" id="{9A3808EA-8867-40A0-A0EF-17D43ED8A5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8097" r="8537" b="-1"/>
          <a:stretch>
            <a:fillRect/>
          </a:stretch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3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30883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863AE-2DE4-0D8E-F068-2D4BB057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2507-A329-0927-AAE3-9B079B3E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깐깐하게 만든 고급 혼합차</a:t>
            </a:r>
          </a:p>
          <a:p>
            <a:pPr lvl="1"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인도산 차이 티의 전통과 맛을 그대로 살린 제품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인도의 풍광을 느낄 수 있는 차</a:t>
            </a:r>
          </a:p>
          <a:p>
            <a:pPr lvl="1"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집에서 맛볼 수 있는 전통 인도 차이 티의 맛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0111FA-92E1-454E-A460-913369B747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5590745"/>
              </p:ext>
            </p:extLst>
          </p:nvPr>
        </p:nvGraphicFramePr>
        <p:xfrm>
          <a:off x="1346750" y="930063"/>
          <a:ext cx="9499602" cy="298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34">
                  <a:extLst>
                    <a:ext uri="{9D8B030D-6E8A-4147-A177-3AD203B41FA5}">
                      <a16:colId xmlns:a16="http://schemas.microsoft.com/office/drawing/2014/main" val="653077491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2878306612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2272217347"/>
                    </a:ext>
                  </a:extLst>
                </a:gridCol>
              </a:tblGrid>
              <a:tr h="1240536">
                <a:tc>
                  <a:txBody>
                    <a:bodyPr vert="horz" wrap="square"/>
                    <a:lstStyle/>
                    <a:p>
                      <a:r>
                        <a:rPr lang="ko-K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기능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혜택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770408993"/>
                  </a:ext>
                </a:extLst>
              </a:tr>
              <a:tr h="1743456"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프리미엄 차이 티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깐깐하게 만든 고급 혼합차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진한 맛을 느낄 수 있는 차이 티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029069579"/>
                  </a:ext>
                </a:extLst>
              </a:tr>
            </a:tbl>
          </a:graphicData>
        </a:graphic>
      </p:graphicFrame>
      <p:sp>
        <p:nvSpPr>
          <p:cNvPr id="2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4063945202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49428-18FA-81F9-1A84-D66AB829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설명(1/2)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F305CA-639A-49BF-A4E0-B29BC8E8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948706"/>
              </p:ext>
            </p:extLst>
          </p:nvPr>
        </p:nvGraphicFramePr>
        <p:xfrm>
          <a:off x="1096963" y="2287915"/>
          <a:ext cx="10058401" cy="340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947">
                  <a:extLst>
                    <a:ext uri="{9D8B030D-6E8A-4147-A177-3AD203B41FA5}">
                      <a16:colId xmlns:a16="http://schemas.microsoft.com/office/drawing/2014/main" val="496415718"/>
                    </a:ext>
                  </a:extLst>
                </a:gridCol>
                <a:gridCol w="5038454">
                  <a:extLst>
                    <a:ext uri="{9D8B030D-6E8A-4147-A177-3AD203B41FA5}">
                      <a16:colId xmlns:a16="http://schemas.microsoft.com/office/drawing/2014/main" val="159665682"/>
                    </a:ext>
                  </a:extLst>
                </a:gridCol>
              </a:tblGrid>
              <a:tr h="3632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이름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  <a:r>
                        <a:rPr lang="ko-KR" sz="1400" b="0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: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1533271253"/>
                  </a:ext>
                </a:extLst>
              </a:tr>
              <a:tr h="1448982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프리미엄 차이 티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인도산 차이 티의 전통과 맛을 그대로 살려 깐깐하게 만든 혼합차인 Mystic Spice 프리미엄 차이 티의 진한 맛과 향기를 느껴보세요.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집에서도 인도의 다채로운 풍광을 느끼며 전통 인도 차이 티의 맛을 맛볼 수 있습니다.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1588266549"/>
                  </a:ext>
                </a:extLst>
              </a:tr>
              <a:tr h="3632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주요 기능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주요 이점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438868957"/>
                  </a:ext>
                </a:extLst>
              </a:tr>
              <a:tr h="12318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정통 블렌드: 저희 차이는 프리미엄 홍차 잎과 계피, 카다몬, 정향, 생강, 후추 등 다양한 시그니처 지상 향신료와의 조화로운 믹스로 이루어집니다.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인도의 전통 레시피가 적용되어 진한 맛을 느낄 수 있습니다.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건강 강화 성분: Mystic Spice 차이 티의 각 성분은 천연의 건강 혜택에 기반하여 엄선됩니다.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소화에 좋은 생강과 카더멈, 혈당을 낮춰 주는 계피, 항산화를 촉진해 주는 정향 등의 원료가 사용됩니다.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2048665164"/>
                  </a:ext>
                </a:extLst>
              </a:tr>
            </a:tbl>
          </a:graphicData>
        </a:graphic>
      </p:graphicFrame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1566857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4294967295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8D795-7EFB-BCD6-2F49-B1B51AC6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설명(2/2)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9078D8-848F-4F6A-9803-BCA5FB2E5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46486"/>
              </p:ext>
            </p:extLst>
          </p:nvPr>
        </p:nvGraphicFramePr>
        <p:xfrm>
          <a:off x="5282335" y="1994843"/>
          <a:ext cx="6275668" cy="30226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2725">
                  <a:extLst>
                    <a:ext uri="{9D8B030D-6E8A-4147-A177-3AD203B41FA5}">
                      <a16:colId xmlns:a16="http://schemas.microsoft.com/office/drawing/2014/main" val="1517701022"/>
                    </a:ext>
                  </a:extLst>
                </a:gridCol>
                <a:gridCol w="2892943">
                  <a:extLst>
                    <a:ext uri="{9D8B030D-6E8A-4147-A177-3AD203B41FA5}">
                      <a16:colId xmlns:a16="http://schemas.microsoft.com/office/drawing/2014/main" val="4005345143"/>
                    </a:ext>
                  </a:extLst>
                </a:gridCol>
              </a:tblGrid>
              <a:tr h="271208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이름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2008546130"/>
                  </a:ext>
                </a:extLst>
              </a:tr>
              <a:tr h="108188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풍부한 아로마와 맛: 저희 차이의 따뜻하고 매운 향기와 깊고 상쾌한 맛은 하루를 시작하거나 저녁에 긴장을 풀기에 완벽한 음료의 조건입니다.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다양한 맛이 완벽하게 조화를 이루는 Mystic Spice 프리미엄 차이 티와 함께하면 편안한 휴식을 취할 수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다양한 브루잉 옵션: 김이 뜨겁게 올라오는 차이나, 상쾌한 아이스 티, 크리미한 라떼 등, 저희 블렌드는 모든 취향에 맞는 다양성을 제공합니다.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다양한 음용 방식을 확인할 수 있도록 간편한 차 내리기 지침이 포함되어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3258742656"/>
                  </a:ext>
                </a:extLst>
              </a:tr>
              <a:tr h="75761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지속 가능한 소싱: 저희는 지속 가능성을 위해 최선을 다하고 있으며, 유기농 농업을 실천하는 소규모 농장에서 재료를 공급받음으로써 최고의 품질뿐만 아니라 지구의 건강에도 이바지하고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우아한 패키징: Mystic Spice 차이 티는 아름답게 디자인된 친환경 포장재로 제공되므로 차 애호가들에게 뿐만 아니라 자신에게도 이상적이고 고급스러운 선물이 될 수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752704069"/>
                  </a:ext>
                </a:extLst>
              </a:tr>
              <a:tr h="75761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고객 만족 보장: 저희는 제품을 뒷받침하며 고객 만족을 보장합니다.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차이 티에 만족하지 못하신다면 개선해야 하는 부분을 즉시 알려 주시기 바랍니다.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이상적인 대상: 차 애호가, 건강에 민감한 사람, 따뜻하고 매운 음료 애호가, 전통적인 인도 차이의 풍부한 맛을 탐구하고자하는 모든 사람.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101886891"/>
                  </a:ext>
                </a:extLst>
              </a:tr>
            </a:tbl>
          </a:graphicData>
        </a:graphic>
      </p:graphicFrame>
      <p:sp>
        <p:nvSpPr>
          <p:cNvPr id="19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598543170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A4663-E710-DA41-752E-E008F43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84433-533C-D88F-4BFC-A8D528B4C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판매 성공 가능성이 높은 라틴 아메리카 지역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몸에 좋으며 이국적인 천연 제품 관련 수요 증가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아르헨티나, 칠레, 우루과이 등 차를 즐겨 마시는 국가가 많음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티는 차와 커피를 즐겨 마시는 소비자가 모두 선호할 가능성이 높음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소비자의 생활 방식과 취향에 적합한 차이 티</a:t>
            </a:r>
          </a:p>
          <a:p>
            <a:pPr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전 세계 차이 티 시장 규모: 미화 19억 달러(2019년)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2027년 CAGR은 2020년 대비 5.5% 성장할 것으로 예상됨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지역은 차이 티 판매량이 가장 빠르게 늘어나고 있는 지역 중 하나임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판매량 증가의 주요 요인: 차이 티에 대한 인지도 상승, 가처분 소득 증가, 유통 채널 확대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E5A569-CDEF-4A09-A3F6-8978B0FBDD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7441503"/>
              </p:ext>
            </p:extLst>
          </p:nvPr>
        </p:nvGraphicFramePr>
        <p:xfrm>
          <a:off x="643192" y="1541387"/>
          <a:ext cx="5115348" cy="3455187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715286">
                  <a:extLst>
                    <a:ext uri="{9D8B030D-6E8A-4147-A177-3AD203B41FA5}">
                      <a16:colId xmlns:a16="http://schemas.microsoft.com/office/drawing/2014/main" val="1841529175"/>
                    </a:ext>
                  </a:extLst>
                </a:gridCol>
                <a:gridCol w="1980568">
                  <a:extLst>
                    <a:ext uri="{9D8B030D-6E8A-4147-A177-3AD203B41FA5}">
                      <a16:colId xmlns:a16="http://schemas.microsoft.com/office/drawing/2014/main" val="4064316244"/>
                    </a:ext>
                  </a:extLst>
                </a:gridCol>
                <a:gridCol w="1419494">
                  <a:extLst>
                    <a:ext uri="{9D8B030D-6E8A-4147-A177-3AD203B41FA5}">
                      <a16:colId xmlns:a16="http://schemas.microsoft.com/office/drawing/2014/main" val="3250877377"/>
                    </a:ext>
                  </a:extLst>
                </a:gridCol>
              </a:tblGrid>
              <a:tr h="1697807">
                <a:tc>
                  <a:txBody>
                    <a:bodyPr vert="horz" wrap="square"/>
                    <a:lstStyle/>
                    <a:p>
                      <a:r>
                        <a:rPr lang="ko-K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지역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차이 티 시장 규모(USD 10억 달러)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CAGR(2020-2027)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729310"/>
                  </a:ext>
                </a:extLst>
              </a:tr>
              <a:tr h="680116"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전역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1.9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5.5%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35515"/>
                  </a:ext>
                </a:extLst>
              </a:tr>
              <a:tr h="1077264"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라틴 아메리카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해당 없음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6.2%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99260"/>
                  </a:ext>
                </a:extLst>
              </a:tr>
            </a:tbl>
          </a:graphicData>
        </a:graphic>
      </p:graphicFrame>
      <p:sp>
        <p:nvSpPr>
          <p:cNvPr id="2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614344806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B4AB8-98D7-992E-B8BA-AC48FEE8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소매업체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5DE9-315D-7F82-E4B7-4E5B2F2F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소매업체: 소비자에게 직접 차이 티 제품 판매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슈퍼마켓, 편의점, 전문점, 카페, 온라인 플랫폼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소비자의 인식, 취향, 구매 방식에 영향을 줌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및 판촉 지원 제공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주요 소매 업체</a:t>
            </a:r>
          </a:p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도매업체: 차이 티 제품을 소매업체에 대량으로 판매</a:t>
            </a:r>
          </a:p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유통업체: 제조업체에서 소매업체로 차이 티 제품 운송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735777179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3136-10B1-C8CC-3DC5-777F3F0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도매업체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BEE8-8250-9834-6A4C-9655B23F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제조업체나 유통업체에서 차이 티 제품 대량 구매</a:t>
            </a:r>
          </a:p>
          <a:p>
            <a:pPr lvl="1"/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소매 업체나 기타 중개 업체에 제품 판매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</a:t>
            </a:r>
          </a:p>
          <a:p>
            <a:pPr lvl="1"/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대량 구매 할인, 보관, 운송 서비스 제공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정보, 피드백, 신용 편의 서비스 제공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8279587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3.06.30"/>
  <p:tag name="AS_TITLE" val="Aspose.Slides for Java"/>
  <p:tag name="AS_VERSION" val="23.6"/>
</p:tagLst>
</file>

<file path=ppt/theme/theme1.xml><?xml version="1.0" encoding="utf-8"?>
<a:theme xmlns:r="http://schemas.openxmlformats.org/officeDocument/2006/relationships" xmlns:a="http://schemas.openxmlformats.org/drawingml/2006/main" name="Retrospec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etrospect">
      <a:majorFont>
        <a:latin typeface="Bookman Old Style" panose="020f0302020204030204"/>
        <a:ea typeface="Bookman Old Style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Franklin Gothic Book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97</Paragraphs>
  <Slides>14</Slides>
  <Notes>14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21">
      <vt:lpstr>Arial</vt:lpstr>
      <vt:lpstr>Bookman Old Style</vt:lpstr>
      <vt:lpstr>Franklin Gothic Book</vt:lpstr>
      <vt:lpstr>Calibri</vt:lpstr>
      <vt:lpstr>Aptos Display</vt:lpstr>
      <vt:lpstr>Aptos</vt:lpstr>
      <vt:lpstr>RetrospectVTI</vt:lpstr>
      <vt:lpstr>Mystic Spice 프리미엄 차이 티 시장 분석 보고서</vt:lpstr>
      <vt:lpstr>어젠더</vt:lpstr>
      <vt:lpstr>소개</vt:lpstr>
      <vt:lpstr>제품 설명:</vt:lpstr>
      <vt:lpstr>제품 설명(1/2)</vt:lpstr>
      <vt:lpstr>제품 설명(2/2)</vt:lpstr>
      <vt:lpstr>시장 추세 및 수요</vt:lpstr>
      <vt:lpstr>배포 채널: 소매업체</vt:lpstr>
      <vt:lpstr>배포 채널: 도매업체</vt:lpstr>
      <vt:lpstr>배포 채널: 유통업체</vt:lpstr>
      <vt:lpstr>프로모션 계획 및 전략</vt:lpstr>
      <vt:lpstr>예상 결과 및 과제: 예상 결과</vt:lpstr>
      <vt:lpstr>예상 결과 및 과제: 잠재적인 과제</vt:lpstr>
      <vt:lpstr>권장 사항 및 결론</vt:lpstr>
    </vt:vector>
  </TitlesOfParts>
  <LinksUpToDate>0</LinksUpToDate>
  <SharedDoc>0</SharedDoc>
  <HyperlinksChanged>0</HyperlinksChanged>
  <Application>Aspose.Slides for Java</Application>
  <AppVersion>23.0600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dcterms:created xsi:type="dcterms:W3CDTF">2024-02-09T21:35:56Z</dcterms:created>
  <dcterms:modified xsi:type="dcterms:W3CDTF">2025-02-10T11:13:11Z</dcterms:modified>
</cp:coreProperties>
</file>