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27"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이 프레젠테이션은 다음 문서에서 확인된 콘텐츠를 토대로 PowerPoint Copilot에서 자동 생성되었습니다.</a:t>
            </a:r>
            <a:br>
              <a:rPr lang="ko-KR"/>
            </a:br>
            <a:r>
              <a:rPr lang="ko-KR"/>
              <a:t>https://microsoft-my.sharepoint.com/personal/dahans_microsoft_com/Documents/MS-4005/Market%20Analysis%20Report%20for%20Mystic%20Spice%20Premium%20Chai%20Tea.docx</a:t>
            </a:r>
            <a:br>
              <a:rPr lang="ko-KR"/>
            </a:br>
            <a:br>
              <a:rPr lang="ko-KR"/>
            </a:br>
            <a:br>
              <a:rPr lang="ko-KR"/>
            </a:br>
            <a:r>
              <a:rPr lang="ko-KR"/>
              <a:t>AI 생성 콘텐츠는 정확하지 않을 수도 있습니다.</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유통업체는 차이 티 제품을 소개/유통하고 시장 내의 제품 이동과 판매를 지원하며 마케팅/영업/애프터세일즈 서비스를 제공하는 기업입니다. 유통업체는 소매 업체/소비자와의 관계를 수립 및 유지하며 기술/물류 지원을 제공합니다. 라틴 아메리카 지역의 주요 유통업체로는 Unilever, Nestle, Coca-Cola, PepsiCo 등이 있습니다.</a:t>
            </a:r>
            <a:br>
              <a:rPr lang="ko-KR"/>
            </a:br>
            <a:br>
              <a:rPr lang="ko-KR"/>
            </a:br>
            <a:br>
              <a:rPr lang="ko-KR"/>
            </a:br>
            <a:r>
              <a:rPr lang="ko-KR"/>
              <a:t>원본 콘텐츠:</a:t>
            </a:r>
            <a:br>
              <a:rPr lang="ko-KR"/>
            </a:br>
            <a:r>
              <a:rPr lang="ko-KR"/>
              <a:t>유통업체는 제조업체나 도매 업체를 대신하여 차이 티 제품을 소개 및 유통하는 기업입니다. 다양한 시장과 지역 내의 차이 티 제품 이동과 판매를 지원하는 "대행사"라 할 수 있는 유통업체는 차이 티 제품 관련 마케팅, 영업, 애프터세일즈 서비스를 제공할 수 있습니다. 또한 유통업체는 소매 업체/소비자와의 관계를 수립 및 유지하며 차이 티 제품 관련 기술/물류 지원을 제공합니다. 라틴 아메리카 지역의 주요 차이 티 제품 유통업체로는 Unilever, Nestle, Coca-Cola, PepsiCo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프로모션 계획과 전략의 목표는 소비자의 인지도 상승, 프리미엄 제품으로 차이 티 소개, 시음 진행 및 구매 유도, 소비자 충성도 개선 등입니다. 이러한 목표를 달성하기 위해 효율적인 브랜드 이름과 로고 제작, 웹 사이트와 소셜 미디어 사이트 개발, 디지털 마케팅 캠페인 시작, 무료 샘플 배포, 행사 개최, 현지 업체와의 협력 등 다양한 방법을 활용합니다. 이 계획의 구현 기간은 12개월, 예산은 10만 달러이며, 핵심 성과 지표를 통해 결과를 평가할 예정입니다.</a:t>
            </a:r>
            <a:br>
              <a:rPr lang="ko-KR"/>
            </a:br>
            <a:br>
              <a:rPr lang="ko-KR"/>
            </a:br>
            <a:br>
              <a:rPr lang="ko-KR"/>
            </a:br>
            <a:r>
              <a:rPr lang="ko-KR"/>
              <a:t>원본 콘텐츠:</a:t>
            </a:r>
            <a:br>
              <a:rPr lang="ko-KR"/>
            </a:br>
            <a:r>
              <a:rPr lang="ko-KR"/>
              <a:t>프로모션 계획 및 전략</a:t>
            </a:r>
            <a:br>
              <a:rPr lang="ko-KR"/>
            </a:br>
            <a:r>
              <a:rPr lang="ko-KR"/>
              <a:t>라틴 아메리카 지역 차이 티 프로모션 계획과 전략의 목표는 다음과 같습니다.</a:t>
            </a:r>
            <a:br>
              <a:rPr lang="ko-KR"/>
            </a:br>
            <a:r>
              <a:rPr lang="ko-KR"/>
              <a:t>·         대상 고객의 차이 티 인지도 및 관심도 높이기</a:t>
            </a:r>
            <a:br>
              <a:rPr lang="ko-KR"/>
            </a:br>
            <a:r>
              <a:rPr lang="ko-KR"/>
              <a:t>·         다른 음료와 차별화된 독특한 맛을 제공하며 몸에도 좋은 천연 고급 제품으로 차이 티 소개</a:t>
            </a:r>
            <a:br>
              <a:rPr lang="ko-KR"/>
            </a:br>
            <a:r>
              <a:rPr lang="ko-KR"/>
              <a:t>·         다양한 채널과 인센티브를 활용하여 차이 티 시음 진행 및 구매 유도</a:t>
            </a:r>
            <a:br>
              <a:rPr lang="ko-KR"/>
            </a:br>
            <a:r>
              <a:rPr lang="ko-KR"/>
              <a:t>·         마케팅 참여를 유도하고 피드백을 수집하여 차이 티 소비자 확보 및 충성도 개선</a:t>
            </a:r>
            <a:br>
              <a:rPr lang="ko-KR"/>
            </a:br>
            <a:r>
              <a:rPr lang="ko-KR"/>
              <a:t>라틴 아메리카 지역 차이 티 프로모션 계획과 전략에서는 다음과 같은 여러 가지 방법을 함께 활용할 예정입니다.</a:t>
            </a:r>
            <a:br>
              <a:rPr lang="ko-KR"/>
            </a:br>
            <a:r>
              <a:rPr lang="ko-KR"/>
              <a:t>·         쉽게 기억할 수 있는 차이 티 브랜드 이름과 로고 제작</a:t>
            </a:r>
            <a:br>
              <a:rPr lang="ko-KR"/>
            </a:br>
            <a:r>
              <a:rPr lang="ko-KR"/>
              <a:t>·         차이 티의 이점과 특징, 관련 스토리를 제시하는 웹 사이트 및 소셜 미디어 사이트 개발</a:t>
            </a:r>
            <a:br>
              <a:rPr lang="ko-KR"/>
            </a:br>
            <a:r>
              <a:rPr lang="ko-KR"/>
              <a:t>·         SEO, SEM, 이메일 마케팅, 인플루언서 마케팅을 활용해 잠재 고객을 확보하는 디지털 마케팅 캠페인 시작</a:t>
            </a:r>
            <a:br>
              <a:rPr lang="ko-KR"/>
            </a:br>
            <a:r>
              <a:rPr lang="ko-KR"/>
              <a:t>·         슈퍼마켓, 카페, 건강 식품 매장 등 전략상 적합한 여러 장소에서 차이 티 무료 샘플 및 쿠폰 배포</a:t>
            </a:r>
            <a:br>
              <a:rPr lang="ko-KR"/>
            </a:br>
            <a:r>
              <a:rPr lang="ko-KR"/>
              <a:t>·         소비자들이 가족, 친지와 함께 차이 티를 시음해 볼 수 있는 다양한 행사와 대회 개최</a:t>
            </a:r>
            <a:br>
              <a:rPr lang="ko-KR"/>
            </a:br>
            <a:r>
              <a:rPr lang="ko-KR"/>
              <a:t>·         차이 티를 적극 홍보하려는 현지 업체 및 조직과 협력</a:t>
            </a:r>
            <a:br>
              <a:rPr lang="ko-KR"/>
            </a:br>
            <a:r>
              <a:rPr lang="ko-KR"/>
              <a:t>라틴 아메리카 지역 차이 티 프로모션 계획 및 전략의 구현 기간은 12개월, 예산은 10만 달러입니다. 웹 사이트 트래픽, 소셜 미디어 방문율, 이메일 확인율, 전환율, 판매량, 고객 만족도, 고객 유지율 등의 핵심 성과 지표를 사용하여 계획을 모니터링하고 평가할 예정입니다.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프로모션 계획과 전략을 진행하면 대상 고객의 차이 티 인지도 및 관심도가 20%, 시장 점유율은 10% 높아질 것으로 예상됩니다. 그리고 차이 티 판매량 및 매출은 15% 늘어나며, 차이 티 고객 만족도 및 유지율은 25% 상승할 것으로 전망됩니다.</a:t>
            </a:r>
            <a:br>
              <a:rPr lang="ko-KR"/>
            </a:br>
            <a:br>
              <a:rPr lang="ko-KR"/>
            </a:br>
            <a:br>
              <a:rPr lang="ko-KR"/>
            </a:br>
            <a:r>
              <a:rPr lang="ko-KR"/>
              <a:t>원본 콘텐츠:</a:t>
            </a:r>
            <a:br>
              <a:rPr lang="ko-KR"/>
            </a:br>
            <a:r>
              <a:rPr lang="ko-KR"/>
              <a:t>예상 결과 및 관련 문제점</a:t>
            </a:r>
            <a:br>
              <a:rPr lang="ko-KR"/>
            </a:br>
            <a:r>
              <a:rPr lang="ko-KR"/>
              <a:t>라틴 아메리카 지역 차이 티 프로모션 계획과 전략의 예상 결과는 다음과 같습니다.</a:t>
            </a:r>
            <a:br>
              <a:rPr lang="ko-KR"/>
            </a:br>
            <a:r>
              <a:rPr lang="ko-KR"/>
              <a:t>·         대상 고객의 차이 티 인지도 및 관심도 20% 상승</a:t>
            </a:r>
            <a:br>
              <a:rPr lang="ko-KR"/>
            </a:br>
            <a:r>
              <a:rPr lang="ko-KR"/>
              <a:t>·         해당 지역의 차이 티 시장 점유율 10% 상승</a:t>
            </a:r>
            <a:br>
              <a:rPr lang="ko-KR"/>
            </a:br>
            <a:r>
              <a:rPr lang="ko-KR"/>
              <a:t>·         해당 지역의 차이 티 판매량 및 매출 15% 상승</a:t>
            </a:r>
            <a:br>
              <a:rPr lang="ko-KR"/>
            </a:br>
            <a:r>
              <a:rPr lang="ko-KR"/>
              <a:t>·         해당 지역의 차이 티 고객 만족도 및 유지율 25% 상승</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차이 티 프로모션 계획과 전략 구현 과정에서는 비싼 가격, 낮은 인지도, 다른 차 제품 대비 경쟁력, 규제 및 문화 관련 장애 요인, 차이 티 원료 공급과 품질에 영향을 줄 수 있는 환경적/사회적 문제 등의 여러 가지 문제점이 발생할 수 있습니다.</a:t>
            </a:r>
            <a:br>
              <a:rPr lang="ko-KR"/>
            </a:br>
            <a:br>
              <a:rPr lang="ko-KR"/>
            </a:br>
            <a:br>
              <a:rPr lang="ko-KR"/>
            </a:br>
            <a:r>
              <a:rPr lang="ko-KR"/>
              <a:t>원본 콘텐츠:</a:t>
            </a:r>
            <a:br>
              <a:rPr lang="ko-KR"/>
            </a:br>
            <a:r>
              <a:rPr lang="ko-KR"/>
              <a:t>라틴 아메리카 지역 차이 티 프로모션 계획과 전략 추진 과정에서 발생 가능한 문제점은 다음과 같습니다.</a:t>
            </a:r>
            <a:br>
              <a:rPr lang="ko-KR"/>
            </a:br>
            <a:r>
              <a:rPr lang="ko-KR"/>
              <a:t>·         타 음료에 비해 비싸 가격 부담이 높은 차이 티 제품</a:t>
            </a:r>
            <a:br>
              <a:rPr lang="ko-KR"/>
            </a:br>
            <a:r>
              <a:rPr lang="ko-KR"/>
              <a:t>·         특정 대상층의 낮은 차이 티 인지도</a:t>
            </a:r>
            <a:br>
              <a:rPr lang="ko-KR"/>
            </a:br>
            <a:r>
              <a:rPr lang="ko-KR"/>
              <a:t>·         허브티, 녹차, 홍차와 같은 기타 차 제품 대비 경쟁력</a:t>
            </a:r>
            <a:br>
              <a:rPr lang="ko-KR"/>
            </a:br>
            <a:r>
              <a:rPr lang="ko-KR"/>
              <a:t>·         특정 국가의 차이 티 제품 출시와 판매 규모 확대를 어렵게 만들 수 있는 규제 및 문화 관련 장애 요인</a:t>
            </a:r>
            <a:br>
              <a:rPr lang="ko-KR"/>
            </a:br>
            <a:r>
              <a:rPr lang="ko-KR"/>
              <a:t>·         차이 티 원료 공급과 품질에 영향을 줄 수 있는 환경적/사회적 문제</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타 음료 대신 음용 가능한 몸에 좋으며 이국적인 제품인 차이 티는 라틴 아메리카 시장에서 판매량 증가 가능성이 높습니다. 따라서 차이 티만의 특징과 이점을 활용해 다양한 방식으로 음용 가능한 고급 제품으로 차이 티를 소개해야 합니다. 그와 동시에 온/오프라인 방식을 동시 활용하여 대상 고객을 확보하는 동시에 관련 문제점을 해결해야 합니다.</a:t>
            </a:r>
            <a:br>
              <a:rPr lang="ko-KR"/>
            </a:br>
            <a:br>
              <a:rPr lang="ko-KR"/>
            </a:br>
            <a:br>
              <a:rPr lang="ko-KR"/>
            </a:br>
            <a:r>
              <a:rPr lang="ko-KR"/>
              <a:t>원본 콘텐츠:</a:t>
            </a:r>
            <a:br>
              <a:rPr lang="ko-KR"/>
            </a:br>
            <a:r>
              <a:rPr lang="ko-KR"/>
              <a:t>권장 사항 및 결론</a:t>
            </a:r>
            <a:br>
              <a:rPr lang="ko-KR"/>
            </a:br>
            <a:r>
              <a:rPr lang="ko-KR"/>
              <a:t>시장 분석, 경쟁업체 분석, 유통 채널 및 프로모션 계획과 전략을 고려할 때 라틴 아메리카 지역 차이 티 판매에 향후 활용 가능한 권장 사항 및 결론은 다음과 같습니다.</a:t>
            </a:r>
            <a:br>
              <a:rPr lang="ko-KR"/>
            </a:br>
            <a:r>
              <a:rPr lang="ko-KR"/>
              <a:t>·         타 음료 대신 음용 가능한 몸에 좋으며 이국적인 천연 제품인 차이 티는 라틴 아메리카 시장에서 판매량 증가 가능성이 높습니다.</a:t>
            </a:r>
            <a:br>
              <a:rPr lang="ko-KR"/>
            </a:br>
            <a:r>
              <a:rPr lang="ko-KR"/>
              <a:t>·         다양한 방식으로 음용 가능하며 진한 맛을 느낄 수 있는 고급 제품이자 여러 고객층이 다양한 상황에서 즐길 수 있는 음료로 차이 티를 소개하고 마케팅을 진행해야 합니다.</a:t>
            </a:r>
            <a:br>
              <a:rPr lang="ko-KR"/>
            </a:br>
            <a:r>
              <a:rPr lang="ko-KR"/>
              <a:t>·         진한 향기와 맛, 몸에 좋은 원료 등 차이 티만의 특징과 이점을 활용하여 기타 차 제품과의 차별화 요소를 제시해야 합니다.</a:t>
            </a:r>
            <a:br>
              <a:rPr lang="ko-KR"/>
            </a:br>
            <a:r>
              <a:rPr lang="ko-KR"/>
              <a:t>·         온/오프라인 방식을 동시 활용하여 차이 티의 대상 고객을 확보하고 참여를 유도함으로써 충성도와 만족도가 높은 고객층을 확보해야 합니다.</a:t>
            </a:r>
            <a:br>
              <a:rPr lang="ko-KR"/>
            </a:br>
            <a:r>
              <a:rPr lang="ko-KR"/>
              <a:t>·         가격, 인지도, 경쟁업체 제품, 규제, 지속 가능성 등 차이 티와 관련된 문제점과 위협 요인을 해결해야 합니다.</a:t>
            </a:r>
            <a:br>
              <a:rPr lang="ko-KR"/>
            </a:br>
            <a:r>
              <a:rPr lang="ko-KR"/>
              <a:t>요약하자면, 차이 티는 몇 가지 문제점과 위험 요인을 해소하면 라틴 아메리카 시장에서 성공을 거둘 가능성이 매우 높은 제품입니다. 이 보고서에 요약되어 있는 프로모션 계획과 전략을 활용하면 이러한 문제를 해결하여 원하는 결과를 달성할 수 있습니다. 단, 계속해서 변화하는 시장 상황과 고객의 피드백에 따라 프로모션 계획과 전략을 지속적으로 모니터링, 평가 및 조정해야 합니다.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어젠더</a:t>
            </a:r>
            <a:br>
              <a:rPr lang="ko-KR"/>
            </a:br>
            <a:br>
              <a:rPr lang="ko-KR"/>
            </a:br>
            <a:r>
              <a:rPr lang="ko-KR"/>
              <a:t>* 소개</a:t>
            </a:r>
            <a:br>
              <a:rPr lang="ko-KR"/>
            </a:br>
            <a:r>
              <a:rPr lang="ko-KR"/>
              <a:t>* 제품 설명</a:t>
            </a:r>
            <a:br>
              <a:rPr lang="ko-KR"/>
            </a:br>
            <a:r>
              <a:rPr lang="ko-KR"/>
              <a:t>* 제품 설명(1/2)</a:t>
            </a:r>
            <a:br>
              <a:rPr lang="ko-KR"/>
            </a:br>
            <a:r>
              <a:rPr lang="ko-KR"/>
              <a:t>* 제품 설명(2/2)</a:t>
            </a:r>
            <a:br>
              <a:rPr lang="ko-KR"/>
            </a:br>
            <a:r>
              <a:rPr lang="ko-KR"/>
              <a:t>* 시장 추세 및 수요</a:t>
            </a:r>
            <a:br>
              <a:rPr lang="ko-KR"/>
            </a:br>
            <a:r>
              <a:rPr lang="ko-KR"/>
              <a:t>* 경쟁업체 분석</a:t>
            </a:r>
            <a:br>
              <a:rPr lang="ko-KR"/>
            </a:br>
            <a:r>
              <a:rPr lang="ko-KR"/>
              <a:t>    * Tetley</a:t>
            </a:r>
            <a:br>
              <a:rPr lang="ko-KR"/>
            </a:br>
            <a:r>
              <a:rPr lang="ko-KR"/>
              <a:t>    * Teavana</a:t>
            </a:r>
            <a:br>
              <a:rPr lang="ko-KR"/>
            </a:br>
            <a:r>
              <a:rPr lang="ko-KR"/>
              <a:t>    * David's Tea</a:t>
            </a:r>
            <a:br>
              <a:rPr lang="ko-KR"/>
            </a:br>
            <a:r>
              <a:rPr lang="ko-KR"/>
              <a:t>    * Local Brands</a:t>
            </a:r>
            <a:br>
              <a:rPr lang="ko-KR"/>
            </a:br>
            <a:r>
              <a:rPr lang="ko-KR"/>
              <a:t>* 라틴 아메리카 지역 차이 티 시장 점유율</a:t>
            </a:r>
            <a:br>
              <a:rPr lang="ko-KR"/>
            </a:br>
            <a:r>
              <a:rPr lang="ko-KR"/>
              <a:t>* 유통 채널</a:t>
            </a:r>
            <a:br>
              <a:rPr lang="ko-KR"/>
            </a:br>
            <a:r>
              <a:rPr lang="ko-KR"/>
              <a:t>    * 소매 업체</a:t>
            </a:r>
            <a:br>
              <a:rPr lang="ko-KR"/>
            </a:br>
            <a:r>
              <a:rPr lang="ko-KR"/>
              <a:t>    * 도매 업체</a:t>
            </a:r>
            <a:br>
              <a:rPr lang="ko-KR"/>
            </a:br>
            <a:r>
              <a:rPr lang="ko-KR"/>
              <a:t>    * 유통업체</a:t>
            </a:r>
            <a:br>
              <a:rPr lang="ko-KR"/>
            </a:br>
            <a:r>
              <a:rPr lang="ko-KR"/>
              <a:t>* 프로모션 계획 및 전략</a:t>
            </a:r>
            <a:br>
              <a:rPr lang="ko-KR"/>
            </a:br>
            <a:r>
              <a:rPr lang="ko-KR"/>
              <a:t>* 예상 결과 및 관련 문제점</a:t>
            </a:r>
            <a:br>
              <a:rPr lang="ko-KR"/>
            </a:br>
            <a:r>
              <a:rPr lang="ko-KR"/>
              <a:t>    * 예상 결과</a:t>
            </a:r>
            <a:br>
              <a:rPr lang="ko-KR"/>
            </a:br>
            <a:r>
              <a:rPr lang="ko-KR"/>
              <a:t>    * 발생 가능한 문제점</a:t>
            </a:r>
            <a:br>
              <a:rPr lang="ko-KR"/>
            </a:br>
            <a:r>
              <a:rPr lang="ko-KR"/>
              <a:t>* 권장 사항 및 결론</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이 보고서에서는 라틴 아메리카 지역의 Mystic Spice 프리미엄 차이 티 시장 분석 결과를 제공합니다. 구체적으로는 제품 설명, 시장 추세, 경쟁업체 분석, 유통 채널, 프로모션 계획, 예상 결과 및 향후 활용 가능한 권장 사항을 제시합니다.</a:t>
            </a:r>
            <a:br>
              <a:rPr lang="ko-KR"/>
            </a:br>
            <a:br>
              <a:rPr lang="ko-KR"/>
            </a:br>
            <a:br>
              <a:rPr lang="ko-KR"/>
            </a:br>
            <a:r>
              <a:rPr lang="ko-KR"/>
              <a:t>원본 콘텐츠:</a:t>
            </a:r>
            <a:br>
              <a:rPr lang="ko-KR"/>
            </a:br>
            <a:r>
              <a:rPr lang="ko-KR"/>
              <a:t>소개</a:t>
            </a:r>
            <a:br>
              <a:rPr lang="ko-KR"/>
            </a:br>
            <a:r>
              <a:rPr lang="ko-KR"/>
              <a:t>Mystic Spice 프리미엄 차이 티는 전 세계 시장에서 사업을 운영 중인 고급 음료 생산과 유통 전문 업체 Contoso Beverage에서 출시한 신제품입니다. 인도에서 처음 생산되어 전 세계 시장에서 인기를 얻은 향료차인 Mystic Spice 프리미엄 차이 티는 취향에 따라 우유, 향신료, 감미료 등을 추가하여 핫/아이스로 즐길 수 있는 음료입니다. 면역력과 소화력을 높여 주고 염증은 줄여 주는 차이 티는 몸에도 매우 좋은 음료입니다. 그리고 오래 전부터 숙박 업체에서 제공되어 왔으며 친한 친구에게 대접하거나 휴식이 필요할 때 마시는 등 역사/문화적으로도 중요한 차입니다.</a:t>
            </a:r>
            <a:br>
              <a:rPr lang="ko-KR"/>
            </a:br>
            <a:r>
              <a:rPr lang="ko-KR"/>
              <a:t>이 보고서에서는 라틴 아메리카 지역을 중심으로 Mystic Spice 프리미엄 차이 티의 시장 분석 결과를 제공합니다. 이 보고서에서 다루는 내용은 다음과 같습니다.</a:t>
            </a:r>
            <a:br>
              <a:rPr lang="ko-KR"/>
            </a:br>
            <a:r>
              <a:rPr lang="ko-KR"/>
              <a:t>·         Mystic Spice 프리미엄 차이 티의 제품 설명, 특징 및 이점</a:t>
            </a:r>
            <a:br>
              <a:rPr lang="ko-KR"/>
            </a:br>
            <a:r>
              <a:rPr lang="ko-KR"/>
              <a:t>·         라틴 아메리카 지역 차이 티 시장 추세 및 수요</a:t>
            </a:r>
            <a:br>
              <a:rPr lang="ko-KR"/>
            </a:br>
            <a:r>
              <a:rPr lang="ko-KR"/>
              <a:t>·         라틴 아메리카 지역 차이 티 경쟁업체 분석</a:t>
            </a:r>
            <a:br>
              <a:rPr lang="ko-KR"/>
            </a:br>
            <a:r>
              <a:rPr lang="ko-KR"/>
              <a:t>·         라틴 아메리카 지역 차이 티 유통 채널</a:t>
            </a:r>
            <a:br>
              <a:rPr lang="ko-KR"/>
            </a:br>
            <a:r>
              <a:rPr lang="ko-KR"/>
              <a:t>·         라틴 아메리카 지역 차이 티 프로모션 계획 및 전략</a:t>
            </a:r>
            <a:br>
              <a:rPr lang="ko-KR"/>
            </a:br>
            <a:r>
              <a:rPr lang="ko-KR"/>
              <a:t>·         프로모션 계획의 예상 결과 및 관련 문제점</a:t>
            </a:r>
            <a:br>
              <a:rPr lang="ko-KR"/>
            </a:br>
            <a:r>
              <a:rPr lang="ko-KR"/>
              <a:t>·         향후 라틴 아메리카 지역의 차이 티 판매를 위한 권장 사항 및 결론</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Mystic Spice 프리미엄 차이 티는 인도산 차이 티의 전통과 맛을 그대로 살려 깐깐하게 만든 혼합차입니다. 집에서도 인도의 다채로운 풍광을 느끼며 전통 인도 차이 티의 맛을 맛볼 수 있습니다.</a:t>
            </a:r>
            <a:br>
              <a:rPr lang="ko-KR"/>
            </a:br>
            <a:br>
              <a:rPr lang="ko-KR"/>
            </a:br>
            <a:br>
              <a:rPr lang="ko-KR"/>
            </a:br>
            <a:r>
              <a:rPr lang="ko-KR"/>
              <a:t>원본 콘텐츠:</a:t>
            </a:r>
            <a:br>
              <a:rPr lang="ko-KR"/>
            </a:br>
            <a:r>
              <a:rPr lang="ko-KR"/>
              <a:t>제품 설명</a:t>
            </a:r>
            <a:br>
              <a:rPr lang="ko-KR"/>
            </a:br>
            <a:r>
              <a:rPr lang="ko-KR"/>
              <a:t>Mystic Spice 프리미엄 차이 티는 인도산 차이 티의 전통과 맛을 그대로 살려 깐깐하게 만든 혼합차입니다. 집에서도 인도의 다채로운 풍광을 느끼며 전통 인도 차이 티의 맛을 맛볼 수 있습니다. Mystic Spice 프리미엄 차이 티의 제품 설명, 특징 및 이점이 아래 표에 요약되어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정의되지 않음</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정의되지 않음</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몸에 좋으며 이국적인 천연 제품의 수요가 증가하고 있는 라틴 아메리카 시장은 차이 티를 판매하기에 매우 적합한 지역이라 할 수 있습니다. 2019년 추산 전 세계 차이 티 시장 규모는 미화 19억 달러 규모였으며, 2027년 CAGR은 2020년 대비 5.5% 성장할 것으로 예상됩니다. 그리고 라틴 아메리카 지역은 차이 티 판매량이 가장 빠르게 늘어나고 있는 지역 중 하나입니다. 판매량 증가의 주요 요인은 차이 티에 대한 인지도 개선, 가처분 소득 증가, 유통 채널 확대 등입니다.</a:t>
            </a:r>
            <a:br>
              <a:rPr lang="ko-KR"/>
            </a:br>
            <a:br>
              <a:rPr lang="ko-KR"/>
            </a:br>
            <a:br>
              <a:rPr lang="ko-KR"/>
            </a:br>
            <a:r>
              <a:rPr lang="ko-KR"/>
              <a:t>원본 콘텐츠:</a:t>
            </a:r>
            <a:br>
              <a:rPr lang="ko-KR"/>
            </a:br>
            <a:r>
              <a:rPr lang="ko-KR"/>
              <a:t>시장 추세 및 수요</a:t>
            </a:r>
            <a:br>
              <a:rPr lang="ko-KR"/>
            </a:br>
            <a:r>
              <a:rPr lang="ko-KR"/>
              <a:t>몸에 좋으며 이국적인 천연 제품의 수요가 증가하고 있는 라틴 아메리카 시장은 차이 티를 판매하기에 매우 적합한 지역이라 할 수 있습니다. 그리고 라틴 아메리카 지역에는 아르헨티나, 칠레, 우루과이 등 차를 즐겨 마시는 국가가 많으며 마테차의 인기가 매우 높습니다. 차이 티는 카페인 함유율은 커피와 비슷하지만 커피보다 더욱 다채로운 맛을 느낄 수 있으므로 차와 커피를 즐겨 마시는 소비자가 모두 선호할 가능성이 높습니다. 또한 차이 티는 단 음료를 함께 즐기기를 좋아하는 라틴 아메리카 소비자의 생활 방식과 취향에도 적합합니다.</a:t>
            </a:r>
            <a:br>
              <a:rPr lang="ko-KR"/>
            </a:br>
            <a:r>
              <a:rPr lang="ko-KR"/>
              <a:t>Grand View Research의 보고서에 따르면 2019년 추산 전 세계 차이 티 시장 규모는 미화 19억 달러 규모였으며, 2027년 CAGR(연평균 성장률)은 2020년 대비 5.5% 높아질 것으로 예상됩니다. 또한 라틴 아메리카 지역은 차이 티 판매량이 가장 빠르게 늘어나고 있는 지역 중 하나이며 2027년 CAGR은 2020년 대비 6.2%나 늘어날 것이라고 합니다. 라틴 아메리카 지역 차이 티 판매량 증가의 주요 요인은 다음과 같습니다.</a:t>
            </a:r>
            <a:br>
              <a:rPr lang="ko-KR"/>
            </a:br>
            <a:r>
              <a:rPr lang="ko-KR"/>
              <a:t>·         몸에 좋은 유서깊은 차이 티에 대한 인지도 상승</a:t>
            </a:r>
            <a:br>
              <a:rPr lang="ko-KR"/>
            </a:br>
            <a:r>
              <a:rPr lang="ko-KR"/>
              <a:t>·         중산층 소비자의 가처분 소득 증가 및 소비력 상승</a:t>
            </a:r>
            <a:br>
              <a:rPr lang="ko-KR"/>
            </a:br>
            <a:r>
              <a:rPr lang="ko-KR"/>
              <a:t>·         도시 지역 젊은층에서 높아지고 있는 스페셜티/프리미엄 티의 인기</a:t>
            </a:r>
            <a:br>
              <a:rPr lang="ko-KR"/>
            </a:br>
            <a:r>
              <a:rPr lang="ko-KR"/>
              <a:t>·         유통 채널이 확대되어 슈퍼마켓, 카페, 온라인 플랫폼 등의 다양한 채널에서 차이 티 제품 구매 가능</a:t>
            </a:r>
            <a:br>
              <a:rPr lang="ko-KR"/>
            </a:br>
            <a:r>
              <a:rPr lang="ko-KR"/>
              <a:t>·         즉석 음료, 인스턴트 차, 유기농 제품 등 획기적인 새로운 맛과 음용 방식 등장</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지역에서는 소매 업체, 도매 업체, 유통업체를 통해 차이 티가 유통됩니다. 소비자에게 제품을 직접 판매하는 슈퍼마켓, 카페 등의 소매 업체는 소비자의 인식과 구매 방식에 영향을 줄 수 있습니다. 주요 소매 업체로는 Walmart, Starbucks 등이 있습니다. 도매 업체는 소매 업체에 제품을 대량으로 판매하며 유통 업체는 제조업체에서 소매 업체로 제품을 운송합니다.</a:t>
            </a:r>
            <a:br>
              <a:rPr lang="ko-KR"/>
            </a:br>
            <a:br>
              <a:rPr lang="ko-KR"/>
            </a:br>
            <a:br>
              <a:rPr lang="ko-KR"/>
            </a:br>
            <a:r>
              <a:rPr lang="ko-KR"/>
              <a:t>원본 콘텐츠:</a:t>
            </a:r>
            <a:br>
              <a:rPr lang="ko-KR"/>
            </a:br>
            <a:r>
              <a:rPr lang="ko-KR"/>
              <a:t>라틴 아메리카 지역의 각 차이 티 유통 채널에서는 서로 다른 방식으로 차이 티 제품을 최종 고객에게 제공 및 판매합니다. 라틴 아메리카 지역의 차이 티 유통 채널은 소매 업체, 도매 업체, 유통업체의 세 가지 유형으로 분류할 수 있습니다.</a:t>
            </a:r>
            <a:br>
              <a:rPr lang="ko-KR"/>
            </a:br>
            <a:r>
              <a:rPr lang="ko-KR"/>
              <a:t>소매 업체는 슈퍼마켓, 편의점, 전문점, 카페, 온라인 플랫폼 등 소비자에게 차이 티 제품을 직접 판매하는 업체입니다. 차이 티 제품을 가장 쉽게 살펴보고 구매할 수 있는 채널인 소매 업체는 소비자의 차이 티 제품에 대한 인식, 취향 및 구매 방식에 영향을 줄 수 있습니다. 또한 소매 업체는 디스플레이, 간판, 선반 등을 활용해 차이 티의 프로모션과 판촉을 지원할 수도 있습니다. 라틴 아메리카 지역의 주요 차이 티 제품 소매 업체로는 Walmart, Carrefour, Oxxo, Starbucks, Amazon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도매 업체는 차이 티 제품을 대량 구매하여 소매 업체나 기타 중개 업체에 판매합니다. 시장 수요를 충족하는 차이 티 제품을 공급하는 채널인 도매 업체는 다양한 서비스를 제공합니다. 라틴 아메리카 지역의 주요 도매 업체로는 Cencosud, Grupo Pao de Acucar, La Anonima, Makro 등이 있습니다.</a:t>
            </a:r>
            <a:br>
              <a:rPr lang="ko-KR"/>
            </a:br>
            <a:br>
              <a:rPr lang="ko-KR"/>
            </a:br>
            <a:br>
              <a:rPr lang="ko-KR"/>
            </a:br>
            <a:r>
              <a:rPr lang="ko-KR"/>
              <a:t>원본 콘텐츠:</a:t>
            </a:r>
            <a:br>
              <a:rPr lang="ko-KR"/>
            </a:br>
            <a:r>
              <a:rPr lang="ko-KR"/>
              <a:t>도매 업체는 제조업체나 유통업체에서 차이 티 제품을 대량 구매하여 소매 업체나 기타 중개 업체에 판매하는 기업입니다. 시장 수요를 충족하는 차이 티 제품을 공급하는 채널인 도매 업체는 차이 티 제품 관련 대량 구매 할인, 보관, 운송 서비스를 제공할 수 있습니다. 도매 업체에서는 차이 티 제품 관련 시장 정보, 피드백, 신용 편의 서비스도 제공할 수 있습니다. 라틴 아메리카 지역의 주요 차이 티 제품 도매 업체로는 Cencosud, Grupo Pao de Acucar, La Anonima, Makro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ko-KR" sz="5600" dirty="0"/>
              <a:t>Mystic Spice 프리미엄 차이 티 시장 분석 보고서</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ko-KR" sz="4000">
                <a:solidFill>
                  <a:srgbClr val="FFFFFF"/>
                </a:solidFill>
              </a:rPr>
              <a:t>유통 채널: 유통업체</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ko-KR" sz="1300">
                <a:solidFill>
                  <a:srgbClr val="FFFFFF"/>
                </a:solidFill>
              </a:rPr>
              <a:t>유통업체의 역할</a:t>
            </a:r>
          </a:p>
          <a:p>
            <a:pPr lvl="1">
              <a:lnSpc>
                <a:spcPct val="90000"/>
              </a:lnSpc>
            </a:pPr>
            <a:r>
              <a:rPr lang="ko-KR" sz="1300">
                <a:solidFill>
                  <a:srgbClr val="FFFFFF"/>
                </a:solidFill>
              </a:rPr>
              <a:t>차이 티 제품 소개/유통</a:t>
            </a:r>
          </a:p>
          <a:p>
            <a:pPr lvl="1">
              <a:lnSpc>
                <a:spcPct val="90000"/>
              </a:lnSpc>
            </a:pPr>
            <a:r>
              <a:rPr lang="ko-KR" sz="1300">
                <a:solidFill>
                  <a:srgbClr val="FFFFFF"/>
                </a:solidFill>
              </a:rPr>
              <a:t>다양한 시장의 제품 이동과 판매 지원</a:t>
            </a:r>
          </a:p>
          <a:p>
            <a:pPr lvl="1">
              <a:lnSpc>
                <a:spcPct val="90000"/>
              </a:lnSpc>
            </a:pPr>
            <a:r>
              <a:rPr lang="ko-KR" sz="1300">
                <a:solidFill>
                  <a:srgbClr val="FFFFFF"/>
                </a:solidFill>
              </a:rPr>
              <a:t>마케팅, 영업, 애프터세일즈 서비스 제공</a:t>
            </a:r>
          </a:p>
          <a:p>
            <a:pPr>
              <a:lnSpc>
                <a:spcPct val="90000"/>
              </a:lnSpc>
            </a:pPr>
            <a:r>
              <a:rPr lang="ko-KR" sz="1300">
                <a:solidFill>
                  <a:srgbClr val="FFFFFF"/>
                </a:solidFill>
              </a:rPr>
              <a:t>관계</a:t>
            </a:r>
          </a:p>
          <a:p>
            <a:pPr lvl="1">
              <a:lnSpc>
                <a:spcPct val="90000"/>
              </a:lnSpc>
            </a:pPr>
            <a:r>
              <a:rPr lang="ko-KR" sz="1300">
                <a:solidFill>
                  <a:srgbClr val="FFFFFF"/>
                </a:solidFill>
              </a:rPr>
              <a:t>소매 업체/소비자와의 관계 수립 및 유지</a:t>
            </a:r>
          </a:p>
          <a:p>
            <a:pPr lvl="1">
              <a:lnSpc>
                <a:spcPct val="90000"/>
              </a:lnSpc>
            </a:pPr>
            <a:r>
              <a:rPr lang="ko-KR" sz="1300">
                <a:solidFill>
                  <a:srgbClr val="FFFFFF"/>
                </a:solidFill>
              </a:rPr>
              <a:t>기술/물류 지원 제공</a:t>
            </a:r>
          </a:p>
          <a:p>
            <a:pPr>
              <a:lnSpc>
                <a:spcPct val="90000"/>
              </a:lnSpc>
            </a:pPr>
            <a:r>
              <a:rPr lang="ko-KR" sz="1300">
                <a:solidFill>
                  <a:srgbClr val="FFFFFF"/>
                </a:solidFill>
              </a:rPr>
              <a:t>라틴 아메리카 지역 주요 유통 채널</a:t>
            </a:r>
          </a:p>
          <a:p>
            <a:pPr lvl="1">
              <a:lnSpc>
                <a:spcPct val="90000"/>
              </a:lnSpc>
            </a:pPr>
            <a:r>
              <a:rPr lang="ko-KR" sz="1300">
                <a:solidFill>
                  <a:srgbClr val="FFFFFF"/>
                </a:solidFill>
              </a:rPr>
              <a:t>Tailwind Traders</a:t>
            </a:r>
          </a:p>
          <a:p>
            <a:pPr lvl="1">
              <a:lnSpc>
                <a:spcPct val="90000"/>
              </a:lnSpc>
            </a:pPr>
            <a:r>
              <a:rPr lang="ko-KR" sz="130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프로모션 계획 및 전략</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ko-KR" sz="1700"/>
              <a:t>프로모션 계획 및 전략의 목표</a:t>
            </a:r>
          </a:p>
          <a:p>
            <a:pPr lvl="1">
              <a:lnSpc>
                <a:spcPct val="100000"/>
              </a:lnSpc>
            </a:pPr>
            <a:r>
              <a:rPr lang="ko-KR" sz="1700"/>
              <a:t>대상 고객의 차이 티 인지도 및 관심도 높이기</a:t>
            </a:r>
          </a:p>
          <a:p>
            <a:pPr lvl="1">
              <a:lnSpc>
                <a:spcPct val="100000"/>
              </a:lnSpc>
            </a:pPr>
            <a:r>
              <a:rPr lang="ko-KR" sz="1700"/>
              <a:t>몸에 좋은 천연 고급 제품으로 차이 티 소개</a:t>
            </a:r>
          </a:p>
          <a:p>
            <a:pPr lvl="1">
              <a:lnSpc>
                <a:spcPct val="100000"/>
              </a:lnSpc>
            </a:pPr>
            <a:r>
              <a:rPr lang="ko-KR" sz="1700"/>
              <a:t>다양한 채널과 인센티브를 활용하여 차이 티 시음 진행 및 구매 유도</a:t>
            </a:r>
          </a:p>
          <a:p>
            <a:pPr lvl="1">
              <a:lnSpc>
                <a:spcPct val="100000"/>
              </a:lnSpc>
            </a:pPr>
            <a:r>
              <a:rPr lang="ko-KR" sz="1700"/>
              <a:t>차이 티 소비자 확보 및 충성도 개선</a:t>
            </a:r>
          </a:p>
          <a:p>
            <a:pPr>
              <a:lnSpc>
                <a:spcPct val="100000"/>
              </a:lnSpc>
            </a:pPr>
            <a:r>
              <a:rPr lang="ko-KR" sz="1700"/>
              <a:t>프로모션 계획 및 전략에 사용되는 방식</a:t>
            </a:r>
          </a:p>
          <a:p>
            <a:pPr lvl="1">
              <a:lnSpc>
                <a:spcPct val="100000"/>
              </a:lnSpc>
            </a:pPr>
            <a:r>
              <a:rPr lang="ko-KR" sz="1700"/>
              <a:t>쉽게 기억할 수 있는 차이 티 브랜드 이름과 로고 제작</a:t>
            </a:r>
          </a:p>
          <a:p>
            <a:pPr lvl="1">
              <a:lnSpc>
                <a:spcPct val="100000"/>
              </a:lnSpc>
            </a:pPr>
            <a:r>
              <a:rPr lang="ko-KR" sz="1700"/>
              <a:t>차이 티 관련 웹 사이트 및 소셜 미디어 사이트 개발</a:t>
            </a:r>
          </a:p>
          <a:p>
            <a:pPr lvl="1">
              <a:lnSpc>
                <a:spcPct val="100000"/>
              </a:lnSpc>
            </a:pPr>
            <a:r>
              <a:rPr lang="ko-KR" sz="1700"/>
              <a:t>디지털 마케팅 캠페인 시작</a:t>
            </a:r>
          </a:p>
          <a:p>
            <a:pPr lvl="1">
              <a:lnSpc>
                <a:spcPct val="100000"/>
              </a:lnSpc>
            </a:pPr>
            <a:r>
              <a:rPr lang="ko-KR" sz="1700"/>
              <a:t>차이 티 무료 샘플 및 쿠폰 배포</a:t>
            </a:r>
          </a:p>
          <a:p>
            <a:pPr lvl="1">
              <a:lnSpc>
                <a:spcPct val="100000"/>
              </a:lnSpc>
            </a:pPr>
            <a:r>
              <a:rPr lang="ko-KR" sz="1700"/>
              <a:t>각종 행사와 대회 개최</a:t>
            </a:r>
          </a:p>
          <a:p>
            <a:pPr>
              <a:lnSpc>
                <a:spcPct val="100000"/>
              </a:lnSpc>
            </a:pPr>
            <a:r>
              <a:rPr lang="ko-KR" sz="1700"/>
              <a:t>프로모션 계획 및 전략 구현 및 평가</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5" y="286603"/>
            <a:ext cx="5204096" cy="1450757"/>
          </a:xfrm>
        </p:spPr>
        <p:txBody>
          <a:bodyPr vert="horz" lIns="91440" tIns="45720" rIns="91440" bIns="45720" rtlCol="0" anchor="b">
            <a:normAutofit/>
          </a:bodyPr>
          <a:lstStyle/>
          <a:p>
            <a:r>
              <a:rPr lang="ko-KR" sz="3100" dirty="0"/>
              <a:t>예상 결과 및 관련 문제점: 예상 결과</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ko-KR"/>
              <a:t>대상 고객의 차이 티 인지도 및 관심도 20% 상승</a:t>
            </a:r>
          </a:p>
          <a:p>
            <a:r>
              <a:rPr lang="ko-KR"/>
              <a:t>해당 지역의 차이 티 시장 점유율 10% 상승</a:t>
            </a:r>
          </a:p>
          <a:p>
            <a:r>
              <a:rPr lang="ko-KR"/>
              <a:t>해당 지역의 차이 티 판매량 및 매출 15% 상승</a:t>
            </a:r>
          </a:p>
          <a:p>
            <a:r>
              <a:rPr lang="ko-KR"/>
              <a:t>해당 지역의 차이 티 고객 만족도 및 유지율 25% 상승</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예상 결과 및 관련 문제점: 발생 가능한 문제점</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9" y="605896"/>
            <a:ext cx="5461982" cy="5646208"/>
          </a:xfrm>
        </p:spPr>
        <p:txBody>
          <a:bodyPr anchor="ctr">
            <a:normAutofit/>
          </a:bodyPr>
          <a:lstStyle/>
          <a:p>
            <a:r>
              <a:rPr lang="ko-KR" sz="2400" dirty="0"/>
              <a:t>타 음료에 비해 비싸 가격 부담이 높은 차이 티 제품</a:t>
            </a:r>
          </a:p>
          <a:p>
            <a:r>
              <a:rPr lang="ko-KR" sz="2400" dirty="0"/>
              <a:t>특정 대상층의 낮은 차이 티 인지도</a:t>
            </a:r>
          </a:p>
          <a:p>
            <a:r>
              <a:rPr lang="ko-KR" sz="2400" dirty="0"/>
              <a:t>허브티, 녹차, 홍차와 같은 기타 차 제품 대비 경쟁력</a:t>
            </a:r>
          </a:p>
          <a:p>
            <a:r>
              <a:rPr lang="ko-KR" sz="2400" dirty="0"/>
              <a:t>특정 국가의 차이 티 제품 출시와 판매 규모 확대를 어렵게 만들 수 있는 규제 및 문화 관련 장애 요인</a:t>
            </a:r>
          </a:p>
          <a:p>
            <a:r>
              <a:rPr lang="ko-KR" sz="2400" dirty="0"/>
              <a:t>차이 티 원료 공급과 품질에 영향을 줄 수 있는 환경적/사회적 문제</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ko-KR" sz="3700" dirty="0">
                <a:solidFill>
                  <a:srgbClr val="FFFFFF"/>
                </a:solidFill>
              </a:rPr>
              <a:t>권장 사항 및 결론</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ko-KR" sz="1900"/>
              <a:t>라틴 아메리카 시장에서 판매량 증가 가능성이 높은 제품인 차이 티</a:t>
            </a:r>
          </a:p>
          <a:p>
            <a:pPr lvl="1">
              <a:lnSpc>
                <a:spcPct val="90000"/>
              </a:lnSpc>
            </a:pPr>
            <a:r>
              <a:rPr lang="ko-KR" sz="1900"/>
              <a:t>타 음료 대신 음용 가능한 몸에 좋으며 이국적인 천연 제품</a:t>
            </a:r>
          </a:p>
          <a:p>
            <a:pPr>
              <a:lnSpc>
                <a:spcPct val="90000"/>
              </a:lnSpc>
            </a:pPr>
            <a:r>
              <a:rPr lang="ko-KR" sz="1900"/>
              <a:t>다양한 방식으로 음용 가능하며 진한 맛을 느낄 수 있는 고급 제품으로 차이 티 소개 및 마케팅 진행</a:t>
            </a:r>
          </a:p>
          <a:p>
            <a:pPr lvl="1">
              <a:lnSpc>
                <a:spcPct val="90000"/>
              </a:lnSpc>
            </a:pPr>
            <a:r>
              <a:rPr lang="ko-KR" sz="1900"/>
              <a:t>여러 고객층이 다양한 상황에서 즐길 수 있는 음료로 차이 티 홍보</a:t>
            </a:r>
          </a:p>
          <a:p>
            <a:pPr>
              <a:lnSpc>
                <a:spcPct val="90000"/>
              </a:lnSpc>
            </a:pPr>
            <a:r>
              <a:rPr lang="ko-KR" sz="1900"/>
              <a:t>진한 향기와 맛, 몸에 좋은 원료 등 차이 티만의 특징과 이점 활용</a:t>
            </a:r>
          </a:p>
          <a:p>
            <a:pPr lvl="1">
              <a:lnSpc>
                <a:spcPct val="90000"/>
              </a:lnSpc>
            </a:pPr>
            <a:r>
              <a:rPr lang="ko-KR" sz="1900"/>
              <a:t>기타 차 제품과의 차별화 요소 제시</a:t>
            </a:r>
          </a:p>
          <a:p>
            <a:pPr>
              <a:lnSpc>
                <a:spcPct val="90000"/>
              </a:lnSpc>
            </a:pPr>
            <a:r>
              <a:rPr lang="ko-KR" sz="1900"/>
              <a:t>온/오프라인 방식을 동시 활용하여 대상 고객 확보 및 참여 유도</a:t>
            </a:r>
          </a:p>
          <a:p>
            <a:pPr lvl="1">
              <a:lnSpc>
                <a:spcPct val="90000"/>
              </a:lnSpc>
            </a:pPr>
            <a:r>
              <a:rPr lang="ko-KR" sz="1900"/>
              <a:t>충성도와 만족도가 높은 고객층 확보</a:t>
            </a:r>
          </a:p>
          <a:p>
            <a:pPr>
              <a:lnSpc>
                <a:spcPct val="90000"/>
              </a:lnSpc>
            </a:pPr>
            <a:r>
              <a:rPr lang="ko-KR" sz="1900"/>
              <a:t>가격, 인지도, 경쟁업체 제품, 규제, 지속 가능성 등의 문제점과 위협 요인 해결</a:t>
            </a:r>
          </a:p>
          <a:p>
            <a:pPr lvl="1">
              <a:lnSpc>
                <a:spcPct val="90000"/>
              </a:lnSpc>
            </a:pPr>
            <a:r>
              <a:rPr lang="ko-KR" sz="1900"/>
              <a:t>지속적으로 프로모션 계획 및 전략 모니터링, 평가 및 조정</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ko-KR" dirty="0"/>
              <a:t>어젠더</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ko-KR" sz="1800" dirty="0"/>
              <a:t>소개</a:t>
            </a:r>
          </a:p>
          <a:p>
            <a:pPr>
              <a:lnSpc>
                <a:spcPct val="100000"/>
              </a:lnSpc>
            </a:pPr>
            <a:r>
              <a:rPr lang="ko-KR" sz="1800" dirty="0"/>
              <a:t>제품 설명</a:t>
            </a:r>
          </a:p>
          <a:p>
            <a:pPr>
              <a:lnSpc>
                <a:spcPct val="100000"/>
              </a:lnSpc>
            </a:pPr>
            <a:r>
              <a:rPr lang="ko-KR" sz="1800" dirty="0"/>
              <a:t>제품 설명(1/2)</a:t>
            </a:r>
          </a:p>
          <a:p>
            <a:pPr>
              <a:lnSpc>
                <a:spcPct val="100000"/>
              </a:lnSpc>
            </a:pPr>
            <a:r>
              <a:rPr lang="ko-KR" sz="1800" dirty="0"/>
              <a:t>제품 설명(2/2)</a:t>
            </a:r>
          </a:p>
          <a:p>
            <a:pPr>
              <a:lnSpc>
                <a:spcPct val="100000"/>
              </a:lnSpc>
            </a:pPr>
            <a:r>
              <a:rPr lang="ko-KR" sz="1800" dirty="0"/>
              <a:t>시장 추세 및 수요</a:t>
            </a:r>
          </a:p>
          <a:p>
            <a:pPr>
              <a:lnSpc>
                <a:spcPct val="100000"/>
              </a:lnSpc>
            </a:pPr>
            <a:r>
              <a:rPr lang="ko-KR" sz="1800" dirty="0"/>
              <a:t>라틴 아메리카 지역 차이 티 시장 점유율</a:t>
            </a:r>
          </a:p>
          <a:p>
            <a:pPr>
              <a:lnSpc>
                <a:spcPct val="100000"/>
              </a:lnSpc>
            </a:pPr>
            <a:r>
              <a:rPr lang="ko-KR" sz="1800" dirty="0"/>
              <a:t>유통 채널</a:t>
            </a:r>
          </a:p>
          <a:p>
            <a:pPr>
              <a:lnSpc>
                <a:spcPct val="100000"/>
              </a:lnSpc>
            </a:pPr>
            <a:r>
              <a:rPr lang="ko-KR" sz="1800" dirty="0"/>
              <a:t>프로모션 계획 및 전략</a:t>
            </a:r>
          </a:p>
          <a:p>
            <a:pPr>
              <a:lnSpc>
                <a:spcPct val="100000"/>
              </a:lnSpc>
            </a:pPr>
            <a:r>
              <a:rPr lang="ko-KR" sz="1800" dirty="0"/>
              <a:t>예상 결과 및 관련 문제점</a:t>
            </a:r>
          </a:p>
          <a:p>
            <a:pPr>
              <a:lnSpc>
                <a:spcPct val="100000"/>
              </a:lnSpc>
            </a:pPr>
            <a:r>
              <a:rPr lang="ko-KR" sz="1800" dirty="0"/>
              <a:t>권장 사항 및 결론</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ko-KR" sz="4000">
                <a:solidFill>
                  <a:srgbClr val="FFFFFF"/>
                </a:solidFill>
              </a:rPr>
              <a:t>소개</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100000"/>
              </a:lnSpc>
            </a:pPr>
            <a:r>
              <a:rPr lang="ko-KR" sz="1500" dirty="0">
                <a:solidFill>
                  <a:srgbClr val="FFFFFF"/>
                </a:solidFill>
              </a:rPr>
              <a:t>제품 설명, 특징 및 이점</a:t>
            </a:r>
          </a:p>
          <a:p>
            <a:pPr>
              <a:lnSpc>
                <a:spcPct val="100000"/>
              </a:lnSpc>
            </a:pPr>
            <a:r>
              <a:rPr lang="ko-KR" sz="1500" dirty="0">
                <a:solidFill>
                  <a:srgbClr val="FFFFFF"/>
                </a:solidFill>
              </a:rPr>
              <a:t>라틴 아메리카 지역 시장 추세 및 수요</a:t>
            </a:r>
          </a:p>
          <a:p>
            <a:pPr>
              <a:lnSpc>
                <a:spcPct val="100000"/>
              </a:lnSpc>
            </a:pPr>
            <a:r>
              <a:rPr lang="ko-KR" sz="1500" dirty="0">
                <a:solidFill>
                  <a:srgbClr val="FFFFFF"/>
                </a:solidFill>
              </a:rPr>
              <a:t>라틴 아메리카 지역 경쟁업체 분석</a:t>
            </a:r>
          </a:p>
          <a:p>
            <a:pPr>
              <a:lnSpc>
                <a:spcPct val="100000"/>
              </a:lnSpc>
            </a:pPr>
            <a:r>
              <a:rPr lang="ko-KR" sz="1500" dirty="0">
                <a:solidFill>
                  <a:srgbClr val="FFFFFF"/>
                </a:solidFill>
              </a:rPr>
              <a:t>라틴 아메리카 지역 유통 채널</a:t>
            </a:r>
          </a:p>
          <a:p>
            <a:pPr>
              <a:lnSpc>
                <a:spcPct val="100000"/>
              </a:lnSpc>
            </a:pPr>
            <a:r>
              <a:rPr lang="ko-KR" sz="1500" dirty="0">
                <a:solidFill>
                  <a:srgbClr val="FFFFFF"/>
                </a:solidFill>
              </a:rPr>
              <a:t>라틴 아메리카 지역 프로모션 계획 및 전략</a:t>
            </a:r>
          </a:p>
          <a:p>
            <a:pPr>
              <a:lnSpc>
                <a:spcPct val="100000"/>
              </a:lnSpc>
            </a:pPr>
            <a:r>
              <a:rPr lang="ko-KR" sz="1500" dirty="0">
                <a:solidFill>
                  <a:srgbClr val="FFFFFF"/>
                </a:solidFill>
              </a:rPr>
              <a:t>예상 결과 및 관련 문제점</a:t>
            </a:r>
          </a:p>
          <a:p>
            <a:pPr>
              <a:lnSpc>
                <a:spcPct val="100000"/>
              </a:lnSpc>
            </a:pPr>
            <a:r>
              <a:rPr lang="ko-KR" sz="1500" dirty="0">
                <a:solidFill>
                  <a:srgbClr val="FFFFFF"/>
                </a:solidFill>
              </a:rPr>
              <a:t>권장 사항 및 결론</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ko-KR" sz="4000">
                <a:solidFill>
                  <a:srgbClr val="FFFFFF"/>
                </a:solidFill>
              </a:rPr>
              <a:t>제품 설명</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ko-KR" sz="1500">
                <a:solidFill>
                  <a:srgbClr val="FFFFFF"/>
                </a:solidFill>
              </a:rPr>
              <a:t>깐깐하게 만든 고급 혼합차</a:t>
            </a:r>
          </a:p>
          <a:p>
            <a:pPr lvl="1">
              <a:lnSpc>
                <a:spcPct val="90000"/>
              </a:lnSpc>
            </a:pPr>
            <a:r>
              <a:rPr lang="ko-KR" sz="1500">
                <a:solidFill>
                  <a:srgbClr val="FFFFFF"/>
                </a:solidFill>
              </a:rPr>
              <a:t>인도산 차이 티의 전통과 맛을 그대로 살린 제품</a:t>
            </a:r>
          </a:p>
          <a:p>
            <a:pPr>
              <a:lnSpc>
                <a:spcPct val="90000"/>
              </a:lnSpc>
            </a:pPr>
            <a:r>
              <a:rPr lang="ko-KR" sz="1500">
                <a:solidFill>
                  <a:srgbClr val="FFFFFF"/>
                </a:solidFill>
              </a:rPr>
              <a:t>인도의 풍광을 느낄 수 있는 차</a:t>
            </a:r>
          </a:p>
          <a:p>
            <a:pPr lvl="1">
              <a:lnSpc>
                <a:spcPct val="90000"/>
              </a:lnSpc>
            </a:pPr>
            <a:r>
              <a:rPr lang="ko-KR" sz="1500">
                <a:solidFill>
                  <a:srgbClr val="FFFFFF"/>
                </a:solidFill>
              </a:rPr>
              <a:t>집에서 맛볼 수 있는 전통 인도 차이 티의 맛</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ko-KR" sz="3300"/>
                        <a:t>제품 설명</a:t>
                      </a:r>
                    </a:p>
                  </a:txBody>
                  <a:tcPr marL="167640" marR="167640" marT="83820" marB="83820" anchor="ctr"/>
                </a:tc>
                <a:tc>
                  <a:txBody>
                    <a:bodyPr/>
                    <a:lstStyle/>
                    <a:p>
                      <a:r>
                        <a:rPr lang="ko-KR" sz="3300"/>
                        <a:t>특징</a:t>
                      </a:r>
                    </a:p>
                  </a:txBody>
                  <a:tcPr marL="167640" marR="167640" marT="83820" marB="83820" anchor="ctr"/>
                </a:tc>
                <a:tc>
                  <a:txBody>
                    <a:bodyPr/>
                    <a:lstStyle/>
                    <a:p>
                      <a:r>
                        <a:rPr lang="ko-KR" sz="3300"/>
                        <a:t>이점</a:t>
                      </a:r>
                    </a:p>
                  </a:txBody>
                  <a:tcPr marL="167640" marR="167640" marT="83820" marB="83820" anchor="ctr"/>
                </a:tc>
                <a:extLst>
                  <a:ext uri="{0D108BD9-81ED-4DB2-BD59-A6C34878D82A}">
                    <a16:rowId xmlns:a16="http://schemas.microsoft.com/office/drawing/2014/main" val="1770408993"/>
                  </a:ext>
                </a:extLst>
              </a:tr>
              <a:tr h="1743456">
                <a:tc>
                  <a:txBody>
                    <a:bodyPr/>
                    <a:lstStyle/>
                    <a:p>
                      <a:r>
                        <a:rPr lang="ko-KR" sz="3300"/>
                        <a:t>Mystic Spice 프리미엄 차이 티</a:t>
                      </a:r>
                    </a:p>
                  </a:txBody>
                  <a:tcPr marL="167640" marR="167640" marT="83820" marB="83820" anchor="ctr"/>
                </a:tc>
                <a:tc>
                  <a:txBody>
                    <a:bodyPr/>
                    <a:lstStyle/>
                    <a:p>
                      <a:r>
                        <a:rPr lang="ko-KR" sz="3300"/>
                        <a:t>깐깐하게 만든 고급 혼합차</a:t>
                      </a:r>
                    </a:p>
                  </a:txBody>
                  <a:tcPr marL="167640" marR="167640" marT="83820" marB="83820" anchor="ctr"/>
                </a:tc>
                <a:tc>
                  <a:txBody>
                    <a:bodyPr/>
                    <a:lstStyle/>
                    <a:p>
                      <a:r>
                        <a:rPr lang="ko-KR" sz="3300"/>
                        <a:t>진한 맛을 느낄 수 있는 차이 티</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ko-KR"/>
              <a:t>제품 설명(1/2)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ko-KR" sz="1400">
                          <a:effectLst/>
                        </a:rPr>
                        <a:t>제품 이름</a:t>
                      </a:r>
                    </a:p>
                  </a:txBody>
                  <a:tcPr marL="49352" marR="49352" marT="49352" marB="49352"/>
                </a:tc>
                <a:tc>
                  <a:txBody>
                    <a:bodyPr/>
                    <a:lstStyle/>
                    <a:p>
                      <a:pPr>
                        <a:spcAft>
                          <a:spcPts val="0"/>
                        </a:spcAft>
                      </a:pPr>
                      <a:r>
                        <a:rPr lang="ko-KR" sz="1400">
                          <a:effectLst/>
                        </a:rPr>
                        <a:t>제품 설명</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ko-KR" sz="1400">
                          <a:effectLst/>
                        </a:rPr>
                        <a:t>Mystic Spice 프리미엄 차이 티</a:t>
                      </a:r>
                    </a:p>
                  </a:txBody>
                  <a:tcPr marL="49352" marR="49352" marT="49352" marB="49352"/>
                </a:tc>
                <a:tc>
                  <a:txBody>
                    <a:bodyPr/>
                    <a:lstStyle/>
                    <a:p>
                      <a:pPr>
                        <a:spcAft>
                          <a:spcPts val="0"/>
                        </a:spcAft>
                      </a:pPr>
                      <a:r>
                        <a:rPr lang="ko-KR" sz="1400">
                          <a:effectLst/>
                        </a:rPr>
                        <a:t>인도산 차이 티의 전통과 맛을 그대로 살려 깐깐하게 만든 혼합차인 Mystic Spice 프리미엄 차이 티의 진한 맛과 향기를 느껴보세요. 집에서도 인도의 다채로운 풍광을 느끼며 전통 인도 차이 티의 맛을 맛볼 수 있습니다.</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ko-KR" sz="1400">
                          <a:effectLst/>
                        </a:rPr>
                        <a:t>주요 특징</a:t>
                      </a:r>
                    </a:p>
                  </a:txBody>
                  <a:tcPr marL="49352" marR="49352" marT="49352" marB="49352"/>
                </a:tc>
                <a:tc>
                  <a:txBody>
                    <a:bodyPr/>
                    <a:lstStyle/>
                    <a:p>
                      <a:pPr>
                        <a:spcAft>
                          <a:spcPts val="0"/>
                        </a:spcAft>
                      </a:pPr>
                      <a:r>
                        <a:rPr lang="ko-KR" sz="1400">
                          <a:effectLst/>
                        </a:rPr>
                        <a:t>주요 이점</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ko-KR" sz="1400">
                          <a:effectLst/>
                        </a:rPr>
                        <a:t>전통 차의 맛을 느낄 수 있는 혼합차: Mystic Spice 프리미엄 차이 티는 계피, 카더멈, 정향, 생강, 후추 등 Contoso Beverage가 엄선한 향료와 고급 블랙티 잎으로 만든 고급 제품입니다. 인도의 전통 레시피가 적용되어 진한 맛을 느낄 수 있습니다.</a:t>
                      </a:r>
                    </a:p>
                  </a:txBody>
                  <a:tcPr marL="49352" marR="49352" marT="49352" marB="49352"/>
                </a:tc>
                <a:tc>
                  <a:txBody>
                    <a:bodyPr/>
                    <a:lstStyle/>
                    <a:p>
                      <a:pPr>
                        <a:spcAft>
                          <a:spcPts val="0"/>
                        </a:spcAft>
                      </a:pPr>
                      <a:r>
                        <a:rPr lang="ko-KR" sz="1400">
                          <a:effectLst/>
                        </a:rPr>
                        <a:t>몸에 좋은 원료 사용: Mystic Spice 프리미엄 차이 티는 몸에 좋은 천연 원료로 만든 제품입니다. 소화에 좋은 생강과 카더멈, 혈당을 낮춰 주는 계피, 항산화를 촉진해 주는 정향 등의 원료가 사용됩니다.</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ko-KR" sz="4400">
                <a:solidFill>
                  <a:srgbClr val="FFFFFF"/>
                </a:solidFill>
              </a:rPr>
              <a:t>제품 설명(2/2)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34218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ko-KR" sz="1100">
                          <a:effectLst/>
                        </a:rPr>
                        <a:t>제품 이름</a:t>
                      </a:r>
                    </a:p>
                  </a:txBody>
                  <a:tcPr marL="36849" marR="36849" marT="36849" marB="36849"/>
                </a:tc>
                <a:tc>
                  <a:txBody>
                    <a:bodyPr/>
                    <a:lstStyle/>
                    <a:p>
                      <a:pPr>
                        <a:spcAft>
                          <a:spcPts val="0"/>
                        </a:spcAft>
                      </a:pPr>
                      <a:r>
                        <a:rPr lang="ko-KR" sz="1100">
                          <a:effectLst/>
                        </a:rPr>
                        <a:t>제품 설명</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ko-KR" sz="1100" dirty="0">
                          <a:effectLst/>
                        </a:rPr>
                        <a:t>진한 맛과 향: 톡 쏘는 진한 향과 활력을 주는 깊은 맛을 자랑하는 Mystic Spice 프리미엄 차이 티를 매일 아침 마시면 하루를 활기차게 시작할 수 있습니다. 그리고 하루 일과를 마치고 편안하게 쉴 때도 아주 좋습니다. 다양한 맛이 완벽하게 조화를 이루는 Mystic Spice 프리미엄 차이 티와 함께하면 편안한 휴식을 취할 수 있습니다.</a:t>
                      </a:r>
                    </a:p>
                  </a:txBody>
                  <a:tcPr marL="36849" marR="36849" marT="36849" marB="36849"/>
                </a:tc>
                <a:tc>
                  <a:txBody>
                    <a:bodyPr/>
                    <a:lstStyle/>
                    <a:p>
                      <a:pPr>
                        <a:spcAft>
                          <a:spcPts val="0"/>
                        </a:spcAft>
                      </a:pPr>
                      <a:r>
                        <a:rPr lang="ko-KR" sz="1100">
                          <a:effectLst/>
                        </a:rPr>
                        <a:t>다양한 음용 방식: Mystic Spice 프리미엄 차이 티는 취향에 따라 우유 등을 추가해 핫/아이스로 즐길 수 있습니다. 다양한 음용 방식을 확인할 수 있도록 간편한 차 내리기 지침이 포함되어 있습니다.</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ko-KR" sz="1100">
                          <a:effectLst/>
                        </a:rPr>
                        <a:t>지속 가능성을 고려한 원료 조달: 최고 품질의 제품을 만드는 동시에 지속 가능성을 높이기 위해 Mystic Spice 프리미엄 차이 티에는 소규모 농장이 공급한 원료가 사용됩니다.</a:t>
                      </a:r>
                    </a:p>
                  </a:txBody>
                  <a:tcPr marL="36849" marR="36849" marT="36849" marB="36849"/>
                </a:tc>
                <a:tc>
                  <a:txBody>
                    <a:bodyPr/>
                    <a:lstStyle/>
                    <a:p>
                      <a:pPr>
                        <a:spcAft>
                          <a:spcPts val="0"/>
                        </a:spcAft>
                      </a:pPr>
                      <a:r>
                        <a:rPr lang="ko-KR" sz="1100">
                          <a:effectLst/>
                        </a:rPr>
                        <a:t>럭셔리한 패키지: Mystic Spice 프리미엄 차이 티는 멋진 디자인의 환경 친화적 패키지로 제공되므로 나를 위한 작지만 럭셔리한 선물로 구매할 수도 있고 차를 좋아하는 분께 선물하기도 좋습니다.</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ko-KR" sz="1100">
                          <a:effectLst/>
                        </a:rPr>
                        <a:t>고객 만족 보장: Contoso Beverage는 고객들이 당사 제품을 만족스럽게 이용할 수 있도록 만족도 보장 프로그램을 운영하고 있습니다. Mystic Spice 차이 티에 만족하지 못하신다면 개선해야 하는 부분을 즉시 알려 주시기 바랍니다.</a:t>
                      </a:r>
                    </a:p>
                  </a:txBody>
                  <a:tcPr marL="36849" marR="36849" marT="36849" marB="36849"/>
                </a:tc>
                <a:tc>
                  <a:txBody>
                    <a:bodyPr/>
                    <a:lstStyle/>
                    <a:p>
                      <a:pPr>
                        <a:spcAft>
                          <a:spcPts val="0"/>
                        </a:spcAft>
                      </a:pPr>
                      <a:r>
                        <a:rPr lang="ko-KR" sz="1100" dirty="0">
                          <a:effectLst/>
                        </a:rPr>
                        <a:t>적합한 구매 대상: 티 애호가, 건강한 음료를 원하는 소비자, 톡 쏘는 따뜻한 음료를 좋아하는 소비자, 전통 인도 차이 티의 진한 향미를 느껴 보려는 소비자</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ko-KR"/>
              <a:t>시장 추세 및 수요</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ko-KR" sz="1400"/>
              <a:t>차이 티 판매 성공 가능성이 높은 라틴 아메리카 지역</a:t>
            </a:r>
          </a:p>
          <a:p>
            <a:pPr lvl="1">
              <a:lnSpc>
                <a:spcPct val="90000"/>
              </a:lnSpc>
            </a:pPr>
            <a:r>
              <a:rPr lang="ko-KR" sz="1400"/>
              <a:t>몸에 좋으며 이국적인 천연 제품 관련 수요 증가</a:t>
            </a:r>
          </a:p>
          <a:p>
            <a:pPr lvl="1">
              <a:lnSpc>
                <a:spcPct val="90000"/>
              </a:lnSpc>
            </a:pPr>
            <a:r>
              <a:rPr lang="ko-KR" sz="1400"/>
              <a:t>아르헨티나, 칠레, 우루과이 등 차를 즐겨 마시는 국가가 많음</a:t>
            </a:r>
          </a:p>
          <a:p>
            <a:pPr lvl="1">
              <a:lnSpc>
                <a:spcPct val="90000"/>
              </a:lnSpc>
            </a:pPr>
            <a:r>
              <a:rPr lang="ko-KR" sz="1400"/>
              <a:t>차이 티는 차와 커피를 즐겨 마시는 소비자가 모두 선호할 가능성이 높음</a:t>
            </a:r>
          </a:p>
          <a:p>
            <a:pPr lvl="1">
              <a:lnSpc>
                <a:spcPct val="90000"/>
              </a:lnSpc>
            </a:pPr>
            <a:r>
              <a:rPr lang="ko-KR" sz="1400"/>
              <a:t>라틴 아메리카 소비자의 생활 방식과 취향에 적합한 차이 티</a:t>
            </a:r>
          </a:p>
          <a:p>
            <a:pPr>
              <a:lnSpc>
                <a:spcPct val="90000"/>
              </a:lnSpc>
            </a:pPr>
            <a:r>
              <a:rPr lang="ko-KR" sz="1400"/>
              <a:t>전 세계 차이 티 시장 규모: 미화 19억 달러(2019년)</a:t>
            </a:r>
          </a:p>
          <a:p>
            <a:pPr lvl="1">
              <a:lnSpc>
                <a:spcPct val="90000"/>
              </a:lnSpc>
            </a:pPr>
            <a:r>
              <a:rPr lang="ko-KR" sz="1400"/>
              <a:t>2027년 CAGR은 2020년 대비 5.5% 성장할 것으로 예상됨</a:t>
            </a:r>
          </a:p>
          <a:p>
            <a:pPr lvl="1">
              <a:lnSpc>
                <a:spcPct val="90000"/>
              </a:lnSpc>
            </a:pPr>
            <a:r>
              <a:rPr lang="ko-KR" sz="1400"/>
              <a:t>라틴 아메리카 지역은 차이 티 판매량이 가장 빠르게 늘어나고 있는 지역 중 하나임</a:t>
            </a:r>
          </a:p>
          <a:p>
            <a:pPr lvl="1">
              <a:lnSpc>
                <a:spcPct val="90000"/>
              </a:lnSpc>
            </a:pPr>
            <a:r>
              <a:rPr lang="ko-KR" sz="1400"/>
              <a:t>판매량 증가의 주요 요인: 차이 티에 대한 인지도 상승, 가처분 소득 증가, 유통 채널 확대</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2894846600"/>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ko-KR" sz="2000" b="1" cap="all">
                          <a:solidFill>
                            <a:schemeClr val="tx1"/>
                          </a:solidFill>
                        </a:rPr>
                        <a:t>지역</a:t>
                      </a:r>
                    </a:p>
                  </a:txBody>
                  <a:tcPr marL="223396" marR="223396" marT="223396" marB="223396" anchor="ctr">
                    <a:lnL w="12700" cmpd="sng">
                      <a:noFill/>
                    </a:lnL>
                    <a:lnR w="12700" cmpd="sng">
                      <a:noFill/>
                    </a:lnR>
                    <a:lnT w="12700" cmpd="sng">
                      <a:noFill/>
                    </a:lnT>
                    <a:lnB w="38100" cmpd="sng">
                      <a:noFill/>
                    </a:lnB>
                    <a:noFill/>
                  </a:tcPr>
                </a:tc>
                <a:tc>
                  <a:txBody>
                    <a:bodyPr/>
                    <a:lstStyle/>
                    <a:p>
                      <a:r>
                        <a:rPr lang="ko-KR" sz="2000" b="1" cap="all">
                          <a:solidFill>
                            <a:schemeClr val="tx1"/>
                          </a:solidFill>
                        </a:rPr>
                        <a:t>차이 티 시장 규모(미화, 10억 달러 단위)</a:t>
                      </a:r>
                    </a:p>
                  </a:txBody>
                  <a:tcPr marL="223396" marR="223396" marT="223396" marB="223396" anchor="ctr">
                    <a:lnL w="12700" cmpd="sng">
                      <a:noFill/>
                    </a:lnL>
                    <a:lnR w="12700" cmpd="sng">
                      <a:noFill/>
                    </a:lnR>
                    <a:lnT w="12700" cmpd="sng">
                      <a:noFill/>
                    </a:lnT>
                    <a:lnB w="38100" cmpd="sng">
                      <a:noFill/>
                    </a:lnB>
                    <a:noFill/>
                  </a:tcPr>
                </a:tc>
                <a:tc>
                  <a:txBody>
                    <a:bodyPr/>
                    <a:lstStyle/>
                    <a:p>
                      <a:r>
                        <a:rPr lang="ko-KR" sz="2000" b="1" cap="all" dirty="0">
                          <a:solidFill>
                            <a:schemeClr val="tx1"/>
                          </a:solidFill>
                        </a:rPr>
                        <a:t>CAGR\</a:t>
                      </a:r>
                      <a:br>
                        <a:rPr lang="en-US" altLang="ko-KR" sz="2000" b="1" cap="all" dirty="0">
                          <a:solidFill>
                            <a:schemeClr val="tx1"/>
                          </a:solidFill>
                        </a:rPr>
                      </a:br>
                      <a:r>
                        <a:rPr lang="ko-KR" sz="2000" b="1" cap="all" dirty="0">
                          <a:solidFill>
                            <a:schemeClr val="tx1"/>
                          </a:solidFill>
                        </a:rPr>
                        <a:t>(2020~</a:t>
                      </a:r>
                      <a:br>
                        <a:rPr lang="en-US" altLang="ko-KR" sz="2000" b="1" cap="all" dirty="0">
                          <a:solidFill>
                            <a:schemeClr val="tx1"/>
                          </a:solidFill>
                        </a:rPr>
                      </a:br>
                      <a:r>
                        <a:rPr lang="ko-KR" sz="2000" b="1" cap="all" dirty="0">
                          <a:solidFill>
                            <a:schemeClr val="tx1"/>
                          </a:solidFill>
                        </a:rPr>
                        <a:t>2027년)</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ko-KR" sz="2600" cap="none">
                          <a:solidFill>
                            <a:schemeClr val="tx1"/>
                          </a:solidFill>
                        </a:rPr>
                        <a:t>전 세계</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ko-KR"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ko-KR" sz="2600" cap="none">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ko-KR" sz="2600" cap="none">
                          <a:solidFill>
                            <a:schemeClr val="tx1"/>
                          </a:solidFill>
                        </a:rPr>
                        <a:t>라틴 아메리카</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ko-KR" sz="2600" cap="none">
                          <a:solidFill>
                            <a:schemeClr val="tx1"/>
                          </a:solidFill>
                        </a:rPr>
                        <a:t>해당 없음</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ko-KR" sz="2600" cap="none"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유통 채널: 소매 업체</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ko-KR" sz="2200"/>
              <a:t>소매 업체: 소비자에게 직접 차이 티 제품 판매</a:t>
            </a:r>
          </a:p>
          <a:p>
            <a:pPr lvl="1"/>
            <a:r>
              <a:rPr lang="ko-KR" sz="2200"/>
              <a:t>슈퍼마켓, 편의점, 전문점, 카페, 온라인 플랫폼</a:t>
            </a:r>
          </a:p>
          <a:p>
            <a:pPr lvl="1"/>
            <a:r>
              <a:rPr lang="ko-KR" sz="2200"/>
              <a:t>소비자의 인식, 취향, 구매 방식에 영향을 줌</a:t>
            </a:r>
          </a:p>
          <a:p>
            <a:pPr lvl="1"/>
            <a:r>
              <a:rPr lang="ko-KR" sz="2200"/>
              <a:t>프로모션 및 판촉 지원 제공</a:t>
            </a:r>
          </a:p>
          <a:p>
            <a:pPr lvl="1"/>
            <a:r>
              <a:rPr lang="ko-KR" sz="2200"/>
              <a:t>주요 소매 업체</a:t>
            </a:r>
          </a:p>
          <a:p>
            <a:r>
              <a:rPr lang="ko-KR" sz="2200"/>
              <a:t>도매 업체: 소매 업체에 차이 티 제품 대량 판매</a:t>
            </a:r>
          </a:p>
          <a:p>
            <a:r>
              <a:rPr lang="ko-KR" sz="2200"/>
              <a:t>유통업체: 제조업체에서 소매 업체로 차이 티 제품 운송</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유통 채널: 도매 업체</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ko-KR" sz="2400"/>
              <a:t>제조업체나 유통업체에서 차이 티 제품 대량 구매</a:t>
            </a:r>
          </a:p>
          <a:p>
            <a:pPr lvl="1"/>
            <a:r>
              <a:rPr lang="ko-KR" sz="2400"/>
              <a:t>소매 업체나 기타 중개 업체에 제품 판매</a:t>
            </a:r>
          </a:p>
          <a:p>
            <a:r>
              <a:rPr lang="ko-KR" sz="2400"/>
              <a:t>시장 수요를 충족하는 차이 티 제품을 공급하는 채널</a:t>
            </a:r>
          </a:p>
          <a:p>
            <a:pPr lvl="1"/>
            <a:r>
              <a:rPr lang="ko-KR" sz="2400"/>
              <a:t>대량 구매 할인, 보관, 운송 서비스 제공</a:t>
            </a:r>
          </a:p>
          <a:p>
            <a:r>
              <a:rPr lang="ko-KR" sz="2400"/>
              <a:t>시장 정보, 피드백, 신용 편의 서비스 제공</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3285</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Mystic Spice 프리미엄 차이 티 시장 분석 보고서</vt:lpstr>
      <vt:lpstr>어젠더</vt:lpstr>
      <vt:lpstr>소개</vt:lpstr>
      <vt:lpstr>제품 설명</vt:lpstr>
      <vt:lpstr>제품 설명(1/2)</vt:lpstr>
      <vt:lpstr>제품 설명(2/2)</vt:lpstr>
      <vt:lpstr>시장 추세 및 수요</vt:lpstr>
      <vt:lpstr>유통 채널: 소매 업체</vt:lpstr>
      <vt:lpstr>유통 채널: 도매 업체</vt:lpstr>
      <vt:lpstr>유통 채널: 유통업체</vt:lpstr>
      <vt:lpstr>프로모션 계획 및 전략</vt:lpstr>
      <vt:lpstr>예상 결과 및 관련 문제점: 예상 결과</vt:lpstr>
      <vt:lpstr>예상 결과 및 관련 문제점: 발생 가능한 문제점</vt:lpstr>
      <vt:lpstr>권장 사항 및 결론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2024-05-10T03:44:41Z</dcterms:modified>
  <cp:contentStatus/>
</cp:coreProperties>
</file>