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563" autoAdjust="0"/>
    <p:restoredTop sz="94660"/>
  </p:normalViewPr>
  <p:slideViewPr>
    <p:cSldViewPr snapToGrid="0">
      <p:cViewPr>
        <p:scale>
          <a:sx n="100" d="100"/>
          <a:sy n="100" d="100"/>
        </p:scale>
        <p:origin x="2126"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Esta apresentação foi gerada automaticamente pelo Copilot no PowerPoint com base no conteúdo disponível no seguinte documento:</a:t>
            </a:r>
            <a:br>
              <a:rPr lang="pt-BR"/>
            </a:br>
            <a:r>
              <a:rPr lang="pt-BR"/>
              <a:t>https://microsoft-my.sharepoint.com/personal/dahans_microsoft_com/Documents/MS-4005/Market%20Analysis%20Report%20for%20Mystic%20Spice%20Premium%20Chai%20Tea.docx</a:t>
            </a:r>
            <a:br>
              <a:rPr lang="pt-BR"/>
            </a:br>
            <a:br>
              <a:rPr lang="pt-BR"/>
            </a:br>
            <a:br>
              <a:rPr lang="pt-BR"/>
            </a:br>
            <a:r>
              <a:rPr lang="pt-BR"/>
              <a:t>O conteúdo gerado pela IA pode estar incorreto.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Os distribuidores representam e distribuem produtos de chai, facilitam o movimento e a venda desses produtos e oferecem serviços de marketing, venda e pós-venda. Eles estabelecem e mantêm relacionamentos com varejistas e consumidores, além de fornecer suporte técnico e logístico. Os principais distribuidores na América Latina incluem Unilever, Nestle, Coca-Cola e PepsiCo.</a:t>
            </a:r>
            <a:br>
              <a:rPr lang="pt-BR"/>
            </a:br>
            <a:br>
              <a:rPr lang="pt-BR"/>
            </a:br>
            <a:br>
              <a:rPr lang="pt-BR"/>
            </a:br>
            <a:r>
              <a:rPr lang="pt-BR"/>
              <a:t>Conteúdo original:</a:t>
            </a:r>
            <a:br>
              <a:rPr lang="pt-BR"/>
            </a:br>
            <a:r>
              <a:rPr lang="pt-BR"/>
              <a:t>Os distribuidores são empresas que representam e distribuem produtos de chai em nome dos fabricantes ou atacadistas. Eles são os agentes que facilitam o movimento e a venda de produtos de chai em diferentes mercados e regiões e podem oferecer serviços de marketing, venda e pós-venda para esses produtos. Os distribuidores também podem estabelecer e manter relacionamentos com os varejistas e consumidores, além de fornecer suporte técnico e logístico para os produtos de chai. Alguns dos principais distribuidores de produtos de chai na América Latina são Unilever, Nestle, Coca-Cola e PepsiCo.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plano promocional e estratégia para o chai na América Latina tem como objetivos aumentar a conscientização, posicioná-lo como um produto premium, promover a experimentação e a compra, além de aumentar a fidelidade do cliente. As táticas incluem criar um nome de marca e logotipo, desenvolver um site da Web e presença nas redes sociais, lançar uma campanha de marketing digital, distribuir amostras grátis, organizar eventos e firmar parcerias com empresas locais. O plano será implementado ao longo de um período de 12 meses, com um orçamento de US$ 100.000, e será avaliado usando indicador chave de desempenho.</a:t>
            </a:r>
            <a:br>
              <a:rPr lang="pt-BR"/>
            </a:br>
            <a:br>
              <a:rPr lang="pt-BR"/>
            </a:br>
            <a:br>
              <a:rPr lang="pt-BR"/>
            </a:br>
            <a:r>
              <a:rPr lang="pt-BR"/>
              <a:t>Conteúdo original:</a:t>
            </a:r>
            <a:br>
              <a:rPr lang="pt-BR"/>
            </a:br>
            <a:r>
              <a:rPr lang="pt-BR"/>
              <a:t>Plano promocional e estratégia</a:t>
            </a:r>
            <a:br>
              <a:rPr lang="pt-BR"/>
            </a:br>
            <a:r>
              <a:rPr lang="pt-BR"/>
              <a:t>O plano promocional e estratégia para o chai na América Latina tem como objetivos:</a:t>
            </a:r>
            <a:br>
              <a:rPr lang="pt-BR"/>
            </a:br>
            <a:r>
              <a:rPr lang="pt-BR"/>
              <a:t>·         Aumentar a conscientização e o interesse pelo chai entre o público-alvo</a:t>
            </a:r>
            <a:br>
              <a:rPr lang="pt-BR"/>
            </a:br>
            <a:r>
              <a:rPr lang="pt-BR"/>
              <a:t>·         Posicionar o chai como um produto premium, natural e saudável que proporciona uma experiência única e satisfatória</a:t>
            </a:r>
            <a:br>
              <a:rPr lang="pt-BR"/>
            </a:br>
            <a:r>
              <a:rPr lang="pt-BR"/>
              <a:t>·         Promover a experimentação e a compra através de diversos canais e incentivos</a:t>
            </a:r>
            <a:br>
              <a:rPr lang="pt-BR"/>
            </a:br>
            <a:r>
              <a:rPr lang="pt-BR"/>
              <a:t>·         Aumentar a fidelidade e a retenção entre os consumidores por meio de participação e feedback</a:t>
            </a:r>
            <a:br>
              <a:rPr lang="pt-BR"/>
            </a:br>
            <a:r>
              <a:rPr lang="pt-BR"/>
              <a:t>O plano promocional e a estratégia para o chai na América Latina utilizará uma combinação de táticas, incluindo:</a:t>
            </a:r>
            <a:br>
              <a:rPr lang="pt-BR"/>
            </a:br>
            <a:r>
              <a:rPr lang="pt-BR"/>
              <a:t>·         Criar um nome de marca e logotipo cativantes e memoráveis para o chai</a:t>
            </a:r>
            <a:br>
              <a:rPr lang="pt-BR"/>
            </a:br>
            <a:r>
              <a:rPr lang="pt-BR"/>
              <a:t>·         Desenvolver um site da Web e presença nas redes sociais para o chai que destaque seus benefícios, características e histórias</a:t>
            </a:r>
            <a:br>
              <a:rPr lang="pt-BR"/>
            </a:br>
            <a:r>
              <a:rPr lang="pt-BR"/>
              <a:t>·         Lançar uma campanha de marketing digital que utilize SEO, SEM, marketing por email e marketing de influência para alcançar e atrair potenciais clientes</a:t>
            </a:r>
            <a:br>
              <a:rPr lang="pt-BR"/>
            </a:br>
            <a:r>
              <a:rPr lang="pt-BR"/>
              <a:t>·         Distribuir amostras grátis e cupons do chai em locais estratégicos, como supermercados, cafés e lojas de produtos naturais</a:t>
            </a:r>
            <a:br>
              <a:rPr lang="pt-BR"/>
            </a:br>
            <a:r>
              <a:rPr lang="pt-BR"/>
              <a:t>·         Organizar eventos e concursos que convidem as pessoas a experimentar e compartilhar o chai com seus amigos e familiares</a:t>
            </a:r>
            <a:br>
              <a:rPr lang="pt-BR"/>
            </a:br>
            <a:r>
              <a:rPr lang="pt-BR"/>
              <a:t>·         Firmar parcerias com empresas e organizações locais que compartilhem os mesmos valores e visão do chai</a:t>
            </a:r>
            <a:br>
              <a:rPr lang="pt-BR"/>
            </a:br>
            <a:r>
              <a:rPr lang="pt-BR"/>
              <a:t>O plano promocional e a estratégia para o chat na América Latina será implementado ao longo de um período de 12 meses, com um orçamento de US$ 100.000. O plano será monitorado e avaliado usando indicadores chave de desempenho, como tráfego do site, engajamento nas redes sociais, taxas de abertura de emails, taxas de conversão, volume de vendas, satisfação do cliente e taxas de retenção.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Espera-se que o plano promocional e estratégia do chai na América Latina resulte em aumento de 20% na conscientização e interesse, aumento de 10% na participação de mercado, aumento de 15% no volume de vendas e na receita e aumento de 25% nas taxas de satisfação e retenção de clientes.</a:t>
            </a:r>
            <a:br>
              <a:rPr lang="pt-BR"/>
            </a:br>
            <a:br>
              <a:rPr lang="pt-BR"/>
            </a:br>
            <a:br>
              <a:rPr lang="pt-BR"/>
            </a:br>
            <a:r>
              <a:rPr lang="pt-BR"/>
              <a:t>Conteúdo original:</a:t>
            </a:r>
            <a:br>
              <a:rPr lang="pt-BR"/>
            </a:br>
            <a:r>
              <a:rPr lang="pt-BR"/>
              <a:t>Resultados esperados e desafios</a:t>
            </a:r>
            <a:br>
              <a:rPr lang="pt-BR"/>
            </a:br>
            <a:r>
              <a:rPr lang="pt-BR"/>
              <a:t>Os resultados esperados do plano promocional e estratégia para o chai na América Latina são:</a:t>
            </a:r>
            <a:br>
              <a:rPr lang="pt-BR"/>
            </a:br>
            <a:r>
              <a:rPr lang="pt-BR"/>
              <a:t>·         Um aumento de 20% na conscientização e interesse pelo chai entre o público-alvo</a:t>
            </a:r>
            <a:br>
              <a:rPr lang="pt-BR"/>
            </a:br>
            <a:r>
              <a:rPr lang="pt-BR"/>
              <a:t>·         Um aumento de 10% na participação de mercado do chai na região</a:t>
            </a:r>
            <a:br>
              <a:rPr lang="pt-BR"/>
            </a:br>
            <a:r>
              <a:rPr lang="pt-BR"/>
              <a:t>·         Um aumento de 15% no volume de vendas e na receita do chai na região</a:t>
            </a:r>
            <a:br>
              <a:rPr lang="pt-BR"/>
            </a:br>
            <a:r>
              <a:rPr lang="pt-BR"/>
              <a:t>·         Um aumento de 25% nas taxas de satisfação e retenção de clientes do chai na região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plano promocional e estratégia para o chai na América Latina enfrenta vários desafios, incluindo preços altos, falta de conscientização, concorrência de outros produtos de chá, barreiras regulatórias e culturais, bem como questões ambientais e sociais que podem afetar o suprimento e a qualidade dos ingredientes do chai.</a:t>
            </a:r>
            <a:br>
              <a:rPr lang="pt-BR"/>
            </a:br>
            <a:br>
              <a:rPr lang="pt-BR"/>
            </a:br>
            <a:br>
              <a:rPr lang="pt-BR"/>
            </a:br>
            <a:r>
              <a:rPr lang="pt-BR"/>
              <a:t>Conteúdo original:</a:t>
            </a:r>
            <a:br>
              <a:rPr lang="pt-BR"/>
            </a:br>
            <a:r>
              <a:rPr lang="pt-BR"/>
              <a:t>Os possíveis desafios do plano promocional e da estratégia para o chai na América Latina são:</a:t>
            </a:r>
            <a:br>
              <a:rPr lang="pt-BR"/>
            </a:br>
            <a:r>
              <a:rPr lang="pt-BR"/>
              <a:t>·         O alto preço e a baixa acessibilidade dos produtos de chai em comparação com outras bebidas</a:t>
            </a:r>
            <a:br>
              <a:rPr lang="pt-BR"/>
            </a:br>
            <a:r>
              <a:rPr lang="pt-BR"/>
              <a:t>·         A falta de conscientização e familiaridade com o chai entre alguns segmentos da população</a:t>
            </a:r>
            <a:br>
              <a:rPr lang="pt-BR"/>
            </a:br>
            <a:r>
              <a:rPr lang="pt-BR"/>
              <a:t>·         A concorrência de outros produtos de chá, como chás de ervas, chá verde e chá preto</a:t>
            </a:r>
            <a:br>
              <a:rPr lang="pt-BR"/>
            </a:br>
            <a:r>
              <a:rPr lang="pt-BR"/>
              <a:t>·         As barreiras regulatórias e culturais que podem limitar a entrada e a expansão dos produtos de chai em alguns países</a:t>
            </a:r>
            <a:br>
              <a:rPr lang="pt-BR"/>
            </a:br>
            <a:r>
              <a:rPr lang="pt-BR"/>
              <a:t>·         As questões ambientais e sociais que podem afetar o suprimento e a qualidade dos ingredientes do chai</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chai é um produto promissor na América Latina, oferecendo uma alternativa exótica e saudável. Ele deve ser posicionado como um produto premium e versátil, aproveitando suas características e benefícios únicos. Uma combinação de táticas online e offline precisam ser usadas para alcançar e engajar o público-alvo e superar os desafios.</a:t>
            </a:r>
            <a:br>
              <a:rPr lang="pt-BR"/>
            </a:br>
            <a:br>
              <a:rPr lang="pt-BR"/>
            </a:br>
            <a:br>
              <a:rPr lang="pt-BR"/>
            </a:br>
            <a:r>
              <a:rPr lang="pt-BR"/>
              <a:t>Conteúdo original:</a:t>
            </a:r>
            <a:br>
              <a:rPr lang="pt-BR"/>
            </a:br>
            <a:r>
              <a:rPr lang="pt-BR"/>
              <a:t>Recomendações e conclusões</a:t>
            </a:r>
            <a:br>
              <a:rPr lang="pt-BR"/>
            </a:br>
            <a:r>
              <a:rPr lang="pt-BR"/>
              <a:t>Com base na análise de mercado, na análise competitiva, nos canais de distribuição e no plano promocional e estratégia, as seguintes recomendações e conclusões podem ser tiradas para o futuro do chai na América Latina:</a:t>
            </a:r>
            <a:br>
              <a:rPr lang="pt-BR"/>
            </a:br>
            <a:r>
              <a:rPr lang="pt-BR"/>
              <a:t>·         O chai é um produto promissor que tem potencial de crescer e ter sucesso no mercado latino-americano, pois oferece uma alternativa saudável, natural e exótica a outras bebidas</a:t>
            </a:r>
            <a:br>
              <a:rPr lang="pt-BR"/>
            </a:br>
            <a:r>
              <a:rPr lang="pt-BR"/>
              <a:t>·         Precisa ser posicionado e comercializado como um produto premium, autêntico e versátil, capaz de atrair diferentes segmentos e ocasiões</a:t>
            </a:r>
            <a:br>
              <a:rPr lang="pt-BR"/>
            </a:br>
            <a:r>
              <a:rPr lang="pt-BR"/>
              <a:t>·         Deve aproveitar suas características e benefícios únicos, como seu rico aroma, sabor e benefícios à saúde, para se diferenciar de outros produtos de chá</a:t>
            </a:r>
            <a:br>
              <a:rPr lang="pt-BR"/>
            </a:br>
            <a:r>
              <a:rPr lang="pt-BR"/>
              <a:t>·         Deve utilizar uma combinação de táticas online e offline para alcançar e envolver o público-alvo e criar uma base de clientes fiéis e satisfeitos</a:t>
            </a:r>
            <a:br>
              <a:rPr lang="pt-BR"/>
            </a:br>
            <a:r>
              <a:rPr lang="pt-BR"/>
              <a:t>·         Também precisa superar os desafios e ameaças que podem prejudicar seu crescimento e expansão na região, como preço, conscientização, concorrência, regulamentação e sustentabilidade.</a:t>
            </a:r>
            <a:br>
              <a:rPr lang="pt-BR"/>
            </a:br>
            <a:r>
              <a:rPr lang="pt-BR"/>
              <a:t>Concluindo, o chai é um produto com muito potencial e oportunidades no mercado latino-americano, mas também enfrenta alguns desafios e riscos. O plano promocional e estratégia definidos neste relatório têm como objetivo abordar essas questões e alcançar os resultados desejados. No entanto, o plano promocional e a estratégia precisam ser constantemente monitorados, avaliados e ajustados de acordo com as mudanças nas condições de mercado e o feedback dos clientes.</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Agenda</a:t>
            </a:r>
            <a:br>
              <a:rPr lang="pt-BR"/>
            </a:br>
            <a:br>
              <a:rPr lang="pt-BR"/>
            </a:br>
            <a:r>
              <a:rPr lang="pt-BR"/>
              <a:t>* Introdução</a:t>
            </a:r>
            <a:br>
              <a:rPr lang="pt-BR"/>
            </a:br>
            <a:r>
              <a:rPr lang="pt-BR"/>
              <a:t>* Descrição do produto</a:t>
            </a:r>
            <a:br>
              <a:rPr lang="pt-BR"/>
            </a:br>
            <a:r>
              <a:rPr lang="pt-BR"/>
              <a:t>* Descrição do produto (1/2)</a:t>
            </a:r>
            <a:br>
              <a:rPr lang="pt-BR"/>
            </a:br>
            <a:r>
              <a:rPr lang="pt-BR"/>
              <a:t>* Descrição do produto (2/2)</a:t>
            </a:r>
            <a:br>
              <a:rPr lang="pt-BR"/>
            </a:br>
            <a:r>
              <a:rPr lang="pt-BR"/>
              <a:t>* Tendências de mercado e demanda</a:t>
            </a:r>
            <a:br>
              <a:rPr lang="pt-BR"/>
            </a:br>
            <a:r>
              <a:rPr lang="pt-BR"/>
              <a:t>* Análise competitiva</a:t>
            </a:r>
            <a:br>
              <a:rPr lang="pt-BR"/>
            </a:br>
            <a:r>
              <a:rPr lang="pt-BR"/>
              <a:t>    * Tetley</a:t>
            </a:r>
            <a:br>
              <a:rPr lang="pt-BR"/>
            </a:br>
            <a:r>
              <a:rPr lang="pt-BR"/>
              <a:t>    * Teavana</a:t>
            </a:r>
            <a:br>
              <a:rPr lang="pt-BR"/>
            </a:br>
            <a:r>
              <a:rPr lang="pt-BR"/>
              <a:t>    * David's Tea</a:t>
            </a:r>
            <a:br>
              <a:rPr lang="pt-BR"/>
            </a:br>
            <a:r>
              <a:rPr lang="pt-BR"/>
              <a:t>    * Marcas locais</a:t>
            </a:r>
            <a:br>
              <a:rPr lang="pt-BR"/>
            </a:br>
            <a:r>
              <a:rPr lang="pt-BR"/>
              <a:t>* Participação no mercado do chai na América Latina</a:t>
            </a:r>
            <a:br>
              <a:rPr lang="pt-BR"/>
            </a:br>
            <a:r>
              <a:rPr lang="pt-BR"/>
              <a:t>* Canais de distribuição</a:t>
            </a:r>
            <a:br>
              <a:rPr lang="pt-BR"/>
            </a:br>
            <a:r>
              <a:rPr lang="pt-BR"/>
              <a:t>    * Varejistas</a:t>
            </a:r>
            <a:br>
              <a:rPr lang="pt-BR"/>
            </a:br>
            <a:r>
              <a:rPr lang="pt-BR"/>
              <a:t>    * Atacadistas</a:t>
            </a:r>
            <a:br>
              <a:rPr lang="pt-BR"/>
            </a:br>
            <a:r>
              <a:rPr lang="pt-BR"/>
              <a:t>    * Distribuidores</a:t>
            </a:r>
            <a:br>
              <a:rPr lang="pt-BR"/>
            </a:br>
            <a:r>
              <a:rPr lang="pt-BR"/>
              <a:t>* Plano promocional e estratégia</a:t>
            </a:r>
            <a:br>
              <a:rPr lang="pt-BR"/>
            </a:br>
            <a:r>
              <a:rPr lang="pt-BR"/>
              <a:t>* Resultados esperados e desafios</a:t>
            </a:r>
            <a:br>
              <a:rPr lang="pt-BR"/>
            </a:br>
            <a:r>
              <a:rPr lang="pt-BR"/>
              <a:t>    * Resultados esperados</a:t>
            </a:r>
            <a:br>
              <a:rPr lang="pt-BR"/>
            </a:br>
            <a:r>
              <a:rPr lang="pt-BR"/>
              <a:t>    * Possíveis desafios</a:t>
            </a:r>
            <a:br>
              <a:rPr lang="pt-BR"/>
            </a:br>
            <a:r>
              <a:rPr lang="pt-BR"/>
              <a:t>* Recomendações e conclusões</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Este relatório fornece uma análise de mercado para o Mystic Spice Premium Chai Tea na região da América Latina. Ele abrange a descrição do produto, tendências de mercado, análise competitiva, canais de distribuição, plano promocional, resultados esperados e recomendações para o futuro.</a:t>
            </a:r>
            <a:br>
              <a:rPr lang="pt-BR"/>
            </a:br>
            <a:br>
              <a:rPr lang="pt-BR"/>
            </a:br>
            <a:br>
              <a:rPr lang="pt-BR"/>
            </a:br>
            <a:r>
              <a:rPr lang="pt-BR"/>
              <a:t>Conteúdo original:</a:t>
            </a:r>
            <a:br>
              <a:rPr lang="pt-BR"/>
            </a:br>
            <a:r>
              <a:rPr lang="pt-BR"/>
              <a:t>Introdução</a:t>
            </a:r>
            <a:br>
              <a:rPr lang="pt-BR"/>
            </a:br>
            <a:r>
              <a:rPr lang="pt-BR"/>
              <a:t>O Mystic Spice Premium Chai Tea é um novo produto lançado pela Contoso Beverage, uma empresa especializada na produção e distribuição de bebidas de alta qualidade em todo o mundo. O Mystic Spice Premium Chai Tea é um tipo de chá aromático que teve origem na Índia e se tornou popular em todo o mundo. É uma bebida versátil que pode ser apreciada quente ou fria, com ou sem leite, e com diferentes especiarias e adoçantes. O chai tem muitos benefícios para a saúde, como aumentar a imunidade, reduzir a inflamação e melhorar a digestão. Também carrega consigo grande significado cultural e histórico, pois frequentemente é associado à hospitalidade, amizade e relaxamento.</a:t>
            </a:r>
            <a:br>
              <a:rPr lang="pt-BR"/>
            </a:br>
            <a:r>
              <a:rPr lang="pt-BR"/>
              <a:t>O objetivo deste relatório é fornecer uma análise de mercado para o Mystic Spice Premium Chai Tea, com foco na região da América Latina. O relatório abordará os seguintes aspectos:</a:t>
            </a:r>
            <a:br>
              <a:rPr lang="pt-BR"/>
            </a:br>
            <a:r>
              <a:rPr lang="pt-BR"/>
              <a:t>·         Descrição do produto, características e benefícios do Mystic Spice Premium Chai Tea</a:t>
            </a:r>
            <a:br>
              <a:rPr lang="pt-BR"/>
            </a:br>
            <a:r>
              <a:rPr lang="pt-BR"/>
              <a:t>·         Tendências de mercado e demanda por chai na América Latina</a:t>
            </a:r>
            <a:br>
              <a:rPr lang="pt-BR"/>
            </a:br>
            <a:r>
              <a:rPr lang="pt-BR"/>
              <a:t>·         Análise competitiva do mercado de chai na América Latina</a:t>
            </a:r>
            <a:br>
              <a:rPr lang="pt-BR"/>
            </a:br>
            <a:r>
              <a:rPr lang="pt-BR"/>
              <a:t>·         Canais de distribuição do chai na América Latina</a:t>
            </a:r>
            <a:br>
              <a:rPr lang="pt-BR"/>
            </a:br>
            <a:r>
              <a:rPr lang="pt-BR"/>
              <a:t>·         Plano promocional e estratégia para o chai na América Latina</a:t>
            </a:r>
            <a:br>
              <a:rPr lang="pt-BR"/>
            </a:br>
            <a:r>
              <a:rPr lang="pt-BR"/>
              <a:t>·         Resultados esperados e desafios do plano promocional</a:t>
            </a:r>
            <a:br>
              <a:rPr lang="pt-BR"/>
            </a:br>
            <a:r>
              <a:rPr lang="pt-BR"/>
              <a:t>·         Recomendações e conclusões para o futuro do chai na América Latina</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Mystic Spice Premium Chai Tea é uma mistura cuidadosamente elaborada que honra as tradições do chai indiano. Cada xícara leva você por uma jornada encantadora pelos vibrantes cenários da Índia, trazendo uma experiência autêntica de chai diretamente para sua casa.</a:t>
            </a:r>
            <a:br>
              <a:rPr lang="pt-BR"/>
            </a:br>
            <a:br>
              <a:rPr lang="pt-BR"/>
            </a:br>
            <a:br>
              <a:rPr lang="pt-BR"/>
            </a:br>
            <a:r>
              <a:rPr lang="pt-BR"/>
              <a:t>Conteúdo original:</a:t>
            </a:r>
            <a:br>
              <a:rPr lang="pt-BR"/>
            </a:br>
            <a:r>
              <a:rPr lang="pt-BR"/>
              <a:t>Descrição do produto</a:t>
            </a:r>
            <a:br>
              <a:rPr lang="pt-BR"/>
            </a:br>
            <a:r>
              <a:rPr lang="pt-BR"/>
              <a:t>O Mystic Spice Premium Chai Tea é uma mistura cuidadosamente elaborada que homenageia as tradições clássicas do chai indiano. Cada xícara oferece uma jornada encantadora pelos vibrantes cenários da Índia, trazendo uma experiência autêntica de chai diretamente para sua casa. A descrição do produto, as características e os benefícios do Mystic Spice Premium Chai Tea estão resumidos na tabela abaixo: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indefinido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indefinido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mercado latino-americano oferece uma excelente oportunidade para o chai, com uma demanda crescente por produtos saudáveis, naturais e exóticos. O tamanho do mercado global de chai foi avaliado em 1,9 bilhão de dólares em 2019 e espera-se que aumente a uma CAGR de 5,5% entre 2020 e 2027, sendo a América Latina uma das regiões com crescimento mais rápido. Os principais impulsionadores do crescimento incluem o aumento da conscientização, o aumento da renda disponível e a expansão da distribuição.</a:t>
            </a:r>
            <a:br>
              <a:rPr lang="pt-BR"/>
            </a:br>
            <a:br>
              <a:rPr lang="pt-BR"/>
            </a:br>
            <a:br>
              <a:rPr lang="pt-BR"/>
            </a:br>
            <a:r>
              <a:rPr lang="pt-BR"/>
              <a:t>Conteúdo original:</a:t>
            </a:r>
            <a:br>
              <a:rPr lang="pt-BR"/>
            </a:br>
            <a:r>
              <a:rPr lang="pt-BR"/>
              <a:t>Tendências de mercado e demanda</a:t>
            </a:r>
            <a:br>
              <a:rPr lang="pt-BR"/>
            </a:br>
            <a:r>
              <a:rPr lang="pt-BR"/>
              <a:t>O mercado latino-americano oferece uma excelente oportunidade para o chai, uma vez que a região apresenta uma demanda crescente por produtos saudáveis, naturais e exóticos. A região também possui uma forte cultura do chá, especialmente em países como Argentina, Chile e Uruguai, onde o mate é uma bebida popular. O chai pode atrair tanto os amantes do chá quanto os apreciadores do café, já que oferece uma dose de cafeína semelhante com um perfil de sabor mais complexo. Além disso, pode se adequar ao estilo de vida e preferências dos consumidores latino-americanos, que gostam de socializar, compartilhar e se deliciar com doces.</a:t>
            </a:r>
            <a:br>
              <a:rPr lang="pt-BR"/>
            </a:br>
            <a:r>
              <a:rPr lang="pt-BR"/>
              <a:t>De acordo com um relatório da Grand View Research, o tamanho do mercado global de chai foi avaliado em 1,9 bilhão de dólares em 2019 e espera-se que aumente a uma taxa de crescimento anual composta (CAGR) de 5,5% entre 2020 e 2027. O relatório também afirma que a América Latina é uma das regiões com crescimento mais rápido para o chai, com uma CAGR de 6,2% entre 2020 e 2027. Os principais impulsionadores disso na América Latina são:</a:t>
            </a:r>
            <a:br>
              <a:rPr lang="pt-BR"/>
            </a:br>
            <a:r>
              <a:rPr lang="pt-BR"/>
              <a:t>·         O aumento da conscientização e interesse nos benefícios para a saúde e aspectos culturais do chai</a:t>
            </a:r>
            <a:br>
              <a:rPr lang="pt-BR"/>
            </a:br>
            <a:r>
              <a:rPr lang="pt-BR"/>
              <a:t>·         O aumento da renda disponível e do poder de compra dos consumidores de classe média</a:t>
            </a:r>
            <a:br>
              <a:rPr lang="pt-BR"/>
            </a:br>
            <a:r>
              <a:rPr lang="pt-BR"/>
              <a:t>·         A crescente popularidade dos chás especiais e premium entre os segmentos mais jovens e urbanos</a:t>
            </a:r>
            <a:br>
              <a:rPr lang="pt-BR"/>
            </a:br>
            <a:r>
              <a:rPr lang="pt-BR"/>
              <a:t>·         A expansão da distribuição e disponibilidade de produtos de chai em vários canais, como supermercados, cafés e plataformas online</a:t>
            </a:r>
            <a:br>
              <a:rPr lang="pt-BR"/>
            </a:br>
            <a:r>
              <a:rPr lang="pt-BR"/>
              <a:t>·         O surgimento de novos e inovadores sabores e formatos de chai, como pronto para beber, instantâneo e variedades orgânicas</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chai na América Latina é distribuído por meio de varejistas, atacadistas e distribuidores. Os varejistas, como supermercados e cafeterias, vendem diretamente aos consumidores e podem influenciar sua percepção e compra. Os principais varejistas incluem Walmart e Starbucks. Os atacadistas vendem em grandes quantidades para os varejistas, enquanto os distribuidores transportam os produtos dos fabricantes para os varejistas.</a:t>
            </a:r>
            <a:br>
              <a:rPr lang="pt-BR"/>
            </a:br>
            <a:br>
              <a:rPr lang="pt-BR"/>
            </a:br>
            <a:br>
              <a:rPr lang="pt-BR"/>
            </a:br>
            <a:r>
              <a:rPr lang="pt-BR"/>
              <a:t>Conteúdo original:</a:t>
            </a:r>
            <a:br>
              <a:rPr lang="pt-BR"/>
            </a:br>
            <a:r>
              <a:rPr lang="pt-BR"/>
              <a:t>Os canais de distribuição do chai na América Latina são os caminhos e meios pelos quais os produtos são entregues e vendidos ao consumidor final. Podemos classificar esses canais em três tipos principais: varejistas, atacadistas e distribuidores.</a:t>
            </a:r>
            <a:br>
              <a:rPr lang="pt-BR"/>
            </a:br>
            <a:r>
              <a:rPr lang="pt-BR"/>
              <a:t>Os varejistas são empresas que vendem os produtos de chai diretamente aos consumidores, como supermercados, lojas de conveniência, lojas especializadas, cafeterias e plataformas online. Eles desempenham um papel crucial na visibilidade e acessibilidade dos produtos de chai e podem influenciar a percepção e a preferência do consumidor. Também podem oferecer suporte promocional e de merchandising para os produtos de chai, como displays, sinalização e espaço nas prateleiras. Alguns dos principais varejistas de produtos de chai na América Latina são Walmart, Carrefour, Oxxo, Starbucks e Amazon.</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Os atacadistas compram produtos de chai em grandes quantidades e os vendem para varejistas ou outros intermediários. Ajudam a garantir um suprimento consistente e eficiente dos produtos e oferecem uma variedade de serviços. Os principais atacadistas na América Latina incluem Cencosud, Grupo Pão de Açúcar, La Anonima e Makro.</a:t>
            </a:r>
            <a:br>
              <a:rPr lang="pt-BR"/>
            </a:br>
            <a:br>
              <a:rPr lang="pt-BR"/>
            </a:br>
            <a:br>
              <a:rPr lang="pt-BR"/>
            </a:br>
            <a:r>
              <a:rPr lang="pt-BR"/>
              <a:t>Conteúdo original:</a:t>
            </a:r>
            <a:br>
              <a:rPr lang="pt-BR"/>
            </a:br>
            <a:r>
              <a:rPr lang="pt-BR"/>
              <a:t>Os atacadistas compram os produtos de chai em grandes quantidades dos fabricantes ou distribuidores e os revendem para varejistas ou outros intermediários. Eles ajudam a garantir um suprimento consistente e eficiente dos produtos de chai nos pontos de venda, facilitando a logística e a distribuição dos produtos de chai em toda a região, além de fornecer informações de mercado, feedback e facilidades de crédito. Alguns dos principais atacadistas de produtos de chai na América Latina são Cencosud, Grupo Pão de Açúcar, La Anonima e Makro.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643411" cy="3686015"/>
          </a:xfrm>
        </p:spPr>
        <p:txBody>
          <a:bodyPr>
            <a:normAutofit/>
          </a:bodyPr>
          <a:lstStyle/>
          <a:p>
            <a:r>
              <a:rPr lang="pt-BR" sz="5600" dirty="0"/>
              <a:t>Análise de mercado para o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Chá e sobremesa">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pt-BR" sz="4000">
                <a:solidFill>
                  <a:srgbClr val="FFFFFF"/>
                </a:solidFill>
              </a:rPr>
              <a:t>Canais de distribuição: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8" y="2546224"/>
            <a:ext cx="6202681" cy="3342747"/>
          </a:xfrm>
        </p:spPr>
        <p:txBody>
          <a:bodyPr vert="horz" lIns="0" tIns="45720" rIns="0" bIns="45720" rtlCol="0">
            <a:normAutofit/>
          </a:bodyPr>
          <a:lstStyle/>
          <a:p>
            <a:pPr>
              <a:lnSpc>
                <a:spcPct val="90000"/>
              </a:lnSpc>
            </a:pPr>
            <a:r>
              <a:rPr lang="pt-BR" sz="1300" dirty="0">
                <a:solidFill>
                  <a:srgbClr val="FFFFFF"/>
                </a:solidFill>
              </a:rPr>
              <a:t>Função dos distribuidores</a:t>
            </a:r>
          </a:p>
          <a:p>
            <a:pPr lvl="1">
              <a:lnSpc>
                <a:spcPct val="90000"/>
              </a:lnSpc>
            </a:pPr>
            <a:r>
              <a:rPr lang="pt-BR" sz="1300" dirty="0">
                <a:solidFill>
                  <a:srgbClr val="FFFFFF"/>
                </a:solidFill>
              </a:rPr>
              <a:t>Representam e distribuem produtos de chai</a:t>
            </a:r>
          </a:p>
          <a:p>
            <a:pPr lvl="1">
              <a:lnSpc>
                <a:spcPct val="90000"/>
              </a:lnSpc>
            </a:pPr>
            <a:r>
              <a:rPr lang="pt-BR" sz="1300" dirty="0">
                <a:solidFill>
                  <a:srgbClr val="FFFFFF"/>
                </a:solidFill>
              </a:rPr>
              <a:t>Facilitam o movimento e a venda de produtos de chai em diferentes mercados</a:t>
            </a:r>
          </a:p>
          <a:p>
            <a:pPr lvl="1">
              <a:lnSpc>
                <a:spcPct val="90000"/>
              </a:lnSpc>
            </a:pPr>
            <a:r>
              <a:rPr lang="pt-BR" sz="1300" dirty="0">
                <a:solidFill>
                  <a:srgbClr val="FFFFFF"/>
                </a:solidFill>
              </a:rPr>
              <a:t>Oferecem serviços de marketing, venda e pós-venda</a:t>
            </a:r>
          </a:p>
          <a:p>
            <a:pPr>
              <a:lnSpc>
                <a:spcPct val="90000"/>
              </a:lnSpc>
            </a:pPr>
            <a:r>
              <a:rPr lang="pt-BR" sz="1300" dirty="0">
                <a:solidFill>
                  <a:srgbClr val="FFFFFF"/>
                </a:solidFill>
              </a:rPr>
              <a:t>Relacionamentos</a:t>
            </a:r>
          </a:p>
          <a:p>
            <a:pPr lvl="1">
              <a:lnSpc>
                <a:spcPct val="90000"/>
              </a:lnSpc>
            </a:pPr>
            <a:r>
              <a:rPr lang="pt-BR" sz="1300" dirty="0">
                <a:solidFill>
                  <a:srgbClr val="FFFFFF"/>
                </a:solidFill>
              </a:rPr>
              <a:t>Estabelecem e mantêm relacionamentos com varejistas e consumidores</a:t>
            </a:r>
          </a:p>
          <a:p>
            <a:pPr lvl="1">
              <a:lnSpc>
                <a:spcPct val="90000"/>
              </a:lnSpc>
            </a:pPr>
            <a:r>
              <a:rPr lang="pt-BR" sz="1300" dirty="0">
                <a:solidFill>
                  <a:srgbClr val="FFFFFF"/>
                </a:solidFill>
              </a:rPr>
              <a:t>Fornecem suporte técnico e logístico</a:t>
            </a:r>
          </a:p>
          <a:p>
            <a:pPr>
              <a:lnSpc>
                <a:spcPct val="90000"/>
              </a:lnSpc>
            </a:pPr>
            <a:r>
              <a:rPr lang="pt-BR" sz="1300" dirty="0">
                <a:solidFill>
                  <a:srgbClr val="FFFFFF"/>
                </a:solidFill>
              </a:rPr>
              <a:t>Principais distribuidores na América Latina</a:t>
            </a:r>
          </a:p>
          <a:p>
            <a:pPr lvl="1">
              <a:lnSpc>
                <a:spcPct val="90000"/>
              </a:lnSpc>
            </a:pPr>
            <a:r>
              <a:rPr lang="pt-BR" sz="1300" dirty="0">
                <a:solidFill>
                  <a:srgbClr val="FFFFFF"/>
                </a:solidFill>
              </a:rPr>
              <a:t>Tailwind Traders</a:t>
            </a:r>
          </a:p>
          <a:p>
            <a:pPr lvl="1">
              <a:lnSpc>
                <a:spcPct val="90000"/>
              </a:lnSpc>
            </a:pPr>
            <a:r>
              <a:rPr lang="pt-BR" sz="1300" dirty="0">
                <a:solidFill>
                  <a:srgbClr val="FFFFFF"/>
                </a:solidFill>
              </a:rPr>
              <a:t>Woodgrove Groceries</a:t>
            </a:r>
          </a:p>
        </p:txBody>
      </p:sp>
      <p:pic>
        <p:nvPicPr>
          <p:cNvPr id="5" name="Content Placeholder 4" descr="Frascos de medicamentos na prateleira">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pt-BR" sz="4400" dirty="0">
                <a:solidFill>
                  <a:srgbClr val="FFFFFF"/>
                </a:solidFill>
              </a:rPr>
              <a:t>Plano promocional e estratégia</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84682" cy="5646208"/>
          </a:xfrm>
        </p:spPr>
        <p:txBody>
          <a:bodyPr anchor="ctr">
            <a:normAutofit/>
          </a:bodyPr>
          <a:lstStyle/>
          <a:p>
            <a:pPr>
              <a:lnSpc>
                <a:spcPct val="100000"/>
              </a:lnSpc>
            </a:pPr>
            <a:r>
              <a:rPr lang="pt-BR" sz="1700" dirty="0"/>
              <a:t>Objetivos do plano promocional e estratégia</a:t>
            </a:r>
          </a:p>
          <a:p>
            <a:pPr lvl="1">
              <a:lnSpc>
                <a:spcPct val="100000"/>
              </a:lnSpc>
            </a:pPr>
            <a:r>
              <a:rPr lang="pt-BR" sz="1700" dirty="0"/>
              <a:t>Aumentar a conscientização e o interesse pelo produto entre o público-alvo</a:t>
            </a:r>
          </a:p>
          <a:p>
            <a:pPr lvl="1">
              <a:lnSpc>
                <a:spcPct val="100000"/>
              </a:lnSpc>
            </a:pPr>
            <a:r>
              <a:rPr lang="pt-BR" sz="1700" dirty="0"/>
              <a:t>Posicionar o chai como um produto premium, natural e saudável</a:t>
            </a:r>
          </a:p>
          <a:p>
            <a:pPr lvl="1">
              <a:lnSpc>
                <a:spcPct val="100000"/>
              </a:lnSpc>
            </a:pPr>
            <a:r>
              <a:rPr lang="pt-BR" sz="1700" dirty="0"/>
              <a:t>Promover a experimentação e a compra através de diversos canais e incentivos</a:t>
            </a:r>
          </a:p>
          <a:p>
            <a:pPr lvl="1">
              <a:lnSpc>
                <a:spcPct val="100000"/>
              </a:lnSpc>
            </a:pPr>
            <a:r>
              <a:rPr lang="pt-BR" sz="1700" dirty="0"/>
              <a:t>Aumentar a fidelidade e a retenção entre os consumidores</a:t>
            </a:r>
          </a:p>
          <a:p>
            <a:pPr>
              <a:lnSpc>
                <a:spcPct val="100000"/>
              </a:lnSpc>
            </a:pPr>
            <a:r>
              <a:rPr lang="pt-BR" sz="1700" dirty="0"/>
              <a:t>Táticas usadas no plano promocional e estratégia</a:t>
            </a:r>
          </a:p>
          <a:p>
            <a:pPr lvl="1">
              <a:lnSpc>
                <a:spcPct val="100000"/>
              </a:lnSpc>
            </a:pPr>
            <a:r>
              <a:rPr lang="pt-BR" sz="1700" dirty="0"/>
              <a:t>Criar um nome de marca e logotipo cativantes e memoráveis para o chai</a:t>
            </a:r>
          </a:p>
          <a:p>
            <a:pPr lvl="1">
              <a:lnSpc>
                <a:spcPct val="100000"/>
              </a:lnSpc>
            </a:pPr>
            <a:r>
              <a:rPr lang="pt-BR" sz="1700" dirty="0"/>
              <a:t>Desenvolver um site da Web e presença nas redes sociais para o chai</a:t>
            </a:r>
          </a:p>
          <a:p>
            <a:pPr lvl="1">
              <a:lnSpc>
                <a:spcPct val="100000"/>
              </a:lnSpc>
            </a:pPr>
            <a:r>
              <a:rPr lang="pt-BR" sz="1700" dirty="0"/>
              <a:t>Lançar uma campanha de marketing digital</a:t>
            </a:r>
          </a:p>
          <a:p>
            <a:pPr lvl="1">
              <a:lnSpc>
                <a:spcPct val="100000"/>
              </a:lnSpc>
            </a:pPr>
            <a:r>
              <a:rPr lang="pt-BR" sz="1700" dirty="0"/>
              <a:t>Distribuir amostras grátis e cupons do chai</a:t>
            </a:r>
          </a:p>
          <a:p>
            <a:pPr lvl="1">
              <a:lnSpc>
                <a:spcPct val="100000"/>
              </a:lnSpc>
            </a:pPr>
            <a:r>
              <a:rPr lang="pt-BR" sz="1700" dirty="0"/>
              <a:t>Organizar eventos e concursos</a:t>
            </a:r>
          </a:p>
          <a:p>
            <a:pPr>
              <a:lnSpc>
                <a:spcPct val="100000"/>
              </a:lnSpc>
            </a:pPr>
            <a:r>
              <a:rPr lang="pt-BR" sz="1700" dirty="0"/>
              <a:t>Implementação e avaliação do plano promocional e estratégia</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pt-BR" sz="3400"/>
              <a:t>Resultados esperados e desafios: Resultados esperados</a:t>
            </a:r>
          </a:p>
        </p:txBody>
      </p:sp>
      <p:pic>
        <p:nvPicPr>
          <p:cNvPr id="5" name="Content Placeholder 4" descr="Chá na jarra de cerâmica sendo servido em uma xícara – fundo preto">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633086" cy="3760891"/>
          </a:xfrm>
        </p:spPr>
        <p:txBody>
          <a:bodyPr vert="horz" lIns="0" tIns="45720" rIns="0" bIns="45720" rtlCol="0">
            <a:normAutofit/>
          </a:bodyPr>
          <a:lstStyle/>
          <a:p>
            <a:r>
              <a:rPr lang="pt-BR" dirty="0"/>
              <a:t>Aumento de 20% na conscientização e no interesse pelo produto entre o público-alvo</a:t>
            </a:r>
          </a:p>
          <a:p>
            <a:r>
              <a:rPr lang="pt-BR" dirty="0"/>
              <a:t>Aumento de 10% na participação no mercado do chai na região</a:t>
            </a:r>
          </a:p>
          <a:p>
            <a:r>
              <a:rPr lang="pt-BR" dirty="0"/>
              <a:t>Aumento de 15% no volume de vendas e receita do chai na região</a:t>
            </a:r>
          </a:p>
          <a:p>
            <a:r>
              <a:rPr lang="pt-BR" dirty="0"/>
              <a:t>Aumento de 25% nas taxas de satisfação do cliente e retenção do chai na região</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pt-BR" sz="4400">
                <a:solidFill>
                  <a:srgbClr val="FFFFFF"/>
                </a:solidFill>
              </a:rPr>
              <a:t>Resultados esperados e desafios: possíveis desafios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6114222" cy="5646208"/>
          </a:xfrm>
        </p:spPr>
        <p:txBody>
          <a:bodyPr anchor="ctr">
            <a:normAutofit/>
          </a:bodyPr>
          <a:lstStyle/>
          <a:p>
            <a:r>
              <a:rPr lang="pt-BR" sz="2400" dirty="0"/>
              <a:t>Alto preço e baixa acessibilidade dos produtos de chai em comparação com outras bebidas</a:t>
            </a:r>
          </a:p>
          <a:p>
            <a:r>
              <a:rPr lang="pt-BR" sz="2400" dirty="0"/>
              <a:t>Falta de conscientização e familiaridade com o chai entre alguns segmentos da população</a:t>
            </a:r>
          </a:p>
          <a:p>
            <a:r>
              <a:rPr lang="pt-BR" sz="2400" dirty="0"/>
              <a:t>Concorrência de outros produtos de chá, como chás de ervas, chá verde e chá preto</a:t>
            </a:r>
          </a:p>
          <a:p>
            <a:r>
              <a:rPr lang="pt-BR" sz="2400" dirty="0"/>
              <a:t>Barreiras regulatórias e culturais que podem limitar a entrada e a expansão dos produtos de chai em alguns países</a:t>
            </a:r>
          </a:p>
          <a:p>
            <a:r>
              <a:rPr lang="pt-BR" sz="2400" dirty="0"/>
              <a:t>Questões ambientais e sociais que podem afetar o suprimento e a qualidade dos ingredientes do chai</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820551" cy="5646208"/>
          </a:xfrm>
        </p:spPr>
        <p:txBody>
          <a:bodyPr anchor="ctr">
            <a:normAutofit/>
          </a:bodyPr>
          <a:lstStyle/>
          <a:p>
            <a:r>
              <a:rPr lang="pt-BR" sz="3700" dirty="0">
                <a:solidFill>
                  <a:srgbClr val="FFFFFF"/>
                </a:solidFill>
              </a:rPr>
              <a:t>Recomendações e conclusões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445876"/>
            <a:ext cx="6167562" cy="5985404"/>
          </a:xfrm>
        </p:spPr>
        <p:txBody>
          <a:bodyPr anchor="ctr">
            <a:normAutofit lnSpcReduction="10000"/>
          </a:bodyPr>
          <a:lstStyle/>
          <a:p>
            <a:pPr>
              <a:lnSpc>
                <a:spcPct val="90000"/>
              </a:lnSpc>
            </a:pPr>
            <a:r>
              <a:rPr lang="pt-BR" sz="1900" dirty="0"/>
              <a:t>O chai é um produto promissor que tem potencial para crescer no mercado latino-americano</a:t>
            </a:r>
          </a:p>
          <a:p>
            <a:pPr lvl="1">
              <a:lnSpc>
                <a:spcPct val="90000"/>
              </a:lnSpc>
            </a:pPr>
            <a:r>
              <a:rPr lang="pt-BR" sz="1900" dirty="0"/>
              <a:t>Oferece uma alternativa saudável, natural e exótica a outras bebidas</a:t>
            </a:r>
          </a:p>
          <a:p>
            <a:pPr>
              <a:lnSpc>
                <a:spcPct val="90000"/>
              </a:lnSpc>
            </a:pPr>
            <a:r>
              <a:rPr lang="pt-BR" sz="1900" dirty="0"/>
              <a:t>Precisa ser posicionado e comercializado como um produto premium, autêntico e versátil</a:t>
            </a:r>
          </a:p>
          <a:p>
            <a:pPr lvl="1">
              <a:lnSpc>
                <a:spcPct val="90000"/>
              </a:lnSpc>
            </a:pPr>
            <a:r>
              <a:rPr lang="pt-BR" sz="1900" dirty="0"/>
              <a:t>Atrai diferentes segmentos e ocasiões</a:t>
            </a:r>
          </a:p>
          <a:p>
            <a:pPr>
              <a:lnSpc>
                <a:spcPct val="90000"/>
              </a:lnSpc>
            </a:pPr>
            <a:r>
              <a:rPr lang="pt-BR" sz="1900" dirty="0"/>
              <a:t>Precisa aproveitar suas características únicas e benefícios, como seu aroma e sabor intensos e benefícios para a saúde</a:t>
            </a:r>
          </a:p>
          <a:p>
            <a:pPr lvl="1">
              <a:lnSpc>
                <a:spcPct val="90000"/>
              </a:lnSpc>
            </a:pPr>
            <a:r>
              <a:rPr lang="pt-BR" sz="1900" dirty="0"/>
              <a:t>Diferencia-se de outros produtos de chá</a:t>
            </a:r>
          </a:p>
          <a:p>
            <a:pPr>
              <a:lnSpc>
                <a:spcPct val="90000"/>
              </a:lnSpc>
            </a:pPr>
            <a:r>
              <a:rPr lang="pt-BR" sz="1900" dirty="0"/>
              <a:t>Precisa utilizar uma combinação de táticas online e offline para alcançar e engajar o público-alvo</a:t>
            </a:r>
          </a:p>
          <a:p>
            <a:pPr lvl="1">
              <a:lnSpc>
                <a:spcPct val="90000"/>
              </a:lnSpc>
            </a:pPr>
            <a:r>
              <a:rPr lang="pt-BR" sz="1900" dirty="0"/>
              <a:t>Precisa criar uma base de clientes fiéis e satisfeitos</a:t>
            </a:r>
          </a:p>
          <a:p>
            <a:pPr>
              <a:lnSpc>
                <a:spcPct val="90000"/>
              </a:lnSpc>
            </a:pPr>
            <a:r>
              <a:rPr lang="pt-BR" sz="1900" dirty="0"/>
              <a:t>Precisa superar os desafios e ameaças, como preço, conscientização, concorrência, regulamentação e sustentabilidade</a:t>
            </a:r>
          </a:p>
          <a:p>
            <a:pPr lvl="1">
              <a:lnSpc>
                <a:spcPct val="90000"/>
              </a:lnSpc>
            </a:pPr>
            <a:r>
              <a:rPr lang="pt-BR" sz="1900" dirty="0"/>
              <a:t>O plano promocional e a estratégia precisam ser constantemente monitorados, avaliados e ajustados</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pt-B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9" y="963507"/>
            <a:ext cx="5571942" cy="4938851"/>
          </a:xfrm>
        </p:spPr>
        <p:txBody>
          <a:bodyPr anchor="ctr">
            <a:normAutofit/>
          </a:bodyPr>
          <a:lstStyle/>
          <a:p>
            <a:pPr>
              <a:lnSpc>
                <a:spcPct val="100000"/>
              </a:lnSpc>
            </a:pPr>
            <a:r>
              <a:rPr lang="pt-BR" sz="1800" dirty="0"/>
              <a:t>Introdução</a:t>
            </a:r>
          </a:p>
          <a:p>
            <a:pPr>
              <a:lnSpc>
                <a:spcPct val="100000"/>
              </a:lnSpc>
            </a:pPr>
            <a:r>
              <a:rPr lang="pt-BR" sz="1800" dirty="0"/>
              <a:t>Descrição do produto</a:t>
            </a:r>
          </a:p>
          <a:p>
            <a:pPr>
              <a:lnSpc>
                <a:spcPct val="100000"/>
              </a:lnSpc>
            </a:pPr>
            <a:r>
              <a:rPr lang="pt-BR" sz="1800" dirty="0"/>
              <a:t>Descrição do produto (1/2)</a:t>
            </a:r>
          </a:p>
          <a:p>
            <a:pPr>
              <a:lnSpc>
                <a:spcPct val="100000"/>
              </a:lnSpc>
            </a:pPr>
            <a:r>
              <a:rPr lang="pt-BR" sz="1800" dirty="0"/>
              <a:t>Descrição do produto (2/2)</a:t>
            </a:r>
          </a:p>
          <a:p>
            <a:pPr>
              <a:lnSpc>
                <a:spcPct val="100000"/>
              </a:lnSpc>
            </a:pPr>
            <a:r>
              <a:rPr lang="pt-BR" sz="1800" dirty="0"/>
              <a:t>Tendências de mercado e demanda</a:t>
            </a:r>
          </a:p>
          <a:p>
            <a:pPr>
              <a:lnSpc>
                <a:spcPct val="100000"/>
              </a:lnSpc>
            </a:pPr>
            <a:r>
              <a:rPr lang="pt-BR" sz="1800" dirty="0"/>
              <a:t>Participação no mercado do chai na América Latina</a:t>
            </a:r>
          </a:p>
          <a:p>
            <a:pPr>
              <a:lnSpc>
                <a:spcPct val="100000"/>
              </a:lnSpc>
            </a:pPr>
            <a:r>
              <a:rPr lang="pt-BR" sz="1800" dirty="0"/>
              <a:t>Canais de distribuição</a:t>
            </a:r>
          </a:p>
          <a:p>
            <a:pPr>
              <a:lnSpc>
                <a:spcPct val="100000"/>
              </a:lnSpc>
            </a:pPr>
            <a:r>
              <a:rPr lang="pt-BR" sz="1800" dirty="0"/>
              <a:t>Plano promocional e estratégia</a:t>
            </a:r>
          </a:p>
          <a:p>
            <a:pPr>
              <a:lnSpc>
                <a:spcPct val="100000"/>
              </a:lnSpc>
            </a:pPr>
            <a:r>
              <a:rPr lang="pt-BR" sz="1800" dirty="0"/>
              <a:t>Resultados esperados e desafios</a:t>
            </a:r>
          </a:p>
          <a:p>
            <a:pPr>
              <a:lnSpc>
                <a:spcPct val="100000"/>
              </a:lnSpc>
            </a:pPr>
            <a:r>
              <a:rPr lang="pt-BR" sz="1800" dirty="0"/>
              <a:t>Recomendações e conclusões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pt-BR" sz="4000">
                <a:solidFill>
                  <a:srgbClr val="FFFFFF"/>
                </a:solidFill>
              </a:rPr>
              <a:t>Introdução</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854576"/>
          </a:xfrm>
        </p:spPr>
        <p:txBody>
          <a:bodyPr vert="horz" lIns="0" tIns="45720" rIns="0" bIns="45720" rtlCol="0">
            <a:normAutofit/>
          </a:bodyPr>
          <a:lstStyle/>
          <a:p>
            <a:pPr>
              <a:lnSpc>
                <a:spcPct val="90000"/>
              </a:lnSpc>
            </a:pPr>
            <a:r>
              <a:rPr lang="pt-BR" sz="1500" dirty="0">
                <a:solidFill>
                  <a:srgbClr val="FFFFFF"/>
                </a:solidFill>
              </a:rPr>
              <a:t>Descrição do produto, características e benefícios</a:t>
            </a:r>
          </a:p>
          <a:p>
            <a:pPr>
              <a:lnSpc>
                <a:spcPct val="90000"/>
              </a:lnSpc>
            </a:pPr>
            <a:r>
              <a:rPr lang="pt-BR" sz="1500" dirty="0">
                <a:solidFill>
                  <a:srgbClr val="FFFFFF"/>
                </a:solidFill>
              </a:rPr>
              <a:t>Tendências de mercado e demanda na América Latina</a:t>
            </a:r>
          </a:p>
          <a:p>
            <a:pPr>
              <a:lnSpc>
                <a:spcPct val="90000"/>
              </a:lnSpc>
            </a:pPr>
            <a:r>
              <a:rPr lang="pt-BR" sz="1500" dirty="0">
                <a:solidFill>
                  <a:srgbClr val="FFFFFF"/>
                </a:solidFill>
              </a:rPr>
              <a:t>Análise competitiva na América Latina</a:t>
            </a:r>
          </a:p>
          <a:p>
            <a:pPr>
              <a:lnSpc>
                <a:spcPct val="90000"/>
              </a:lnSpc>
            </a:pPr>
            <a:r>
              <a:rPr lang="pt-BR" sz="1500" dirty="0">
                <a:solidFill>
                  <a:srgbClr val="FFFFFF"/>
                </a:solidFill>
              </a:rPr>
              <a:t>Canais de distribuição na América Latina</a:t>
            </a:r>
          </a:p>
          <a:p>
            <a:pPr>
              <a:lnSpc>
                <a:spcPct val="90000"/>
              </a:lnSpc>
            </a:pPr>
            <a:r>
              <a:rPr lang="pt-BR" sz="1500" dirty="0">
                <a:solidFill>
                  <a:srgbClr val="FFFFFF"/>
                </a:solidFill>
              </a:rPr>
              <a:t>Plano promocional e estratégia na América Latina</a:t>
            </a:r>
          </a:p>
          <a:p>
            <a:pPr>
              <a:lnSpc>
                <a:spcPct val="90000"/>
              </a:lnSpc>
            </a:pPr>
            <a:r>
              <a:rPr lang="pt-BR" sz="1500" dirty="0">
                <a:solidFill>
                  <a:srgbClr val="FFFFFF"/>
                </a:solidFill>
              </a:rPr>
              <a:t>Resultados esperados e desafios</a:t>
            </a:r>
          </a:p>
          <a:p>
            <a:pPr>
              <a:lnSpc>
                <a:spcPct val="90000"/>
              </a:lnSpc>
            </a:pPr>
            <a:r>
              <a:rPr lang="pt-BR" sz="1500" dirty="0">
                <a:solidFill>
                  <a:srgbClr val="FFFFFF"/>
                </a:solidFill>
              </a:rPr>
              <a:t>Recomendações e conclusões</a:t>
            </a:r>
          </a:p>
        </p:txBody>
      </p:sp>
      <p:pic>
        <p:nvPicPr>
          <p:cNvPr id="5" name="Content Placeholder 4" descr="Chai Tea Masala indiano. Chá aromático com leite em mesa rústica de madeira.">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pt-BR" sz="4000" dirty="0">
                <a:solidFill>
                  <a:srgbClr val="FFFFFF"/>
                </a:solidFill>
              </a:rPr>
              <a:t>Descrição do produto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960059" cy="1554485"/>
          </a:xfrm>
        </p:spPr>
        <p:txBody>
          <a:bodyPr vert="horz" lIns="0" tIns="45720" rIns="0" bIns="45720" rtlCol="0" anchor="ctr">
            <a:normAutofit/>
          </a:bodyPr>
          <a:lstStyle/>
          <a:p>
            <a:pPr>
              <a:lnSpc>
                <a:spcPct val="90000"/>
              </a:lnSpc>
            </a:pPr>
            <a:r>
              <a:rPr lang="pt-BR" sz="1500" dirty="0">
                <a:solidFill>
                  <a:srgbClr val="FFFFFF"/>
                </a:solidFill>
              </a:rPr>
              <a:t>Mistura cuidadosamente elaborada</a:t>
            </a:r>
          </a:p>
          <a:p>
            <a:pPr lvl="1">
              <a:lnSpc>
                <a:spcPct val="90000"/>
              </a:lnSpc>
            </a:pPr>
            <a:r>
              <a:rPr lang="pt-BR" sz="1500" dirty="0">
                <a:solidFill>
                  <a:srgbClr val="FFFFFF"/>
                </a:solidFill>
              </a:rPr>
              <a:t>Homenageia as tradições clássicas do chai indiano</a:t>
            </a:r>
          </a:p>
          <a:p>
            <a:pPr>
              <a:lnSpc>
                <a:spcPct val="90000"/>
              </a:lnSpc>
            </a:pPr>
            <a:r>
              <a:rPr lang="pt-BR" sz="1500" dirty="0">
                <a:solidFill>
                  <a:srgbClr val="FFFFFF"/>
                </a:solidFill>
              </a:rPr>
              <a:t>Jornada encantadora pelos vibrantes cenários da Índia</a:t>
            </a:r>
          </a:p>
          <a:p>
            <a:pPr lvl="1">
              <a:lnSpc>
                <a:spcPct val="90000"/>
              </a:lnSpc>
            </a:pPr>
            <a:r>
              <a:rPr lang="pt-BR" sz="1500" dirty="0">
                <a:solidFill>
                  <a:srgbClr val="FFFFFF"/>
                </a:solidFill>
              </a:rPr>
              <a:t>Traz uma experiência autêntica de chai diretamente para sua casa</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41634580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pt-BR" sz="2800"/>
                        <a:t>Descrição do produto</a:t>
                      </a:r>
                    </a:p>
                  </a:txBody>
                  <a:tcPr marL="167640" marR="167640" marT="83820" marB="83820" anchor="ctr"/>
                </a:tc>
                <a:tc>
                  <a:txBody>
                    <a:bodyPr/>
                    <a:lstStyle/>
                    <a:p>
                      <a:r>
                        <a:rPr lang="pt-BR" sz="2800"/>
                        <a:t>Recursos</a:t>
                      </a:r>
                    </a:p>
                  </a:txBody>
                  <a:tcPr marL="167640" marR="167640" marT="83820" marB="83820" anchor="ctr"/>
                </a:tc>
                <a:tc>
                  <a:txBody>
                    <a:bodyPr/>
                    <a:lstStyle/>
                    <a:p>
                      <a:r>
                        <a:rPr lang="pt-BR" sz="2800"/>
                        <a:t>Benefícios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pt-BR" sz="2800"/>
                        <a:t>Mystic Spice Premium Chai Tea</a:t>
                      </a:r>
                    </a:p>
                  </a:txBody>
                  <a:tcPr marL="167640" marR="167640" marT="83820" marB="83820" anchor="ctr"/>
                </a:tc>
                <a:tc>
                  <a:txBody>
                    <a:bodyPr/>
                    <a:lstStyle/>
                    <a:p>
                      <a:r>
                        <a:rPr lang="pt-BR" sz="2800"/>
                        <a:t>Mistura cuidadosamente elaborada</a:t>
                      </a:r>
                    </a:p>
                  </a:txBody>
                  <a:tcPr marL="167640" marR="167640" marT="83820" marB="83820" anchor="ctr"/>
                </a:tc>
                <a:tc>
                  <a:txBody>
                    <a:bodyPr/>
                    <a:lstStyle/>
                    <a:p>
                      <a:r>
                        <a:rPr lang="pt-BR" sz="2800" dirty="0"/>
                        <a:t>Experiência autêntica de chai</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pt-BR"/>
              <a:t>Descrição do produto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pt-BR" sz="1400">
                          <a:effectLst/>
                        </a:rPr>
                        <a:t>Nome do produto</a:t>
                      </a:r>
                    </a:p>
                  </a:txBody>
                  <a:tcPr marL="49352" marR="49352" marT="49352" marB="49352"/>
                </a:tc>
                <a:tc>
                  <a:txBody>
                    <a:bodyPr/>
                    <a:lstStyle/>
                    <a:p>
                      <a:pPr>
                        <a:spcAft>
                          <a:spcPts val="0"/>
                        </a:spcAft>
                      </a:pPr>
                      <a:r>
                        <a:rPr lang="pt-BR" sz="1400">
                          <a:effectLst/>
                        </a:rPr>
                        <a:t>Descrição do produto</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pt-BR" sz="1400">
                          <a:effectLst/>
                        </a:rPr>
                        <a:t>Mystic Spice Premium Chai Tea</a:t>
                      </a:r>
                    </a:p>
                  </a:txBody>
                  <a:tcPr marL="49352" marR="49352" marT="49352" marB="49352"/>
                </a:tc>
                <a:tc>
                  <a:txBody>
                    <a:bodyPr/>
                    <a:lstStyle/>
                    <a:p>
                      <a:pPr>
                        <a:spcAft>
                          <a:spcPts val="0"/>
                        </a:spcAft>
                      </a:pPr>
                      <a:r>
                        <a:rPr lang="pt-BR" sz="1400">
                          <a:effectLst/>
                        </a:rPr>
                        <a:t>Desfrute da rica e aromática experiência do Mystic Spice Premium Chai Tea, uma mistura cuidadosamente elaborada que homenageia as tradições clássicas do chai indiano. Cada xícara oferece uma jornada encantadora pelos vibrantes cenários da Índia, trazendo uma experiência autêntica de chai diretamente para sua casa.</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pt-BR" sz="1400">
                          <a:effectLst/>
                        </a:rPr>
                        <a:t>Principais recursos</a:t>
                      </a:r>
                    </a:p>
                  </a:txBody>
                  <a:tcPr marL="49352" marR="49352" marT="49352" marB="49352"/>
                </a:tc>
                <a:tc>
                  <a:txBody>
                    <a:bodyPr/>
                    <a:lstStyle/>
                    <a:p>
                      <a:pPr>
                        <a:spcAft>
                          <a:spcPts val="0"/>
                        </a:spcAft>
                      </a:pPr>
                      <a:r>
                        <a:rPr lang="pt-BR" sz="1400">
                          <a:effectLst/>
                        </a:rPr>
                        <a:t>Principais benefícios</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pt-BR" sz="1400">
                          <a:effectLst/>
                        </a:rPr>
                        <a:t>Mistura autêntica: nosso chai é uma mistura equilibrada de folhas de chá preto premium e uma seleção exclusiva de especiarias moídas, incluindo canela, cardamomo, cravo, gengibre e pimenta-do-reino. Esta receita centenária promete um sabor autêntico e robusto em cada gole.</a:t>
                      </a:r>
                    </a:p>
                  </a:txBody>
                  <a:tcPr marL="49352" marR="49352" marT="49352" marB="49352"/>
                </a:tc>
                <a:tc>
                  <a:txBody>
                    <a:bodyPr/>
                    <a:lstStyle/>
                    <a:p>
                      <a:pPr>
                        <a:spcAft>
                          <a:spcPts val="0"/>
                        </a:spcAft>
                      </a:pPr>
                      <a:r>
                        <a:rPr lang="pt-BR" sz="1400">
                          <a:effectLst/>
                        </a:rPr>
                        <a:t>Ingredientes que melhoram a saúde: cada ingrediente do Mystic Spice Chai Tea é selecionado devido a seus benefícios naturais para a saúde. O gengibre e o cardamomo auxiliam na digestão, a canela ajuda a regular o açúcar no sangue e o cravo oferece antioxidantes adicionais.</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457951" cy="2862699"/>
          </a:xfrm>
        </p:spPr>
        <p:txBody>
          <a:bodyPr vert="horz" lIns="91440" tIns="45720" rIns="91440" bIns="45720" rtlCol="0" anchor="b">
            <a:normAutofit/>
          </a:bodyPr>
          <a:lstStyle/>
          <a:p>
            <a:r>
              <a:rPr lang="pt-BR" sz="4400" dirty="0">
                <a:solidFill>
                  <a:srgbClr val="FFFFFF"/>
                </a:solidFill>
              </a:rPr>
              <a:t>Descrição do produto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50982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pt-BR" sz="1100">
                          <a:effectLst/>
                        </a:rPr>
                        <a:t>Nome do produto</a:t>
                      </a:r>
                    </a:p>
                  </a:txBody>
                  <a:tcPr marL="36849" marR="36849" marT="36849" marB="36849"/>
                </a:tc>
                <a:tc>
                  <a:txBody>
                    <a:bodyPr/>
                    <a:lstStyle/>
                    <a:p>
                      <a:pPr>
                        <a:spcAft>
                          <a:spcPts val="0"/>
                        </a:spcAft>
                      </a:pPr>
                      <a:r>
                        <a:rPr lang="pt-BR" sz="1100">
                          <a:effectLst/>
                        </a:rPr>
                        <a:t>Descrição do produto</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pt-BR" sz="1100">
                          <a:effectLst/>
                        </a:rPr>
                        <a:t>Aroma e sabor intenso: o aroma quente e pungente e o sabor profundo e revigorante do nosso chai o tornam a bebida perfeita para começar o dia ou relaxar à noite. Os sabores são intensos, mas equilibrados, proporcionando uma experiência reconfortante e relaxante.</a:t>
                      </a:r>
                    </a:p>
                  </a:txBody>
                  <a:tcPr marL="36849" marR="36849" marT="36849" marB="36849"/>
                </a:tc>
                <a:tc>
                  <a:txBody>
                    <a:bodyPr/>
                    <a:lstStyle/>
                    <a:p>
                      <a:pPr>
                        <a:spcAft>
                          <a:spcPts val="0"/>
                        </a:spcAft>
                      </a:pPr>
                      <a:r>
                        <a:rPr lang="pt-BR" sz="1100">
                          <a:effectLst/>
                        </a:rPr>
                        <a:t>Opções versáteis de preparo: se você gosta do seu chai bem quente, refrescante como um chá gelado ou cremoso como um latte, nossa mistura é versátil o suficiente para agradar a todos os gostos. Instruções simples de preparo estão incluídas para ajudá-lo a saborear seu chai exatamente do jeito que você gosta.</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pt-BR" sz="1100">
                          <a:effectLst/>
                        </a:rPr>
                        <a:t>Origem sustentável: nosso compromisso com a sustentabilidade reflete-se na origem dos nossos ingredientes, provenientes de pequenas fazendas que praticam agricultura orgânica, garantindo não apenas a mais alta qualidade, mas também o bem-estar do nosso planeta.</a:t>
                      </a:r>
                    </a:p>
                  </a:txBody>
                  <a:tcPr marL="36849" marR="36849" marT="36849" marB="36849"/>
                </a:tc>
                <a:tc>
                  <a:txBody>
                    <a:bodyPr/>
                    <a:lstStyle/>
                    <a:p>
                      <a:pPr>
                        <a:spcAft>
                          <a:spcPts val="0"/>
                        </a:spcAft>
                      </a:pPr>
                      <a:r>
                        <a:rPr lang="pt-BR" sz="1100">
                          <a:effectLst/>
                        </a:rPr>
                        <a:t>Embalagem elegante: o Mystic Spice Chai Tea vem em uma embalagem elegante e ecológica, tornando-o uma ótima opção de presente para amantes do chá ou um mimo luxuoso para você mesmo.</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pt-BR" sz="1100">
                          <a:effectLst/>
                        </a:rPr>
                        <a:t>Garantia de satisfação do cliente: garantimos a qualidade do nosso produto e oferecemos uma garantia de satisfação. Se o Mystic Spice Chai Tea não atender suas expectativas, estamos comprometidos em resolver da melhor maneira possível.</a:t>
                      </a:r>
                    </a:p>
                  </a:txBody>
                  <a:tcPr marL="36849" marR="36849" marT="36849" marB="36849"/>
                </a:tc>
                <a:tc>
                  <a:txBody>
                    <a:bodyPr/>
                    <a:lstStyle/>
                    <a:p>
                      <a:pPr>
                        <a:spcAft>
                          <a:spcPts val="0"/>
                        </a:spcAft>
                      </a:pPr>
                      <a:r>
                        <a:rPr lang="pt-BR" sz="1100">
                          <a:effectLst/>
                        </a:rPr>
                        <a:t>Ideal para: entusiastas do chá, pessoas preocupadas com a saúde, apreciadores de bebidas quentes e pungentes e para aqueles que desejam explorar os ricos sabores do chai indiano tradicional.</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91442"/>
            <a:ext cx="4187735" cy="1994262"/>
          </a:xfrm>
        </p:spPr>
        <p:txBody>
          <a:bodyPr vert="horz" lIns="91440" tIns="45720" rIns="91440" bIns="45720" rtlCol="0" anchor="b">
            <a:normAutofit fontScale="90000"/>
          </a:bodyPr>
          <a:lstStyle/>
          <a:p>
            <a:r>
              <a:rPr lang="pt-BR" dirty="0"/>
              <a:t>Tendências de mercado e demanda</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5"/>
            <a:ext cx="5345976" cy="3886683"/>
          </a:xfrm>
        </p:spPr>
        <p:txBody>
          <a:bodyPr vert="horz" lIns="0" tIns="45720" rIns="0" bIns="45720" rtlCol="0">
            <a:normAutofit/>
          </a:bodyPr>
          <a:lstStyle/>
          <a:p>
            <a:pPr>
              <a:lnSpc>
                <a:spcPct val="90000"/>
              </a:lnSpc>
            </a:pPr>
            <a:r>
              <a:rPr lang="pt-BR" sz="1400" dirty="0"/>
              <a:t>A América Latina oferece uma excelente oportunidade para o chai</a:t>
            </a:r>
          </a:p>
          <a:p>
            <a:pPr lvl="1">
              <a:lnSpc>
                <a:spcPct val="90000"/>
              </a:lnSpc>
            </a:pPr>
            <a:r>
              <a:rPr lang="pt-BR" sz="1400" dirty="0"/>
              <a:t>Demanda crescente por produtos saudáveis, naturais e exóticos</a:t>
            </a:r>
          </a:p>
          <a:p>
            <a:pPr lvl="1">
              <a:lnSpc>
                <a:spcPct val="90000"/>
              </a:lnSpc>
            </a:pPr>
            <a:r>
              <a:rPr lang="pt-BR" sz="1400" dirty="0"/>
              <a:t>Forte cultura do chá em países como Argentina, Chile e Uruguai</a:t>
            </a:r>
          </a:p>
          <a:p>
            <a:pPr lvl="1">
              <a:lnSpc>
                <a:spcPct val="90000"/>
              </a:lnSpc>
            </a:pPr>
            <a:r>
              <a:rPr lang="pt-BR" sz="1400" dirty="0"/>
              <a:t>O chai pode atrair tanto os amantes do chá quanto os apreciadores do café</a:t>
            </a:r>
          </a:p>
          <a:p>
            <a:pPr lvl="1">
              <a:lnSpc>
                <a:spcPct val="90000"/>
              </a:lnSpc>
            </a:pPr>
            <a:r>
              <a:rPr lang="pt-BR" sz="1400" dirty="0"/>
              <a:t>O chai pode se adequar ao estilo de vida e preferências dos consumidores latino-americanos</a:t>
            </a:r>
          </a:p>
          <a:p>
            <a:pPr>
              <a:lnSpc>
                <a:spcPct val="90000"/>
              </a:lnSpc>
            </a:pPr>
            <a:r>
              <a:rPr lang="pt-BR" sz="1400" dirty="0"/>
              <a:t>O tamanho do mercado global de chai foi avaliado em 1,9 bilhão de dólares em 2019</a:t>
            </a:r>
          </a:p>
          <a:p>
            <a:pPr lvl="1">
              <a:lnSpc>
                <a:spcPct val="90000"/>
              </a:lnSpc>
            </a:pPr>
            <a:r>
              <a:rPr lang="pt-BR" sz="1400" dirty="0"/>
              <a:t>Espera-se que aumente a uma CAGR de 5,5% entre 2020 e 2027</a:t>
            </a:r>
          </a:p>
          <a:p>
            <a:pPr lvl="1">
              <a:lnSpc>
                <a:spcPct val="90000"/>
              </a:lnSpc>
            </a:pPr>
            <a:r>
              <a:rPr lang="pt-BR" sz="1400" dirty="0"/>
              <a:t>A América Latina é uma das regiões com crescimento mais rápido para o chai</a:t>
            </a:r>
          </a:p>
          <a:p>
            <a:pPr lvl="1">
              <a:lnSpc>
                <a:spcPct val="90000"/>
              </a:lnSpc>
            </a:pPr>
            <a:r>
              <a:rPr lang="pt-BR" sz="1400" dirty="0"/>
              <a:t>Principais impulsionadores do crescimento incluem o aumento da conscientização, o aumento da renda disponível e a expansão da distribuição</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7281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pt-BR" sz="2000" b="1" cap="all">
                          <a:solidFill>
                            <a:schemeClr val="tx1"/>
                          </a:solidFill>
                        </a:rPr>
                        <a:t>Região</a:t>
                      </a:r>
                    </a:p>
                  </a:txBody>
                  <a:tcPr marL="223396" marR="223396" marT="223396" marB="223396" anchor="ctr">
                    <a:lnL w="12700" cmpd="sng">
                      <a:noFill/>
                    </a:lnL>
                    <a:lnR w="12700" cmpd="sng">
                      <a:noFill/>
                    </a:lnR>
                    <a:lnT w="12700" cmpd="sng">
                      <a:noFill/>
                    </a:lnT>
                    <a:lnB w="38100" cmpd="sng">
                      <a:noFill/>
                    </a:lnB>
                    <a:noFill/>
                  </a:tcPr>
                </a:tc>
                <a:tc>
                  <a:txBody>
                    <a:bodyPr/>
                    <a:lstStyle/>
                    <a:p>
                      <a:r>
                        <a:rPr lang="pt-BR" sz="2000" b="1" cap="all">
                          <a:solidFill>
                            <a:schemeClr val="tx1"/>
                          </a:solidFill>
                        </a:rPr>
                        <a:t>Tamanho de mercado do chai (em bilhões de dólares)</a:t>
                      </a:r>
                    </a:p>
                  </a:txBody>
                  <a:tcPr marL="223396" marR="223396" marT="223396" marB="223396" anchor="ctr">
                    <a:lnL w="12700" cmpd="sng">
                      <a:noFill/>
                    </a:lnL>
                    <a:lnR w="12700" cmpd="sng">
                      <a:noFill/>
                    </a:lnR>
                    <a:lnT w="12700" cmpd="sng">
                      <a:noFill/>
                    </a:lnT>
                    <a:lnB w="38100" cmpd="sng">
                      <a:noFill/>
                    </a:lnB>
                    <a:noFill/>
                  </a:tcPr>
                </a:tc>
                <a:tc>
                  <a:txBody>
                    <a:bodyPr/>
                    <a:lstStyle/>
                    <a:p>
                      <a:r>
                        <a:rPr lang="pt-BR" sz="2000" b="1" cap="all">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pt-BR" sz="2600" cap="none">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pt-BR" sz="2600" cap="none">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pt-BR" sz="2600" cap="none">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pt-BR" sz="2600" cap="none">
                          <a:solidFill>
                            <a:schemeClr val="tx1"/>
                          </a:solidFill>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pt-BR" sz="2600" cap="none">
                          <a:solidFill>
                            <a:schemeClr val="tx1"/>
                          </a:solidFill>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pt-BR" sz="2600" cap="none">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pt-BR" sz="4400">
                <a:solidFill>
                  <a:srgbClr val="FFFFFF"/>
                </a:solidFill>
              </a:rPr>
              <a:t>Canais de distribuição: varejistas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461116"/>
            <a:ext cx="6243762" cy="5863484"/>
          </a:xfrm>
        </p:spPr>
        <p:txBody>
          <a:bodyPr anchor="ctr">
            <a:normAutofit/>
          </a:bodyPr>
          <a:lstStyle/>
          <a:p>
            <a:r>
              <a:rPr lang="pt-BR" sz="2200" dirty="0"/>
              <a:t>Varejistas: vendem produtos de chai diretamente para os clientes</a:t>
            </a:r>
          </a:p>
          <a:p>
            <a:pPr lvl="1"/>
            <a:r>
              <a:rPr lang="pt-BR" sz="2200" dirty="0"/>
              <a:t>Supermercados, lojas de conveniência, lojas especializadas, cafeterias e plataformas online</a:t>
            </a:r>
          </a:p>
          <a:p>
            <a:pPr lvl="1"/>
            <a:r>
              <a:rPr lang="pt-BR" sz="2200" dirty="0"/>
              <a:t>Influenciam a percepção, a preferência e a compra do consumidor</a:t>
            </a:r>
          </a:p>
          <a:p>
            <a:pPr lvl="1"/>
            <a:r>
              <a:rPr lang="pt-BR" sz="2200" dirty="0"/>
              <a:t>Oferecem suporte promocional e de merchandising</a:t>
            </a:r>
          </a:p>
          <a:p>
            <a:pPr lvl="1"/>
            <a:r>
              <a:rPr lang="pt-BR" sz="2200" dirty="0"/>
              <a:t>Principais varejistas</a:t>
            </a:r>
          </a:p>
          <a:p>
            <a:r>
              <a:rPr lang="pt-BR" sz="2200" dirty="0"/>
              <a:t>Atacadistas: vendem produtos de chai em grandes quantidades para os varejistas</a:t>
            </a:r>
          </a:p>
          <a:p>
            <a:r>
              <a:rPr lang="pt-BR" sz="2200" dirty="0"/>
              <a:t>Distribuidores: transportam produtos de chai dos fabricantes aos varejistas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pt-BR" sz="4400">
                <a:solidFill>
                  <a:srgbClr val="FFFFFF"/>
                </a:solidFill>
              </a:rPr>
              <a:t>Canais de distribuição: atacadistas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pt-BR" sz="2400" dirty="0"/>
              <a:t>Os atacadistas compram produtos de chai em grandes quantidades de fabricantes ou distribuidores</a:t>
            </a:r>
          </a:p>
          <a:p>
            <a:pPr lvl="1"/>
            <a:r>
              <a:rPr lang="pt-BR" sz="2400" dirty="0"/>
              <a:t>Vendem para varejistas ou outros intermediários</a:t>
            </a:r>
          </a:p>
          <a:p>
            <a:r>
              <a:rPr lang="pt-BR" sz="2400" dirty="0"/>
              <a:t>Ajudam a garantir um suprimento consistente e eficiente dos produtos</a:t>
            </a:r>
          </a:p>
          <a:p>
            <a:pPr lvl="1"/>
            <a:r>
              <a:rPr lang="pt-BR" sz="2400" dirty="0"/>
              <a:t>Facilitam a logística e a distribuição dos produtos de chai</a:t>
            </a:r>
          </a:p>
          <a:p>
            <a:r>
              <a:rPr lang="pt-BR" sz="2400" dirty="0"/>
              <a:t>Fornecem informações de mercado, feedback e facilidades de crédito</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3</TotalTime>
  <Words>3926</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Análise de mercado para o Mystic Spice Premium Chai Tea</vt:lpstr>
      <vt:lpstr>Agenda</vt:lpstr>
      <vt:lpstr>Introdução</vt:lpstr>
      <vt:lpstr>Descrição do produto</vt:lpstr>
      <vt:lpstr>Descrição do produto (1/2)</vt:lpstr>
      <vt:lpstr>Descrição do produto (2/2)</vt:lpstr>
      <vt:lpstr>Tendências de mercado e demanda</vt:lpstr>
      <vt:lpstr>Canais de distribuição: varejistas</vt:lpstr>
      <vt:lpstr>Canais de distribuição: atacadistas</vt:lpstr>
      <vt:lpstr>Canais de distribuição: Distribuidores</vt:lpstr>
      <vt:lpstr>Plano promocional e estratégia</vt:lpstr>
      <vt:lpstr>Resultados esperados e desafios: Resultados esperados</vt:lpstr>
      <vt:lpstr>Resultados esperados e desafios: possíveis desafios</vt:lpstr>
      <vt:lpstr>Recomendações e conclusões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Hai Tran</cp:lastModifiedBy>
  <cp:revision>2</cp:revision>
  <dcterms:created xsi:type="dcterms:W3CDTF">2024-02-09T21:35:56Z</dcterms:created>
  <dcterms:modified xsi:type="dcterms:W3CDTF">2025-06-02T08:07:38Z</dcterms:modified>
  <cp:contentStatus/>
</cp:coreProperties>
</file>