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Esta apresentação foi gerada automaticamente pelo PowerPoint Copilot com base no conteúdo encontrado neste documento:</a:t>
            </a:r>
            <a:r>
              <a:rPr sz="1200"/>
              <a:t>
</a:t>
            </a:r>
            <a:r>
              <a:rPr lang="pt-BR"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pt-BR" sz="1200" b="0" i="0" strike="noStrike" cap="none" baseline="0">
                <a:solidFill>
                  <a:srgbClr val="000000"/>
                </a:solidFill>
                <a:effectLst/>
                <a:latin typeface="Aptos"/>
                <a:ea typeface="Aptos"/>
                <a:cs typeface="Aptos"/>
              </a:rPr>
              <a:t>o conteúdo gerado por IA pode estar incorreto.</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流通業者は、チャイ ティー製品を代理して流通し、その移動と販売を促進し、マーケティング、販売、アフター サービスを提供します。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彼らは小売業者や消費者との関係を確立および維持し、技術的および物流的なサポートを提供します。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Os principais distribuidores na América Latina incluem Unilever, Nestlé, Coca-Cola e PepsiCo.</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Distribuidores são as empresas que representam e distribuem produtos de chá Chai em nome dos fabricantes ou atacadistas.</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流通業者は、さまざまな市場や地域でチャイ ティー製品の移動と販売を促進する代理店であり、チャイ ティー製品のマーケティング、販売、アフター サービスを提供できます。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流通業者は、小売業者や消費者との関係を確立および維持し、チャイ ティー製品の技術的および物流的なサポートを提供することもできます。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ラテン アメリカにおけるチャイ ティー製品の主要な流通業者には、Unilever、Nestle、Coca-Cola、PepsiCo などがあります。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ラテン アメリカにおけるチャイのプロモーション計画と戦略は、チャイ ティーの認知度を高め、プレミアム製品として位置付け、試用と購入を奨励し、ロイヤルティを確立することを目的としています。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戦術には、ブランド名とロゴの作成、Web サイトとソーシャル メディアでの存在感の確立、デジタル マーケティング キャンペーンの開始、無料サンプルの配布、イベントの開催、地元企業との提携などが含まれます。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 plano será implementado ao longo de 12 meses com um orçamento de US$ 100.000 e avaliado usando indicadores-chave de desempenho.</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Plano e Estratégia</a:t>
            </a:r>
            <a:r>
              <a:rPr sz="1200"/>
              <a:t>
</a:t>
            </a:r>
            <a:r>
              <a:rPr lang="pt-BR" sz="1200" b="0" i="0" strike="noStrike" cap="none" baseline="0">
                <a:solidFill>
                  <a:srgbClr val="000000"/>
                </a:solidFill>
                <a:effectLst/>
                <a:latin typeface="Aptos"/>
                <a:ea typeface="Aptos"/>
                <a:cs typeface="Aptos"/>
              </a:rPr>
              <a:t>de Promoção O plano e estratégia de promoção do chá Chai na América Latina visa atingir os seguintes objetivos:</a:t>
            </a:r>
            <a:r>
              <a:rPr sz="1200"/>
              <a:t>
</a:t>
            </a:r>
            <a:r>
              <a:rPr lang="pt-BR" sz="1200" b="0" i="0" strike="noStrike" cap="none" baseline="0">
                <a:solidFill>
                  <a:srgbClr val="000000"/>
                </a:solidFill>
                <a:effectLst/>
                <a:latin typeface="Aptos"/>
                <a:ea typeface="Aptos"/>
                <a:cs typeface="Aptos"/>
              </a:rPr>
              <a:t>·         Aumentar a conscientização e o interesse pelo chá Chai entre o público-alvo</a:t>
            </a:r>
            <a:r>
              <a:rPr sz="1200"/>
              <a:t>
</a:t>
            </a:r>
            <a:r>
              <a:rPr lang="pt-BR" sz="1200" b="0" i="0" strike="noStrike" cap="none" baseline="0">
                <a:solidFill>
                  <a:srgbClr val="000000"/>
                </a:solidFill>
                <a:effectLst/>
                <a:latin typeface="Aptos"/>
                <a:ea typeface="Aptos"/>
                <a:cs typeface="Aptos"/>
              </a:rPr>
              <a:t>·         Posicione o chá Chai como um produto premium, natural e saudável que oferece uma experiência</a:t>
            </a:r>
            <a:r>
              <a:rPr sz="1200"/>
              <a:t>
</a:t>
            </a:r>
            <a:r>
              <a:rPr lang="pt-BR" sz="1200" b="0" i="0" strike="noStrike" cap="none" baseline="0">
                <a:solidFill>
                  <a:srgbClr val="000000"/>
                </a:solidFill>
                <a:effectLst/>
                <a:latin typeface="Aptos"/>
                <a:ea typeface="Aptos"/>
                <a:cs typeface="Aptos"/>
              </a:rPr>
              <a:t> única e satisfatória·         Incentive a experimentação e compra do chá Chai através de vários canais e incentivos</a:t>
            </a:r>
            <a:r>
              <a:rPr sz="1200"/>
              <a:t>
</a:t>
            </a:r>
            <a:r>
              <a:rPr lang="pt-BR" sz="1200" b="0" i="0" strike="noStrike" cap="none" baseline="0">
                <a:solidFill>
                  <a:srgbClr val="000000"/>
                </a:solidFill>
                <a:effectLst/>
                <a:latin typeface="Aptos"/>
                <a:ea typeface="Aptos"/>
                <a:cs typeface="Aptos"/>
              </a:rPr>
              <a:t>·         Construa lealdade e retenção entre os consumidores do chá Chai por meio de engajamento e feedback</a:t>
            </a:r>
            <a:r>
              <a:rPr sz="1200"/>
              <a:t>
</a:t>
            </a:r>
            <a:r>
              <a:rPr lang="pt-BR" sz="1200" b="0" i="0" strike="noStrike" cap="none" baseline="0">
                <a:solidFill>
                  <a:srgbClr val="000000"/>
                </a:solidFill>
                <a:effectLst/>
                <a:latin typeface="Aptos"/>
                <a:ea typeface="Aptos"/>
                <a:cs typeface="Aptos"/>
              </a:rPr>
              <a:t>O plano de promoção e a estratégia para o chá Chai na América Latina usarão uma combinação de táticas, tais como:</a:t>
            </a:r>
            <a:r>
              <a:rPr sz="1200"/>
              <a:t>
</a:t>
            </a:r>
            <a:r>
              <a:rPr lang="pt-BR" sz="1200" b="0" i="0" strike="noStrike" cap="none" baseline="0">
                <a:solidFill>
                  <a:srgbClr val="000000"/>
                </a:solidFill>
                <a:effectLst/>
                <a:latin typeface="Aptos"/>
                <a:ea typeface="Aptos"/>
                <a:cs typeface="Aptos"/>
              </a:rPr>
              <a:t>·         Criando um nome de marca e logotipo cativante e memorável para o chá</a:t>
            </a:r>
            <a:r>
              <a:rPr sz="1200"/>
              <a:t>
</a:t>
            </a:r>
            <a:r>
              <a:rPr lang="pt-BR" sz="1200" b="0" i="0" strike="noStrike" cap="none" baseline="0">
                <a:solidFill>
                  <a:srgbClr val="000000"/>
                </a:solidFill>
                <a:effectLst/>
                <a:latin typeface="Aptos"/>
                <a:ea typeface="Aptos"/>
                <a:cs typeface="Aptos"/>
              </a:rPr>
              <a:t> Chai·         Desenvolvendo um site e presença de mídia social para o chá Chai que mostre seus benefícios, recursos e histórias</a:t>
            </a:r>
            <a:r>
              <a:rPr sz="1200"/>
              <a:t>
</a:t>
            </a:r>
            <a:r>
              <a:rPr lang="pt-BR" sz="1200" b="0" i="0" strike="noStrike" cap="none" baseline="0">
                <a:solidFill>
                  <a:srgbClr val="000000"/>
                </a:solidFill>
                <a:effectLst/>
                <a:latin typeface="Aptos"/>
                <a:ea typeface="Aptos"/>
                <a:cs typeface="Aptos"/>
              </a:rPr>
              <a:t>·         Lançamento de uma campanha de marketing digital que usa SEO, SEM, e-mail marketing e marketing de influência para alcançar e atrair clientes</a:t>
            </a:r>
            <a:r>
              <a:rPr sz="1200"/>
              <a:t>
</a:t>
            </a:r>
            <a:r>
              <a:rPr lang="pt-BR" sz="1200" b="0" i="0" strike="noStrike" cap="none" baseline="0">
                <a:solidFill>
                  <a:srgbClr val="000000"/>
                </a:solidFill>
                <a:effectLst/>
                <a:latin typeface="Aptos"/>
                <a:ea typeface="Aptos"/>
                <a:cs typeface="Aptos"/>
              </a:rPr>
              <a:t> em potencial·         Distribuição de amostras e cupons gratuitos de chá Chai em locais estratégicos, como supermercados, cafés e lojas</a:t>
            </a:r>
            <a:r>
              <a:rPr sz="1200"/>
              <a:t>
</a:t>
            </a:r>
            <a:r>
              <a:rPr lang="pt-BR" sz="1200" b="0" i="0" strike="noStrike" cap="none" baseline="0">
                <a:solidFill>
                  <a:srgbClr val="000000"/>
                </a:solidFill>
                <a:effectLst/>
                <a:latin typeface="Aptos"/>
                <a:ea typeface="Aptos"/>
                <a:cs typeface="Aptos"/>
              </a:rPr>
              <a:t> de saúde·         Organizar eventos e concursos que convidam as pessoas a experimentar e compartilhar o chá Chai com seus amigos e familiares</a:t>
            </a:r>
            <a:r>
              <a:rPr sz="1200"/>
              <a:t>
</a:t>
            </a:r>
            <a:r>
              <a:rPr lang="pt-BR" sz="1200" b="0" i="0" strike="noStrike" cap="none" baseline="0">
                <a:solidFill>
                  <a:srgbClr val="000000"/>
                </a:solidFill>
                <a:effectLst/>
                <a:latin typeface="Aptos"/>
                <a:ea typeface="Aptos"/>
                <a:cs typeface="Aptos"/>
              </a:rPr>
              <a:t>·         Parceria com empresas e organizações locais que compartilham os mesmos valores e visão do chá</a:t>
            </a:r>
            <a:r>
              <a:rPr sz="1200"/>
              <a:t>
</a:t>
            </a:r>
            <a:r>
              <a:rPr lang="pt-BR" sz="1200" b="0" i="0" strike="noStrike" cap="none" baseline="0">
                <a:solidFill>
                  <a:srgbClr val="000000"/>
                </a:solidFill>
                <a:effectLst/>
                <a:latin typeface="Aptos"/>
                <a:ea typeface="Aptos"/>
                <a:cs typeface="Aptos"/>
              </a:rPr>
              <a:t>Chai O plano de promoção e a estratégia para o chá Chai na América Latina serão implementados durante um período de 12 meses, com um orçamento de US $ 100.000.</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この計画は、Web サイトのトラフィック、ソーシャル メディアのエンゲージメント、電子メール開封率、コンバージョン率、販売量、顧客満足度、維持率などの主要業績評価指標を使用して監視および評価されます。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O plano e a estratégia de promoção do chá Chai na América Latina devem resultar em um aumento de 20% na conscientização e interesse, um aumento de 10% na participação de mercado, um aumento de 15% no volume de vendas e receita e um aumento de 25% nas taxas de satisfação e retenção do cliente.</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Resultados Esperados e Desafios</a:t>
            </a:r>
            <a:r>
              <a:rPr sz="1200"/>
              <a:t>
</a:t>
            </a:r>
            <a:r>
              <a:rPr lang="pt-BR" sz="1200" b="0" i="0" strike="noStrike" cap="none" baseline="0">
                <a:solidFill>
                  <a:srgbClr val="000000"/>
                </a:solidFill>
                <a:effectLst/>
                <a:latin typeface="Aptos"/>
                <a:ea typeface="Aptos"/>
                <a:cs typeface="Aptos"/>
              </a:rPr>
              <a:t>Os resultados esperados do plano e estratégia de promoção do chá Chai na América Latina são:</a:t>
            </a:r>
            <a:r>
              <a:rPr sz="1200"/>
              <a:t>
</a:t>
            </a:r>
            <a:r>
              <a:rPr lang="pt-BR" sz="1200" b="0" i="0" strike="noStrike" cap="none" baseline="0">
                <a:solidFill>
                  <a:srgbClr val="000000"/>
                </a:solidFill>
                <a:effectLst/>
                <a:latin typeface="Aptos"/>
                <a:ea typeface="Aptos"/>
                <a:cs typeface="Aptos"/>
              </a:rPr>
              <a:t>·         Aumento de 20% na conscientização e interesse pelo chá Chai entre o público-alvo</a:t>
            </a:r>
            <a:r>
              <a:rPr sz="1200"/>
              <a:t>
</a:t>
            </a:r>
            <a:r>
              <a:rPr lang="pt-BR" sz="1200" b="0" i="0" strike="noStrike" cap="none" baseline="0">
                <a:solidFill>
                  <a:srgbClr val="000000"/>
                </a:solidFill>
                <a:effectLst/>
                <a:latin typeface="Aptos"/>
                <a:ea typeface="Aptos"/>
                <a:cs typeface="Aptos"/>
              </a:rPr>
              <a:t>·         Um aumento de 10% na participação de mercado do chá Chai na região</a:t>
            </a:r>
            <a:r>
              <a:rPr sz="1200"/>
              <a:t>
</a:t>
            </a:r>
            <a:r>
              <a:rPr lang="pt-BR" sz="1200" b="0" i="0" strike="noStrike" cap="none" baseline="0">
                <a:solidFill>
                  <a:srgbClr val="000000"/>
                </a:solidFill>
                <a:effectLst/>
                <a:latin typeface="Aptos"/>
                <a:ea typeface="Aptos"/>
                <a:cs typeface="Aptos"/>
              </a:rPr>
              <a:t>·         Um aumento de 15% no volume de vendas e receita do chá Chai na região</a:t>
            </a:r>
            <a:r>
              <a:rPr sz="1200"/>
              <a:t>
</a:t>
            </a:r>
            <a:r>
              <a:rPr lang="pt-BR" sz="1200" b="0" i="0" strike="noStrike" cap="none" baseline="0">
                <a:solidFill>
                  <a:srgbClr val="000000"/>
                </a:solidFill>
                <a:effectLst/>
                <a:latin typeface="Aptos"/>
                <a:ea typeface="Aptos"/>
                <a:cs typeface="Aptos"/>
              </a:rPr>
              <a:t>·         Aumento de 25% nas taxas de satisfação e retenção do chá Chai na região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O plano e a estratégia de promoção do chá Chai na América Latina enfrentam vários desafios, incluindo preço alto, falta de conscientização, concorrência de outros produtos de chá, barreiras regulatórias e culturais e questões ambientais e sociais que podem afetar o fornecimento e a qualidade dos ingredientes do chá Chai.</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Os desafios potenciais do plano de promoção e estratégia do chá Chai na América Latina são:</a:t>
            </a:r>
            <a:r>
              <a:rPr sz="1200"/>
              <a:t>
</a:t>
            </a:r>
            <a:r>
              <a:rPr lang="pt-BR" sz="1200" b="0" i="0" strike="noStrike" cap="none" baseline="0">
                <a:solidFill>
                  <a:srgbClr val="000000"/>
                </a:solidFill>
                <a:effectLst/>
                <a:latin typeface="Aptos"/>
                <a:ea typeface="Aptos"/>
                <a:cs typeface="Aptos"/>
              </a:rPr>
              <a:t>·         O alto preço e baixa acessibilidade dos produtos de chá Chai em comparação com outras bebidas</a:t>
            </a:r>
            <a:r>
              <a:rPr sz="1200"/>
              <a:t>
</a:t>
            </a:r>
            <a:r>
              <a:rPr lang="pt-BR" sz="1200" b="0" i="0" strike="noStrike" cap="none" baseline="0">
                <a:solidFill>
                  <a:srgbClr val="000000"/>
                </a:solidFill>
                <a:effectLst/>
                <a:latin typeface="Aptos"/>
                <a:ea typeface="Aptos"/>
                <a:cs typeface="Aptos"/>
              </a:rPr>
              <a:t>·         A falta de consciência e familiaridade com o chá Chai entre alguns segmentos da população</a:t>
            </a:r>
            <a:r>
              <a:rPr sz="1200"/>
              <a:t>
</a:t>
            </a:r>
            <a:r>
              <a:rPr lang="pt-BR" sz="1200" b="0" i="0" strike="noStrike" cap="none" baseline="0">
                <a:solidFill>
                  <a:srgbClr val="000000"/>
                </a:solidFill>
                <a:effectLst/>
                <a:latin typeface="Aptos"/>
                <a:ea typeface="Aptos"/>
                <a:cs typeface="Aptos"/>
              </a:rPr>
              <a:t>·         A concorrência de outros produtos de chá, como chás herbais, verdes e pretos</a:t>
            </a:r>
            <a:r>
              <a:rPr sz="1200"/>
              <a:t>
</a:t>
            </a:r>
            <a:r>
              <a:rPr lang="pt-BR" sz="1200" b="0" i="0" strike="noStrike" cap="none" baseline="0">
                <a:solidFill>
                  <a:srgbClr val="000000"/>
                </a:solidFill>
                <a:effectLst/>
                <a:latin typeface="Aptos"/>
                <a:ea typeface="Aptos"/>
                <a:cs typeface="Aptos"/>
              </a:rPr>
              <a:t>·         As barreiras regulatórias e culturais que podem limitar a entrada e expansão dos produtos de chá Chai em alguns países</a:t>
            </a:r>
            <a:r>
              <a:rPr sz="1200"/>
              <a:t>
</a:t>
            </a:r>
            <a:r>
              <a:rPr lang="pt-BR" sz="1200" b="0" i="0" strike="noStrike" cap="none" baseline="0">
                <a:solidFill>
                  <a:srgbClr val="000000"/>
                </a:solidFill>
                <a:effectLst/>
                <a:latin typeface="Aptos"/>
                <a:ea typeface="Aptos"/>
                <a:cs typeface="Aptos"/>
              </a:rPr>
              <a:t>·         As questões ambientais e sociais que podem afetar o fornecimento e a qualidade dos ingredientes do chá Chai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チャイ ティーはラテン アメリカ市場で有望な製品であり、健康的でエキゾチックな代替品を提供します。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独自の機能と利点を活用して、プレミアムで多用途の製品として位置付ける必要があります。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Uma mistura de táticas online e offline deve ser usada para atingir o público-alvo e superar desafios.</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Recomendações e Conclusões</a:t>
            </a:r>
            <a:r>
              <a:rPr sz="1200"/>
              <a:t>
</a:t>
            </a:r>
            <a:r>
              <a:rPr lang="pt-BR" sz="1200" b="0" i="0" strike="noStrike" cap="none" baseline="0">
                <a:solidFill>
                  <a:srgbClr val="000000"/>
                </a:solidFill>
                <a:effectLst/>
                <a:latin typeface="Aptos"/>
                <a:ea typeface="Aptos"/>
                <a:cs typeface="Aptos"/>
              </a:rPr>
              <a:t>Com base na análise de mercado, na análise competitiva, nos canais de distribuição e no plano e estratégia de promoção, as seguintes recomendações e conclusões podem ser tiradas para o futuro do chá Chai na América Latina:</a:t>
            </a:r>
            <a:r>
              <a:rPr sz="1200"/>
              <a:t>
</a:t>
            </a:r>
            <a:r>
              <a:rPr lang="pt-BR" sz="1200" b="0" i="0" strike="noStrike" cap="none" baseline="0">
                <a:solidFill>
                  <a:srgbClr val="000000"/>
                </a:solidFill>
                <a:effectLst/>
                <a:latin typeface="Aptos"/>
                <a:ea typeface="Aptos"/>
                <a:cs typeface="Aptos"/>
              </a:rPr>
              <a:t>·         O chá chai é um produto promissor que tem potencial para crescer e ter sucesso no mercado latino-americano, pois oferece uma alternativa saudável, natural e exótica a outras bebidas</a:t>
            </a:r>
            <a:r>
              <a:rPr sz="1200"/>
              <a:t>
</a:t>
            </a:r>
            <a:r>
              <a:rPr lang="pt-BR" sz="1200" b="0" i="0" strike="noStrike" cap="none" baseline="0">
                <a:solidFill>
                  <a:srgbClr val="000000"/>
                </a:solidFill>
                <a:effectLst/>
                <a:latin typeface="Aptos"/>
                <a:ea typeface="Aptos"/>
                <a:cs typeface="Aptos"/>
              </a:rPr>
              <a:t>·         O chá Chai precisa ser posicionado e comercializado como um produto premium, autêntico e versátil que pode atrair diferentes segmentos e ocasiões</a:t>
            </a:r>
            <a:r>
              <a:rPr sz="1200"/>
              <a:t>
</a:t>
            </a:r>
            <a:r>
              <a:rPr lang="pt-BR" sz="1200" b="0" i="0" strike="noStrike" cap="none" baseline="0">
                <a:solidFill>
                  <a:srgbClr val="000000"/>
                </a:solidFill>
                <a:effectLst/>
                <a:latin typeface="Aptos"/>
                <a:ea typeface="Aptos"/>
                <a:cs typeface="Aptos"/>
              </a:rPr>
              <a:t>·         O chá Chai precisa aproveitar suas características e benefícios exclusivos, como seu aroma rico, sabor e benefícios para a saúde, para se diferenciar de outros produtos</a:t>
            </a:r>
            <a:r>
              <a:rPr sz="1200"/>
              <a:t>
</a:t>
            </a:r>
            <a:r>
              <a:rPr lang="pt-BR" sz="1200" b="0" i="0" strike="noStrike" cap="none" baseline="0">
                <a:solidFill>
                  <a:srgbClr val="000000"/>
                </a:solidFill>
                <a:effectLst/>
                <a:latin typeface="Aptos"/>
                <a:ea typeface="Aptos"/>
                <a:cs typeface="Aptos"/>
              </a:rPr>
              <a:t> de chá·         O chá Chai precisa usar uma mistura de táticas on-line e off-line para alcançar e se envolver com o público-alvo e criar uma base</a:t>
            </a:r>
            <a:r>
              <a:rPr sz="1200"/>
              <a:t>
</a:t>
            </a:r>
            <a:r>
              <a:rPr lang="pt-BR" sz="1200" b="0" i="0" strike="noStrike" cap="none" baseline="0">
                <a:solidFill>
                  <a:srgbClr val="000000"/>
                </a:solidFill>
                <a:effectLst/>
                <a:latin typeface="Aptos"/>
                <a:ea typeface="Aptos"/>
                <a:cs typeface="Aptos"/>
              </a:rPr>
              <a:t> de clientes fiéis e satisfeitos·         O chá Chai precisa superar os desafios e ameaças que podem impedir seu crescimento e expansão na região, como preço, conscientização, concorrência, regulamentação e sustentabilidade</a:t>
            </a:r>
            <a:r>
              <a:rPr sz="1200"/>
              <a:t>
</a:t>
            </a:r>
            <a:r>
              <a:rPr lang="pt-BR" sz="1200" b="0" i="0" strike="noStrike" cap="none" baseline="0">
                <a:solidFill>
                  <a:srgbClr val="000000"/>
                </a:solidFill>
                <a:effectLst/>
                <a:latin typeface="Aptos"/>
                <a:ea typeface="Aptos"/>
                <a:cs typeface="Aptos"/>
              </a:rPr>
              <a:t>Em conclusão, o chá Chai é um produto que tem muito potencial e oportunidades no mercado latino-americano, mas também enfrenta alguns desafios e riscos.</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このレポートで概説されたプロモーション計画と戦略は、これらの問題に対処し、望ましい結果を達成することを目的としています。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ただし、プロモーション計画と戦略は、市場の状況の変化や顧客からのフィードバックに応じて常に監視、評価、調整する必要があります。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Agenda</a:t>
            </a:r>
            <a:r>
              <a:rPr sz="1200"/>
              <a:t>
</a:t>
            </a:r>
            <a:r>
              <a:rPr sz="1200"/>
              <a:t>
</a:t>
            </a:r>
            <a:r>
              <a:rPr lang="pt-BR" sz="1200" b="0" i="0" strike="noStrike" cap="none" baseline="0">
                <a:solidFill>
                  <a:srgbClr val="000000"/>
                </a:solidFill>
                <a:effectLst/>
                <a:latin typeface="Aptos"/>
                <a:ea typeface="Aptos"/>
                <a:cs typeface="Aptos"/>
              </a:rPr>
              <a:t>* Introdução</a:t>
            </a:r>
            <a:r>
              <a:rPr sz="1200"/>
              <a:t>
</a:t>
            </a:r>
            <a:r>
              <a:rPr lang="pt-BR" sz="1200" b="0" i="0" strike="noStrike" cap="none" baseline="0">
                <a:solidFill>
                  <a:srgbClr val="000000"/>
                </a:solidFill>
                <a:effectLst/>
                <a:latin typeface="Aptos"/>
                <a:ea typeface="Aptos"/>
                <a:cs typeface="Aptos"/>
              </a:rPr>
              <a:t>* Descrição</a:t>
            </a:r>
            <a:r>
              <a:rPr sz="1200"/>
              <a:t>
</a:t>
            </a:r>
            <a:r>
              <a:rPr lang="pt-BR" sz="1200" b="0" i="0" strike="noStrike" cap="none" baseline="0">
                <a:solidFill>
                  <a:srgbClr val="000000"/>
                </a:solidFill>
                <a:effectLst/>
                <a:latin typeface="Aptos"/>
                <a:ea typeface="Aptos"/>
                <a:cs typeface="Aptos"/>
              </a:rPr>
              <a:t> do produto* Descrição do produto (1/2)</a:t>
            </a:r>
            <a:r>
              <a:rPr sz="1200"/>
              <a:t>
</a:t>
            </a:r>
            <a:r>
              <a:rPr lang="pt-BR" sz="1200" b="0" i="0" strike="noStrike" cap="none" baseline="0">
                <a:solidFill>
                  <a:srgbClr val="000000"/>
                </a:solidFill>
                <a:effectLst/>
                <a:latin typeface="Aptos"/>
                <a:ea typeface="Aptos"/>
                <a:cs typeface="Aptos"/>
              </a:rPr>
              <a:t>* Descrição do produto (2/2)</a:t>
            </a:r>
            <a:r>
              <a:rPr sz="1200"/>
              <a:t>
</a:t>
            </a:r>
            <a:r>
              <a:rPr lang="pt-BR" sz="1200" b="0" i="0" strike="noStrike" cap="none" baseline="0">
                <a:solidFill>
                  <a:srgbClr val="000000"/>
                </a:solidFill>
                <a:effectLst/>
                <a:latin typeface="Aptos"/>
                <a:ea typeface="Aptos"/>
                <a:cs typeface="Aptos"/>
              </a:rPr>
              <a:t>* Tendência e demanda</a:t>
            </a:r>
            <a:r>
              <a:rPr sz="1200"/>
              <a:t>
</a:t>
            </a:r>
            <a:r>
              <a:rPr lang="pt-BR" sz="1200" b="0" i="0" strike="noStrike" cap="none" baseline="0">
                <a:solidFill>
                  <a:srgbClr val="000000"/>
                </a:solidFill>
                <a:effectLst/>
                <a:latin typeface="Aptos"/>
                <a:ea typeface="Aptos"/>
                <a:cs typeface="Aptos"/>
              </a:rPr>
              <a:t> do mercado* Análise</a:t>
            </a:r>
            <a:r>
              <a:rPr sz="1200"/>
              <a:t>
</a:t>
            </a:r>
            <a:r>
              <a:rPr lang="pt-BR" sz="1200" b="0" i="0" strike="noStrike" cap="none" baseline="0">
                <a:solidFill>
                  <a:srgbClr val="000000"/>
                </a:solidFill>
                <a:effectLst/>
                <a:latin typeface="Aptos"/>
                <a:ea typeface="Aptos"/>
                <a:cs typeface="Aptos"/>
              </a:rPr>
              <a:t> competitiva * Tetley</a:t>
            </a:r>
            <a:r>
              <a:rPr sz="1200"/>
              <a:t>
</a:t>
            </a:r>
            <a:r>
              <a:rPr lang="pt-BR" sz="1200" b="0" i="0" strike="noStrike" cap="none" baseline="0">
                <a:solidFill>
                  <a:srgbClr val="000000"/>
                </a:solidFill>
                <a:effectLst/>
                <a:latin typeface="Aptos"/>
                <a:ea typeface="Aptos"/>
                <a:cs typeface="Aptos"/>
              </a:rPr>
              <a:t> * Teavana</a:t>
            </a:r>
            <a:r>
              <a:rPr sz="1200"/>
              <a:t>
</a:t>
            </a:r>
            <a:r>
              <a:rPr lang="pt-BR" sz="1200" b="0" i="0" strike="noStrike" cap="none" baseline="0">
                <a:solidFill>
                  <a:srgbClr val="000000"/>
                </a:solidFill>
                <a:effectLst/>
                <a:latin typeface="Aptos"/>
                <a:ea typeface="Aptos"/>
                <a:cs typeface="Aptos"/>
              </a:rPr>
              <a:t> * Chá</a:t>
            </a:r>
            <a:r>
              <a:rPr sz="1200"/>
              <a:t>
</a:t>
            </a:r>
            <a:r>
              <a:rPr lang="pt-BR" sz="1200" b="0" i="0" strike="noStrike" cap="none" baseline="0">
                <a:solidFill>
                  <a:srgbClr val="000000"/>
                </a:solidFill>
                <a:effectLst/>
                <a:latin typeface="Aptos"/>
                <a:ea typeface="Aptos"/>
                <a:cs typeface="Aptos"/>
              </a:rPr>
              <a:t> de David * Marcas</a:t>
            </a:r>
            <a:r>
              <a:rPr sz="1200"/>
              <a:t>
</a:t>
            </a:r>
            <a:r>
              <a:rPr lang="pt-BR" sz="1200" b="0" i="0" strike="noStrike" cap="none" baseline="0">
                <a:solidFill>
                  <a:srgbClr val="000000"/>
                </a:solidFill>
                <a:effectLst/>
                <a:latin typeface="Aptos"/>
                <a:ea typeface="Aptos"/>
                <a:cs typeface="Aptos"/>
              </a:rPr>
              <a:t> locais* Participação de mercado do chá Chai na América</a:t>
            </a:r>
            <a:r>
              <a:rPr sz="1200"/>
              <a:t>
</a:t>
            </a:r>
            <a:r>
              <a:rPr lang="pt-BR" sz="1200" b="0" i="0" strike="noStrike" cap="none" baseline="0">
                <a:solidFill>
                  <a:srgbClr val="000000"/>
                </a:solidFill>
                <a:effectLst/>
                <a:latin typeface="Aptos"/>
                <a:ea typeface="Aptos"/>
                <a:cs typeface="Aptos"/>
              </a:rPr>
              <a:t> Latina* Canais</a:t>
            </a:r>
            <a:r>
              <a:rPr sz="1200"/>
              <a:t>
</a:t>
            </a:r>
            <a:r>
              <a:rPr lang="pt-BR" sz="1200" b="0" i="0" strike="noStrike" cap="none" baseline="0">
                <a:solidFill>
                  <a:srgbClr val="000000"/>
                </a:solidFill>
                <a:effectLst/>
                <a:latin typeface="Aptos"/>
                <a:ea typeface="Aptos"/>
                <a:cs typeface="Aptos"/>
              </a:rPr>
              <a:t> de distribuição * Varejistas * Atacadistas</a:t>
            </a:r>
            <a:r>
              <a:rPr sz="1200"/>
              <a:t>
</a:t>
            </a:r>
            <a:r>
              <a:rPr lang="pt-BR" sz="1200" b="0" i="0" strike="noStrike" cap="none" baseline="0">
                <a:solidFill>
                  <a:srgbClr val="000000"/>
                </a:solidFill>
                <a:effectLst/>
                <a:latin typeface="Aptos"/>
                <a:ea typeface="Aptos"/>
                <a:cs typeface="Aptos"/>
              </a:rPr>
              <a:t> * Distribuidores</a:t>
            </a:r>
            <a:r>
              <a:rPr sz="1200"/>
              <a:t>
</a:t>
            </a:r>
            <a:r>
              <a:rPr lang="pt-BR" sz="1200" b="0" i="0" strike="noStrike" cap="none" baseline="0">
                <a:solidFill>
                  <a:srgbClr val="000000"/>
                </a:solidFill>
                <a:effectLst/>
                <a:latin typeface="Aptos"/>
                <a:ea typeface="Aptos"/>
                <a:cs typeface="Aptos"/>
              </a:rPr>
              <a:t>* Plano e estratégia</a:t>
            </a:r>
            <a:r>
              <a:rPr sz="1200"/>
              <a:t>
</a:t>
            </a:r>
            <a:r>
              <a:rPr lang="pt-BR" sz="1200" b="0" i="0" strike="noStrike" cap="none" baseline="0">
                <a:solidFill>
                  <a:srgbClr val="000000"/>
                </a:solidFill>
                <a:effectLst/>
                <a:latin typeface="Aptos"/>
                <a:ea typeface="Aptos"/>
                <a:cs typeface="Aptos"/>
              </a:rPr>
              <a:t> de promoção* Resultados e desafios</a:t>
            </a:r>
            <a:r>
              <a:rPr sz="1200"/>
              <a:t>
</a:t>
            </a:r>
            <a:r>
              <a:rPr lang="pt-BR" sz="1200" b="0" i="0" strike="noStrike" cap="none" baseline="0">
                <a:solidFill>
                  <a:srgbClr val="000000"/>
                </a:solidFill>
                <a:effectLst/>
                <a:latin typeface="Aptos"/>
                <a:ea typeface="Aptos"/>
                <a:cs typeface="Aptos"/>
              </a:rPr>
              <a:t> esperados * Resultados esperados</a:t>
            </a:r>
            <a:r>
              <a:rPr sz="1200"/>
              <a:t>
</a:t>
            </a:r>
            <a:r>
              <a:rPr sz="1200"/>
              <a:t>
</a:t>
            </a:r>
            <a:r>
              <a:rPr lang="pt-BR" sz="1200" b="0" i="0" strike="noStrike" cap="none" baseline="0">
                <a:solidFill>
                  <a:srgbClr val="000000"/>
                </a:solidFill>
                <a:effectLst/>
                <a:latin typeface="Aptos"/>
                <a:ea typeface="Aptos"/>
                <a:cs typeface="Aptos"/>
              </a:rPr>
              <a:t> * Desafios potenciais</a:t>
            </a:r>
            <a:r>
              <a:rPr sz="1200"/>
              <a:t>
</a:t>
            </a:r>
            <a:r>
              <a:rPr lang="pt-BR" sz="1200" b="0" i="0" strike="noStrike" cap="none" baseline="0">
                <a:solidFill>
                  <a:srgbClr val="000000"/>
                </a:solidFill>
                <a:effectLst/>
                <a:latin typeface="Aptos"/>
                <a:ea typeface="Aptos"/>
                <a:cs typeface="Aptos"/>
              </a:rPr>
              <a:t>* Recomendações e conclusões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このレポートは、ラテン アメリカ地域における Mystic Spice Premium Chai Tea の市場分析を提供します。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Ele cobre a descrição do produto, tendência de mercado, análise competitiva, canais de distribuição, plano de promoção, resultados esperados e recomendações para o futuro.</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Introduções</a:t>
            </a:r>
            <a:r>
              <a:rPr sz="1200"/>
              <a:t>
</a:t>
            </a:r>
            <a:r>
              <a:rPr lang="pt-BR" sz="1200" b="0" i="0" strike="noStrike" cap="none" baseline="0">
                <a:solidFill>
                  <a:srgbClr val="000000"/>
                </a:solidFill>
                <a:effectLst/>
                <a:latin typeface="Aptos"/>
                <a:ea typeface="Aptos"/>
                <a:cs typeface="Aptos"/>
              </a:rPr>
              <a:t>O Mystic Spice Premium Chai Tea é um novo produto lançado pela Contoso Beverage, uma empresa especializada na produção e distribuição de bebidas de alta qualidade em todo o mundo.</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Mystic Spice Premium Chai Tea は、インド発祥で世界中で人気のスパイス入りティー ドリンクです。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温かくても冷たくても、ミルクの有無にかかわらず、さまざまなスパイスや甘味料と一緒に楽しめる多用途の飲み物です。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チャイ ティーには、免疫力の向上、炎症の軽減、消化の改善など、多くの健康上の利点があります。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また、もてなし、友情、リラクゼーションと関連付けられることが多いため、文化的、歴史的にも豊かな重要性があります。</a:t>
            </a:r>
            <a:r>
              <a:rPr lang="pt-BR" sz="1200" b="0" i="0" strike="noStrike" cap="none" baseline="0">
                <a:solidFill>
                  <a:srgbClr val="000000"/>
                </a:solidFill>
                <a:effectLst/>
                <a:latin typeface="Aptos"/>
                <a:ea typeface="Aptos"/>
                <a:cs typeface="Aptos"/>
              </a:rPr>
              <a:t>このレポートの目的は、ラテン アメリカ地域に焦点を当てた、Mystic Spice Premium Chai Tea の市場分析を提供することです。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 relatório abrangerá os seguintes aspectos:</a:t>
            </a:r>
            <a:r>
              <a:rPr sz="1200"/>
              <a:t>
</a:t>
            </a:r>
            <a:r>
              <a:rPr lang="pt-BR" sz="1200" b="0" i="0" strike="noStrike" cap="none" baseline="0">
                <a:solidFill>
                  <a:srgbClr val="000000"/>
                </a:solidFill>
                <a:effectLst/>
                <a:latin typeface="Aptos"/>
                <a:ea typeface="Aptos"/>
                <a:cs typeface="Aptos"/>
              </a:rPr>
              <a:t>·         A descrição do produto, características e benefícios do Mystic Spice Premium Chai Tea</a:t>
            </a:r>
            <a:r>
              <a:rPr sz="1200"/>
              <a:t>
</a:t>
            </a:r>
            <a:r>
              <a:rPr lang="pt-BR" sz="1200" b="0" i="0" strike="noStrike" cap="none" baseline="0">
                <a:solidFill>
                  <a:srgbClr val="000000"/>
                </a:solidFill>
                <a:effectLst/>
                <a:latin typeface="Aptos"/>
                <a:ea typeface="Aptos"/>
                <a:cs typeface="Aptos"/>
              </a:rPr>
              <a:t>·         A tendência de mercado e a demanda por chá Chai na América</a:t>
            </a:r>
            <a:r>
              <a:rPr sz="1200"/>
              <a:t>
</a:t>
            </a:r>
            <a:r>
              <a:rPr lang="pt-BR" sz="1200" b="0" i="0" strike="noStrike" cap="none" baseline="0">
                <a:solidFill>
                  <a:srgbClr val="000000"/>
                </a:solidFill>
                <a:effectLst/>
                <a:latin typeface="Aptos"/>
                <a:ea typeface="Aptos"/>
                <a:cs typeface="Aptos"/>
              </a:rPr>
              <a:t> Latina·         A análise competitiva do chá Chai na América</a:t>
            </a:r>
            <a:r>
              <a:rPr sz="1200"/>
              <a:t>
</a:t>
            </a:r>
            <a:r>
              <a:rPr lang="pt-BR" sz="1200" b="0" i="0" strike="noStrike" cap="none" baseline="0">
                <a:solidFill>
                  <a:srgbClr val="000000"/>
                </a:solidFill>
                <a:effectLst/>
                <a:latin typeface="Aptos"/>
                <a:ea typeface="Aptos"/>
                <a:cs typeface="Aptos"/>
              </a:rPr>
              <a:t> Latina·         Os canais de distribuição do chá Chai na América</a:t>
            </a:r>
            <a:r>
              <a:rPr sz="1200"/>
              <a:t>
</a:t>
            </a:r>
            <a:r>
              <a:rPr lang="pt-BR" sz="1200" b="0" i="0" strike="noStrike" cap="none" baseline="0">
                <a:solidFill>
                  <a:srgbClr val="000000"/>
                </a:solidFill>
                <a:effectLst/>
                <a:latin typeface="Aptos"/>
                <a:ea typeface="Aptos"/>
                <a:cs typeface="Aptos"/>
              </a:rPr>
              <a:t> Latina·         O plano de promoção e a estratégia do chá Chai na América</a:t>
            </a:r>
            <a:r>
              <a:rPr sz="1200"/>
              <a:t>
</a:t>
            </a:r>
            <a:r>
              <a:rPr lang="pt-BR" sz="1200" b="0" i="0" strike="noStrike" cap="none" baseline="0">
                <a:solidFill>
                  <a:srgbClr val="000000"/>
                </a:solidFill>
                <a:effectLst/>
                <a:latin typeface="Aptos"/>
                <a:ea typeface="Aptos"/>
                <a:cs typeface="Aptos"/>
              </a:rPr>
              <a:t> Latina·         Os resultados esperados e os desafios do plano</a:t>
            </a:r>
            <a:r>
              <a:rPr sz="1200"/>
              <a:t>
</a:t>
            </a:r>
            <a:r>
              <a:rPr lang="pt-BR" sz="1200" b="0" i="0" strike="noStrike" cap="none" baseline="0">
                <a:solidFill>
                  <a:srgbClr val="000000"/>
                </a:solidFill>
                <a:effectLst/>
                <a:latin typeface="Aptos"/>
                <a:ea typeface="Aptos"/>
                <a:cs typeface="Aptos"/>
              </a:rPr>
              <a:t> de promoção·         As recomendações e conclusões para o futuro do chá Chai na América Latina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Mystic Spice Premium Chai Tea は、インドのチャイの伝統を尊重して丁寧に作られたブレンドです。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Cada xícara leva você a uma viagem pelas paisagens vibrantes da Índia, trazendo uma autêntica experiência chai para sua casa.</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Descrição</a:t>
            </a:r>
            <a:r>
              <a:rPr sz="1200"/>
              <a:t>
</a:t>
            </a:r>
            <a:r>
              <a:rPr lang="pt-BR" sz="1200" b="0" i="0" strike="noStrike" cap="none" baseline="0">
                <a:solidFill>
                  <a:srgbClr val="000000"/>
                </a:solidFill>
                <a:effectLst/>
                <a:latin typeface="Aptos"/>
                <a:ea typeface="Aptos"/>
                <a:cs typeface="Aptos"/>
              </a:rPr>
              <a:t>do Produto Mystic Spice Premium Chai Tea é uma mistura meticulosamente trabalhada que presta homenagem às tradições atemporais do chai indiano.</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各カップはインドの活気に満ちた風景を巡る魅惑的な旅を提供し、自宅で本格的なチャイ体験をお届けします。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Mystic Spice Premium Chai Tea の製品説明、特徴、利点を以下の表にまとめます。</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não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não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ラテン アメリカ市場は、健康的、自然的、そしてエキゾチックな製品に対する需要が高まっており、チャイ ティーにとって大きなチャンスをもたらしています。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世界のチャイ ティー市場規模は 2019 年に 19 億米ドルと評価され、2020 年から 2027 年にかけて 5.5% の CAGR で成長すると予想されており、ラテン アメリカは最も急速に成長している地域の 1 つです。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Os principais motores para o crescimento incluem o aumento da conscientização, o aumento da renda disponível e a expansão da distribuição.</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Tendência de Mercado e Demanda</a:t>
            </a:r>
            <a:r>
              <a:rPr sz="1200"/>
              <a:t>
</a:t>
            </a:r>
            <a:r>
              <a:rPr lang="pt-BR" sz="1200" b="0" i="0" strike="noStrike" cap="none" baseline="0">
                <a:solidFill>
                  <a:srgbClr val="000000"/>
                </a:solidFill>
                <a:effectLst/>
                <a:latin typeface="Aptos"/>
                <a:ea typeface="Aptos"/>
                <a:cs typeface="Aptos"/>
              </a:rPr>
              <a:t>O mercado latino-americano oferece uma grande oportunidade para o chá Chai, já que a região tem uma demanda crescente por produtos saudáveis, naturais e exóticos.</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この地域には紅茶文化も根付いており、特にアルゼンチン、チリ、ウルグアイなどの国ではマテ茶が人気の飲み物です。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チャイ ティーは、カフェインが増加し、複雑な風味プロファイルを提供するため、紅茶愛好家とコーヒー愛好家の両方にアピールできます。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チャイ ティーは、社交、分かち合い、甘いお菓子を満喫することを楽しむラテン アメリカの消費者のライフスタイルや好みにもフィットします。</a:t>
            </a:r>
            <a:r>
              <a:rPr lang="pt-BR" sz="1200" b="0" i="0" strike="noStrike" cap="none" baseline="0">
                <a:solidFill>
                  <a:srgbClr val="000000"/>
                </a:solidFill>
                <a:effectLst/>
                <a:latin typeface="Aptos"/>
                <a:ea typeface="Aptos"/>
                <a:cs typeface="Aptos"/>
              </a:rPr>
              <a:t>Grand View Research のレポートによると、世界のチャイ ティー市場規模は 2019 年に 19 億米ドルと評価され、2020 年から 2027 年まで年間平均成長率 (CAGR) 5.5% で成長すると予想されています。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また、このレポートでは、ラテン アメリカはチャイ ティーの最も急成長している地域の一つであり、2020 年から 2027 年までの CAGR は 6.2% であると述べています。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Os principais impulsionadores para o crescimento do chá Chai na América Latina são:</a:t>
            </a:r>
            <a:r>
              <a:rPr sz="1200"/>
              <a:t>
</a:t>
            </a:r>
            <a:r>
              <a:rPr lang="pt-BR" sz="1200" b="0" i="0" strike="noStrike" cap="none" baseline="0">
                <a:solidFill>
                  <a:srgbClr val="000000"/>
                </a:solidFill>
                <a:effectLst/>
                <a:latin typeface="Aptos"/>
                <a:ea typeface="Aptos"/>
                <a:cs typeface="Aptos"/>
              </a:rPr>
              <a:t>·         A crescente conscientização e interesse nos benefícios para a saúde e aspectos culturais do chá</a:t>
            </a:r>
            <a:r>
              <a:rPr sz="1200"/>
              <a:t>
</a:t>
            </a:r>
            <a:r>
              <a:rPr lang="pt-BR" sz="1200" b="0" i="0" strike="noStrike" cap="none" baseline="0">
                <a:solidFill>
                  <a:srgbClr val="000000"/>
                </a:solidFill>
                <a:effectLst/>
                <a:latin typeface="Aptos"/>
                <a:ea typeface="Aptos"/>
                <a:cs typeface="Aptos"/>
              </a:rPr>
              <a:t> Chai·         O aumento da renda disponível e do poder de compra dos consumidores</a:t>
            </a:r>
            <a:r>
              <a:rPr sz="1200"/>
              <a:t>
</a:t>
            </a:r>
            <a:r>
              <a:rPr lang="pt-BR" sz="1200" b="0" i="0" strike="noStrike" cap="none" baseline="0">
                <a:solidFill>
                  <a:srgbClr val="000000"/>
                </a:solidFill>
                <a:effectLst/>
                <a:latin typeface="Aptos"/>
                <a:ea typeface="Aptos"/>
                <a:cs typeface="Aptos"/>
              </a:rPr>
              <a:t> de classe média·         A crescente popularidade dos chás especiais e premium entre os segmentos mais jovens e urbanos</a:t>
            </a:r>
            <a:r>
              <a:rPr sz="1200"/>
              <a:t>
</a:t>
            </a:r>
            <a:r>
              <a:rPr lang="pt-BR" sz="1200" b="0" i="0" strike="noStrike" cap="none" baseline="0">
                <a:solidFill>
                  <a:srgbClr val="000000"/>
                </a:solidFill>
                <a:effectLst/>
                <a:latin typeface="Aptos"/>
                <a:ea typeface="Aptos"/>
                <a:cs typeface="Aptos"/>
              </a:rPr>
              <a:t>·         A expansão da distribuição e disponibilidade de produtos de chá Chai em vários canais, como supermercados, cafés e plataformas</a:t>
            </a:r>
            <a:r>
              <a:rPr sz="1200"/>
              <a:t>
</a:t>
            </a:r>
            <a:r>
              <a:rPr lang="pt-BR" sz="1200" b="0" i="0" strike="noStrike" cap="none" baseline="0">
                <a:solidFill>
                  <a:srgbClr val="000000"/>
                </a:solidFill>
                <a:effectLst/>
                <a:latin typeface="Aptos"/>
                <a:ea typeface="Aptos"/>
                <a:cs typeface="Aptos"/>
              </a:rPr>
              <a:t> online·         O surgimento de novos e inovadores sabores e formatos do chá Chai, como variedades prontas para beber, instantâneas e orgânicas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ラテン アメリカのチャイ ティーは、小売業者、卸売業者、流通業者を通じて流通しています。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スーパーマーケットやカフェなどの小売業者は消費者に直接販売しており、消費者の認識や購入に影響を与えることができます。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大手小売業者には Walmart や Starbucks などがあります。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Os grossistas vendem a granel aos retalhistas, enquanto os distribuidores transportam os produtos dos fabricantes para os retalhistas.</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 Os canais de distribuição do chá Chai na América Latina são as formas e os meios pelos quais os produtos do chá Chai são entregues e vendidos aos consumidores finais.</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ラテン アメリカにおけるチャイ ティーの流通チャネルは、小売業者、卸売業者、流通業者の 3 つに分類できます。</a:t>
            </a:r>
            <a:r>
              <a:rPr lang="pt-BR" sz="1200" b="0" i="0" strike="noStrike" cap="none" baseline="0">
                <a:solidFill>
                  <a:srgbClr val="000000"/>
                </a:solidFill>
                <a:effectLst/>
                <a:latin typeface="Aptos"/>
                <a:ea typeface="Aptos"/>
                <a:cs typeface="Aptos"/>
              </a:rPr>
              <a:t>小売業者とは、スーパーマーケット、コンビニエンス ストア、専門店、カフェ、オンライン プラットフォームなど、チャイ ティー製品を消費者に直接販売する企業です。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小売業者はチャイ ティー製品の最も目に付きやすくアクセスしやすいチャネルであり、消費者のチャイ ティー製品に対する認識、好み、購入に影響を与える可能性があります。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小売業者は、ディスプレイ、看板、棚スペースなど、チャイ ティー製品のプロモーションや商品化をサポートすることもできます。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ラテン アメリカにおけるチャイ ティー製品の主な小売業者には、Walmart、Carrefour、Oxxo、Starbucks、Amazon などがあります。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卸売業者はチャイ ティー製品を大量に購入し、小売業者やその他の仲介業者に販売します。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チャイ ティー製品の需要と供給を結び、さまざまなサービスを提供しています。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Os principais atacadistas da América Latina incluem Cencosud, Grupo Pao de Acucar, La Anonima, e Makro.</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 Atacadistas são as empresas que compram produtos de chá Chai a granel dos fabricantes ou distribuidores e os vendem aos varejistas ou outros intermediários.</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卸売業者は、チャイ ティー製品の需要と供給をつなぐ役割を担っており、チャイ ティー製品の規模の経済、保管、輸送サービスを提供できます。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卸売業者は、チャイ ティー製品の市場情報、フィードバック、信用制度を提供することもできます。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ラテン アメリカにおけるチャイ ティー製品の主要な卸売業者には、Cencosud、Grupo Pao de Acucar、La Anonima、Makro などがあります。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pt-BR" sz="5600" b="0" i="0" strike="noStrike" cap="none" baseline="0">
                <a:solidFill>
                  <a:srgbClr val="262626"/>
                </a:solidFill>
                <a:effectLst/>
                <a:latin typeface="Bookman Old Style"/>
                <a:ea typeface="Bookman Old Style"/>
                <a:cs typeface="Bookman Old Style"/>
              </a:rPr>
              <a:t>Mystic Spice Premium Chai Tea 市場分析レポート</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pt-BR" sz="4000" b="0" i="0" strike="noStrike" cap="none" baseline="0">
                <a:solidFill>
                  <a:srgbClr val="FFFFFF"/>
                </a:solidFill>
                <a:effectLst/>
                <a:latin typeface="Bookman Old Style"/>
                <a:ea typeface="Bookman Old Style"/>
                <a:cs typeface="Bookman Old Style"/>
              </a:rPr>
              <a:t>Canais de Distribuição: Distribuidores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pt-BR" sz="1300" b="0" i="0" strike="noStrike" cap="none" baseline="0">
                <a:solidFill>
                  <a:srgbClr val="FFFFFF"/>
                </a:solidFill>
                <a:effectLst/>
                <a:latin typeface="Franklin Gothic Book"/>
                <a:ea typeface="Franklin Gothic Book"/>
                <a:cs typeface="Franklin Gothic Book"/>
              </a:rPr>
              <a:t>流通業者の役割</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チャイティー製品の代理および流通</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さまざまな市場での移動と販売を促進する</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マーケティング、販売、アフター サービスの提供</a:t>
            </a:r>
          </a:p>
          <a:p>
            <a:pPr>
              <a:lnSpc>
                <a:spcPct val="90000"/>
              </a:lnSpc>
            </a:pPr>
            <a:r>
              <a:rPr lang="pt-BR" sz="1300" b="0" i="0" strike="noStrike" cap="none" baseline="0">
                <a:solidFill>
                  <a:srgbClr val="FFFFFF"/>
                </a:solidFill>
                <a:effectLst/>
                <a:latin typeface="Franklin Gothic Book"/>
                <a:ea typeface="Franklin Gothic Book"/>
                <a:cs typeface="Franklin Gothic Book"/>
              </a:rPr>
              <a:t>Relações</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小売業者および消費者との関係を確立および維持する</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技術的および物流的なサポートを提供する</a:t>
            </a:r>
          </a:p>
          <a:p>
            <a:pPr>
              <a:lnSpc>
                <a:spcPct val="90000"/>
              </a:lnSpc>
            </a:pPr>
            <a:r>
              <a:rPr lang="pt-BR" sz="1300" b="0" i="0" strike="noStrike" cap="none" baseline="0">
                <a:solidFill>
                  <a:srgbClr val="FFFFFF"/>
                </a:solidFill>
                <a:effectLst/>
                <a:latin typeface="Franklin Gothic Book"/>
                <a:ea typeface="Franklin Gothic Book"/>
                <a:cs typeface="Franklin Gothic Book"/>
              </a:rPr>
              <a:t>ラテン アメリカの主要流通業者</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pt-BR" sz="4400" b="0" i="0" strike="noStrike" cap="none" baseline="0">
                <a:solidFill>
                  <a:srgbClr val="FFFFFF"/>
                </a:solidFill>
                <a:effectLst/>
                <a:latin typeface="Bookman Old Style"/>
                <a:ea typeface="Bookman Old Style"/>
                <a:cs typeface="Bookman Old Style"/>
              </a:rPr>
              <a:t>プロモーション計画と戦略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pt-BR" sz="1700" b="0" i="0" strike="noStrike" cap="none" baseline="0">
                <a:solidFill>
                  <a:srgbClr val="404040"/>
                </a:solidFill>
                <a:effectLst/>
                <a:latin typeface="Franklin Gothic Book"/>
                <a:ea typeface="Franklin Gothic Book"/>
                <a:cs typeface="Franklin Gothic Book"/>
              </a:rPr>
              <a:t>プロモーション計画と戦略の目的</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ターゲット層のチャイ ティーへの認識度と関心を高める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チャイ ティーをプレミアム、自然、そして健康的な製品として位置づける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さまざまなチャネルやインセンティブを通じてチャイ ティーの試用と購入を奨励する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チャイ ティー消費者のロイヤルティを確立して維持する</a:t>
            </a:r>
          </a:p>
          <a:p>
            <a:pPr>
              <a:lnSpc>
                <a:spcPct val="100000"/>
              </a:lnSpc>
            </a:pPr>
            <a:r>
              <a:rPr lang="pt-BR" sz="1700" b="0" i="0" strike="noStrike" cap="none" baseline="0">
                <a:solidFill>
                  <a:srgbClr val="404040"/>
                </a:solidFill>
                <a:effectLst/>
                <a:latin typeface="Franklin Gothic Book"/>
                <a:ea typeface="Franklin Gothic Book"/>
                <a:cs typeface="Franklin Gothic Book"/>
              </a:rPr>
              <a:t>プロモーション計画と戦略で使用される戦術</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キャッチーで記憶に残るチャイ ティーのブランド名とロゴを作成する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Web サイトとソーシャル メディアでのチャイ ティーの存在感を確立する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デジタル マーケティング キャンペーンを開始する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チャイ ティーの無料サンプルとクーポンを配布する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イベントやコンテストを企画する</a:t>
            </a:r>
          </a:p>
          <a:p>
            <a:pPr>
              <a:lnSpc>
                <a:spcPct val="100000"/>
              </a:lnSpc>
            </a:pPr>
            <a:r>
              <a:rPr lang="pt-BR" sz="1700" b="0" i="0" strike="noStrike" cap="none" baseline="0">
                <a:solidFill>
                  <a:srgbClr val="404040"/>
                </a:solidFill>
                <a:effectLst/>
                <a:latin typeface="Franklin Gothic Book"/>
                <a:ea typeface="Franklin Gothic Book"/>
                <a:cs typeface="Franklin Gothic Book"/>
              </a:rPr>
              <a:t>プロモーション計画と戦略の実施と評価</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pt-BR" sz="3100" b="0" i="0" strike="noStrike" cap="none" baseline="0">
                <a:solidFill>
                  <a:srgbClr val="404040"/>
                </a:solidFill>
                <a:effectLst/>
                <a:latin typeface="Bookman Old Style"/>
                <a:ea typeface="Bookman Old Style"/>
                <a:cs typeface="Bookman Old Style"/>
              </a:rPr>
              <a:t>Resultados Esperados e Desafios: Resultados Esperados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pt-BR" sz="1900" b="0" i="0" strike="noStrike" cap="none" baseline="0">
                <a:solidFill>
                  <a:srgbClr val="404040"/>
                </a:solidFill>
                <a:effectLst/>
                <a:latin typeface="Franklin Gothic Book"/>
                <a:ea typeface="Franklin Gothic Book"/>
                <a:cs typeface="Franklin Gothic Book"/>
              </a:rPr>
              <a:t>ターゲット層のチャイ ティーに対する認知度および関心が 20% 増加</a:t>
            </a:r>
          </a:p>
          <a:p>
            <a:r>
              <a:rPr lang="pt-BR" sz="1900" b="0" i="0" strike="noStrike" cap="none" baseline="0">
                <a:solidFill>
                  <a:srgbClr val="404040"/>
                </a:solidFill>
                <a:effectLst/>
                <a:latin typeface="Franklin Gothic Book"/>
                <a:ea typeface="Franklin Gothic Book"/>
                <a:cs typeface="Franklin Gothic Book"/>
              </a:rPr>
              <a:t>この地域におけるチャイ ティーの市場シェアが 10% 増加</a:t>
            </a:r>
          </a:p>
          <a:p>
            <a:r>
              <a:rPr lang="pt-BR" sz="1900" b="0" i="0" strike="noStrike" cap="none" baseline="0">
                <a:solidFill>
                  <a:srgbClr val="404040"/>
                </a:solidFill>
                <a:effectLst/>
                <a:latin typeface="Franklin Gothic Book"/>
                <a:ea typeface="Franklin Gothic Book"/>
                <a:cs typeface="Franklin Gothic Book"/>
              </a:rPr>
              <a:t>この地域におけるチャイ ティーの販売量と収益が 15% 増加</a:t>
            </a:r>
          </a:p>
          <a:p>
            <a:r>
              <a:rPr lang="pt-BR" sz="1900" b="0" i="0" strike="noStrike" cap="none" baseline="0">
                <a:solidFill>
                  <a:srgbClr val="404040"/>
                </a:solidFill>
                <a:effectLst/>
                <a:latin typeface="Franklin Gothic Book"/>
                <a:ea typeface="Franklin Gothic Book"/>
                <a:cs typeface="Franklin Gothic Book"/>
              </a:rPr>
              <a:t>この地域におけるチャイ ティーの顧客満足度と維持率が 25% 向上</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pt-BR" sz="4400" b="0" i="0" strike="noStrike" cap="none" baseline="0">
                <a:solidFill>
                  <a:srgbClr val="FFFFFF"/>
                </a:solidFill>
                <a:effectLst/>
                <a:latin typeface="Bookman Old Style"/>
                <a:ea typeface="Bookman Old Style"/>
                <a:cs typeface="Bookman Old Style"/>
              </a:rPr>
              <a:t>Resultados e Desafios Esperados: Desafios Potenciais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pt-BR" sz="2400" b="0" i="0" strike="noStrike" cap="none" baseline="0">
                <a:solidFill>
                  <a:srgbClr val="404040"/>
                </a:solidFill>
                <a:effectLst/>
                <a:latin typeface="Franklin Gothic Book"/>
                <a:ea typeface="Franklin Gothic Book"/>
                <a:cs typeface="Franklin Gothic Book"/>
              </a:rPr>
              <a:t>チャイ ティー製品は他の飲料に比べて価格が高く、手頃な価格ではない</a:t>
            </a:r>
          </a:p>
          <a:p>
            <a:r>
              <a:rPr lang="pt-BR" sz="2400" b="0" i="0" strike="noStrike" cap="none" baseline="0">
                <a:solidFill>
                  <a:srgbClr val="404040"/>
                </a:solidFill>
                <a:effectLst/>
                <a:latin typeface="Franklin Gothic Book"/>
                <a:ea typeface="Franklin Gothic Book"/>
                <a:cs typeface="Franklin Gothic Book"/>
              </a:rPr>
              <a:t>人口の一部の層ではチャイ ティーに対する認知度と馴染みが不足している</a:t>
            </a:r>
          </a:p>
          <a:p>
            <a:r>
              <a:rPr lang="pt-BR" sz="2400" b="0" i="0" strike="noStrike" cap="none" baseline="0">
                <a:solidFill>
                  <a:srgbClr val="404040"/>
                </a:solidFill>
                <a:effectLst/>
                <a:latin typeface="Franklin Gothic Book"/>
                <a:ea typeface="Franklin Gothic Book"/>
                <a:cs typeface="Franklin Gothic Book"/>
              </a:rPr>
              <a:t>ハーブ ティー、緑茶、紅茶などの他のお茶製品との競合</a:t>
            </a:r>
          </a:p>
          <a:p>
            <a:r>
              <a:rPr lang="pt-BR" sz="2400" b="0" i="0" strike="noStrike" cap="none" baseline="0">
                <a:solidFill>
                  <a:srgbClr val="404040"/>
                </a:solidFill>
                <a:effectLst/>
                <a:latin typeface="Franklin Gothic Book"/>
                <a:ea typeface="Franklin Gothic Book"/>
                <a:cs typeface="Franklin Gothic Book"/>
              </a:rPr>
              <a:t>一部の国におけるチャイ ティー製品の参入と拡大を制限する可能性がある規制および文化的障壁</a:t>
            </a:r>
          </a:p>
          <a:p>
            <a:r>
              <a:rPr lang="pt-BR" sz="2400" b="0" i="0" strike="noStrike" cap="none" baseline="0">
                <a:solidFill>
                  <a:srgbClr val="404040"/>
                </a:solidFill>
                <a:effectLst/>
                <a:latin typeface="Franklin Gothic Book"/>
                <a:ea typeface="Franklin Gothic Book"/>
                <a:cs typeface="Franklin Gothic Book"/>
              </a:rPr>
              <a:t>チャイ ティー原料の供給と品質に影響を与える可能性がある環境問題と社会問題</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pt-BR" sz="3700" b="0" i="0" strike="noStrike" cap="none" baseline="0">
                <a:solidFill>
                  <a:srgbClr val="FFFFFF"/>
                </a:solidFill>
                <a:effectLst/>
                <a:latin typeface="Bookman Old Style"/>
                <a:ea typeface="Bookman Old Style"/>
                <a:cs typeface="Bookman Old Style"/>
              </a:rPr>
              <a:t>推奨事項と結論</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pt-BR" sz="1900" b="0" i="0" strike="noStrike" cap="none" baseline="0">
                <a:solidFill>
                  <a:srgbClr val="404040"/>
                </a:solidFill>
                <a:effectLst/>
                <a:latin typeface="Franklin Gothic Book"/>
                <a:ea typeface="Franklin Gothic Book"/>
                <a:cs typeface="Franklin Gothic Book"/>
              </a:rPr>
              <a:t>チャイ ティーはラテン アメリカ市場で成長の可能性を秘めた有望な製品である</a:t>
            </a:r>
          </a:p>
          <a:p>
            <a:pPr lvl="1">
              <a:lnSpc>
                <a:spcPct val="90000"/>
              </a:lnSpc>
            </a:pPr>
            <a:r>
              <a:rPr lang="pt-BR" sz="1900" b="0" i="0" strike="noStrike" cap="none" baseline="0">
                <a:solidFill>
                  <a:srgbClr val="404040"/>
                </a:solidFill>
                <a:effectLst/>
                <a:latin typeface="Franklin Gothic Book"/>
                <a:ea typeface="Franklin Gothic Book"/>
                <a:cs typeface="Franklin Gothic Book"/>
              </a:rPr>
              <a:t>他の飲み物に代わる、健康的で自然でエキゾチックな飲み物を提供する</a:t>
            </a:r>
          </a:p>
          <a:p>
            <a:pPr>
              <a:lnSpc>
                <a:spcPct val="90000"/>
              </a:lnSpc>
            </a:pPr>
            <a:r>
              <a:rPr lang="pt-BR" sz="1900" b="0" i="0" strike="noStrike" cap="none" baseline="0">
                <a:solidFill>
                  <a:srgbClr val="404040"/>
                </a:solidFill>
                <a:effectLst/>
                <a:latin typeface="Franklin Gothic Book"/>
                <a:ea typeface="Franklin Gothic Book"/>
                <a:cs typeface="Franklin Gothic Book"/>
              </a:rPr>
              <a:t>チャイ ティーをプレミアムで本格的かつ多用途な製品として位置づけ、販売する</a:t>
            </a:r>
          </a:p>
          <a:p>
            <a:pPr lvl="1">
              <a:lnSpc>
                <a:spcPct val="90000"/>
              </a:lnSpc>
            </a:pPr>
            <a:r>
              <a:rPr lang="pt-BR" sz="1900" b="0" i="0" strike="noStrike" cap="none" baseline="0">
                <a:solidFill>
                  <a:srgbClr val="404040"/>
                </a:solidFill>
                <a:effectLst/>
                <a:latin typeface="Franklin Gothic Book"/>
                <a:ea typeface="Franklin Gothic Book"/>
                <a:cs typeface="Franklin Gothic Book"/>
              </a:rPr>
              <a:t>さまざまなセグメントや機会にアピール</a:t>
            </a:r>
          </a:p>
          <a:p>
            <a:pPr>
              <a:lnSpc>
                <a:spcPct val="90000"/>
              </a:lnSpc>
            </a:pPr>
            <a:r>
              <a:rPr lang="pt-BR" sz="1900" b="0" i="0" strike="noStrike" cap="none" baseline="0">
                <a:solidFill>
                  <a:srgbClr val="404040"/>
                </a:solidFill>
                <a:effectLst/>
                <a:latin typeface="Franklin Gothic Book"/>
                <a:ea typeface="Franklin Gothic Book"/>
                <a:cs typeface="Franklin Gothic Book"/>
              </a:rPr>
              <a:t>豊かな香り、風味、健康上の利点などの独自の機能と利点を活用する</a:t>
            </a:r>
          </a:p>
          <a:p>
            <a:pPr lvl="1">
              <a:lnSpc>
                <a:spcPct val="90000"/>
              </a:lnSpc>
            </a:pPr>
            <a:r>
              <a:rPr lang="pt-BR" sz="1900" b="0" i="0" strike="noStrike" cap="none" baseline="0">
                <a:solidFill>
                  <a:srgbClr val="404040"/>
                </a:solidFill>
                <a:effectLst/>
                <a:latin typeface="Franklin Gothic Book"/>
                <a:ea typeface="Franklin Gothic Book"/>
                <a:cs typeface="Franklin Gothic Book"/>
              </a:rPr>
              <a:t>他のお茶製品との差別化</a:t>
            </a:r>
          </a:p>
          <a:p>
            <a:pPr>
              <a:lnSpc>
                <a:spcPct val="90000"/>
              </a:lnSpc>
            </a:pPr>
            <a:r>
              <a:rPr lang="pt-BR" sz="1900" b="0" i="0" strike="noStrike" cap="none" baseline="0">
                <a:solidFill>
                  <a:srgbClr val="404040"/>
                </a:solidFill>
                <a:effectLst/>
                <a:latin typeface="Franklin Gothic Book"/>
                <a:ea typeface="Franklin Gothic Book"/>
                <a:cs typeface="Franklin Gothic Book"/>
              </a:rPr>
              <a:t>オンラインとオフラインの戦略を組み合わせてターゲット ユーザーにリーチし、エンゲージメントを図る</a:t>
            </a:r>
          </a:p>
          <a:p>
            <a:pPr lvl="1">
              <a:lnSpc>
                <a:spcPct val="90000"/>
              </a:lnSpc>
            </a:pPr>
            <a:r>
              <a:rPr lang="pt-BR" sz="1900" b="0" i="0" strike="noStrike" cap="none" baseline="0">
                <a:solidFill>
                  <a:srgbClr val="404040"/>
                </a:solidFill>
                <a:effectLst/>
                <a:latin typeface="Franklin Gothic Book"/>
                <a:ea typeface="Franklin Gothic Book"/>
                <a:cs typeface="Franklin Gothic Book"/>
              </a:rPr>
              <a:t>忠実で満足度の高い顧客ベースを構築する</a:t>
            </a:r>
          </a:p>
          <a:p>
            <a:pPr>
              <a:lnSpc>
                <a:spcPct val="90000"/>
              </a:lnSpc>
            </a:pPr>
            <a:r>
              <a:rPr lang="pt-BR" sz="1900" b="0" i="0" strike="noStrike" cap="none" baseline="0">
                <a:solidFill>
                  <a:srgbClr val="404040"/>
                </a:solidFill>
                <a:effectLst/>
                <a:latin typeface="Franklin Gothic Book"/>
                <a:ea typeface="Franklin Gothic Book"/>
                <a:cs typeface="Franklin Gothic Book"/>
              </a:rPr>
              <a:t>価格、認知度、競争、規制、持続可能性などの課題と脅威を克服する</a:t>
            </a:r>
          </a:p>
          <a:p>
            <a:pPr lvl="1">
              <a:lnSpc>
                <a:spcPct val="90000"/>
              </a:lnSpc>
            </a:pPr>
            <a:r>
              <a:rPr lang="pt-BR" sz="1900" b="0" i="0" strike="noStrike" cap="none" baseline="0">
                <a:solidFill>
                  <a:srgbClr val="404040"/>
                </a:solidFill>
                <a:effectLst/>
                <a:latin typeface="Franklin Gothic Book"/>
                <a:ea typeface="Franklin Gothic Book"/>
                <a:cs typeface="Franklin Gothic Book"/>
              </a:rPr>
              <a:t>プロモーション計画と戦略を常に監視、評価、調整する</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pt-BR" sz="4700" b="0" i="0" strike="noStrike" cap="none" baseline="0">
                <a:solidFill>
                  <a:srgbClr val="404040"/>
                </a:solidFill>
                <a:effectLst/>
                <a:latin typeface="Bookman Old Style"/>
                <a:ea typeface="Bookman Old Style"/>
                <a:cs typeface="Bookman Old Style"/>
              </a:rP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pt-BR" sz="1800" b="0" i="0" strike="noStrike" cap="none" baseline="0">
                <a:solidFill>
                  <a:srgbClr val="404040"/>
                </a:solidFill>
                <a:effectLst/>
                <a:latin typeface="Franklin Gothic Book"/>
                <a:ea typeface="Franklin Gothic Book"/>
                <a:cs typeface="Franklin Gothic Book"/>
              </a:rPr>
              <a:t>Introdução</a:t>
            </a:r>
          </a:p>
          <a:p>
            <a:pPr>
              <a:lnSpc>
                <a:spcPct val="100000"/>
              </a:lnSpc>
            </a:pPr>
            <a:r>
              <a:rPr lang="pt-BR" sz="1800" b="0" i="0" strike="noStrike" cap="none" baseline="0">
                <a:solidFill>
                  <a:srgbClr val="404040"/>
                </a:solidFill>
                <a:effectLst/>
                <a:latin typeface="Franklin Gothic Book"/>
                <a:ea typeface="Franklin Gothic Book"/>
                <a:cs typeface="Franklin Gothic Book"/>
              </a:rPr>
              <a:t>Descrição do produto</a:t>
            </a:r>
          </a:p>
          <a:p>
            <a:pPr>
              <a:lnSpc>
                <a:spcPct val="100000"/>
              </a:lnSpc>
            </a:pPr>
            <a:r>
              <a:rPr lang="pt-BR" sz="1800" b="0" i="0" strike="noStrike" cap="none" baseline="0">
                <a:solidFill>
                  <a:srgbClr val="404040"/>
                </a:solidFill>
                <a:effectLst/>
                <a:latin typeface="Franklin Gothic Book"/>
                <a:ea typeface="Franklin Gothic Book"/>
                <a:cs typeface="Franklin Gothic Book"/>
              </a:rPr>
              <a:t>製品説明 (1/2)</a:t>
            </a:r>
          </a:p>
          <a:p>
            <a:pPr>
              <a:lnSpc>
                <a:spcPct val="100000"/>
              </a:lnSpc>
            </a:pPr>
            <a:r>
              <a:rPr lang="pt-BR" sz="1800" b="0" i="0" strike="noStrike" cap="none" baseline="0">
                <a:solidFill>
                  <a:srgbClr val="404040"/>
                </a:solidFill>
                <a:effectLst/>
                <a:latin typeface="Franklin Gothic Book"/>
                <a:ea typeface="Franklin Gothic Book"/>
                <a:cs typeface="Franklin Gothic Book"/>
              </a:rPr>
              <a:t>製品説明 (2/2)</a:t>
            </a:r>
          </a:p>
          <a:p>
            <a:pPr>
              <a:lnSpc>
                <a:spcPct val="100000"/>
              </a:lnSpc>
            </a:pPr>
            <a:r>
              <a:rPr lang="pt-BR" sz="1800" b="0" i="0" strike="noStrike" cap="none" baseline="0">
                <a:solidFill>
                  <a:srgbClr val="404040"/>
                </a:solidFill>
                <a:effectLst/>
                <a:latin typeface="Franklin Gothic Book"/>
                <a:ea typeface="Franklin Gothic Book"/>
                <a:cs typeface="Franklin Gothic Book"/>
              </a:rPr>
              <a:t>市場の動向と需要</a:t>
            </a:r>
          </a:p>
          <a:p>
            <a:pPr>
              <a:lnSpc>
                <a:spcPct val="100000"/>
              </a:lnSpc>
            </a:pPr>
            <a:r>
              <a:rPr lang="pt-BR" sz="1800" b="0" i="0" strike="noStrike" cap="none" baseline="0">
                <a:solidFill>
                  <a:srgbClr val="404040"/>
                </a:solidFill>
                <a:effectLst/>
                <a:latin typeface="Franklin Gothic Book"/>
                <a:ea typeface="Franklin Gothic Book"/>
                <a:cs typeface="Franklin Gothic Book"/>
              </a:rPr>
              <a:t>ラテン アメリカにおけるチャイ ティーの市場シェア</a:t>
            </a:r>
          </a:p>
          <a:p>
            <a:pPr>
              <a:lnSpc>
                <a:spcPct val="100000"/>
              </a:lnSpc>
            </a:pPr>
            <a:r>
              <a:rPr lang="pt-BR" sz="1800" b="0" i="0" strike="noStrike" cap="none" baseline="0">
                <a:solidFill>
                  <a:srgbClr val="404040"/>
                </a:solidFill>
                <a:effectLst/>
                <a:latin typeface="Franklin Gothic Book"/>
                <a:ea typeface="Franklin Gothic Book"/>
                <a:cs typeface="Franklin Gothic Book"/>
              </a:rPr>
              <a:t>流通チャネル</a:t>
            </a:r>
          </a:p>
          <a:p>
            <a:pPr>
              <a:lnSpc>
                <a:spcPct val="100000"/>
              </a:lnSpc>
            </a:pPr>
            <a:r>
              <a:rPr lang="pt-BR" sz="1800" b="0" i="0" strike="noStrike" cap="none" baseline="0">
                <a:solidFill>
                  <a:srgbClr val="404040"/>
                </a:solidFill>
                <a:effectLst/>
                <a:latin typeface="Franklin Gothic Book"/>
                <a:ea typeface="Franklin Gothic Book"/>
                <a:cs typeface="Franklin Gothic Book"/>
              </a:rPr>
              <a:t>プロモーション計画と戦略</a:t>
            </a:r>
          </a:p>
          <a:p>
            <a:pPr>
              <a:lnSpc>
                <a:spcPct val="100000"/>
              </a:lnSpc>
            </a:pPr>
            <a:r>
              <a:rPr lang="pt-BR" sz="1800" b="0" i="0" strike="noStrike" cap="none" baseline="0">
                <a:solidFill>
                  <a:srgbClr val="404040"/>
                </a:solidFill>
                <a:effectLst/>
                <a:latin typeface="Franklin Gothic Book"/>
                <a:ea typeface="Franklin Gothic Book"/>
                <a:cs typeface="Franklin Gothic Book"/>
              </a:rPr>
              <a:t>期待される成果と課題</a:t>
            </a:r>
          </a:p>
          <a:p>
            <a:pPr>
              <a:lnSpc>
                <a:spcPct val="100000"/>
              </a:lnSpc>
            </a:pPr>
            <a:r>
              <a:rPr lang="pt-BR" sz="1800" b="0" i="0" strike="noStrike" cap="none" baseline="0">
                <a:solidFill>
                  <a:srgbClr val="404040"/>
                </a:solidFill>
                <a:effectLst/>
                <a:latin typeface="Franklin Gothic Book"/>
                <a:ea typeface="Franklin Gothic Book"/>
                <a:cs typeface="Franklin Gothic Book"/>
              </a:rPr>
              <a:t>推奨事項と結論</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pt-BR" sz="4000" b="0" i="0" strike="noStrike" cap="none" baseline="0">
                <a:solidFill>
                  <a:srgbClr val="FFFFFF"/>
                </a:solidFill>
                <a:effectLst/>
                <a:latin typeface="Bookman Old Style"/>
                <a:ea typeface="Bookman Old Style"/>
                <a:cs typeface="Bookman Old Style"/>
              </a:rPr>
              <a:t>Introdução</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pt-BR" sz="1500" b="0" i="0" strike="noStrike" cap="none" baseline="0">
                <a:solidFill>
                  <a:srgbClr val="FFFFFF"/>
                </a:solidFill>
                <a:effectLst/>
                <a:latin typeface="Franklin Gothic Book"/>
                <a:ea typeface="Franklin Gothic Book"/>
                <a:cs typeface="Franklin Gothic Book"/>
              </a:rPr>
              <a:t>製品の説明、特徴、利点</a:t>
            </a:r>
          </a:p>
          <a:p>
            <a:pPr>
              <a:lnSpc>
                <a:spcPct val="90000"/>
              </a:lnSpc>
            </a:pPr>
            <a:r>
              <a:rPr lang="pt-BR" sz="1500" b="0" i="0" strike="noStrike" cap="none" baseline="0">
                <a:solidFill>
                  <a:srgbClr val="FFFFFF"/>
                </a:solidFill>
                <a:effectLst/>
                <a:latin typeface="Franklin Gothic Book"/>
                <a:ea typeface="Franklin Gothic Book"/>
                <a:cs typeface="Franklin Gothic Book"/>
              </a:rPr>
              <a:t>ラテン アメリカの市場の動向と需要</a:t>
            </a:r>
          </a:p>
          <a:p>
            <a:pPr>
              <a:lnSpc>
                <a:spcPct val="90000"/>
              </a:lnSpc>
            </a:pPr>
            <a:r>
              <a:rPr lang="pt-BR" sz="1500" b="0" i="0" strike="noStrike" cap="none" baseline="0">
                <a:solidFill>
                  <a:srgbClr val="FFFFFF"/>
                </a:solidFill>
                <a:effectLst/>
                <a:latin typeface="Franklin Gothic Book"/>
                <a:ea typeface="Franklin Gothic Book"/>
                <a:cs typeface="Franklin Gothic Book"/>
              </a:rPr>
              <a:t>ラテン アメリカにおける競合分析</a:t>
            </a:r>
          </a:p>
          <a:p>
            <a:pPr>
              <a:lnSpc>
                <a:spcPct val="90000"/>
              </a:lnSpc>
            </a:pPr>
            <a:r>
              <a:rPr lang="pt-BR" sz="1500" b="0" i="0" strike="noStrike" cap="none" baseline="0">
                <a:solidFill>
                  <a:srgbClr val="FFFFFF"/>
                </a:solidFill>
                <a:effectLst/>
                <a:latin typeface="Franklin Gothic Book"/>
                <a:ea typeface="Franklin Gothic Book"/>
                <a:cs typeface="Franklin Gothic Book"/>
              </a:rPr>
              <a:t>ラテン アメリカにおける流通チャネル</a:t>
            </a:r>
          </a:p>
          <a:p>
            <a:pPr>
              <a:lnSpc>
                <a:spcPct val="90000"/>
              </a:lnSpc>
            </a:pPr>
            <a:r>
              <a:rPr lang="pt-BR" sz="1500" b="0" i="0" strike="noStrike" cap="none" baseline="0">
                <a:solidFill>
                  <a:srgbClr val="FFFFFF"/>
                </a:solidFill>
                <a:effectLst/>
                <a:latin typeface="Franklin Gothic Book"/>
                <a:ea typeface="Franklin Gothic Book"/>
                <a:cs typeface="Franklin Gothic Book"/>
              </a:rPr>
              <a:t>ラテン アメリカにおけるプロモーション計画と戦略</a:t>
            </a:r>
          </a:p>
          <a:p>
            <a:pPr>
              <a:lnSpc>
                <a:spcPct val="90000"/>
              </a:lnSpc>
            </a:pPr>
            <a:r>
              <a:rPr lang="pt-BR" sz="1500" b="0" i="0" strike="noStrike" cap="none" baseline="0">
                <a:solidFill>
                  <a:srgbClr val="FFFFFF"/>
                </a:solidFill>
                <a:effectLst/>
                <a:latin typeface="Franklin Gothic Book"/>
                <a:ea typeface="Franklin Gothic Book"/>
                <a:cs typeface="Franklin Gothic Book"/>
              </a:rPr>
              <a:t>期待される成果と課題</a:t>
            </a:r>
          </a:p>
          <a:p>
            <a:pPr>
              <a:lnSpc>
                <a:spcPct val="90000"/>
              </a:lnSpc>
            </a:pPr>
            <a:r>
              <a:rPr lang="pt-BR" sz="1500" b="0" i="0" strike="noStrike" cap="none" baseline="0">
                <a:solidFill>
                  <a:srgbClr val="FFFFFF"/>
                </a:solidFill>
                <a:effectLst/>
                <a:latin typeface="Franklin Gothic Book"/>
                <a:ea typeface="Franklin Gothic Book"/>
                <a:cs typeface="Franklin Gothic Book"/>
              </a:rPr>
              <a:t>推奨事項と結論</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pt-BR" sz="4000" b="0" i="0" strike="noStrike" cap="none" baseline="0">
                <a:solidFill>
                  <a:srgbClr val="FFFFFF"/>
                </a:solidFill>
                <a:effectLst/>
                <a:latin typeface="Bookman Old Style"/>
                <a:ea typeface="Bookman Old Style"/>
                <a:cs typeface="Bookman Old Style"/>
              </a:rPr>
              <a:t>Descrição do produto</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pt-BR" sz="1500" b="0" i="0" strike="noStrike" cap="none" baseline="0">
                <a:solidFill>
                  <a:srgbClr val="FFFFFF"/>
                </a:solidFill>
                <a:effectLst/>
                <a:latin typeface="Franklin Gothic Book"/>
                <a:ea typeface="Franklin Gothic Book"/>
                <a:cs typeface="Franklin Gothic Book"/>
              </a:rPr>
              <a:t>丁寧に作られたブレンド</a:t>
            </a:r>
          </a:p>
          <a:p>
            <a:pPr lvl="1">
              <a:lnSpc>
                <a:spcPct val="90000"/>
              </a:lnSpc>
            </a:pPr>
            <a:r>
              <a:rPr lang="pt-BR" sz="1500" b="0" i="0" strike="noStrike" cap="none" baseline="0">
                <a:solidFill>
                  <a:srgbClr val="FFFFFF"/>
                </a:solidFill>
                <a:effectLst/>
                <a:latin typeface="Franklin Gothic Book"/>
                <a:ea typeface="Franklin Gothic Book"/>
                <a:cs typeface="Franklin Gothic Book"/>
              </a:rPr>
              <a:t>インドのチャイの時代を超えた伝統に敬意を表す</a:t>
            </a:r>
          </a:p>
          <a:p>
            <a:pPr>
              <a:lnSpc>
                <a:spcPct val="90000"/>
              </a:lnSpc>
            </a:pPr>
            <a:r>
              <a:rPr lang="pt-BR" sz="1500" b="0" i="0" strike="noStrike" cap="none" baseline="0">
                <a:solidFill>
                  <a:srgbClr val="FFFFFF"/>
                </a:solidFill>
                <a:effectLst/>
                <a:latin typeface="Franklin Gothic Book"/>
                <a:ea typeface="Franklin Gothic Book"/>
                <a:cs typeface="Franklin Gothic Book"/>
              </a:rPr>
              <a:t>インドの活気に満ちた風景を巡る魅惑的な旅</a:t>
            </a:r>
          </a:p>
          <a:p>
            <a:pPr lvl="1">
              <a:lnSpc>
                <a:spcPct val="90000"/>
              </a:lnSpc>
            </a:pPr>
            <a:r>
              <a:rPr lang="pt-BR" sz="1500" b="0" i="0" strike="noStrike" cap="none" baseline="0">
                <a:solidFill>
                  <a:srgbClr val="FFFFFF"/>
                </a:solidFill>
                <a:effectLst/>
                <a:latin typeface="Franklin Gothic Book"/>
                <a:ea typeface="Franklin Gothic Book"/>
                <a:cs typeface="Franklin Gothic Book"/>
              </a:rPr>
              <a:t>本格的なチャイ体験をご自宅で</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pt-BR" sz="3300" b="0" i="0" strike="noStrike" cap="none" baseline="0">
                          <a:solidFill>
                            <a:srgbClr val="FFFFFF"/>
                          </a:solidFill>
                          <a:effectLst/>
                          <a:latin typeface="Franklin Gothic Book"/>
                          <a:ea typeface="Franklin Gothic Book"/>
                          <a:cs typeface="Franklin Gothic Book"/>
                        </a:rPr>
                        <a:t>製品説明</a:t>
                      </a:r>
                    </a:p>
                  </a:txBody>
                  <a:tcPr marL="167640" marR="167640" marT="83820" marB="83820" anchor="ctr"/>
                </a:tc>
                <a:tc>
                  <a:txBody>
                    <a:bodyPr vert="horz" wrap="square"/>
                    <a:lstStyle/>
                    <a:p>
                      <a:r>
                        <a:rPr lang="pt-BR" sz="3300" b="1" i="0" strike="noStrike" cap="none" baseline="0">
                          <a:solidFill>
                            <a:srgbClr val="FFFFFF"/>
                          </a:solidFill>
                          <a:effectLst/>
                          <a:latin typeface="Franklin Gothic Book"/>
                          <a:ea typeface="Franklin Gothic Book"/>
                          <a:cs typeface="Franklin Gothic Book"/>
                        </a:rPr>
                        <a:t>Recursos</a:t>
                      </a:r>
                    </a:p>
                  </a:txBody>
                  <a:tcPr marL="167640" marR="167640" marT="83820" marB="83820" anchor="ctr"/>
                </a:tc>
                <a:tc>
                  <a:txBody>
                    <a:bodyPr vert="horz" wrap="square"/>
                    <a:lstStyle/>
                    <a:p>
                      <a:r>
                        <a:rPr lang="pt-BR" sz="3300" b="1" i="0" strike="noStrike" cap="none" baseline="0">
                          <a:solidFill>
                            <a:srgbClr val="FFFFFF"/>
                          </a:solidFill>
                          <a:effectLst/>
                          <a:latin typeface="Franklin Gothic Book"/>
                          <a:ea typeface="Franklin Gothic Book"/>
                          <a:cs typeface="Franklin Gothic Book"/>
                        </a:rPr>
                        <a:t>Benefícios</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pt-BR" sz="3300" b="0" i="0" strike="noStrike" cap="none" baseline="0">
                          <a:solidFill>
                            <a:srgbClr val="000000"/>
                          </a:solidFill>
                          <a:effectLst/>
                          <a:latin typeface="Franklin Gothic Book"/>
                          <a:ea typeface="Franklin Gothic Book"/>
                          <a:cs typeface="Franklin Gothic Book"/>
                        </a:rPr>
                        <a:t>Mystic Spice Premium Chai Tea</a:t>
                      </a:r>
                    </a:p>
                  </a:txBody>
                  <a:tcPr marL="167640" marR="167640" marT="83820" marB="83820" anchor="ctr"/>
                </a:tc>
                <a:tc>
                  <a:txBody>
                    <a:bodyPr vert="horz" wrap="square"/>
                    <a:lstStyle/>
                    <a:p>
                      <a:r>
                        <a:rPr lang="pt-BR" sz="3300" b="0" i="0" strike="noStrike" cap="none" baseline="0">
                          <a:solidFill>
                            <a:srgbClr val="000000"/>
                          </a:solidFill>
                          <a:effectLst/>
                          <a:latin typeface="Franklin Gothic Book"/>
                          <a:ea typeface="Franklin Gothic Book"/>
                          <a:cs typeface="Franklin Gothic Book"/>
                        </a:rPr>
                        <a:t>丁寧に作られたブレンド</a:t>
                      </a:r>
                    </a:p>
                  </a:txBody>
                  <a:tcPr marL="167640" marR="167640" marT="83820" marB="83820" anchor="ctr"/>
                </a:tc>
                <a:tc>
                  <a:txBody>
                    <a:bodyPr vert="horz" wrap="square"/>
                    <a:lstStyle/>
                    <a:p>
                      <a:r>
                        <a:rPr lang="pt-BR" sz="3300" b="0" i="0" strike="noStrike" cap="none" baseline="0">
                          <a:solidFill>
                            <a:srgbClr val="000000"/>
                          </a:solidFill>
                          <a:effectLst/>
                          <a:latin typeface="Franklin Gothic Book"/>
                          <a:ea typeface="Franklin Gothic Book"/>
                          <a:cs typeface="Franklin Gothic Book"/>
                        </a:rPr>
                        <a:t>本格的なチャイ体験</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pt-BR" sz="4700" b="0" i="0" strike="noStrike" cap="none" baseline="0">
                <a:solidFill>
                  <a:srgbClr val="404040"/>
                </a:solidFill>
                <a:effectLst/>
                <a:latin typeface="Bookman Old Style"/>
                <a:ea typeface="Bookman Old Style"/>
                <a:cs typeface="Bookman Old Style"/>
              </a:rPr>
              <a:t>製品説明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pt-BR" sz="1400" b="1" i="0" strike="noStrike" cap="none" baseline="0">
                          <a:solidFill>
                            <a:srgbClr val="FFFFFF"/>
                          </a:solidFill>
                          <a:effectLst/>
                          <a:latin typeface="Franklin Gothic Book"/>
                          <a:ea typeface="Franklin Gothic Book"/>
                          <a:cs typeface="Franklin Gothic Book"/>
                        </a:rPr>
                        <a:t>Nome do Produto</a:t>
                      </a:r>
                      <a:endParaRPr lang="en-US" sz="2300">
                        <a:effectLst/>
                      </a:endParaRPr>
                    </a:p>
                  </a:txBody>
                  <a:tcPr marL="49352" marR="49352" marT="49352" marB="49352"/>
                </a:tc>
                <a:tc>
                  <a:txBody>
                    <a:bodyPr vert="horz" wrap="square"/>
                    <a:lstStyle/>
                    <a:p>
                      <a:pPr>
                        <a:spcAft>
                          <a:spcPct val="0"/>
                        </a:spcAft>
                      </a:pPr>
                      <a:r>
                        <a:rPr lang="pt-BR" sz="1400" b="0" i="0" strike="noStrike" cap="none" baseline="0">
                          <a:solidFill>
                            <a:srgbClr val="FFFFFF"/>
                          </a:solidFill>
                          <a:effectLst/>
                          <a:latin typeface="Franklin Gothic Book"/>
                          <a:ea typeface="Franklin Gothic Book"/>
                          <a:cs typeface="Franklin Gothic Book"/>
                        </a:rPr>
                        <a:t>製品説明</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pt-BR" sz="1400" b="0" i="0" strike="noStrike" cap="none" baseline="0">
                          <a:solidFill>
                            <a:srgbClr val="000000"/>
                          </a:solidFill>
                          <a:effectLst/>
                          <a:latin typeface="Franklin Gothic Book"/>
                          <a:ea typeface="Franklin Gothic Book"/>
                          <a:cs typeface="Franklin Gothic Book"/>
                        </a:rPr>
                        <a:t>Mystic Spice Premium Chai Tea</a:t>
                      </a:r>
                      <a:endParaRPr lang="en-US" sz="2300">
                        <a:effectLst/>
                      </a:endParaRPr>
                    </a:p>
                  </a:txBody>
                  <a:tcPr marL="49352" marR="49352" marT="49352" marB="49352"/>
                </a:tc>
                <a:tc>
                  <a:txBody>
                    <a:bodyPr vert="horz" wrap="square"/>
                    <a:lstStyle/>
                    <a:p>
                      <a:pPr>
                        <a:spcAft>
                          <a:spcPct val="0"/>
                        </a:spcAft>
                      </a:pPr>
                      <a:r>
                        <a:rPr lang="pt-BR" sz="1400" b="0" i="0" strike="noStrike" cap="none" baseline="0">
                          <a:solidFill>
                            <a:srgbClr val="000000"/>
                          </a:solidFill>
                          <a:effectLst/>
                          <a:latin typeface="Franklin Gothic Book"/>
                          <a:ea typeface="Franklin Gothic Book"/>
                          <a:cs typeface="Franklin Gothic Book"/>
                        </a:rPr>
                        <a:t>インドのチャイの時代を超越した伝統に敬意を表し、細心の注意を払って作られたブレンドである Mystic Spice Premium Chai Tea の豊かで香り高い抱擁をお楽しみください。</a:t>
                      </a:r>
                      <a:r>
                        <a:rPr lang="pt-BR" sz="1400" b="0" i="0" strike="noStrike" cap="none" baseline="0">
                          <a:solidFill>
                            <a:srgbClr val="000000"/>
                          </a:solidFill>
                          <a:effectLst/>
                          <a:latin typeface="Franklin Gothic Book"/>
                          <a:ea typeface="Franklin Gothic Book"/>
                          <a:cs typeface="Franklin Gothic Book"/>
                        </a:rPr>
                        <a:t> </a:t>
                      </a:r>
                      <a:r>
                        <a:rPr lang="pt-BR" sz="1400" b="0" i="0" strike="noStrike" cap="none" baseline="0">
                          <a:solidFill>
                            <a:srgbClr val="000000"/>
                          </a:solidFill>
                          <a:effectLst/>
                          <a:latin typeface="Franklin Gothic Book"/>
                          <a:ea typeface="Franklin Gothic Book"/>
                          <a:cs typeface="Franklin Gothic Book"/>
                        </a:rPr>
                        <a:t>各カップはインドの活気に満ちた風景を巡る魅惑的な旅を提供し、自宅で本格的なチャイ体験をお届けします。</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pt-BR" sz="1400" b="0" i="0" strike="noStrike" cap="none" baseline="0">
                          <a:solidFill>
                            <a:srgbClr val="000000"/>
                          </a:solidFill>
                          <a:effectLst/>
                          <a:latin typeface="Franklin Gothic Book"/>
                          <a:ea typeface="Franklin Gothic Book"/>
                          <a:cs typeface="Franklin Gothic Book"/>
                        </a:rPr>
                        <a:t>Principais recursos</a:t>
                      </a:r>
                      <a:endParaRPr lang="en-US" sz="2300">
                        <a:effectLst/>
                      </a:endParaRPr>
                    </a:p>
                  </a:txBody>
                  <a:tcPr marL="49352" marR="49352" marT="49352" marB="49352"/>
                </a:tc>
                <a:tc>
                  <a:txBody>
                    <a:bodyPr vert="horz" wrap="square"/>
                    <a:lstStyle/>
                    <a:p>
                      <a:pPr>
                        <a:spcAft>
                          <a:spcPct val="0"/>
                        </a:spcAft>
                      </a:pPr>
                      <a:r>
                        <a:rPr lang="pt-BR" sz="1400" b="0" i="0" strike="noStrike" cap="none" baseline="0">
                          <a:solidFill>
                            <a:srgbClr val="000000"/>
                          </a:solidFill>
                          <a:effectLst/>
                          <a:latin typeface="Franklin Gothic Book"/>
                          <a:ea typeface="Franklin Gothic Book"/>
                          <a:cs typeface="Franklin Gothic Book"/>
                        </a:rPr>
                        <a:t>Principais benefícios</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pt-BR" sz="1400" b="0" i="0" strike="noStrike" cap="none" baseline="0">
                          <a:solidFill>
                            <a:srgbClr val="000000"/>
                          </a:solidFill>
                          <a:effectLst/>
                          <a:latin typeface="Franklin Gothic Book"/>
                          <a:ea typeface="Franklin Gothic Book"/>
                          <a:cs typeface="Franklin Gothic Book"/>
                        </a:rPr>
                        <a:t>Mistura autêntica: Nosso chai é uma mistura harmoniosa de folhas de chá preto premium e uma seleção exclusiva de especiarias moídas, incluindo canela, cardamomo, cravo, gengibre e pimenta-do-reino.</a:t>
                      </a:r>
                      <a:r>
                        <a:rPr lang="pt-BR" sz="1400" b="0" i="0" strike="noStrike" cap="none" baseline="0">
                          <a:solidFill>
                            <a:srgbClr val="000000"/>
                          </a:solidFill>
                          <a:effectLst/>
                          <a:latin typeface="Franklin Gothic Book"/>
                          <a:ea typeface="Franklin Gothic Book"/>
                          <a:cs typeface="Franklin Gothic Book"/>
                        </a:rPr>
                        <a:t> </a:t>
                      </a:r>
                      <a:r>
                        <a:rPr lang="pt-BR" sz="1400" b="0" i="0" strike="noStrike" cap="none" baseline="0">
                          <a:solidFill>
                            <a:srgbClr val="000000"/>
                          </a:solidFill>
                          <a:effectLst/>
                          <a:latin typeface="Franklin Gothic Book"/>
                          <a:ea typeface="Franklin Gothic Book"/>
                          <a:cs typeface="Franklin Gothic Book"/>
                        </a:rPr>
                        <a:t>この古くから伝わるレシピは、一口飲むごとに本格的でしっかりとした味わいを約束します。</a:t>
                      </a:r>
                      <a:endParaRPr lang="en-US" sz="2300">
                        <a:effectLst/>
                      </a:endParaRPr>
                    </a:p>
                  </a:txBody>
                  <a:tcPr marL="49352" marR="49352" marT="49352" marB="49352"/>
                </a:tc>
                <a:tc>
                  <a:txBody>
                    <a:bodyPr vert="horz" wrap="square"/>
                    <a:lstStyle/>
                    <a:p>
                      <a:pPr>
                        <a:spcAft>
                          <a:spcPct val="0"/>
                        </a:spcAft>
                      </a:pPr>
                      <a:r>
                        <a:rPr lang="pt-BR" sz="1400" b="0" i="0" strike="noStrike" cap="none" baseline="0">
                          <a:solidFill>
                            <a:srgbClr val="000000"/>
                          </a:solidFill>
                          <a:effectLst/>
                          <a:latin typeface="Franklin Gothic Book"/>
                          <a:ea typeface="Franklin Gothic Book"/>
                          <a:cs typeface="Franklin Gothic Book"/>
                        </a:rPr>
                        <a:t>Ingredientes que melhoram a saúde: Cada ingrediente do chá Mystic Spice Chai é escolhido por seus benefícios naturais para a saúde.</a:t>
                      </a:r>
                      <a:r>
                        <a:rPr lang="pt-BR" sz="1400" b="0" i="0" strike="noStrike" cap="none" baseline="0">
                          <a:solidFill>
                            <a:srgbClr val="000000"/>
                          </a:solidFill>
                          <a:effectLst/>
                          <a:latin typeface="Franklin Gothic Book"/>
                          <a:ea typeface="Franklin Gothic Book"/>
                          <a:cs typeface="Franklin Gothic Book"/>
                        </a:rPr>
                        <a:t> </a:t>
                      </a:r>
                      <a:r>
                        <a:rPr lang="pt-BR" sz="1400" b="0" i="0" strike="noStrike" cap="none" baseline="0">
                          <a:solidFill>
                            <a:srgbClr val="000000"/>
                          </a:solidFill>
                          <a:effectLst/>
                          <a:latin typeface="Franklin Gothic Book"/>
                          <a:ea typeface="Franklin Gothic Book"/>
                          <a:cs typeface="Franklin Gothic Book"/>
                        </a:rPr>
                        <a:t>ジンジャーとカルダモンは消化を助け、シナモンは血糖値の調節を助け、クローブは抗酸化物質を高めます。</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pt-BR" sz="4400" b="0" i="0" strike="noStrike" cap="none" baseline="0">
                <a:solidFill>
                  <a:srgbClr val="FFFFFF"/>
                </a:solidFill>
                <a:effectLst/>
                <a:latin typeface="Bookman Old Style"/>
                <a:ea typeface="Bookman Old Style"/>
                <a:cs typeface="Bookman Old Style"/>
              </a:rPr>
              <a:t>製品説明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67746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pt-BR" sz="1100" b="1" i="0" strike="noStrike" cap="none" baseline="0">
                          <a:solidFill>
                            <a:srgbClr val="FFFFFF"/>
                          </a:solidFill>
                          <a:effectLst/>
                          <a:latin typeface="Franklin Gothic Book"/>
                          <a:ea typeface="Franklin Gothic Book"/>
                          <a:cs typeface="Franklin Gothic Book"/>
                        </a:rPr>
                        <a:t>Nome do Produto</a:t>
                      </a:r>
                      <a:endParaRPr lang="en-US" sz="1700">
                        <a:effectLst/>
                      </a:endParaRPr>
                    </a:p>
                  </a:txBody>
                  <a:tcPr marL="36849" marR="36849" marT="36849" marB="36849"/>
                </a:tc>
                <a:tc>
                  <a:txBody>
                    <a:bodyPr vert="horz" wrap="square"/>
                    <a:lstStyle/>
                    <a:p>
                      <a:pPr>
                        <a:spcAft>
                          <a:spcPct val="0"/>
                        </a:spcAft>
                      </a:pPr>
                      <a:r>
                        <a:rPr lang="pt-BR" sz="1100" b="0" i="0" strike="noStrike" cap="none" baseline="0">
                          <a:solidFill>
                            <a:srgbClr val="FFFFFF"/>
                          </a:solidFill>
                          <a:effectLst/>
                          <a:latin typeface="Franklin Gothic Book"/>
                          <a:ea typeface="Franklin Gothic Book"/>
                          <a:cs typeface="Franklin Gothic Book"/>
                        </a:rPr>
                        <a:t>製品説明</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pt-BR" sz="1100" b="0" i="0" strike="noStrike" cap="none" baseline="0">
                          <a:solidFill>
                            <a:srgbClr val="000000"/>
                          </a:solidFill>
                          <a:effectLst/>
                          <a:latin typeface="Franklin Gothic Book"/>
                          <a:ea typeface="Franklin Gothic Book"/>
                          <a:cs typeface="Franklin Gothic Book"/>
                        </a:rPr>
                        <a:t>Aroma e sabor ricos: O aroma quente e picante e o sabor profundo e revigorante do nosso chai fazem dele a bebida perfeita para começar o dia ou relaxar à noite.</a:t>
                      </a:r>
                      <a:r>
                        <a:rPr lang="pt-BR" sz="1100" b="0" i="0" strike="noStrike" cap="none" baseline="0">
                          <a:solidFill>
                            <a:srgbClr val="000000"/>
                          </a:solidFill>
                          <a:effectLst/>
                          <a:latin typeface="Franklin Gothic Book"/>
                          <a:ea typeface="Franklin Gothic Book"/>
                          <a:cs typeface="Franklin Gothic Book"/>
                        </a:rPr>
                        <a:t> </a:t>
                      </a:r>
                      <a:r>
                        <a:rPr lang="pt-BR" sz="1100" b="0" i="0" strike="noStrike" cap="none" baseline="0">
                          <a:solidFill>
                            <a:srgbClr val="000000"/>
                          </a:solidFill>
                          <a:effectLst/>
                          <a:latin typeface="Franklin Gothic Book"/>
                          <a:ea typeface="Franklin Gothic Book"/>
                          <a:cs typeface="Franklin Gothic Book"/>
                        </a:rPr>
                        <a:t>風味は強烈でありながらバランスが取れており、快適で心地よい体験を生み出します。</a:t>
                      </a:r>
                      <a:endParaRPr lang="en-US" sz="1700">
                        <a:effectLst/>
                      </a:endParaRPr>
                    </a:p>
                  </a:txBody>
                  <a:tcPr marL="36849" marR="36849" marT="36849" marB="36849"/>
                </a:tc>
                <a:tc>
                  <a:txBody>
                    <a:bodyPr vert="horz" wrap="square"/>
                    <a:lstStyle/>
                    <a:p>
                      <a:pPr>
                        <a:spcAft>
                          <a:spcPct val="0"/>
                        </a:spcAft>
                      </a:pPr>
                      <a:r>
                        <a:rPr lang="pt-BR" sz="1100" b="0" i="0" strike="noStrike" cap="none" baseline="0">
                          <a:solidFill>
                            <a:srgbClr val="000000"/>
                          </a:solidFill>
                          <a:effectLst/>
                          <a:latin typeface="Franklin Gothic Book"/>
                          <a:ea typeface="Franklin Gothic Book"/>
                          <a:cs typeface="Franklin Gothic Book"/>
                        </a:rPr>
                        <a:t>Opções versáteis de fabricação: Se você ama seu chai fumegante quente, como um chá gelado refrescante ou como um café com leite cremoso, nossa mistura é versátil o suficiente para atender a qualquer preferência.</a:t>
                      </a:r>
                      <a:r>
                        <a:rPr lang="pt-BR" sz="1100" b="0" i="0" strike="noStrike" cap="none" baseline="0">
                          <a:solidFill>
                            <a:srgbClr val="000000"/>
                          </a:solidFill>
                          <a:effectLst/>
                          <a:latin typeface="Franklin Gothic Book"/>
                          <a:ea typeface="Franklin Gothic Book"/>
                          <a:cs typeface="Franklin Gothic Book"/>
                        </a:rPr>
                        <a:t> </a:t>
                      </a:r>
                      <a:r>
                        <a:rPr lang="pt-BR" sz="1100" b="0" i="0" strike="noStrike" cap="none" baseline="0">
                          <a:solidFill>
                            <a:srgbClr val="000000"/>
                          </a:solidFill>
                          <a:effectLst/>
                          <a:latin typeface="Franklin Gothic Book"/>
                          <a:ea typeface="Franklin Gothic Book"/>
                          <a:cs typeface="Franklin Gothic Book"/>
                        </a:rPr>
                        <a:t>お好みの方法でチャイをお楽しみいただけるよう、簡単な淹れ方の説明書が付属しています。</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pt-BR" sz="1100" b="0" i="0" strike="noStrike" cap="none" baseline="0">
                          <a:solidFill>
                            <a:srgbClr val="000000"/>
                          </a:solidFill>
                          <a:effectLst/>
                          <a:latin typeface="Franklin Gothic Book"/>
                          <a:ea typeface="Franklin Gothic Book"/>
                          <a:cs typeface="Franklin Gothic Book"/>
                        </a:rPr>
                        <a:t>De origem sustentável: Comprometidos com a sustentabilidade, obtemos nossos ingredientes de pequenas fazendas que praticam a agricultura orgânica, garantindo não apenas a melhor qualidade, mas também o bem-estar do nosso planeta.</a:t>
                      </a:r>
                      <a:endParaRPr lang="en-US" sz="1700">
                        <a:effectLst/>
                      </a:endParaRPr>
                    </a:p>
                  </a:txBody>
                  <a:tcPr marL="36849" marR="36849" marT="36849" marB="36849"/>
                </a:tc>
                <a:tc>
                  <a:txBody>
                    <a:bodyPr vert="horz" wrap="square"/>
                    <a:lstStyle/>
                    <a:p>
                      <a:pPr>
                        <a:spcAft>
                          <a:spcPct val="0"/>
                        </a:spcAft>
                      </a:pPr>
                      <a:r>
                        <a:rPr lang="pt-BR" sz="1100" b="0" i="0" strike="noStrike" cap="none" baseline="0">
                          <a:solidFill>
                            <a:srgbClr val="000000"/>
                          </a:solidFill>
                          <a:effectLst/>
                          <a:latin typeface="Franklin Gothic Book"/>
                          <a:ea typeface="Franklin Gothic Book"/>
                          <a:cs typeface="Franklin Gothic Book"/>
                        </a:rPr>
                        <a:t>Embalagem elegante: O Mystic Spice Chai Tea vem em embalagens ecológicas e com design lindo, tornando-o um presente ideal para os amantes do chá ou um deleite luxuoso para si mesmo.</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pt-BR" sz="1100" b="0" i="0" strike="noStrike" cap="none" baseline="0">
                          <a:solidFill>
                            <a:srgbClr val="000000"/>
                          </a:solidFill>
                          <a:effectLst/>
                          <a:latin typeface="Franklin Gothic Book"/>
                          <a:ea typeface="Franklin Gothic Book"/>
                          <a:cs typeface="Franklin Gothic Book"/>
                        </a:rPr>
                        <a:t>Garantia de Satisfação do Cliente: Nós apoiamos nosso produto e oferecemos uma garantia de satisfação.</a:t>
                      </a:r>
                      <a:r>
                        <a:rPr lang="pt-BR" sz="1100" b="0" i="0" strike="noStrike" cap="none" baseline="0">
                          <a:solidFill>
                            <a:srgbClr val="000000"/>
                          </a:solidFill>
                          <a:effectLst/>
                          <a:latin typeface="Franklin Gothic Book"/>
                          <a:ea typeface="Franklin Gothic Book"/>
                          <a:cs typeface="Franklin Gothic Book"/>
                        </a:rPr>
                        <a:t> </a:t>
                      </a:r>
                      <a:r>
                        <a:rPr lang="pt-BR" sz="1100" b="0" i="0" strike="noStrike" cap="none" baseline="0">
                          <a:solidFill>
                            <a:srgbClr val="000000"/>
                          </a:solidFill>
                          <a:effectLst/>
                          <a:latin typeface="Franklin Gothic Book"/>
                          <a:ea typeface="Franklin Gothic Book"/>
                          <a:cs typeface="Franklin Gothic Book"/>
                        </a:rPr>
                        <a:t>Mystic Spice Chai Tea がお客様のご期待に添えない場合は、当社が改善するよう努めます。</a:t>
                      </a:r>
                      <a:endParaRPr lang="en-US" sz="1700">
                        <a:effectLst/>
                      </a:endParaRPr>
                    </a:p>
                  </a:txBody>
                  <a:tcPr marL="36849" marR="36849" marT="36849" marB="36849"/>
                </a:tc>
                <a:tc>
                  <a:txBody>
                    <a:bodyPr vert="horz" wrap="square"/>
                    <a:lstStyle/>
                    <a:p>
                      <a:pPr>
                        <a:spcAft>
                          <a:spcPct val="0"/>
                        </a:spcAft>
                      </a:pPr>
                      <a:r>
                        <a:rPr lang="pt-BR" sz="1100" b="0" i="0" strike="noStrike" cap="none" baseline="0">
                          <a:solidFill>
                            <a:srgbClr val="000000"/>
                          </a:solidFill>
                          <a:effectLst/>
                          <a:latin typeface="Franklin Gothic Book"/>
                          <a:ea typeface="Franklin Gothic Book"/>
                          <a:cs typeface="Franklin Gothic Book"/>
                        </a:rPr>
                        <a:t>Ideal para: Entusiastas do chá, indivíduos preocupados com a saúde, amantes de bebidas quentes e picantes e qualquer pessoa que queira explorar os ricos sabores do tradicional chai indiano.</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pt-BR" sz="4700" b="0" i="0" strike="noStrike" cap="none" baseline="0">
                <a:solidFill>
                  <a:srgbClr val="404040"/>
                </a:solidFill>
                <a:effectLst/>
                <a:latin typeface="Bookman Old Style"/>
                <a:ea typeface="Bookman Old Style"/>
                <a:cs typeface="Bookman Old Style"/>
              </a:rPr>
              <a:t>市場の動向と需要</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pt-BR" sz="1400" b="0" i="0" strike="noStrike" cap="none" baseline="0">
                <a:solidFill>
                  <a:srgbClr val="404040"/>
                </a:solidFill>
                <a:effectLst/>
                <a:latin typeface="Franklin Gothic Book"/>
                <a:ea typeface="Franklin Gothic Book"/>
                <a:cs typeface="Franklin Gothic Book"/>
              </a:rPr>
              <a:t>ラテン アメリカはチャイ ティーの素晴らしい機会を提供</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健康的、自然的、そしてエキゾチックな製品に対する需要の高まり</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アルゼンチン、チリ、ウルグアイなどの国々で根強いお茶文化</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チャイ ティーは紅茶とコーヒーの両方の愛好家を魅了</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チャイ ティーはラテン アメリカの消費者のライフスタイルと好みにフィット</a:t>
            </a:r>
          </a:p>
          <a:p>
            <a:pPr>
              <a:lnSpc>
                <a:spcPct val="90000"/>
              </a:lnSpc>
            </a:pPr>
            <a:r>
              <a:rPr lang="pt-BR" sz="1400" b="0" i="0" strike="noStrike" cap="none" baseline="0">
                <a:solidFill>
                  <a:srgbClr val="404040"/>
                </a:solidFill>
                <a:effectLst/>
                <a:latin typeface="Franklin Gothic Book"/>
                <a:ea typeface="Franklin Gothic Book"/>
                <a:cs typeface="Franklin Gothic Book"/>
              </a:rPr>
              <a:t>世界のチャイ ティー市場規模は 2019 年に 19 億米ドルと評価された</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2020 年から 2027 年にかけて 5.5% の CAGR で成長すると予想</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ラテン アメリカはチャイ ティーの最も急成長している地域の一つ</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成長の主な原動力には、認知度の向上、可処分所得の増加、流通の拡大が含まれる</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pt-BR" sz="2000" b="1" i="0" strike="noStrike" cap="all" baseline="0">
                          <a:solidFill>
                            <a:srgbClr val="000000"/>
                          </a:solidFill>
                          <a:effectLst/>
                          <a:latin typeface="Franklin Gothic Book"/>
                          <a:ea typeface="Franklin Gothic Book"/>
                          <a:cs typeface="Franklin Gothic Book"/>
                        </a:rPr>
                        <a:t>Região</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pt-BR" sz="2000" b="0" i="0" strike="noStrike" cap="all" baseline="0">
                          <a:solidFill>
                            <a:srgbClr val="000000"/>
                          </a:solidFill>
                          <a:effectLst/>
                          <a:latin typeface="Franklin Gothic Book"/>
                          <a:ea typeface="Franklin Gothic Book"/>
                          <a:cs typeface="Franklin Gothic Book"/>
                        </a:rPr>
                        <a:t>チャイ ティー市場規模 (10 億米ドル)</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pt-BR" sz="2000" b="0" i="0" strike="noStrike" cap="all" baseline="0">
                          <a:solidFill>
                            <a:srgbClr val="000000"/>
                          </a:solidFill>
                          <a:effectLst/>
                          <a:latin typeface="Franklin Gothic Book"/>
                          <a:ea typeface="Franklin Gothic Book"/>
                          <a:cs typeface="Franklin Gothic Book"/>
                        </a:rPr>
                        <a:t>CAGR (2020 から 2027 年)</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pt-BR"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pt-BR"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pt-BR" sz="2600" b="0" i="0" strike="noStrike" cap="none" baseline="0">
                          <a:solidFill>
                            <a:srgbClr val="000000"/>
                          </a:solidFill>
                          <a:effectLst/>
                          <a:latin typeface="Franklin Gothic Book"/>
                          <a:ea typeface="Franklin Gothic Book"/>
                          <a:cs typeface="Franklin Gothic Book"/>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pt-BR" sz="2600" b="0" i="0" strike="noStrike" cap="none" baseline="0">
                          <a:solidFill>
                            <a:srgbClr val="000000"/>
                          </a:solidFill>
                          <a:effectLst/>
                          <a:latin typeface="Franklin Gothic Book"/>
                          <a:ea typeface="Franklin Gothic Book"/>
                          <a:cs typeface="Franklin Gothic Book"/>
                        </a:rPr>
                        <a:t>América Latina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pt-BR" sz="2600" b="0" i="0" strike="noStrike" cap="none" baseline="0">
                          <a:solidFill>
                            <a:srgbClr val="000000"/>
                          </a:solidFill>
                          <a:effectLst/>
                          <a:latin typeface="Franklin Gothic Book"/>
                          <a:ea typeface="Franklin Gothic Book"/>
                          <a:cs typeface="Franklin Gothic Book"/>
                        </a:rPr>
                        <a:t>N/D</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pt-BR" sz="2600" b="0" i="0" strike="noStrike" cap="none" baseline="0">
                          <a:solidFill>
                            <a:srgbClr val="000000"/>
                          </a:solidFill>
                          <a:effectLst/>
                          <a:latin typeface="Franklin Gothic Book"/>
                          <a:ea typeface="Franklin Gothic Book"/>
                          <a:cs typeface="Franklin Gothic Book"/>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pt-BR" sz="4400" b="0" i="0" strike="noStrike" cap="none" baseline="0">
                <a:solidFill>
                  <a:srgbClr val="FFFFFF"/>
                </a:solidFill>
                <a:effectLst/>
                <a:latin typeface="Bookman Old Style"/>
                <a:ea typeface="Bookman Old Style"/>
                <a:cs typeface="Bookman Old Style"/>
              </a:rPr>
              <a:t>Canais de Distribuição: Varejistas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pt-BR" sz="2200" b="0" i="0" strike="noStrike" cap="none" baseline="0">
                <a:solidFill>
                  <a:srgbClr val="404040"/>
                </a:solidFill>
                <a:effectLst/>
                <a:latin typeface="Franklin Gothic Book"/>
                <a:ea typeface="Franklin Gothic Book"/>
                <a:cs typeface="Franklin Gothic Book"/>
              </a:rPr>
              <a:t>Retalhistas: Venda produtos de chá Chai diretamente aos consumidores</a:t>
            </a:r>
          </a:p>
          <a:p>
            <a:pPr lvl="1"/>
            <a:r>
              <a:rPr lang="pt-BR" sz="2200" b="0" i="0" strike="noStrike" cap="none" baseline="0">
                <a:solidFill>
                  <a:srgbClr val="404040"/>
                </a:solidFill>
                <a:effectLst/>
                <a:latin typeface="Franklin Gothic Book"/>
                <a:ea typeface="Franklin Gothic Book"/>
                <a:cs typeface="Franklin Gothic Book"/>
              </a:rPr>
              <a:t>スーパーマーケット、コンビニエンス ストア、専門店、カフェ、オンライン プラットフォーム</a:t>
            </a:r>
          </a:p>
          <a:p>
            <a:pPr lvl="1"/>
            <a:r>
              <a:rPr lang="pt-BR" sz="2200" b="0" i="0" strike="noStrike" cap="none" baseline="0">
                <a:solidFill>
                  <a:srgbClr val="404040"/>
                </a:solidFill>
                <a:effectLst/>
                <a:latin typeface="Franklin Gothic Book"/>
                <a:ea typeface="Franklin Gothic Book"/>
                <a:cs typeface="Franklin Gothic Book"/>
              </a:rPr>
              <a:t>消費者の認識、好み、購入に影響を与える</a:t>
            </a:r>
          </a:p>
          <a:p>
            <a:pPr lvl="1"/>
            <a:r>
              <a:rPr lang="pt-BR" sz="2200" b="0" i="0" strike="noStrike" cap="none" baseline="0">
                <a:solidFill>
                  <a:srgbClr val="404040"/>
                </a:solidFill>
                <a:effectLst/>
                <a:latin typeface="Franklin Gothic Book"/>
                <a:ea typeface="Franklin Gothic Book"/>
                <a:cs typeface="Franklin Gothic Book"/>
              </a:rPr>
              <a:t>プロモーションや商品化のサポートを提供する</a:t>
            </a:r>
          </a:p>
          <a:p>
            <a:pPr lvl="1"/>
            <a:r>
              <a:rPr lang="pt-BR" sz="2200" b="0" i="0" strike="noStrike" cap="none" baseline="0">
                <a:solidFill>
                  <a:srgbClr val="404040"/>
                </a:solidFill>
                <a:effectLst/>
                <a:latin typeface="Franklin Gothic Book"/>
                <a:ea typeface="Franklin Gothic Book"/>
                <a:cs typeface="Franklin Gothic Book"/>
              </a:rPr>
              <a:t>大手小売業者</a:t>
            </a:r>
          </a:p>
          <a:p>
            <a:r>
              <a:rPr lang="pt-BR" sz="2200" b="0" i="0" strike="noStrike" cap="none" baseline="0">
                <a:solidFill>
                  <a:srgbClr val="404040"/>
                </a:solidFill>
                <a:effectLst/>
                <a:latin typeface="Franklin Gothic Book"/>
                <a:ea typeface="Franklin Gothic Book"/>
                <a:cs typeface="Franklin Gothic Book"/>
              </a:rPr>
              <a:t>Atacadistas: Vender produtos de chá Chai a granel para varejistas</a:t>
            </a:r>
          </a:p>
          <a:p>
            <a:r>
              <a:rPr lang="pt-BR" sz="2200" b="0" i="0" strike="noStrike" cap="none" baseline="0">
                <a:solidFill>
                  <a:srgbClr val="404040"/>
                </a:solidFill>
                <a:effectLst/>
                <a:latin typeface="Franklin Gothic Book"/>
                <a:ea typeface="Franklin Gothic Book"/>
                <a:cs typeface="Franklin Gothic Book"/>
              </a:rPr>
              <a:t>Distribuidores: Transporte de produtos de chá Chai dos fabricantes para os varejistas</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pt-BR" sz="4400" b="0" i="0" strike="noStrike" cap="none" baseline="0">
                <a:solidFill>
                  <a:srgbClr val="FFFFFF"/>
                </a:solidFill>
                <a:effectLst/>
                <a:latin typeface="Bookman Old Style"/>
                <a:ea typeface="Bookman Old Style"/>
                <a:cs typeface="Bookman Old Style"/>
              </a:rPr>
              <a:t>Canais de Distribuição: Atacadistas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pt-BR" sz="2400" b="0" i="0" strike="noStrike" cap="none" baseline="0">
                <a:solidFill>
                  <a:srgbClr val="404040"/>
                </a:solidFill>
                <a:effectLst/>
                <a:latin typeface="Franklin Gothic Book"/>
                <a:ea typeface="Franklin Gothic Book"/>
                <a:cs typeface="Franklin Gothic Book"/>
              </a:rPr>
              <a:t>卸売業者は製造元や流通業者からチャイ ティー製品を大量に購入します</a:t>
            </a:r>
          </a:p>
          <a:p>
            <a:pPr lvl="1"/>
            <a:r>
              <a:rPr lang="pt-BR" sz="2400" b="0" i="0" strike="noStrike" cap="none" baseline="0">
                <a:solidFill>
                  <a:srgbClr val="404040"/>
                </a:solidFill>
                <a:effectLst/>
                <a:latin typeface="Franklin Gothic Book"/>
                <a:ea typeface="Franklin Gothic Book"/>
                <a:cs typeface="Franklin Gothic Book"/>
              </a:rPr>
              <a:t>小売業者や他の仲介業者に販売します</a:t>
            </a:r>
          </a:p>
          <a:p>
            <a:r>
              <a:rPr lang="pt-BR" sz="2400" b="0" i="0" strike="noStrike" cap="none" baseline="0">
                <a:solidFill>
                  <a:srgbClr val="404040"/>
                </a:solidFill>
                <a:effectLst/>
                <a:latin typeface="Franklin Gothic Book"/>
                <a:ea typeface="Franklin Gothic Book"/>
                <a:cs typeface="Franklin Gothic Book"/>
              </a:rPr>
              <a:t>卸売業者はチャイ ティー製品の需要と供給を結びつけます</a:t>
            </a:r>
          </a:p>
          <a:p>
            <a:pPr lvl="1"/>
            <a:r>
              <a:rPr lang="pt-BR" sz="2400" b="0" i="0" strike="noStrike" cap="none" baseline="0">
                <a:solidFill>
                  <a:srgbClr val="404040"/>
                </a:solidFill>
                <a:effectLst/>
                <a:latin typeface="Franklin Gothic Book"/>
                <a:ea typeface="Franklin Gothic Book"/>
                <a:cs typeface="Franklin Gothic Book"/>
              </a:rPr>
              <a:t>規模の経済、保管、輸送サービスを提供します</a:t>
            </a:r>
          </a:p>
          <a:p>
            <a:r>
              <a:rPr lang="pt-BR" sz="2400" b="0" i="0" strike="noStrike" cap="none" baseline="0">
                <a:solidFill>
                  <a:srgbClr val="404040"/>
                </a:solidFill>
                <a:effectLst/>
                <a:latin typeface="Franklin Gothic Book"/>
                <a:ea typeface="Franklin Gothic Book"/>
                <a:cs typeface="Franklin Gothic Book"/>
              </a:rPr>
              <a:t>卸売業者は市場情報、フィードバック、信用制度を提供します</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Mystic Spice Premium Chai Tea 市場分析レポート</vt:lpstr>
      <vt:lpstr>Agenda</vt:lpstr>
      <vt:lpstr>Introdução</vt:lpstr>
      <vt:lpstr>Descrição do produto</vt:lpstr>
      <vt:lpstr>製品説明 (1/2)</vt:lpstr>
      <vt:lpstr>製品説明 (2/2)</vt:lpstr>
      <vt:lpstr>市場の動向と需要</vt:lpstr>
      <vt:lpstr>Canais de Distribuição: Varejistas</vt:lpstr>
      <vt:lpstr>Canais de Distribuição: Atacadistas</vt:lpstr>
      <vt:lpstr>Canais de Distribuição: Distribuidores</vt:lpstr>
      <vt:lpstr>プロモーション計画と戦略</vt:lpstr>
      <vt:lpstr>Resultados Esperados e Desafios: Resultados Esperados</vt:lpstr>
      <vt:lpstr>Resultados e Desafios Esperados: Desafios Potenciais</vt:lpstr>
      <vt:lpstr>推奨事項と結論</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2024-07-03T09:58:49Z</dcterms:modified>
</cp:coreProperties>
</file>