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Java 23.6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337C-AD0D-499E-B6BA-802817985C4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D512-EDAA-4B05-BF71-92E4081B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Esta apresentação foi gerada automaticamente pelo PowerPoint Copilot com base no conteúdo encontrado neste documento: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https://microsoft-my.sharepoint.com/personal/dahans_microsoft_com/Documents/MS-4005/Market%20Analysis%20Report%20for%20Mystic%20Spice%20Premium%20Chai%20Tea.docx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conteúdo gerado por IA pode estar incorreto.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distribuidores representam e distribuem produtos de chai, facilitam o movimento e a venda desses produtos e oferecem serviços de marketing, venda e pós-venda.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Eles estabelecem e mantêm relacionamentos com varejistas e consumidores, além de fornecer suporte técnico e logístico.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principais distribuidores na América Latina incluem Unilever, Nestlé, Coca-Cola e PepsiCo.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Distribuidores são empresas que representam e distribuem os produtos de chá Chai em nome dos fabricantes ou atacadistas.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Eles são os agentes que facilitam o movimento e a venda de produtos de chai em diferentes mercados e regiões e podem oferecer serviços de marketing, venda e pós-venda para esses produtos.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distribuidores também podem estabelecer e manter relacionamentos com os varejistas e consumidores, além de fornecer suporte técnico e logístico para os produtos de chai.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Alguns dos principais distribuidores de produtos de chá Chai na América Latina são: Unilever, Nestlé, Coca-Cola e PepsiCo.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estratégia para o chai na América Latina tem como objetivos aumentar a conscientização, posicioná-lo como um produto premium, promover a experimentação e a compra, além de aumentar a fidelidade do cliente.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As táticas incluem criar um nome de marca e logotipo, desenvolver um site da Web e presença nas redes sociais, lançar uma campanha de marketing digital, distribuir amostras grátis, organizar eventos e firmar parcerias com empresas locais.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será implementado ao longo de 12 meses com um orçamento de US$ 100.000 e avaliado usando indicadores chave de desempenho.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Plano promocional e estratégia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a estratégia do chá Chai na América Latina visam atingir os seguintes objetivos: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Aumentar a conscientização e o interesse pelo chá Chai entre o público-alvo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Posicionar o chá Chai como um produto premium, natural e saudável que oferece uma experiência única e satisfatória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Encorajar a experimentação e a compra do chá Chai por meio de vários canais e incentivos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Construir lealdade e retenção entre os consumidores de chá Chai por meio de engajamento e feedback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a estratégia do chá Chai na América Latina usarão uma combinação de táticas, como: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Criar uma marca e um logotipo cativantes e memoráveis para o chá Chai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Desenvolver um site e presença nas redes sociais para o chá Chai que mostre os seus benefícios, características e histórias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Lançar uma campanha de marketing digital que usa SEO, SEM, marketing por email e de influenciadores para alcançar e atrair clientes em potencial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Distribuir amostras grátis e cupons de chá Chai em locais estratégicos, como supermercados, cafés e lojas de produtos naturais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Organizar eventos e concursos que convidam as pessoas a experimentar e compartilhar o chá Chai com amigos e familiares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Fazer parcerias com empresas e organizações locais que compartilham os mesmos valores e visão do chá Chai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a estratégia do chá Chai na América Latina serão implementados em um período de 12 meses, com um orçamento de US$ 100.000.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será monitorado e avaliado usando indicadores chave de desempenho, como tráfego do site, engajamento nas redes sociais, taxas de abertura de emails, taxas de conversão, volume de vendas, satisfação do cliente e taxas de retenção.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Espera-se que o plano promocional e a estratégia do chá Chai na América Latina resultem em um aumento de 20% na conscientização e interesse, de 10% na participação de mercado, de 15% no volume de vendas e receita e de 25% na satisfação do cliente e nas taxas de retenção.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Resultados e desafios esperados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resultados esperados do plano promocional e da estratégia do chá Chai na América Latina são: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Um aumento de 20% na conscientização e interesse pelo chá Chai entre o público-alvo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Um aumento de 10% na participação de mercado do chá Chai na região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Um aumento de 15% no volume de vendas e na receita do chá Chai na região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Um aumento de 25% nas taxas de satisfação e retenção de clientes do chá Chai na região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a estratégia do chá Chai na América Latina enfrentam vários desafios, incluindo alto preço, falta de conscientização, concorrência de outros produtos de chá, barreiras regulatórias e culturais e questões ambientais e sociais que podem afetar o fornecimento e a qualidade dos ingredientes do chá Chai.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desafios potenciais do plano promocional e da estratégia do chá Chai na América Latina são: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alto preço e a baixa acessibilidade dos produtos de chá Chai em comparação com outras bebidas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falta de conscientização e familiaridade com o chá Chai entre alguns segmentos da população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concorrência de outros produtos de chá, como os chás de ervas, verde e preto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As barreiras regulatórias e culturais que podem limitar a entrada e a expansão de produtos de chá Chai em alguns países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As questões ambientais e sociais que podem afetar o fornecimento e a qualidade dos ingredientes do chá Chai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chai é um produto promissor na América Latina, oferecendo uma alternativa exótica e saudável.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Ele deve ser posicionado como um produto premium e versátil, aproveitando suas características e benefícios únicos.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Uma combinação de táticas online e offline deve ser usada para atingir o público-alvo e superar desafios.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Recomendações e Conclusões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 base na análise de mercado, na análise competitiva, nos canais de distribuição e no plano promocional e estratégia, é possível obter as seguintes recomendações e conclusões para o futuro do chá Chai na América Latina: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chá Chai é um produto promissor com potencial para crescer e ter sucesso no mercado latino-americano, pois oferece uma alternativa saudável, natural e exótica a outras bebidas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chá Chai precisa ser posicionado e comercializado como um produto premium, autêntico e versátil que pode atrair diferentes segmentos e ocasiões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chá Chai precisa aproveitar suas características e benefícios exclusivos, como seu rico aroma, sabor e benefícios para a saúde, para se diferenciar de outros produtos de chá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chá Chai precisa usar uma combinação de táticas online e offline para alcançar e engajar o público-alvo, criando uma base de clientes leais e satisfeitos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chá Chai precisa superar os desafios e ameaças que podem impedir seu crescimento e expansão na região, como preço, conscientização, concorrência, regulamentação e sustentabilidade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Em conclusão, o chá Chai é um produto que tem grande potencial e oportunidades no mercado latino-americano, mas também enfrenta alguns desafios e riscos.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plano promocional e estratégia definidos neste relatório têm como objetivo abordar essas questões e alcançar os resultados desejados.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No entanto, o plano promocional e a estratégia precisam ser constantemente monitorados, avaliados e ajustados de acordo com as mudanças nas condições de mercado e com o feedback dos clientes.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Agenda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Introdução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Descrição do produto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Descrição do produto (1/2)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Descrição do produto (2/2)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Tendências de mercado e demanda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Análise competitiva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Tetley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Teavana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David's Tea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Marcas locais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Participação de mercado do chá Chai na América Latina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Canais de distribuição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Varejistas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Atacadistas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Distribuidores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Plano promocional e estratégia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Resultados e desafios esperados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Resultados esperados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* Desafios potenciais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* Recomendações e conclusões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Este relatório fornece uma análise de mercado para o Mystic Spice Premium Chai Tea na região da América Latina.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Abrange a descrição do produto, tendências de mercado, análise competitiva, canais de distribuição, plano promocional, resultados esperados e recomendações para o futuro.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Introduções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Mystic Spice Premium Chai Tea é um novo produto lançado pela Contoso Beverage, uma empresa especializada na produção e distribuição de bebidas de alta qualidade em todo o mundo.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Mystic Spice Premium Chai Tea é um tipo de chá aromático que teve origem na Índia e se tornou popular em todo o mundo.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É uma bebida versátil que pode ser apreciada quente ou fria, com ou sem leite, e com diferentes especiarias e adoçantes.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chai tem muitos benefícios para a saúde, como aumentar a imunidade, reduzir a inflamação e melhorar a digestão.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Também possui um grande significado cultural e histórico, pois frequentemente é associado à hospitalidade, amizade e relaxamento.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objetivo deste relatório é fornecer uma análise de mercado para o Mystic Spice Premium Chai Tea, com foco na região da América Latina.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relatório abrangerá os seguintes aspectos: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descrição do produto, características e benefícios do Mystic Spice Premium Chai Tea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tendência de mercado e a demanda pelo chá Chai na América Latina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análise competitiva do chá Chai na América Latina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Os canais de distribuição do chá Chai na América Latina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plano promocional e a estratégia para o chá Chai na América Latina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Os resultados e os desafios esperados com o plano promocional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As recomendações e conclusões para o futuro do chá Chai na América Latina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Mystic Spice Premium Chai Tea é uma mistura cuidadosamente elaborada que honra as tradições do chai indiano.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Cada xícara leva você em uma jornada pelas paisagens vibrantes da Índia, trazendo uma experiência chai autêntica à sua casa.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Descrição do produto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Mystic Spice Premium Chai Tea é uma combinação cuidadosamente elaborada que homenageia as tradições clássicas do chai indiano.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Cada xícara oferece uma jornada encantadora pelos vibrantes cenários da Índia, trazendo uma experiência autêntica de chai diretamente para sua casa.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descrição do produto, as características e os benefícios do Mystic Spice Premium Chai Tea estão resumidos na tabela abaixo: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não definido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não definido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mercado latino-americano oferece uma excelente oportunidade para o chai, com uma demanda crescente por produtos saudáveis, naturais e exóticos.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tamanho do mercado global de chai foi avaliado em 1,9 bilhão de dólares em 2019 e espera-se que aumente a uma CAGR de 5,5% entre 2020 e 2027, sendo a América Latina uma das regiões com crescimento mais rápido.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principais impulsionadores de crescimento incluem o aumento da conscientização, a ampliação da receita disponível  e a expansão da distribuição.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Tendências de mercado e demanda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mercado latino-americano oferece uma excelente oportunidade para o chá Chai, uma vez que a região apresenta uma demanda crescente por produtos saudáveis, naturais e exóticos.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região também possui uma forte cultura do chá, especialmente em países como Argentina, Chile e Uruguai, onde o mate é uma bebida popular.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chai pode atrair tanto os amantes do chá quanto os apreciadores do café, já que oferece uma dose de cafeína semelhante com um perfil de sabor mais complexo.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Além disso, pode se adequar ao estilo de vida e preferências dos consumidores latino-americanos, que gostam de socializar, compartilhar e se deliciar com doces.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De acordo com um relatório da Grand View Research, o tamanho do mercado global de chai foi avaliado em 1,9 bilhão de dólares em 2019 e espera-se que aumente a uma taxa de crescimento anual composta (CAGR) de 5,5% entre 2020 e 2027.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relatório também afirma que a América Latina é uma das regiões com crescimento mais rápido para o chai, com uma CAGR de 6,2% entre 2020 e 2027.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principais impulsionadores do crescimento do chá Chai na América Latina são: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 conscientização e interesse crescentes nos benefícios para a saúde e aspectos culturais do chá Chai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aumento da renda disponível e do poder de compra dos consumidores de classe média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crescente popularidade dos chás especiais e premium entre os segmentos mais jovens e urbanos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A expansão da distribuição e da disponibilidade de produtos de chá Chai em vários canais, como supermercados, cafés e plataformas online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·         O surgimento de novos e inovadores sabores e formatos de chá Chai, como variedades prontas para beber, instantâneas e orgânicas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chai na América Latina é distribuído por meio de varejistas, atacadistas e distribuidores.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varejistas, como supermercados e cafeterias, vendem diretamente aos consumidores e podem influenciar sua percepção e compra.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principais varejistas incluem Walmart e Starbucks.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atacadistas vendem a granel para os varejistas, enquanto os distribuidores transportam produtos dos fabricantes para os varejistas.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canais de distribuição do chá Chai na América Latina são os caminhos e meios pelos quais os produtos são entregues e vendidos aos consumidores finais.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Podemos classificar esses canais em três tipos principais: varejistas, atacadistas e distribuidores.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varejistas são empresas que vendem os produtos de chai diretamente aos consumidores, como supermercados, lojas de conveniência, lojas especializadas, cafeterias e plataformas online.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Eles desempenham um papel crucial na visibilidade e acessibilidade dos produtos de chai e podem influenciar a percepção e a preferência do consumidor.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Também podem oferecer suporte promocional e de merchandising para os produtos de chai, como displays, sinalização e espaço nas prateleiras.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Alguns dos principais varejistas de produtos de chá Chai na América Latina são: Walmart, Carrefour, Oxxo, Starbucks e Amazon.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atacadistas compram produtos de chai em grandes quantidades e os vendem para varejistas ou outros intermediários.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Ajudam a garantir um suprimento consistente e eficiente dos produtos e oferecem uma variedade de serviços.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principais atacadistas na América Latina incluem: Cencosud, Grupo Pão de Açúcar, La Anonima e Makro.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Conteúdo original:</a:t>
            </a:r>
            <a:r>
              <a:rPr sz="1200"/>
              <a:t>
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Atacadistas são comerciantes que compram os produtos de chá Chai em grandes quantidades dos fabricantes ou distribuidores e os revendem para varejistas ou outros intermediários.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Eles ajudam a garantir um suprimento consistente e eficiente dos produtos de chai nos pontos de venda, facilitando a logística e a distribuição dos produtos de chai em toda a região,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além de fornecer informações de mercado, feedback e facilidades de crédito.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</a:t>
            </a:r>
            <a:r>
              <a:rPr lang="pt-BR" sz="1200" b="0" i="0" strike="noStrike" cap="none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Alguns dos principais atacadistas de produtos de chá Chai na América Latina são: Cencosud, Grupo Pão de Açúcar, La Anonima e Makro.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482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20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04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7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698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946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04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7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26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6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96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3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8572-344E-D9BE-AB61-D8C99795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pt-BR" sz="5600" b="0" i="0" strike="noStrike" cap="none" baseline="0">
                <a:solidFill>
                  <a:srgbClr val="262626"/>
                </a:solidFill>
                <a:effectLst/>
                <a:latin typeface="Bookman Old Style"/>
                <a:ea typeface="Bookman Old Style"/>
                <a:cs typeface="Bookman Old Style"/>
              </a:rPr>
              <a:t>Análise de mercado para o Mystic Spice Premium Chai Tea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a and dessert">
            <a:extLst>
              <a:ext uri="{FF2B5EF4-FFF2-40B4-BE49-F238E27FC236}">
                <a16:creationId xmlns:a16="http://schemas.microsoft.com/office/drawing/2014/main" id="{F0E27F3C-2BEE-7255-556D-FFC13781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82" r="18651" b="-1"/>
          <a:stretch>
            <a:fillRect/>
          </a:stretch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76226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0E48-40DB-32C9-AFAC-7960E87E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Canais de distribuição: distribuidores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C9E1-E2D0-0AA6-38DB-4B698D29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Função dos distribuidores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Representam e distribuem produtos de chai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Facilitam o movimento e a venda de produtos de chai em diferentes mercados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Oferecem serviços de marketing, venda e pós-venda</a:t>
            </a:r>
          </a:p>
          <a:p>
            <a:pPr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Relacionamentos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Estabelecem e mantêm relacionamentos com varejistas e consumidores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Fornecem suporte técnico e logístico</a:t>
            </a:r>
          </a:p>
          <a:p>
            <a:pPr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Principais distribuidores na América Latina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Tailwind Traders</a:t>
            </a:r>
          </a:p>
          <a:p>
            <a:pPr lvl="1">
              <a:lnSpc>
                <a:spcPct val="90000"/>
              </a:lnSpc>
            </a:pPr>
            <a:r>
              <a:rPr lang="pt-BR" sz="13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WoodGrove Groceries</a:t>
            </a:r>
          </a:p>
        </p:txBody>
      </p:sp>
      <p:pic>
        <p:nvPicPr>
          <p:cNvPr id="5" name="Content Placeholder 4" descr="Medicine bottles on shelf">
            <a:extLst>
              <a:ext uri="{FF2B5EF4-FFF2-40B4-BE49-F238E27FC236}">
                <a16:creationId xmlns:a16="http://schemas.microsoft.com/office/drawing/2014/main" id="{17A78705-6D93-4728-8C80-3B6DDBB09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134" r="26287" b="-1"/>
          <a:stretch>
            <a:fillRect/>
          </a:stretch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74001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5F14-392E-CD33-0867-6336515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Plano promocional e estratégia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0561-A22D-71E8-8376-6BAFB76D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Objetivos do plano promocional e estratégia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Aumentar a conscientização e o interesse pelo produto entre o público-alvo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Posicionar o chai como um produto premium, natural e saudável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Promover a experimentação e a compra através de diversos canais e incentivos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Aumentar a fidelidade e a retenção entre os consumidores</a:t>
            </a:r>
          </a:p>
          <a:p>
            <a:pPr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Táticas usadas no plano promocional e estratégia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Criar um nome de marca e logotipo cativantes e memoráveis para o chai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Desenvolver um site da Web e presença nas redes sociais para o chai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Lançar uma campanha de marketing digital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Distribuir amostras grátis e cupons do chai</a:t>
            </a:r>
          </a:p>
          <a:p>
            <a:pPr lvl="1"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Organizar eventos e concursos</a:t>
            </a:r>
          </a:p>
          <a:p>
            <a:pPr>
              <a:lnSpc>
                <a:spcPct val="100000"/>
              </a:lnSpc>
            </a:pPr>
            <a:r>
              <a:rPr lang="pt-BR" sz="17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Implementação e avaliação do plano promocional e estratégia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279399431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4EB4-408D-C81C-834D-A6256DE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100" b="0" i="0" strike="noStrike" cap="none" baseline="0">
                <a:solidFill>
                  <a:srgbClr val="404040"/>
                </a:solidFill>
                <a:effectLst/>
                <a:latin typeface="Bookman Old Style"/>
                <a:ea typeface="Bookman Old Style"/>
                <a:cs typeface="Bookman Old Style"/>
              </a:rPr>
              <a:t>Resultados e desafios esperados: resultados esperados</a:t>
            </a:r>
          </a:p>
        </p:txBody>
      </p:sp>
      <p:pic>
        <p:nvPicPr>
          <p:cNvPr id="5" name="Content Placeholder 4" descr="Tea being poured into a mug with a ceramic pot - black background">
            <a:extLst>
              <a:ext uri="{FF2B5EF4-FFF2-40B4-BE49-F238E27FC236}">
                <a16:creationId xmlns:a16="http://schemas.microsoft.com/office/drawing/2014/main" id="{FD4F758D-569A-4658-9C5B-1CC2B977D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033" r="11470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EB5D-026C-631E-9EC6-70B8B9D1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Aumento de 20% na conscientização e no interesse pelo produto entre o público-alvo</a:t>
            </a:r>
          </a:p>
          <a:p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Aumento de 10% na participação no mercado do chai na região</a:t>
            </a:r>
          </a:p>
          <a:p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Aumento de 15% no volume de vendas e receita do chai na região</a:t>
            </a:r>
          </a:p>
          <a:p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Aumento de 25% nas taxas de satisfação do cliente e retenção do chai na região</a:t>
            </a:r>
          </a:p>
        </p:txBody>
      </p:sp>
      <p:sp>
        <p:nvSpPr>
          <p:cNvPr id="1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43548131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40AF-0EFE-B2A7-E48B-E7CDBC7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Resultados e desafios esperados: desafios potenciais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46F5-CD63-3163-14F7-A053EF62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lnSpcReduction="20000"/>
          </a:bodyPr>
          <a:lstStyle/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Alto preço e baixa acessibilidade dos produtos de chai em comparação com outras bebidas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Falta de conscientização e familiaridade com o chai entre alguns segmentos da população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Concorrência de outros produtos de chá, como chás de ervas, chá verde e chá preto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Barreiras regulatórias e culturais que podem limitar a entrada e a expansão dos produtos de chai em alguns países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Questões ambientais e sociais que podem afetar o suprimento e a qualidade dos ingredientes do chai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43608414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6B9AE-17CD-B572-3126-CE8C98AC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37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Recomendações e 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42-5F80-D143-0FD9-6874928F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 lnSpcReduction="20000"/>
          </a:bodyPr>
          <a:lstStyle/>
          <a:p>
            <a:pPr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 chai é um produto promissor que tem potencial para crescer no mercado latino-americano</a:t>
            </a:r>
          </a:p>
          <a:p>
            <a:pPr lvl="1"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Oferece uma alternativa saudável, natural e exótica a outras bebidas</a:t>
            </a:r>
          </a:p>
          <a:p>
            <a:pPr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Precisa ser posicionado e comercializado como um produto premium, autêntico e versátil</a:t>
            </a:r>
          </a:p>
          <a:p>
            <a:pPr lvl="1"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Atrai diferentes segmentos e ocasiões</a:t>
            </a:r>
          </a:p>
          <a:p>
            <a:pPr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Precisa aproveitar suas características únicas e benefícios, como seu aroma e sabor intensos e benefícios para a saúde</a:t>
            </a:r>
          </a:p>
          <a:p>
            <a:pPr lvl="1"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Diferencia-se de outros produtos de chá</a:t>
            </a:r>
          </a:p>
          <a:p>
            <a:pPr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Precisa utilizar uma combinação de táticas online e offline para alcançar e engajar o público-alvo</a:t>
            </a:r>
          </a:p>
          <a:p>
            <a:pPr lvl="1"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Precisa criar uma base de clientes fiéis e satisfeitos</a:t>
            </a:r>
          </a:p>
          <a:p>
            <a:pPr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Precisa superar os desafios e ameaças, como preço, conscientização, concorrência, regulamentação e sustentabilidade</a:t>
            </a:r>
          </a:p>
          <a:p>
            <a:pPr lvl="1">
              <a:lnSpc>
                <a:spcPct val="90000"/>
              </a:lnSpc>
            </a:pPr>
            <a:r>
              <a:rPr lang="pt-BR" sz="19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 plano promocional e a estratégia precisam ser constantemente monitorados, avaliados e ajustados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29698858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2959-0800-DDAF-BBEA-FDA91B9F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pt-BR" sz="4700" b="0" i="0" strike="noStrike" cap="none" baseline="0">
                <a:solidFill>
                  <a:srgbClr val="404040"/>
                </a:solidFill>
                <a:effectLst/>
                <a:latin typeface="Bookman Old Style"/>
                <a:ea typeface="Bookman Old Style"/>
                <a:cs typeface="Bookman Old Style"/>
              </a:rPr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CB0-510E-D567-9E9F-38EB55F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Introdução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Descrição do produto: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Descrição do produto (1/2)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Descrição do produto (2/2)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Tendências de mercado e demanda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Participação no mercado do chai na América Latina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Canais de distribuição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Plano promocional e estratégia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Resultados esperados e desafios</a:t>
            </a:r>
          </a:p>
          <a:p>
            <a:pPr>
              <a:lnSpc>
                <a:spcPct val="100000"/>
              </a:lnSpc>
            </a:pPr>
            <a:r>
              <a:rPr lang="pt-BR" sz="18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Recomendações e conclusões</a:t>
            </a:r>
          </a:p>
        </p:txBody>
      </p:sp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17343506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FA77-394F-A689-3324-CFC0387B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Introdução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011D-BBB3-A2B4-F8B7-F40A8C47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Descrição do produto, características e benefícios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Tendências de mercado e demanda na América Latina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Análise competitiva na América Latina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Canais de distribuição na América Latina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Plano promocional e estratégia na América Latina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Resultados esperados e desafios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Recomendações e conclusões</a:t>
            </a:r>
          </a:p>
        </p:txBody>
      </p:sp>
      <p:pic>
        <p:nvPicPr>
          <p:cNvPr id="5" name="Content Placeholder 4" descr="Indian masala chai tea. Spiced tea with milk on the rustic wooden table.">
            <a:extLst>
              <a:ext uri="{FF2B5EF4-FFF2-40B4-BE49-F238E27FC236}">
                <a16:creationId xmlns:a16="http://schemas.microsoft.com/office/drawing/2014/main" id="{9A3808EA-8867-40A0-A0EF-17D43ED8A5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097" r="8537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sp>
        <p:nvSpPr>
          <p:cNvPr id="3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30883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63AE-2DE4-0D8E-F068-2D4BB057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sz="40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Descrição do produto: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2507-A329-0927-AAE3-9B079B3E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Mistura cuidadosamente elaborada</a:t>
            </a:r>
          </a:p>
          <a:p>
            <a:pPr lvl="1"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Homenageia as tradições clássicas do chai indiano</a:t>
            </a:r>
          </a:p>
          <a:p>
            <a:pPr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Jornada encantadora pelos vibrantes cenários da Índia</a:t>
            </a:r>
          </a:p>
          <a:p>
            <a:pPr lvl="1">
              <a:lnSpc>
                <a:spcPct val="90000"/>
              </a:lnSpc>
            </a:pPr>
            <a:r>
              <a:rPr lang="pt-BR" sz="1500" b="0" i="0" strike="noStrike" cap="none" baseline="0">
                <a:solidFill>
                  <a:srgbClr val="FFFFFF"/>
                </a:solidFill>
                <a:effectLst/>
                <a:latin typeface="Franklin Gothic Book"/>
                <a:ea typeface="Franklin Gothic Book"/>
                <a:cs typeface="Franklin Gothic Book"/>
              </a:rPr>
              <a:t>Traz uma experiência autêntica de chai diretamente para sua casa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111FA-92E1-454E-A460-913369B747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590745"/>
              </p:ext>
            </p:extLst>
          </p:nvPr>
        </p:nvGraphicFramePr>
        <p:xfrm>
          <a:off x="1346750" y="930063"/>
          <a:ext cx="9499602" cy="298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>
                  <a:extLst>
                    <a:ext uri="{9D8B030D-6E8A-4147-A177-3AD203B41FA5}">
                      <a16:colId xmlns:a16="http://schemas.microsoft.com/office/drawing/2014/main" val="653077491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878306612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272217347"/>
                    </a:ext>
                  </a:extLst>
                </a:gridCol>
              </a:tblGrid>
              <a:tr h="1240536">
                <a:tc>
                  <a:txBody>
                    <a:bodyPr vert="horz" wrap="square"/>
                    <a:lstStyle/>
                    <a:p>
                      <a:r>
                        <a:rPr lang="pt-B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Descrição do produto</a:t>
                      </a:r>
                      <a:r>
                        <a:rPr lang="pt-BR" sz="33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: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pt-B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Recursos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pt-B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Benefícios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770408993"/>
                  </a:ext>
                </a:extLst>
              </a:tr>
              <a:tr h="1743456">
                <a:tc>
                  <a:txBody>
                    <a:bodyPr vert="horz" wrap="square"/>
                    <a:lstStyle/>
                    <a:p>
                      <a:r>
                        <a:rPr lang="pt-B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Mystic Spice Premium Chai Tea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pt-B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Mistura cuidadosamente elaborada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pt-B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Experiência autêntica de chai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029069579"/>
                  </a:ext>
                </a:extLst>
              </a:tr>
            </a:tbl>
          </a:graphicData>
        </a:graphic>
      </p:graphicFrame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406394520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49428-18FA-81F9-1A84-D66AB82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4700" b="0" i="0" strike="noStrike" cap="none" baseline="0">
                <a:solidFill>
                  <a:srgbClr val="404040"/>
                </a:solidFill>
                <a:effectLst/>
                <a:latin typeface="Bookman Old Style"/>
                <a:ea typeface="Bookman Old Style"/>
                <a:cs typeface="Bookman Old Style"/>
              </a:rPr>
              <a:t>Descrição do produto (1/2)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F305CA-639A-49BF-A4E0-B29BC8E8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48706"/>
              </p:ext>
            </p:extLst>
          </p:nvPr>
        </p:nvGraphicFramePr>
        <p:xfrm>
          <a:off x="1096963" y="2287915"/>
          <a:ext cx="10058401" cy="340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47">
                  <a:extLst>
                    <a:ext uri="{9D8B030D-6E8A-4147-A177-3AD203B41FA5}">
                      <a16:colId xmlns:a16="http://schemas.microsoft.com/office/drawing/2014/main" val="496415718"/>
                    </a:ext>
                  </a:extLst>
                </a:gridCol>
                <a:gridCol w="5038454">
                  <a:extLst>
                    <a:ext uri="{9D8B030D-6E8A-4147-A177-3AD203B41FA5}">
                      <a16:colId xmlns:a16="http://schemas.microsoft.com/office/drawing/2014/main" val="159665682"/>
                    </a:ext>
                  </a:extLst>
                </a:gridCol>
              </a:tblGrid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Nome do Produto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Descrição do produto</a:t>
                      </a:r>
                      <a:r>
                        <a:rPr lang="pt-BR" sz="14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: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33271253"/>
                  </a:ext>
                </a:extLst>
              </a:tr>
              <a:tr h="1448982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Mystic Spice Premium Chai Tea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Desfrute da rica e aromática experiência do Mystic Spice Premium Chai Tea, uma mistura cuidadosamente elaborada que homenageia as tradições clássicas do chai indiano.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Cada xícara oferece uma jornada encantadora pelos vibrantes cenários da Índia, trazendo uma experiência autêntica de chai diretamente para sua casa.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88266549"/>
                  </a:ext>
                </a:extLst>
              </a:tr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Principais recursos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Principais benefícios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438868957"/>
                  </a:ext>
                </a:extLst>
              </a:tr>
              <a:tr h="12318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Combinação autêntica: nosso chai é um composto harmonioso de folhas de chá preto premium e uma seleção exclusiva de especiarias moídas, incluindo canela, cardamomo, cravo, gengibre e pimenta-do-reino.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Esta receita centenária promete um sabor autêntico e robusto em cada gole.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Ingredientes que melhoram a saúde: cada ingrediente do Mystic Spice Chai Tea é escolhido por seus benefícios naturais à saúde.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O gengibre e o cardamomo auxiliam na digestão, a canela ajuda a regular o açúcar no sangue e o cravo oferece antioxidantes adicionais.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2048665164"/>
                  </a:ext>
                </a:extLst>
              </a:tr>
            </a:tbl>
          </a:graphicData>
        </a:graphic>
      </p:graphicFrame>
      <p:sp>
        <p:nvSpPr>
          <p:cNvPr id="1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1566857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4294967295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D795-7EFB-BCD6-2F49-B1B51AC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4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Descrição do produto (2/2)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9078D8-848F-4F6A-9803-BCA5FB2E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6486"/>
              </p:ext>
            </p:extLst>
          </p:nvPr>
        </p:nvGraphicFramePr>
        <p:xfrm>
          <a:off x="5282335" y="1994843"/>
          <a:ext cx="6275668" cy="35098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2725">
                  <a:extLst>
                    <a:ext uri="{9D8B030D-6E8A-4147-A177-3AD203B41FA5}">
                      <a16:colId xmlns:a16="http://schemas.microsoft.com/office/drawing/2014/main" val="1517701022"/>
                    </a:ext>
                  </a:extLst>
                </a:gridCol>
                <a:gridCol w="2892943">
                  <a:extLst>
                    <a:ext uri="{9D8B030D-6E8A-4147-A177-3AD203B41FA5}">
                      <a16:colId xmlns:a16="http://schemas.microsoft.com/office/drawing/2014/main" val="4005345143"/>
                    </a:ext>
                  </a:extLst>
                </a:gridCol>
              </a:tblGrid>
              <a:tr h="271208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Nome do Produto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Descrição do produto</a:t>
                      </a:r>
                      <a:r>
                        <a:rPr lang="pt-BR" sz="11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: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2008546130"/>
                  </a:ext>
                </a:extLst>
              </a:tr>
              <a:tr h="108188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Aroma e sabor ricos: o aroma quente e picante e o sabor profundo e revigorante do nosso chai o tornam a bebida perfeita para começar o dia ou relaxar à noite.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Os sabores são intensos, mas equilibrados, proporcionando uma experiência reconfortante e relaxante.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Opções versáteis de preparo: não importa se você gosta do seu chai fervendo, como um chá gelado refrescante ou como um café com leite cremoso, nossa mistura é versátil o suficiente para atender a todas as preferências.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Instruções simples de preparo estão incluídas para ajudá-lo a saborear seu chai exatamente do jeito que você gosta.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3258742656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De origem sustentável: comprometidos com a sustentabilidade, adquirimos nossos ingredientes de fazendas pequenas que praticam a agricultura orgânica, garantindo não apenas a melhor qualidade, mas também o bem-estar do nosso planeta.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Embalagem elegante: O chá Mystic Spice Chai vem em uma embalagem ecológica criada com muita beleza, tornando-a o presente ideal para quem ama chá ou um mimo luxuoso para você.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752704069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Garantia de satisfação do cliente: defendemos nosso produto e oferecemos uma garantia de satisfação.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 </a:t>
                      </a: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Se o Mystic Spice Chai Tea não atender suas expectativas, estamos comprometidos em resolver da melhor maneira possível.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pt-B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Ideal para: entusiastas do chá, indivíduos preocupados com a saúde, amantes de bebidas quentes e picantes e qualquer pessoa que queira explorar os ricos sabores do chai indiano tradicional.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101886891"/>
                  </a:ext>
                </a:extLst>
              </a:tr>
            </a:tbl>
          </a:graphicData>
        </a:graphic>
      </p:graphicFrame>
      <p:sp>
        <p:nvSpPr>
          <p:cNvPr id="19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59854317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A4663-E710-DA41-752E-E008F43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BR" sz="4700" b="0" i="0" strike="noStrike" cap="none" baseline="0">
                <a:solidFill>
                  <a:srgbClr val="404040"/>
                </a:solidFill>
                <a:effectLst/>
                <a:latin typeface="Bookman Old Style"/>
                <a:ea typeface="Bookman Old Style"/>
                <a:cs typeface="Bookman Old Style"/>
              </a:rPr>
              <a:t>Tendências de mercado e demanda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4433-533C-D88F-4BFC-A8D528B4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 fontScale="95000" lnSpcReduction="10000"/>
          </a:bodyPr>
          <a:lstStyle/>
          <a:p>
            <a:pPr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 América Latina oferece uma excelente oportunidade para o chai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Demanda crescente por produtos saudáveis, naturais e exóticos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Forte cultura do chá em países como Argentina, Chile e Uruguai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 chai pode atrair tanto os amantes do chá quanto os apreciadores do café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 chai pode se adequar ao estilo de vida e preferências dos consumidores latino-americanos</a:t>
            </a:r>
          </a:p>
          <a:p>
            <a:pPr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 tamanho do mercado global de chai foi avaliado em 1,9 bilhão de dólares em 2019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Espera-se que aumente a uma CAGR de 5,5% entre 2020 e 2027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 América Latina é uma das regiões com crescimento mais rápido para o chai</a:t>
            </a:r>
          </a:p>
          <a:p>
            <a:pPr lvl="1">
              <a:lnSpc>
                <a:spcPct val="90000"/>
              </a:lnSpc>
            </a:pPr>
            <a:r>
              <a:rPr lang="pt-BR" sz="1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Principais impulsionadores do crescimento incluem o aumento da conscientização, o aumento da renda disponível e a expansão da distribuição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5A569-CDEF-4A09-A3F6-8978B0FBDD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441503"/>
              </p:ext>
            </p:extLst>
          </p:nvPr>
        </p:nvGraphicFramePr>
        <p:xfrm>
          <a:off x="643192" y="1541387"/>
          <a:ext cx="5115348" cy="372817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715286">
                  <a:extLst>
                    <a:ext uri="{9D8B030D-6E8A-4147-A177-3AD203B41FA5}">
                      <a16:colId xmlns:a16="http://schemas.microsoft.com/office/drawing/2014/main" val="1841529175"/>
                    </a:ext>
                  </a:extLst>
                </a:gridCol>
                <a:gridCol w="1980568">
                  <a:extLst>
                    <a:ext uri="{9D8B030D-6E8A-4147-A177-3AD203B41FA5}">
                      <a16:colId xmlns:a16="http://schemas.microsoft.com/office/drawing/2014/main" val="4064316244"/>
                    </a:ext>
                  </a:extLst>
                </a:gridCol>
                <a:gridCol w="1419494">
                  <a:extLst>
                    <a:ext uri="{9D8B030D-6E8A-4147-A177-3AD203B41FA5}">
                      <a16:colId xmlns:a16="http://schemas.microsoft.com/office/drawing/2014/main" val="3250877377"/>
                    </a:ext>
                  </a:extLst>
                </a:gridCol>
              </a:tblGrid>
              <a:tr h="1697807">
                <a:tc>
                  <a:txBody>
                    <a:bodyPr vert="horz" wrap="square"/>
                    <a:lstStyle/>
                    <a:p>
                      <a:r>
                        <a:rPr lang="pt-B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Região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Tamanho de mercado do chá Chai (USD bilhões)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CAGR (2020-2027)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729310"/>
                  </a:ext>
                </a:extLst>
              </a:tr>
              <a:tr h="680116"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Global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1,9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5,5%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35515"/>
                  </a:ext>
                </a:extLst>
              </a:tr>
              <a:tr h="1077264"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América Latina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N/A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pt-B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Franklin Gothic Book"/>
                          <a:ea typeface="Franklin Gothic Book"/>
                          <a:cs typeface="Franklin Gothic Book"/>
                        </a:rPr>
                        <a:t>6.2%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99260"/>
                  </a:ext>
                </a:extLst>
              </a:tr>
            </a:tbl>
          </a:graphicData>
        </a:graphic>
      </p:graphicFrame>
      <p:sp>
        <p:nvSpPr>
          <p:cNvPr id="20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61434480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4AB8-98D7-992E-B8BA-AC48FEE8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Canais de distribuição: varejistas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DE9-315D-7F82-E4B7-4E5B2F2F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Varejistas: venda de produtos de chá Chai diretamente a consumidores</a:t>
            </a:r>
          </a:p>
          <a:p>
            <a:pPr lvl="1"/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Supermercados, lojas de conveniência, lojas especializadas, cafeterias e plataformas online</a:t>
            </a:r>
          </a:p>
          <a:p>
            <a:pPr lvl="1"/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Influenciam a percepção, a preferência e a compra do consumidor</a:t>
            </a:r>
          </a:p>
          <a:p>
            <a:pPr lvl="1"/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Oferecem suporte promocional e de merchandising</a:t>
            </a:r>
          </a:p>
          <a:p>
            <a:pPr lvl="1"/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Principais varejistas</a:t>
            </a:r>
          </a:p>
          <a:p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Atacadistas: venda de produtos de chá Chai a granel para varejistas</a:t>
            </a:r>
          </a:p>
          <a:p>
            <a:r>
              <a:rPr lang="pt-BR" sz="22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Distribuidores: transporte de produtos de chá Chai de fabricantes para varejistas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735777179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3136-10B1-C8CC-3DC5-777F3F0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t-BR" sz="4400" b="0" i="0" strike="noStrike" cap="none" baseline="0">
                <a:solidFill>
                  <a:srgbClr val="FFFFFF"/>
                </a:solidFill>
                <a:effectLst/>
                <a:latin typeface="Bookman Old Style"/>
                <a:ea typeface="Bookman Old Style"/>
                <a:cs typeface="Bookman Old Style"/>
              </a:rPr>
              <a:t>Canais de distribuição: atacadistas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BEE8-8250-9834-6A4C-9655B23F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Os atacadistas compram produtos de chai em grandes quantidades de fabricantes ou distribuidores</a:t>
            </a:r>
          </a:p>
          <a:p>
            <a:pPr lvl="1"/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Vendem para varejistas ou outros intermediários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Ajudam a garantir um suprimento consistente e eficiente dos produtos</a:t>
            </a:r>
          </a:p>
          <a:p>
            <a:pPr lvl="1"/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Facilitam a logística e a distribuição dos produtos de chai</a:t>
            </a:r>
          </a:p>
          <a:p>
            <a:r>
              <a:rPr lang="pt-BR" sz="2400" b="0" i="0" strike="noStrike" cap="none" baseline="0">
                <a:solidFill>
                  <a:srgbClr val="404040"/>
                </a:solidFill>
                <a:effectLst/>
                <a:latin typeface="Franklin Gothic Book"/>
                <a:ea typeface="Franklin Gothic Book"/>
                <a:cs typeface="Franklin Gothic Book"/>
              </a:rPr>
              <a:t>Fornecem informações de mercado, feedback e facilidades de crédito</a:t>
            </a:r>
          </a:p>
        </p:txBody>
      </p:sp>
      <p:sp>
        <p:nvSpPr>
          <p:cNvPr id="11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23.6.</a:t>
            </a:r>
          </a:p>
          <a:p>
            <a:pPr algn="ctr"/>
            <a:r>
              <a:t>Copyright 2004-2023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8279587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3.06.30"/>
  <p:tag name="AS_TITLE" val="Aspose.Slides for Java"/>
  <p:tag name="AS_VERSION" val="23.6"/>
</p:tagLst>
</file>

<file path=ppt/theme/theme1.xml><?xml version="1.0" encoding="utf-8"?>
<a:theme xmlns:r="http://schemas.openxmlformats.org/officeDocument/2006/relationships"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trospect">
      <a:majorFont>
        <a:latin typeface="Bookman Old Style" panose="020f0302020204030204"/>
        <a:ea typeface="Bookman Old Style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Franklin Gothic Book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97</Paragraphs>
  <Slides>14</Slides>
  <Notes>14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1">
      <vt:lpstr>Arial</vt:lpstr>
      <vt:lpstr>Bookman Old Style</vt:lpstr>
      <vt:lpstr>Franklin Gothic Book</vt:lpstr>
      <vt:lpstr>Calibri</vt:lpstr>
      <vt:lpstr>Aptos Display</vt:lpstr>
      <vt:lpstr>Aptos</vt:lpstr>
      <vt:lpstr>RetrospectVTI</vt:lpstr>
      <vt:lpstr>Análise de mercado para o Mystic Spice Premium Chai Tea</vt:lpstr>
      <vt:lpstr>Agenda</vt:lpstr>
      <vt:lpstr>Introdução</vt:lpstr>
      <vt:lpstr>Descrição do produto:</vt:lpstr>
      <vt:lpstr>Descrição do produto (1/2)</vt:lpstr>
      <vt:lpstr>Descrição do produto (2/2)</vt:lpstr>
      <vt:lpstr>Tendências de mercado e demanda</vt:lpstr>
      <vt:lpstr>Canais de distribuição: varejistas</vt:lpstr>
      <vt:lpstr>Canais de distribuição: atacadistas</vt:lpstr>
      <vt:lpstr>Canais de distribuição: distribuidores</vt:lpstr>
      <vt:lpstr>Plano promocional e estratégia</vt:lpstr>
      <vt:lpstr>Resultados e desafios esperados: resultados esperados</vt:lpstr>
      <vt:lpstr>Resultados e desafios esperados: desafios potenciais</vt:lpstr>
      <vt:lpstr>Recomendações e conclusões</vt:lpstr>
    </vt:vector>
  </TitlesOfParts>
  <LinksUpToDate>0</LinksUpToDate>
  <SharedDoc>0</SharedDoc>
  <HyperlinksChanged>0</HyperlinksChanged>
  <Application>Aspose.Slides for Java</Application>
  <AppVersion>23.0600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2024-02-09T21:35:56Z</dcterms:created>
  <dcterms:modified xsi:type="dcterms:W3CDTF">2025-02-10T11:13:14Z</dcterms:modified>
</cp:coreProperties>
</file>