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Esta apresentação foi gerada automaticamente pelo PowerPoint Copilot com base no conteúdo encontrado neste documento:</a:t>
            </a:r>
            <a:r>
              <a:rPr sz="1200"/>
              <a:t>
</a:t>
            </a:r>
            <a:r>
              <a:rPr lang="pt-BR"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pt-BR" sz="1200" b="0" i="0" strike="noStrike" cap="none" baseline="0">
                <a:solidFill>
                  <a:srgbClr val="000000"/>
                </a:solidFill>
                <a:effectLst/>
                <a:latin typeface="Aptos"/>
                <a:ea typeface="Aptos"/>
                <a:cs typeface="Aptos"/>
              </a:rPr>
              <a:t>o conteúdo gerado por IA pode estar incorreto.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流通業者は、チャイ ティー製品を代理して流通し、その移動と販売を促進し、マーケティング、販売、アフター サービスを提供します。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彼らは小売業者や消費者との関係を確立および維持し、技術的および物流的なサポートを提供します。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distribuidores na América Latina incluem Unilever, Nestlé, Coca-Cola e PepsiCo.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Distribuidores são empresas que representam e distribuem os produtos de chá Chai em nome dos fabricantes ou atacadistas.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流通業者は、さまざまな市場や地域でチャイ ティー製品の移動と販売を促進する代理店であり、チャイ ティー製品のマーケティング、販売、アフター サービスを提供できます。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流通業者は、小売業者や消費者との関係を確立および維持し、チャイ ティー製品の技術的および物流的なサポートを提供することもできます。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Alguns dos principais distribuidores de produtos de chá Chai na América Latina são: Unilever, Nestlé, Coca-Cola e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 plano será implementado ao longo de 12 meses com um orçamento de US$ 100.000 e avaliado usando indicadores chave de desempenho.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Plano promocional e estratégia</a:t>
            </a:r>
            <a:r>
              <a:rPr sz="1200"/>
              <a:t>
</a:t>
            </a:r>
            <a:r>
              <a:rPr lang="pt-BR" sz="1200" b="0" i="0" strike="noStrike" cap="none" baseline="0">
                <a:solidFill>
                  <a:srgbClr val="000000"/>
                </a:solidFill>
                <a:effectLst/>
                <a:latin typeface="Aptos"/>
                <a:ea typeface="Aptos"/>
                <a:cs typeface="Aptos"/>
              </a:rPr>
              <a:t>O plano promocional e a estratégia do chá Chai na América Latina visam atingir os seguintes objetivos:</a:t>
            </a:r>
            <a:r>
              <a:rPr sz="1200"/>
              <a:t>
</a:t>
            </a:r>
            <a:r>
              <a:rPr lang="pt-BR" sz="1200" b="0" i="0" strike="noStrike" cap="none" baseline="0">
                <a:solidFill>
                  <a:srgbClr val="000000"/>
                </a:solidFill>
                <a:effectLst/>
                <a:latin typeface="Aptos"/>
                <a:ea typeface="Aptos"/>
                <a:cs typeface="Aptos"/>
              </a:rPr>
              <a:t>·         Aumentar a conscientização e o interesse pelo chá Chai entre o público-alvo</a:t>
            </a:r>
            <a:r>
              <a:rPr sz="1200"/>
              <a:t>
</a:t>
            </a:r>
            <a:r>
              <a:rPr lang="pt-BR" sz="1200" b="0" i="0" strike="noStrike" cap="none" baseline="0">
                <a:solidFill>
                  <a:srgbClr val="000000"/>
                </a:solidFill>
                <a:effectLst/>
                <a:latin typeface="Aptos"/>
                <a:ea typeface="Aptos"/>
                <a:cs typeface="Aptos"/>
              </a:rPr>
              <a:t>·         Posicionar o chá Chai como um produto premium, natural e saudável que oferece uma experiência única e satisfatória</a:t>
            </a:r>
            <a:r>
              <a:rPr sz="1200"/>
              <a:t>
</a:t>
            </a:r>
            <a:r>
              <a:rPr lang="pt-BR" sz="1200" b="0" i="0" strike="noStrike" cap="none" baseline="0">
                <a:solidFill>
                  <a:srgbClr val="000000"/>
                </a:solidFill>
                <a:effectLst/>
                <a:latin typeface="Aptos"/>
                <a:ea typeface="Aptos"/>
                <a:cs typeface="Aptos"/>
              </a:rPr>
              <a:t>·         Encorajar a experimentação e a compra do chá Chai por meio de vários canais e incentivos</a:t>
            </a:r>
            <a:r>
              <a:rPr sz="1200"/>
              <a:t>
</a:t>
            </a:r>
            <a:r>
              <a:rPr lang="pt-BR" sz="1200" b="0" i="0" strike="noStrike" cap="none" baseline="0">
                <a:solidFill>
                  <a:srgbClr val="000000"/>
                </a:solidFill>
                <a:effectLst/>
                <a:latin typeface="Aptos"/>
                <a:ea typeface="Aptos"/>
                <a:cs typeface="Aptos"/>
              </a:rPr>
              <a:t>·         Construir lealdade e retenção entre os consumidores de chá Chai por meio de engajamento e feedback</a:t>
            </a:r>
            <a:r>
              <a:rPr sz="1200"/>
              <a:t>
</a:t>
            </a:r>
            <a:r>
              <a:rPr lang="pt-BR" sz="1200" b="0" i="0" strike="noStrike" cap="none" baseline="0">
                <a:solidFill>
                  <a:srgbClr val="000000"/>
                </a:solidFill>
                <a:effectLst/>
                <a:latin typeface="Aptos"/>
                <a:ea typeface="Aptos"/>
                <a:cs typeface="Aptos"/>
              </a:rPr>
              <a:t>O plano promocional e a estratégia do chá Chai na América Latina usarão uma combinação de táticas, como:</a:t>
            </a:r>
            <a:r>
              <a:rPr sz="1200"/>
              <a:t>
</a:t>
            </a:r>
            <a:r>
              <a:rPr lang="pt-BR" sz="1200" b="0" i="0" strike="noStrike" cap="none" baseline="0">
                <a:solidFill>
                  <a:srgbClr val="000000"/>
                </a:solidFill>
                <a:effectLst/>
                <a:latin typeface="Aptos"/>
                <a:ea typeface="Aptos"/>
                <a:cs typeface="Aptos"/>
              </a:rPr>
              <a:t>·         Criar uma marca e um logotipo cativantes e memoráveis para o chá Chai</a:t>
            </a:r>
            <a:r>
              <a:rPr sz="1200"/>
              <a:t>
</a:t>
            </a:r>
            <a:r>
              <a:rPr lang="pt-BR" sz="1200" b="0" i="0" strike="noStrike" cap="none" baseline="0">
                <a:solidFill>
                  <a:srgbClr val="000000"/>
                </a:solidFill>
                <a:effectLst/>
                <a:latin typeface="Aptos"/>
                <a:ea typeface="Aptos"/>
                <a:cs typeface="Aptos"/>
              </a:rPr>
              <a:t>·         Desenvolver um site e presença nas redes sociais para o chá Chai que mostre os seus benefícios, características e histórias</a:t>
            </a:r>
            <a:r>
              <a:rPr sz="1200"/>
              <a:t>
</a:t>
            </a:r>
            <a:r>
              <a:rPr lang="pt-BR" sz="1200" b="0" i="0" strike="noStrike" cap="none" baseline="0">
                <a:solidFill>
                  <a:srgbClr val="000000"/>
                </a:solidFill>
                <a:effectLst/>
                <a:latin typeface="Aptos"/>
                <a:ea typeface="Aptos"/>
                <a:cs typeface="Aptos"/>
              </a:rPr>
              <a:t>·         Lançar uma campanha de marketing digital que usa SEO, SEM, marketing por email e de influenciadores para alcançar e atrair clientes em potencial</a:t>
            </a:r>
            <a:r>
              <a:rPr sz="1200"/>
              <a:t>
</a:t>
            </a:r>
            <a:r>
              <a:rPr lang="pt-BR" sz="1200" b="0" i="0" strike="noStrike" cap="none" baseline="0">
                <a:solidFill>
                  <a:srgbClr val="000000"/>
                </a:solidFill>
                <a:effectLst/>
                <a:latin typeface="Aptos"/>
                <a:ea typeface="Aptos"/>
                <a:cs typeface="Aptos"/>
              </a:rPr>
              <a:t>·         Distribuir amostras grátis e cupons de chá Chai em locais estratégicos, como supermercados, cafés e lojas de produtos naturais</a:t>
            </a:r>
            <a:r>
              <a:rPr sz="1200"/>
              <a:t>
</a:t>
            </a:r>
            <a:r>
              <a:rPr lang="pt-BR" sz="1200" b="0" i="0" strike="noStrike" cap="none" baseline="0">
                <a:solidFill>
                  <a:srgbClr val="000000"/>
                </a:solidFill>
                <a:effectLst/>
                <a:latin typeface="Aptos"/>
                <a:ea typeface="Aptos"/>
                <a:cs typeface="Aptos"/>
              </a:rPr>
              <a:t>·         Organizar eventos e concursos que convidam as pessoas a experimentar e compartilhar o chá Chai com amigos e familiares</a:t>
            </a:r>
            <a:r>
              <a:rPr sz="1200"/>
              <a:t>
</a:t>
            </a:r>
            <a:r>
              <a:rPr lang="pt-BR" sz="1200" b="0" i="0" strike="noStrike" cap="none" baseline="0">
                <a:solidFill>
                  <a:srgbClr val="000000"/>
                </a:solidFill>
                <a:effectLst/>
                <a:latin typeface="Aptos"/>
                <a:ea typeface="Aptos"/>
                <a:cs typeface="Aptos"/>
              </a:rPr>
              <a:t>·         Fazer parcerias com empresas e organizações locais que compartilham os mesmos valores e visão do chá Chai</a:t>
            </a:r>
            <a:r>
              <a:rPr sz="1200"/>
              <a:t>
</a:t>
            </a:r>
            <a:r>
              <a:rPr lang="pt-BR" sz="1200" b="0" i="0" strike="noStrike" cap="none" baseline="0">
                <a:solidFill>
                  <a:srgbClr val="000000"/>
                </a:solidFill>
                <a:effectLst/>
                <a:latin typeface="Aptos"/>
                <a:ea typeface="Aptos"/>
                <a:cs typeface="Aptos"/>
              </a:rPr>
              <a:t>O plano promocional e a estratégia do chá Chai na América Latina serão implementados em um período de 12 meses, com um orçamento de US$ 100.000.</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 plano será monitorado e avaliado usando indicadores chave de desempenho, como tráfego do site, engajamento nas redes sociais, taxas de abertura de emails, taxas de conversão, volume de vendas, satisfação do cliente e taxas de retenção.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Espera-se que o plano promocional e a estratégia do chá Chai na América Latina resultem em um aumento de 20% na conscientização e interesse, de 10% na participação de mercado, de 15% no volume de vendas e receita e de 25% na satisfação do cliente e nas taxas de retenção.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Resultados e desafios esperados</a:t>
            </a:r>
            <a:r>
              <a:rPr sz="1200"/>
              <a:t>
</a:t>
            </a:r>
            <a:r>
              <a:rPr lang="pt-BR" sz="1200" b="0" i="0" strike="noStrike" cap="none" baseline="0">
                <a:solidFill>
                  <a:srgbClr val="000000"/>
                </a:solidFill>
                <a:effectLst/>
                <a:latin typeface="Aptos"/>
                <a:ea typeface="Aptos"/>
                <a:cs typeface="Aptos"/>
              </a:rPr>
              <a:t>Os resultados esperados do plano promocional e da estratégia do chá Chai na América Latina são:</a:t>
            </a:r>
            <a:r>
              <a:rPr sz="1200"/>
              <a:t>
</a:t>
            </a:r>
            <a:r>
              <a:rPr lang="pt-BR" sz="1200" b="0" i="0" strike="noStrike" cap="none" baseline="0">
                <a:solidFill>
                  <a:srgbClr val="000000"/>
                </a:solidFill>
                <a:effectLst/>
                <a:latin typeface="Aptos"/>
                <a:ea typeface="Aptos"/>
                <a:cs typeface="Aptos"/>
              </a:rPr>
              <a:t>·         Um aumento de 20% na conscientização e interesse pelo chá Chai entre o público-alvo</a:t>
            </a:r>
            <a:r>
              <a:rPr sz="1200"/>
              <a:t>
</a:t>
            </a:r>
            <a:r>
              <a:rPr lang="pt-BR" sz="1200" b="0" i="0" strike="noStrike" cap="none" baseline="0">
                <a:solidFill>
                  <a:srgbClr val="000000"/>
                </a:solidFill>
                <a:effectLst/>
                <a:latin typeface="Aptos"/>
                <a:ea typeface="Aptos"/>
                <a:cs typeface="Aptos"/>
              </a:rPr>
              <a:t>·         Um aumento de 10% na participação de mercado do chá Chai na região</a:t>
            </a:r>
            <a:r>
              <a:rPr sz="1200"/>
              <a:t>
</a:t>
            </a:r>
            <a:r>
              <a:rPr lang="pt-BR" sz="1200" b="0" i="0" strike="noStrike" cap="none" baseline="0">
                <a:solidFill>
                  <a:srgbClr val="000000"/>
                </a:solidFill>
                <a:effectLst/>
                <a:latin typeface="Aptos"/>
                <a:ea typeface="Aptos"/>
                <a:cs typeface="Aptos"/>
              </a:rPr>
              <a:t>·         Um aumento de 15% no volume de vendas e na receita do chá Chai na região</a:t>
            </a:r>
            <a:r>
              <a:rPr sz="1200"/>
              <a:t>
</a:t>
            </a:r>
            <a:r>
              <a:rPr lang="pt-BR" sz="1200" b="0" i="0" strike="noStrike" cap="none" baseline="0">
                <a:solidFill>
                  <a:srgbClr val="000000"/>
                </a:solidFill>
                <a:effectLst/>
                <a:latin typeface="Aptos"/>
                <a:ea typeface="Aptos"/>
                <a:cs typeface="Aptos"/>
              </a:rPr>
              <a:t>·         Um aumento de 25% nas taxas de satisfação e retenção de clientes do chá Chai na região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O plano promocional e a estratégia do chá Chai na América Latina enfrentam vários desafios, incluindo alto preço, falta de conscientização, concorrência de outros produtos de chá, barreiras regulatórias e culturais e questões ambientais e sociais que podem afetar o fornecimento e a qualidade dos ingredientes do chá Chai.</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Os desafios potenciais do plano promocional e da estratégia do chá Chai na América Latina são:</a:t>
            </a:r>
            <a:r>
              <a:rPr sz="1200"/>
              <a:t>
</a:t>
            </a:r>
            <a:r>
              <a:rPr lang="pt-BR" sz="1200" b="0" i="0" strike="noStrike" cap="none" baseline="0">
                <a:solidFill>
                  <a:srgbClr val="000000"/>
                </a:solidFill>
                <a:effectLst/>
                <a:latin typeface="Aptos"/>
                <a:ea typeface="Aptos"/>
                <a:cs typeface="Aptos"/>
              </a:rPr>
              <a:t>·         O alto preço e a baixa acessibilidade dos produtos de chá Chai em comparação com outras bebidas</a:t>
            </a:r>
            <a:r>
              <a:rPr sz="1200"/>
              <a:t>
</a:t>
            </a:r>
            <a:r>
              <a:rPr lang="pt-BR" sz="1200" b="0" i="0" strike="noStrike" cap="none" baseline="0">
                <a:solidFill>
                  <a:srgbClr val="000000"/>
                </a:solidFill>
                <a:effectLst/>
                <a:latin typeface="Aptos"/>
                <a:ea typeface="Aptos"/>
                <a:cs typeface="Aptos"/>
              </a:rPr>
              <a:t>·         A falta de conscientização e familiaridade com o chá Chai entre alguns segmentos da população</a:t>
            </a:r>
            <a:r>
              <a:rPr sz="1200"/>
              <a:t>
</a:t>
            </a:r>
            <a:r>
              <a:rPr lang="pt-BR" sz="1200" b="0" i="0" strike="noStrike" cap="none" baseline="0">
                <a:solidFill>
                  <a:srgbClr val="000000"/>
                </a:solidFill>
                <a:effectLst/>
                <a:latin typeface="Aptos"/>
                <a:ea typeface="Aptos"/>
                <a:cs typeface="Aptos"/>
              </a:rPr>
              <a:t>·         A concorrência de outros produtos de chá, como os chás de ervas, verde e preto</a:t>
            </a:r>
            <a:r>
              <a:rPr sz="1200"/>
              <a:t>
</a:t>
            </a:r>
            <a:r>
              <a:rPr lang="pt-BR" sz="1200" b="0" i="0" strike="noStrike" cap="none" baseline="0">
                <a:solidFill>
                  <a:srgbClr val="000000"/>
                </a:solidFill>
                <a:effectLst/>
                <a:latin typeface="Aptos"/>
                <a:ea typeface="Aptos"/>
                <a:cs typeface="Aptos"/>
              </a:rPr>
              <a:t>·         As barreiras regulatórias e culturais que podem limitar a entrada e a expansão de produtos de chá Chai em alguns países</a:t>
            </a:r>
            <a:r>
              <a:rPr sz="1200"/>
              <a:t>
</a:t>
            </a:r>
            <a:r>
              <a:rPr lang="pt-BR" sz="1200" b="0" i="0" strike="noStrike" cap="none" baseline="0">
                <a:solidFill>
                  <a:srgbClr val="000000"/>
                </a:solidFill>
                <a:effectLst/>
                <a:latin typeface="Aptos"/>
                <a:ea typeface="Aptos"/>
                <a:cs typeface="Aptos"/>
              </a:rPr>
              <a:t>·         As questões ambientais e sociais que podem afetar o fornecimento e a qualidade dos ingredientes do chá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チャイ ティーはラテン アメリカ市場で有望な製品であり、健康的でエキゾチックな代替品を提供します。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独自の機能と利点を活用して、プレミアムで多用途の製品として位置付ける必要があります。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Uma combinação de táticas online e offline deve ser usada para atingir o público-alvo e superar desafios.</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Recomendações e Conclusões</a:t>
            </a:r>
            <a:r>
              <a:rPr sz="1200"/>
              <a:t>
</a:t>
            </a:r>
            <a:r>
              <a:rPr lang="pt-BR" sz="1200" b="0" i="0" strike="noStrike" cap="none" baseline="0">
                <a:solidFill>
                  <a:srgbClr val="000000"/>
                </a:solidFill>
                <a:effectLst/>
                <a:latin typeface="Aptos"/>
                <a:ea typeface="Aptos"/>
                <a:cs typeface="Aptos"/>
              </a:rPr>
              <a:t>Com base na análise de mercado, na análise competitiva, nos canais de distribuição e no plano promocional e estratégia, é possível obter as seguintes recomendações e conclusões para o futuro do chá Chai na América Latina:</a:t>
            </a:r>
            <a:r>
              <a:rPr sz="1200"/>
              <a:t>
</a:t>
            </a:r>
            <a:r>
              <a:rPr lang="pt-BR" sz="1200" b="0" i="0" strike="noStrike" cap="none" baseline="0">
                <a:solidFill>
                  <a:srgbClr val="000000"/>
                </a:solidFill>
                <a:effectLst/>
                <a:latin typeface="Aptos"/>
                <a:ea typeface="Aptos"/>
                <a:cs typeface="Aptos"/>
              </a:rPr>
              <a:t>·         O chá Chai é um produto promissor com potencial para crescer e ter sucesso no mercado latino-americano, pois oferece uma alternativa saudável, natural e exótica a outras bebidas</a:t>
            </a:r>
            <a:r>
              <a:rPr sz="1200"/>
              <a:t>
</a:t>
            </a:r>
            <a:r>
              <a:rPr lang="pt-BR" sz="1200" b="0" i="0" strike="noStrike" cap="none" baseline="0">
                <a:solidFill>
                  <a:srgbClr val="000000"/>
                </a:solidFill>
                <a:effectLst/>
                <a:latin typeface="Aptos"/>
                <a:ea typeface="Aptos"/>
                <a:cs typeface="Aptos"/>
              </a:rPr>
              <a:t>·         O chá Chai precisa ser posicionado e comercializado como um produto premium, autêntico e versátil que pode atrair diferentes segmentos e ocasiões</a:t>
            </a:r>
            <a:r>
              <a:rPr sz="1200"/>
              <a:t>
</a:t>
            </a:r>
            <a:r>
              <a:rPr lang="pt-BR" sz="1200" b="0" i="0" strike="noStrike" cap="none" baseline="0">
                <a:solidFill>
                  <a:srgbClr val="000000"/>
                </a:solidFill>
                <a:effectLst/>
                <a:latin typeface="Aptos"/>
                <a:ea typeface="Aptos"/>
                <a:cs typeface="Aptos"/>
              </a:rPr>
              <a:t>·         O chá Chai precisa aproveitar suas características e benefícios exclusivos, como seu rico aroma, sabor e benefícios para a saúde, para se diferenciar de outros produtos de chá</a:t>
            </a:r>
            <a:r>
              <a:rPr sz="1200"/>
              <a:t>
</a:t>
            </a:r>
            <a:r>
              <a:rPr lang="pt-BR" sz="1200" b="0" i="0" strike="noStrike" cap="none" baseline="0">
                <a:solidFill>
                  <a:srgbClr val="000000"/>
                </a:solidFill>
                <a:effectLst/>
                <a:latin typeface="Aptos"/>
                <a:ea typeface="Aptos"/>
                <a:cs typeface="Aptos"/>
              </a:rPr>
              <a:t>·         O chá Chai precisa usar uma combinação de táticas online e offline para alcançar e engajar o público-alvo, criando uma base de clientes leais e satisfeitos</a:t>
            </a:r>
            <a:r>
              <a:rPr sz="1200"/>
              <a:t>
</a:t>
            </a:r>
            <a:r>
              <a:rPr lang="pt-BR" sz="1200" b="0" i="0" strike="noStrike" cap="none" baseline="0">
                <a:solidFill>
                  <a:srgbClr val="000000"/>
                </a:solidFill>
                <a:effectLst/>
                <a:latin typeface="Aptos"/>
                <a:ea typeface="Aptos"/>
                <a:cs typeface="Aptos"/>
              </a:rPr>
              <a:t>·         O chá Chai precisa superar os desafios e ameaças que podem impedir seu crescimento e expansão na região, como preço, conscientização, concorrência, regulamentação e sustentabilidade</a:t>
            </a:r>
            <a:r>
              <a:rPr sz="1200"/>
              <a:t>
</a:t>
            </a:r>
            <a:r>
              <a:rPr lang="pt-BR" sz="1200" b="0" i="0" strike="noStrike" cap="none" baseline="0">
                <a:solidFill>
                  <a:srgbClr val="000000"/>
                </a:solidFill>
                <a:effectLst/>
                <a:latin typeface="Aptos"/>
                <a:ea typeface="Aptos"/>
                <a:cs typeface="Aptos"/>
              </a:rPr>
              <a:t>Em conclusão, o chá Chai é um produto que tem grande potencial e oportunidades no mercado latino-americano, mas também enfrenta alguns desafios e riscos.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このレポートで概説されたプロモーション計画と戦略は、これらの問題に対処し、望ましい結果を達成することを目的としています。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No entanto, o plano promocional e a estratégia precisam ser constantemente monitorados, avaliados e ajustados de acordo com as mudanças nas condições de mercado e com o feedback dos clientes.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Agenda</a:t>
            </a:r>
            <a:r>
              <a:rPr sz="1200"/>
              <a:t>
</a:t>
            </a:r>
            <a:r>
              <a:rPr sz="1200"/>
              <a:t>
</a:t>
            </a:r>
            <a:r>
              <a:rPr lang="pt-BR" sz="1200" b="0" i="0" strike="noStrike" cap="none" baseline="0">
                <a:solidFill>
                  <a:srgbClr val="000000"/>
                </a:solidFill>
                <a:effectLst/>
                <a:latin typeface="Aptos"/>
                <a:ea typeface="Aptos"/>
                <a:cs typeface="Aptos"/>
              </a:rPr>
              <a:t>* Introdução</a:t>
            </a:r>
            <a:r>
              <a:rPr sz="1200"/>
              <a:t>
</a:t>
            </a:r>
            <a:r>
              <a:rPr lang="pt-BR" sz="1200" b="0" i="0" strike="noStrike" cap="none" baseline="0">
                <a:solidFill>
                  <a:srgbClr val="000000"/>
                </a:solidFill>
                <a:effectLst/>
                <a:latin typeface="Aptos"/>
                <a:ea typeface="Aptos"/>
                <a:cs typeface="Aptos"/>
              </a:rPr>
              <a:t>* Descrição do produto</a:t>
            </a:r>
            <a:r>
              <a:rPr sz="1200"/>
              <a:t>
</a:t>
            </a:r>
            <a:r>
              <a:rPr lang="pt-BR" sz="1200" b="0" i="0" strike="noStrike" cap="none" baseline="0">
                <a:solidFill>
                  <a:srgbClr val="000000"/>
                </a:solidFill>
                <a:effectLst/>
                <a:latin typeface="Aptos"/>
                <a:ea typeface="Aptos"/>
                <a:cs typeface="Aptos"/>
              </a:rPr>
              <a:t>* Descrição do produto (1/2)</a:t>
            </a:r>
            <a:r>
              <a:rPr sz="1200"/>
              <a:t>
</a:t>
            </a:r>
            <a:r>
              <a:rPr lang="pt-BR" sz="1200" b="0" i="0" strike="noStrike" cap="none" baseline="0">
                <a:solidFill>
                  <a:srgbClr val="000000"/>
                </a:solidFill>
                <a:effectLst/>
                <a:latin typeface="Aptos"/>
                <a:ea typeface="Aptos"/>
                <a:cs typeface="Aptos"/>
              </a:rPr>
              <a:t>* Descrição do produto (2/2)</a:t>
            </a:r>
            <a:r>
              <a:rPr sz="1200"/>
              <a:t>
</a:t>
            </a:r>
            <a:r>
              <a:rPr lang="pt-BR" sz="1200" b="0" i="0" strike="noStrike" cap="none" baseline="0">
                <a:solidFill>
                  <a:srgbClr val="000000"/>
                </a:solidFill>
                <a:effectLst/>
                <a:latin typeface="Aptos"/>
                <a:ea typeface="Aptos"/>
                <a:cs typeface="Aptos"/>
              </a:rPr>
              <a:t>* Tendências de mercado e demanda</a:t>
            </a:r>
            <a:r>
              <a:rPr sz="1200"/>
              <a:t>
</a:t>
            </a:r>
            <a:r>
              <a:rPr lang="pt-BR" sz="1200" b="0" i="0" strike="noStrike" cap="none" baseline="0">
                <a:solidFill>
                  <a:srgbClr val="000000"/>
                </a:solidFill>
                <a:effectLst/>
                <a:latin typeface="Aptos"/>
                <a:ea typeface="Aptos"/>
                <a:cs typeface="Aptos"/>
              </a:rPr>
              <a:t>* Análise competitiva</a:t>
            </a:r>
            <a:r>
              <a:rPr sz="1200"/>
              <a:t>
</a:t>
            </a:r>
            <a:r>
              <a:rPr lang="pt-BR" sz="1200" b="0" i="0" strike="noStrike" cap="none" baseline="0">
                <a:solidFill>
                  <a:srgbClr val="000000"/>
                </a:solidFill>
                <a:effectLst/>
                <a:latin typeface="Aptos"/>
                <a:ea typeface="Aptos"/>
                <a:cs typeface="Aptos"/>
              </a:rPr>
              <a:t> * Tetley</a:t>
            </a:r>
            <a:r>
              <a:rPr sz="1200"/>
              <a:t>
</a:t>
            </a:r>
            <a:r>
              <a:rPr lang="pt-BR" sz="1200" b="0" i="0" strike="noStrike" cap="none" baseline="0">
                <a:solidFill>
                  <a:srgbClr val="000000"/>
                </a:solidFill>
                <a:effectLst/>
                <a:latin typeface="Aptos"/>
                <a:ea typeface="Aptos"/>
                <a:cs typeface="Aptos"/>
              </a:rPr>
              <a:t> * Teavana</a:t>
            </a:r>
            <a:r>
              <a:rPr sz="1200"/>
              <a:t>
</a:t>
            </a:r>
            <a:r>
              <a:rPr lang="pt-BR" sz="1200" b="0" i="0" strike="noStrike" cap="none" baseline="0">
                <a:solidFill>
                  <a:srgbClr val="000000"/>
                </a:solidFill>
                <a:effectLst/>
                <a:latin typeface="Aptos"/>
                <a:ea typeface="Aptos"/>
                <a:cs typeface="Aptos"/>
              </a:rPr>
              <a:t> * David's Tea</a:t>
            </a:r>
            <a:r>
              <a:rPr sz="1200"/>
              <a:t>
</a:t>
            </a:r>
            <a:r>
              <a:rPr lang="pt-BR" sz="1200" b="0" i="0" strike="noStrike" cap="none" baseline="0">
                <a:solidFill>
                  <a:srgbClr val="000000"/>
                </a:solidFill>
                <a:effectLst/>
                <a:latin typeface="Aptos"/>
                <a:ea typeface="Aptos"/>
                <a:cs typeface="Aptos"/>
              </a:rPr>
              <a:t> * Marcas locais</a:t>
            </a:r>
            <a:r>
              <a:rPr sz="1200"/>
              <a:t>
</a:t>
            </a:r>
            <a:r>
              <a:rPr lang="pt-BR" sz="1200" b="0" i="0" strike="noStrike" cap="none" baseline="0">
                <a:solidFill>
                  <a:srgbClr val="000000"/>
                </a:solidFill>
                <a:effectLst/>
                <a:latin typeface="Aptos"/>
                <a:ea typeface="Aptos"/>
                <a:cs typeface="Aptos"/>
              </a:rPr>
              <a:t>* Participação de mercado do chá Chai na América Latina</a:t>
            </a:r>
            <a:r>
              <a:rPr sz="1200"/>
              <a:t>
</a:t>
            </a:r>
            <a:r>
              <a:rPr lang="pt-BR" sz="1200" b="0" i="0" strike="noStrike" cap="none" baseline="0">
                <a:solidFill>
                  <a:srgbClr val="000000"/>
                </a:solidFill>
                <a:effectLst/>
                <a:latin typeface="Aptos"/>
                <a:ea typeface="Aptos"/>
                <a:cs typeface="Aptos"/>
              </a:rPr>
              <a:t>* Canais de distribuição</a:t>
            </a:r>
            <a:r>
              <a:rPr sz="1200"/>
              <a:t>
</a:t>
            </a:r>
            <a:r>
              <a:rPr lang="pt-BR" sz="1200" b="0" i="0" strike="noStrike" cap="none" baseline="0">
                <a:solidFill>
                  <a:srgbClr val="000000"/>
                </a:solidFill>
                <a:effectLst/>
                <a:latin typeface="Aptos"/>
                <a:ea typeface="Aptos"/>
                <a:cs typeface="Aptos"/>
              </a:rPr>
              <a:t> * Varejistas</a:t>
            </a:r>
            <a:r>
              <a:rPr sz="1200"/>
              <a:t>
</a:t>
            </a:r>
            <a:r>
              <a:rPr lang="pt-BR" sz="1200" b="0" i="0" strike="noStrike" cap="none" baseline="0">
                <a:solidFill>
                  <a:srgbClr val="000000"/>
                </a:solidFill>
                <a:effectLst/>
                <a:latin typeface="Aptos"/>
                <a:ea typeface="Aptos"/>
                <a:cs typeface="Aptos"/>
              </a:rPr>
              <a:t> * Atacadistas</a:t>
            </a:r>
            <a:r>
              <a:rPr sz="1200"/>
              <a:t>
</a:t>
            </a:r>
            <a:r>
              <a:rPr lang="pt-BR" sz="1200" b="0" i="0" strike="noStrike" cap="none" baseline="0">
                <a:solidFill>
                  <a:srgbClr val="000000"/>
                </a:solidFill>
                <a:effectLst/>
                <a:latin typeface="Aptos"/>
                <a:ea typeface="Aptos"/>
                <a:cs typeface="Aptos"/>
              </a:rPr>
              <a:t> * Distribuidores</a:t>
            </a:r>
            <a:r>
              <a:rPr sz="1200"/>
              <a:t>
</a:t>
            </a:r>
            <a:r>
              <a:rPr lang="pt-BR" sz="1200" b="0" i="0" strike="noStrike" cap="none" baseline="0">
                <a:solidFill>
                  <a:srgbClr val="000000"/>
                </a:solidFill>
                <a:effectLst/>
                <a:latin typeface="Aptos"/>
                <a:ea typeface="Aptos"/>
                <a:cs typeface="Aptos"/>
              </a:rPr>
              <a:t>* Plano promocional e estratégia</a:t>
            </a:r>
            <a:r>
              <a:rPr sz="1200"/>
              <a:t>
</a:t>
            </a:r>
            <a:r>
              <a:rPr lang="pt-BR" sz="1200" b="0" i="0" strike="noStrike" cap="none" baseline="0">
                <a:solidFill>
                  <a:srgbClr val="000000"/>
                </a:solidFill>
                <a:effectLst/>
                <a:latin typeface="Aptos"/>
                <a:ea typeface="Aptos"/>
                <a:cs typeface="Aptos"/>
              </a:rPr>
              <a:t>* Resultados e desafios esperados</a:t>
            </a:r>
            <a:r>
              <a:rPr sz="1200"/>
              <a:t>
</a:t>
            </a:r>
            <a:r>
              <a:rPr lang="pt-BR" sz="1200" b="0" i="0" strike="noStrike" cap="none" baseline="0">
                <a:solidFill>
                  <a:srgbClr val="000000"/>
                </a:solidFill>
                <a:effectLst/>
                <a:latin typeface="Aptos"/>
                <a:ea typeface="Aptos"/>
                <a:cs typeface="Aptos"/>
              </a:rPr>
              <a:t> * Resultados esperados</a:t>
            </a:r>
            <a:r>
              <a:rPr sz="1200"/>
              <a:t>
</a:t>
            </a:r>
            <a:r>
              <a:rPr lang="pt-BR" sz="1200" b="0" i="0" strike="noStrike" cap="none" baseline="0">
                <a:solidFill>
                  <a:srgbClr val="000000"/>
                </a:solidFill>
                <a:effectLst/>
                <a:latin typeface="Aptos"/>
                <a:ea typeface="Aptos"/>
                <a:cs typeface="Aptos"/>
              </a:rPr>
              <a:t> * Desafios potenciais</a:t>
            </a:r>
            <a:r>
              <a:rPr sz="1200"/>
              <a:t>
</a:t>
            </a:r>
            <a:r>
              <a:rPr lang="pt-BR" sz="1200" b="0" i="0" strike="noStrike" cap="none" baseline="0">
                <a:solidFill>
                  <a:srgbClr val="000000"/>
                </a:solidFill>
                <a:effectLst/>
                <a:latin typeface="Aptos"/>
                <a:ea typeface="Aptos"/>
                <a:cs typeface="Aptos"/>
              </a:rPr>
              <a:t>* Recomendações e conclusões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このレポートは、ラテン アメリカ地域における Mystic Spice Premium Chai Tea の市場分析を提供します。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Abrange a descrição do produto, tendências de mercado, análise competitiva, canais de distribuição, plano promocional, resultados esperados e recomendações para o futuro.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Introduções</a:t>
            </a:r>
            <a:r>
              <a:rPr sz="1200"/>
              <a:t>
</a:t>
            </a:r>
            <a:r>
              <a:rPr lang="pt-BR" sz="1200" b="0" i="0" strike="noStrike" cap="none" baseline="0">
                <a:solidFill>
                  <a:srgbClr val="000000"/>
                </a:solidFill>
                <a:effectLst/>
                <a:latin typeface="Aptos"/>
                <a:ea typeface="Aptos"/>
                <a:cs typeface="Aptos"/>
              </a:rPr>
              <a:t>Mystic Spice Premium Chai Tea é um novo produto lançado pela Contoso Beverage, uma empresa especializada na produção e distribuição de bebidas de alta qualidade em todo o mundo.</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Mystic Spice Premium Chai Tea は、インド発祥で世界中で人気のスパイス入りティー ドリンクです。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温かくても冷たくても、ミルクの有無にかかわらず、さまざまなスパイスや甘味料と一緒に楽しめる多用途の飲み物です。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ティーには、免疫力の向上、炎症の軽減、消化の改善など、多くの健康上の利点があります。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Também possui um grande significado cultural e histórico, pois frequentemente é associado à hospitalidade, amizade e relaxamento.</a:t>
            </a:r>
            <a:r>
              <a:rPr sz="1200"/>
              <a:t>
</a:t>
            </a:r>
            <a:r>
              <a:rPr lang="pt-BR" sz="1200" b="0" i="0" strike="noStrike" cap="none" baseline="0">
                <a:solidFill>
                  <a:srgbClr val="000000"/>
                </a:solidFill>
                <a:effectLst/>
                <a:latin typeface="Aptos"/>
                <a:ea typeface="Aptos"/>
                <a:cs typeface="Aptos"/>
              </a:rPr>
              <a:t>このレポートの目的は、ラテン アメリカ地域に焦点を当てた、Mystic Spice Premium Chai Tea の市場分析を提供することです。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 relatório abrangerá os seguintes aspectos:</a:t>
            </a:r>
            <a:r>
              <a:rPr sz="1200"/>
              <a:t>
</a:t>
            </a:r>
            <a:r>
              <a:rPr lang="pt-BR" sz="1200" b="0" i="0" strike="noStrike" cap="none" baseline="0">
                <a:solidFill>
                  <a:srgbClr val="000000"/>
                </a:solidFill>
                <a:effectLst/>
                <a:latin typeface="Aptos"/>
                <a:ea typeface="Aptos"/>
                <a:cs typeface="Aptos"/>
              </a:rPr>
              <a:t>·         A descrição do produto, características e benefícios do Mystic Spice Premium Chai Tea</a:t>
            </a:r>
            <a:r>
              <a:rPr sz="1200"/>
              <a:t>
</a:t>
            </a:r>
            <a:r>
              <a:rPr lang="pt-BR" sz="1200" b="0" i="0" strike="noStrike" cap="none" baseline="0">
                <a:solidFill>
                  <a:srgbClr val="000000"/>
                </a:solidFill>
                <a:effectLst/>
                <a:latin typeface="Aptos"/>
                <a:ea typeface="Aptos"/>
                <a:cs typeface="Aptos"/>
              </a:rPr>
              <a:t>·         A tendência de mercado e a demanda pelo chá Chai na América Latina</a:t>
            </a:r>
            <a:r>
              <a:rPr sz="1200"/>
              <a:t>
</a:t>
            </a:r>
            <a:r>
              <a:rPr lang="pt-BR" sz="1200" b="0" i="0" strike="noStrike" cap="none" baseline="0">
                <a:solidFill>
                  <a:srgbClr val="000000"/>
                </a:solidFill>
                <a:effectLst/>
                <a:latin typeface="Aptos"/>
                <a:ea typeface="Aptos"/>
                <a:cs typeface="Aptos"/>
              </a:rPr>
              <a:t>·         A análise competitiva do chá Chai na América Latina</a:t>
            </a:r>
            <a:r>
              <a:rPr sz="1200"/>
              <a:t>
</a:t>
            </a:r>
            <a:r>
              <a:rPr lang="pt-BR" sz="1200" b="0" i="0" strike="noStrike" cap="none" baseline="0">
                <a:solidFill>
                  <a:srgbClr val="000000"/>
                </a:solidFill>
                <a:effectLst/>
                <a:latin typeface="Aptos"/>
                <a:ea typeface="Aptos"/>
                <a:cs typeface="Aptos"/>
              </a:rPr>
              <a:t>·         Os canais de distribuição do chá Chai na América Latina</a:t>
            </a:r>
            <a:r>
              <a:rPr sz="1200"/>
              <a:t>
</a:t>
            </a:r>
            <a:r>
              <a:rPr lang="pt-BR" sz="1200" b="0" i="0" strike="noStrike" cap="none" baseline="0">
                <a:solidFill>
                  <a:srgbClr val="000000"/>
                </a:solidFill>
                <a:effectLst/>
                <a:latin typeface="Aptos"/>
                <a:ea typeface="Aptos"/>
                <a:cs typeface="Aptos"/>
              </a:rPr>
              <a:t>·         O plano promocional e a estratégia para o chá Chai na América Latina</a:t>
            </a:r>
            <a:r>
              <a:rPr sz="1200"/>
              <a:t>
</a:t>
            </a:r>
            <a:r>
              <a:rPr lang="pt-BR" sz="1200" b="0" i="0" strike="noStrike" cap="none" baseline="0">
                <a:solidFill>
                  <a:srgbClr val="000000"/>
                </a:solidFill>
                <a:effectLst/>
                <a:latin typeface="Aptos"/>
                <a:ea typeface="Aptos"/>
                <a:cs typeface="Aptos"/>
              </a:rPr>
              <a:t>·         Os resultados e os desafios esperados com o plano promocional</a:t>
            </a:r>
            <a:r>
              <a:rPr sz="1200"/>
              <a:t>
</a:t>
            </a:r>
            <a:r>
              <a:rPr lang="pt-BR" sz="1200" b="0" i="0" strike="noStrike" cap="none" baseline="0">
                <a:solidFill>
                  <a:srgbClr val="000000"/>
                </a:solidFill>
                <a:effectLst/>
                <a:latin typeface="Aptos"/>
                <a:ea typeface="Aptos"/>
                <a:cs typeface="Aptos"/>
              </a:rPr>
              <a:t>·         As recomendações e conclusões para o futuro do chá Chai na América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Mystic Spice Premium Chai Tea は、インドのチャイの伝統を尊重して丁寧に作られたブレンドです。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Cada xícara leva você em uma jornada pelas paisagens vibrantes da Índia, trazendo uma experiência chai autêntica à sua casa.</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Descrição do produto</a:t>
            </a:r>
            <a:r>
              <a:rPr sz="1200"/>
              <a:t>
</a:t>
            </a:r>
            <a:r>
              <a:rPr lang="pt-BR" sz="1200" b="0" i="0" strike="noStrike" cap="none" baseline="0">
                <a:solidFill>
                  <a:srgbClr val="000000"/>
                </a:solidFill>
                <a:effectLst/>
                <a:latin typeface="Aptos"/>
                <a:ea typeface="Aptos"/>
                <a:cs typeface="Aptos"/>
              </a:rPr>
              <a:t>Mystic Spice Premium Chai Tea é uma combinação cuidadosamente elaborada que homenageia as tradições clássicas do chai indiano.</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各カップはインドの活気に満ちた風景を巡る魅惑的な旅を提供し、自宅で本格的なチャイ体験をお届けします。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 descrição do produto, as características e os benefícios do Mystic Spice Premium Chai Tea estão resumidos na tabela abaixo: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não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não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アメリカ市場は、健康的、自然的、そしてエキゾチックな製品に対する需要が高まっており、チャイ ティーにとって大きなチャンスをもたらしています。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世界のチャイ ティー市場規模は 2019 年に 19 億米ドルと評価され、2020 年から 2027 年にかけて 5.5% の CAGR で成長すると予想されており、ラテン アメリカは最も急速に成長している地域の 1 つです。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impulsionadores de crescimento incluem o aumento da conscientização, a ampliação da receita disponível  e a expansão da distribuição.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Tendências de mercado e demanda</a:t>
            </a:r>
            <a:r>
              <a:rPr sz="1200"/>
              <a:t>
</a:t>
            </a:r>
            <a:r>
              <a:rPr lang="pt-BR" sz="1200" b="0" i="0" strike="noStrike" cap="none" baseline="0">
                <a:solidFill>
                  <a:srgbClr val="000000"/>
                </a:solidFill>
                <a:effectLst/>
                <a:latin typeface="Aptos"/>
                <a:ea typeface="Aptos"/>
                <a:cs typeface="Aptos"/>
              </a:rPr>
              <a:t>O mercado latino-americano oferece uma excelente oportunidade para o chá Chai, uma vez que a região apresenta uma demanda crescente por produtos saudáveis, naturais e exóticos.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この地域には紅茶文化も根付いており、特にアルゼンチン、チリ、ウルグアイなどの国ではマテ茶が人気の飲み物です。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ティーは、カフェインが増加し、複雑な風味プロファイルを提供するため、紅茶愛好家とコーヒー愛好家の両方にアピールできます。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Além disso, pode se adequar ao estilo de vida e preferências dos consumidores latino-americanos, que gostam de socializar, compartilhar e se deliciar com doces.</a:t>
            </a:r>
            <a:r>
              <a:rPr sz="1200"/>
              <a:t>
</a:t>
            </a:r>
            <a:r>
              <a:rPr lang="pt-BR" sz="1200" b="0" i="0" strike="noStrike" cap="none" baseline="0">
                <a:solidFill>
                  <a:srgbClr val="000000"/>
                </a:solidFill>
                <a:effectLst/>
                <a:latin typeface="Aptos"/>
                <a:ea typeface="Aptos"/>
                <a:cs typeface="Aptos"/>
              </a:rPr>
              <a:t>Grand View Research のレポートによると、世界のチャイ ティー市場規模は 2019 年に 19 億米ドルと評価され、2020 年から 2027 年まで年間平均成長率 (CAGR) 5.5% で成長すると予想されています。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また、このレポートでは、ラテン アメリカはチャイ ティーの最も急成長している地域の一つであり、2020 年から 2027 年までの CAGR は 6.2% であると述べています。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impulsionadores do crescimento do chá Chai na América Latina são:</a:t>
            </a:r>
            <a:r>
              <a:rPr sz="1200"/>
              <a:t>
</a:t>
            </a:r>
            <a:r>
              <a:rPr lang="pt-BR" sz="1200" b="0" i="0" strike="noStrike" cap="none" baseline="0">
                <a:solidFill>
                  <a:srgbClr val="000000"/>
                </a:solidFill>
                <a:effectLst/>
                <a:latin typeface="Aptos"/>
                <a:ea typeface="Aptos"/>
                <a:cs typeface="Aptos"/>
              </a:rPr>
              <a:t>·         A  conscientização e interesse crescentes nos benefícios para a saúde e aspectos culturais do chá Chai</a:t>
            </a:r>
            <a:r>
              <a:rPr sz="1200"/>
              <a:t>
</a:t>
            </a:r>
            <a:r>
              <a:rPr lang="pt-BR" sz="1200" b="0" i="0" strike="noStrike" cap="none" baseline="0">
                <a:solidFill>
                  <a:srgbClr val="000000"/>
                </a:solidFill>
                <a:effectLst/>
                <a:latin typeface="Aptos"/>
                <a:ea typeface="Aptos"/>
                <a:cs typeface="Aptos"/>
              </a:rPr>
              <a:t>·         O aumento da renda disponível e do poder de compra dos consumidores de classe média</a:t>
            </a:r>
            <a:r>
              <a:rPr sz="1200"/>
              <a:t>
</a:t>
            </a:r>
            <a:r>
              <a:rPr lang="pt-BR" sz="1200" b="0" i="0" strike="noStrike" cap="none" baseline="0">
                <a:solidFill>
                  <a:srgbClr val="000000"/>
                </a:solidFill>
                <a:effectLst/>
                <a:latin typeface="Aptos"/>
                <a:ea typeface="Aptos"/>
                <a:cs typeface="Aptos"/>
              </a:rPr>
              <a:t>·         A crescente popularidade dos chás especiais e premium entre os segmentos mais jovens e urbanos</a:t>
            </a:r>
            <a:r>
              <a:rPr sz="1200"/>
              <a:t>
</a:t>
            </a:r>
            <a:r>
              <a:rPr lang="pt-BR" sz="1200" b="0" i="0" strike="noStrike" cap="none" baseline="0">
                <a:solidFill>
                  <a:srgbClr val="000000"/>
                </a:solidFill>
                <a:effectLst/>
                <a:latin typeface="Aptos"/>
                <a:ea typeface="Aptos"/>
                <a:cs typeface="Aptos"/>
              </a:rPr>
              <a:t>·         A expansão da distribuição e da disponibilidade de produtos de chá Chai em vários canais, como supermercados, cafés e plataformas online</a:t>
            </a:r>
            <a:r>
              <a:rPr sz="1200"/>
              <a:t>
</a:t>
            </a:r>
            <a:r>
              <a:rPr lang="pt-BR" sz="1200" b="0" i="0" strike="noStrike" cap="none" baseline="0">
                <a:solidFill>
                  <a:srgbClr val="000000"/>
                </a:solidFill>
                <a:effectLst/>
                <a:latin typeface="Aptos"/>
                <a:ea typeface="Aptos"/>
                <a:cs typeface="Aptos"/>
              </a:rPr>
              <a:t>·         O surgimento de novos e inovadores sabores e formatos de chá Chai, como variedades prontas para beber, instantâneas e orgânicas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ラテン アメリカのチャイ ティーは、小売業者、卸売業者、流通業者を通じて流通しています。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スーパーマーケットやカフェなどの小売業者は消費者に直接販売しており、消費者の認識や購入に影響を与えることができます。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大手小売業者には Walmart や Starbucks などがあります。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atacadistas vendem a granel para os varejistas, enquanto os distribuidores transportam produtos dos fabricantes para os varejistas.</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Os canais de distribuição do chá Chai na América Latina são os caminhos e meios pelos quais os produtos são entregues e vendidos aos consumidores finais.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Podemos classificar esses canais em três tipos principais: varejistas, atacadistas e distribuidores.</a:t>
            </a:r>
            <a:r>
              <a:rPr sz="1200"/>
              <a:t>
</a:t>
            </a:r>
            <a:r>
              <a:rPr lang="pt-BR" sz="1200" b="0" i="0" strike="noStrike" cap="none" baseline="0">
                <a:solidFill>
                  <a:srgbClr val="000000"/>
                </a:solidFill>
                <a:effectLst/>
                <a:latin typeface="Aptos"/>
                <a:ea typeface="Aptos"/>
                <a:cs typeface="Aptos"/>
              </a:rPr>
              <a:t>小売業者とは、スーパーマーケット、コンビニエンス ストア、専門店、カフェ、オンライン プラットフォームなど、チャイ ティー製品を消費者に直接販売する企業です。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小売業者はチャイ ティー製品の最も目に付きやすくアクセスしやすいチャネルであり、消費者のチャイ ティー製品に対する認識、好み、購入に影響を与える可能性があります。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小売業者は、ディスプレイ、看板、棚スペースなど、チャイ ティー製品のプロモーションや商品化をサポートすることもできます。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Alguns dos principais varejistas de produtos de chá Chai na América Latina são: Walmart, Carrefour, Oxxo, Starbucks e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strike="noStrike" cap="none" baseline="0">
                <a:solidFill>
                  <a:srgbClr val="000000"/>
                </a:solidFill>
                <a:effectLst/>
                <a:latin typeface="Aptos"/>
                <a:ea typeface="Aptos"/>
                <a:cs typeface="Aptos"/>
              </a:rPr>
              <a:t>卸売業者はチャイ ティー製品を大量に購入し、小売業者やその他の仲介業者に販売します。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チャイ ティー製品の需要と供給を結び、さまざまなサービスを提供しています。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Os principais atacadistas na América Latina incluem: Cencosud, Grupo Pão de Açúcar, La Anonima e Makro.</a:t>
            </a:r>
            <a:r>
              <a:rPr sz="1200"/>
              <a:t>
</a:t>
            </a:r>
            <a:r>
              <a:rPr sz="1200"/>
              <a:t>
</a:t>
            </a:r>
            <a:r>
              <a:rPr sz="1200"/>
              <a:t>
</a:t>
            </a:r>
            <a:r>
              <a:rPr lang="pt-BR" sz="1200" b="0" i="0" strike="noStrike" cap="none" baseline="0">
                <a:solidFill>
                  <a:srgbClr val="000000"/>
                </a:solidFill>
                <a:effectLst/>
                <a:latin typeface="Aptos"/>
                <a:ea typeface="Aptos"/>
                <a:cs typeface="Aptos"/>
              </a:rPr>
              <a:t>Conteúdo original:</a:t>
            </a:r>
            <a:r>
              <a:rPr sz="1200"/>
              <a:t>
</a:t>
            </a:r>
            <a:r>
              <a:rPr lang="pt-BR" sz="1200" b="0" i="0" strike="noStrike" cap="none" baseline="0">
                <a:solidFill>
                  <a:srgbClr val="000000"/>
                </a:solidFill>
                <a:effectLst/>
                <a:latin typeface="Aptos"/>
                <a:ea typeface="Aptos"/>
                <a:cs typeface="Aptos"/>
              </a:rPr>
              <a:t>Atacadistas são comerciantes que compram os produtos de chá Chai em grandes quantidades dos fabricantes ou distribuidores e os revendem para varejistas ou outros intermediários.</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卸売業者は、チャイ ティー製品の需要と供給をつなぐ役割を担っており、チャイ ティー製品の規模の経済、保管、輸送サービスを提供できます。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卸売業者は、チャイ ティー製品の市場情報、フィードバック、信用制度を提供することもできます。</a:t>
            </a:r>
            <a:r>
              <a:rPr lang="pt-BR" sz="1200" b="0" i="0" strike="noStrike" cap="none" baseline="0">
                <a:solidFill>
                  <a:srgbClr val="000000"/>
                </a:solidFill>
                <a:effectLst/>
                <a:latin typeface="Aptos"/>
                <a:ea typeface="Aptos"/>
                <a:cs typeface="Aptos"/>
              </a:rPr>
              <a:t> </a:t>
            </a:r>
            <a:r>
              <a:rPr lang="pt-BR" sz="1200" b="0" i="0" strike="noStrike" cap="none" baseline="0">
                <a:solidFill>
                  <a:srgbClr val="000000"/>
                </a:solidFill>
                <a:effectLst/>
                <a:latin typeface="Aptos"/>
                <a:ea typeface="Aptos"/>
                <a:cs typeface="Aptos"/>
              </a:rPr>
              <a:t>Alguns dos principais atacadistas de produtos de chá Chai na América Latina são: Cencosud, Grupo Pão de Açúcar, La Anonima e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pt-BR" sz="5600" b="0" i="0" strike="noStrike" cap="none" baseline="0">
                <a:solidFill>
                  <a:srgbClr val="262626"/>
                </a:solidFill>
                <a:effectLst/>
                <a:latin typeface="Bookman Old Style"/>
                <a:ea typeface="Bookman Old Style"/>
                <a:cs typeface="Bookman Old Style"/>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pt-BR" sz="4000" b="0" i="0" strike="noStrike" cap="none" baseline="0">
                <a:solidFill>
                  <a:srgbClr val="FFFFFF"/>
                </a:solidFill>
                <a:effectLst/>
                <a:latin typeface="Bookman Old Style"/>
                <a:ea typeface="Bookman Old Style"/>
                <a:cs typeface="Bookman Old Style"/>
              </a:rPr>
              <a:t>Canais de distribuição: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pt-BR" sz="1300" b="0" i="0" strike="noStrike" cap="none" baseline="0">
                <a:solidFill>
                  <a:srgbClr val="FFFFFF"/>
                </a:solidFill>
                <a:effectLst/>
                <a:latin typeface="Franklin Gothic Book"/>
                <a:ea typeface="Franklin Gothic Book"/>
                <a:cs typeface="Franklin Gothic Book"/>
              </a:rPr>
              <a:t>流通業者の役割</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チャイティー製品の代理および流通</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さまざまな市場での移動と販売を促進する</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マーケティング、販売、アフター サービスの提供</a:t>
            </a:r>
          </a:p>
          <a:p>
            <a:pPr>
              <a:lnSpc>
                <a:spcPct val="90000"/>
              </a:lnSpc>
            </a:pPr>
            <a:r>
              <a:rPr lang="pt-BR" sz="1300" b="0" i="0" strike="noStrike" cap="none" baseline="0">
                <a:solidFill>
                  <a:srgbClr val="FFFFFF"/>
                </a:solidFill>
                <a:effectLst/>
                <a:latin typeface="Franklin Gothic Book"/>
                <a:ea typeface="Franklin Gothic Book"/>
                <a:cs typeface="Franklin Gothic Book"/>
              </a:rPr>
              <a:t>Relações</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小売業者および消費者との関係を確立および維持する</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技術的および物流的なサポートを提供する</a:t>
            </a:r>
          </a:p>
          <a:p>
            <a:pPr>
              <a:lnSpc>
                <a:spcPct val="90000"/>
              </a:lnSpc>
            </a:pPr>
            <a:r>
              <a:rPr lang="pt-BR" sz="1300" b="0" i="0" strike="noStrike" cap="none" baseline="0">
                <a:solidFill>
                  <a:srgbClr val="FFFFFF"/>
                </a:solidFill>
                <a:effectLst/>
                <a:latin typeface="Franklin Gothic Book"/>
                <a:ea typeface="Franklin Gothic Book"/>
                <a:cs typeface="Franklin Gothic Book"/>
              </a:rPr>
              <a:t>ラテン アメリカの主要流通業者</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pt-BR"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プロモーション計画と戦略の目的</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ターゲット層のチャイ ティーへの認識度と関心を高める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ティーをプレミアム、自然、そして健康的な製品として位置づける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さまざまなチャネルやインセンティブを通じてチャイ ティーの試用と購入を奨励する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ティー消費者のロイヤルティを確立して維持する</a:t>
            </a:r>
          </a:p>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プロモーション計画と戦略で使用される戦術</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キャッチーで記憶に残るチャイ ティーのブランド名とロゴを作成する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Web サイトとソーシャル メディアでのチャイ ティーの存在感を確立する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デジタル マーケティング キャンペーンを開始する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チャイ ティーの無料サンプルとクーポンを配布する</a:t>
            </a:r>
          </a:p>
          <a:p>
            <a:pPr lvl="1">
              <a:lnSpc>
                <a:spcPct val="100000"/>
              </a:lnSpc>
            </a:pPr>
            <a:r>
              <a:rPr lang="pt-BR" sz="1700" b="0" i="0" strike="noStrike" cap="none" baseline="0">
                <a:solidFill>
                  <a:srgbClr val="404040"/>
                </a:solidFill>
                <a:effectLst/>
                <a:latin typeface="Franklin Gothic Book"/>
                <a:ea typeface="Franklin Gothic Book"/>
                <a:cs typeface="Franklin Gothic Book"/>
              </a:rPr>
              <a:t>イベントやコンテストを企画する</a:t>
            </a:r>
          </a:p>
          <a:p>
            <a:pPr>
              <a:lnSpc>
                <a:spcPct val="100000"/>
              </a:lnSpc>
            </a:pPr>
            <a:r>
              <a:rPr lang="pt-BR" sz="1700" b="0" i="0" strike="noStrike" cap="none" baseline="0">
                <a:solidFill>
                  <a:srgbClr val="404040"/>
                </a:solidFill>
                <a:effectLst/>
                <a:latin typeface="Franklin Gothic Book"/>
                <a:ea typeface="Franklin Gothic Book"/>
                <a:cs typeface="Franklin Gothic Book"/>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pt-BR" sz="3100" b="0" i="0" strike="noStrike" cap="none" baseline="0">
                <a:solidFill>
                  <a:srgbClr val="404040"/>
                </a:solidFill>
                <a:effectLst/>
                <a:latin typeface="Bookman Old Style"/>
                <a:ea typeface="Bookman Old Style"/>
                <a:cs typeface="Bookman Old Style"/>
              </a:rPr>
              <a:t>Resultados e desafios esperados: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pt-BR" sz="1900" b="0" i="0" strike="noStrike" cap="none" baseline="0">
                <a:solidFill>
                  <a:srgbClr val="404040"/>
                </a:solidFill>
                <a:effectLst/>
                <a:latin typeface="Franklin Gothic Book"/>
                <a:ea typeface="Franklin Gothic Book"/>
                <a:cs typeface="Franklin Gothic Book"/>
              </a:rPr>
              <a:t>ターゲット層のチャイ ティーに対する認知度および関心が 20%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ティーの市場シェアが 10%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ティーの販売量と収益が 15% 増加</a:t>
            </a:r>
          </a:p>
          <a:p>
            <a:r>
              <a:rPr lang="pt-BR" sz="1900" b="0" i="0" strike="noStrike" cap="none" baseline="0">
                <a:solidFill>
                  <a:srgbClr val="404040"/>
                </a:solidFill>
                <a:effectLst/>
                <a:latin typeface="Franklin Gothic Book"/>
                <a:ea typeface="Franklin Gothic Book"/>
                <a:cs typeface="Franklin Gothic Book"/>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Resultados e desafios esperados: desafios potenciais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pt-BR" sz="2400" b="0" i="0" strike="noStrike" cap="none" baseline="0">
                <a:solidFill>
                  <a:srgbClr val="404040"/>
                </a:solidFill>
                <a:effectLst/>
                <a:latin typeface="Franklin Gothic Book"/>
                <a:ea typeface="Franklin Gothic Book"/>
                <a:cs typeface="Franklin Gothic Book"/>
              </a:rPr>
              <a:t>チャイ ティー製品は他の飲料に比べて価格が高く、手頃な価格ではない</a:t>
            </a:r>
          </a:p>
          <a:p>
            <a:r>
              <a:rPr lang="pt-BR" sz="2400" b="0" i="0" strike="noStrike" cap="none" baseline="0">
                <a:solidFill>
                  <a:srgbClr val="404040"/>
                </a:solidFill>
                <a:effectLst/>
                <a:latin typeface="Franklin Gothic Book"/>
                <a:ea typeface="Franklin Gothic Book"/>
                <a:cs typeface="Franklin Gothic Book"/>
              </a:rPr>
              <a:t>人口の一部の層ではチャイ ティーに対する認知度と馴染みが不足している</a:t>
            </a:r>
          </a:p>
          <a:p>
            <a:r>
              <a:rPr lang="pt-BR" sz="2400" b="0" i="0" strike="noStrike" cap="none" baseline="0">
                <a:solidFill>
                  <a:srgbClr val="404040"/>
                </a:solidFill>
                <a:effectLst/>
                <a:latin typeface="Franklin Gothic Book"/>
                <a:ea typeface="Franklin Gothic Book"/>
                <a:cs typeface="Franklin Gothic Book"/>
              </a:rPr>
              <a:t>ハーブ ティー、緑茶、紅茶などの他のお茶製品との競合</a:t>
            </a:r>
          </a:p>
          <a:p>
            <a:r>
              <a:rPr lang="pt-BR" sz="2400" b="0" i="0" strike="noStrike" cap="none" baseline="0">
                <a:solidFill>
                  <a:srgbClr val="404040"/>
                </a:solidFill>
                <a:effectLst/>
                <a:latin typeface="Franklin Gothic Book"/>
                <a:ea typeface="Franklin Gothic Book"/>
                <a:cs typeface="Franklin Gothic Book"/>
              </a:rPr>
              <a:t>一部の国におけるチャイ ティー製品の参入と拡大を制限する可能性がある規制および文化的障壁</a:t>
            </a:r>
          </a:p>
          <a:p>
            <a:r>
              <a:rPr lang="pt-BR" sz="2400" b="0" i="0" strike="noStrike" cap="none" baseline="0">
                <a:solidFill>
                  <a:srgbClr val="404040"/>
                </a:solidFill>
                <a:effectLst/>
                <a:latin typeface="Franklin Gothic Book"/>
                <a:ea typeface="Franklin Gothic Book"/>
                <a:cs typeface="Franklin Gothic Book"/>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pt-BR" sz="3700" b="0" i="0" strike="noStrike" cap="none" baseline="0">
                <a:solidFill>
                  <a:srgbClr val="FFFFFF"/>
                </a:solidFill>
                <a:effectLst/>
                <a:latin typeface="Bookman Old Style"/>
                <a:ea typeface="Bookman Old Style"/>
                <a:cs typeface="Bookman Old Style"/>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pt-BR" sz="1900" b="0" i="0" strike="noStrike" cap="none" baseline="0">
                <a:solidFill>
                  <a:srgbClr val="404040"/>
                </a:solidFill>
                <a:effectLst/>
                <a:latin typeface="Franklin Gothic Book"/>
                <a:ea typeface="Franklin Gothic Book"/>
                <a:cs typeface="Franklin Gothic Book"/>
              </a:rPr>
              <a:t>チャイ ティーはラテン アメリカ市場で成長の可能性を秘めた有望な製品である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他の飲み物に代わる、健康的で自然でエキゾチックな飲み物を提供する</a:t>
            </a:r>
          </a:p>
          <a:p>
            <a:pPr>
              <a:lnSpc>
                <a:spcPct val="90000"/>
              </a:lnSpc>
            </a:pPr>
            <a:r>
              <a:rPr lang="pt-BR" sz="1900" b="0" i="0" strike="noStrike" cap="none" baseline="0">
                <a:solidFill>
                  <a:srgbClr val="404040"/>
                </a:solidFill>
                <a:effectLst/>
                <a:latin typeface="Franklin Gothic Book"/>
                <a:ea typeface="Franklin Gothic Book"/>
                <a:cs typeface="Franklin Gothic Book"/>
              </a:rPr>
              <a:t>チャイ ティーをプレミアムで本格的かつ多用途な製品として位置づけ、販売する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さまざまなセグメントや機会にアピール</a:t>
            </a:r>
          </a:p>
          <a:p>
            <a:pPr>
              <a:lnSpc>
                <a:spcPct val="90000"/>
              </a:lnSpc>
            </a:pPr>
            <a:r>
              <a:rPr lang="pt-BR" sz="1900" b="0" i="0" strike="noStrike" cap="none" baseline="0">
                <a:solidFill>
                  <a:srgbClr val="404040"/>
                </a:solidFill>
                <a:effectLst/>
                <a:latin typeface="Franklin Gothic Book"/>
                <a:ea typeface="Franklin Gothic Book"/>
                <a:cs typeface="Franklin Gothic Book"/>
              </a:rPr>
              <a:t>豊かな香り、風味、健康上の利点などの独自の機能と利点を活用する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他のお茶製品との差別化</a:t>
            </a:r>
          </a:p>
          <a:p>
            <a:pPr>
              <a:lnSpc>
                <a:spcPct val="90000"/>
              </a:lnSpc>
            </a:pPr>
            <a:r>
              <a:rPr lang="pt-BR" sz="1900" b="0" i="0" strike="noStrike" cap="none" baseline="0">
                <a:solidFill>
                  <a:srgbClr val="404040"/>
                </a:solidFill>
                <a:effectLst/>
                <a:latin typeface="Franklin Gothic Book"/>
                <a:ea typeface="Franklin Gothic Book"/>
                <a:cs typeface="Franklin Gothic Book"/>
              </a:rPr>
              <a:t>オンラインとオフラインの戦略を組み合わせてターゲット ユーザーにリーチし、エンゲージメントを図る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忠実で満足度の高い顧客ベースを構築する</a:t>
            </a:r>
          </a:p>
          <a:p>
            <a:pPr>
              <a:lnSpc>
                <a:spcPct val="90000"/>
              </a:lnSpc>
            </a:pPr>
            <a:r>
              <a:rPr lang="pt-BR" sz="1900" b="0" i="0" strike="noStrike" cap="none" baseline="0">
                <a:solidFill>
                  <a:srgbClr val="404040"/>
                </a:solidFill>
                <a:effectLst/>
                <a:latin typeface="Franklin Gothic Book"/>
                <a:ea typeface="Franklin Gothic Book"/>
                <a:cs typeface="Franklin Gothic Book"/>
              </a:rPr>
              <a:t>価格、認知度、競争、規制、持続可能性などの課題と脅威を克服する</a:t>
            </a:r>
          </a:p>
          <a:p>
            <a:pPr lvl="1">
              <a:lnSpc>
                <a:spcPct val="90000"/>
              </a:lnSpc>
            </a:pPr>
            <a:r>
              <a:rPr lang="pt-BR" sz="1900" b="0" i="0" strike="noStrike" cap="none" baseline="0">
                <a:solidFill>
                  <a:srgbClr val="404040"/>
                </a:solidFill>
                <a:effectLst/>
                <a:latin typeface="Franklin Gothic Book"/>
                <a:ea typeface="Franklin Gothic Book"/>
                <a:cs typeface="Franklin Gothic Book"/>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pt-BR"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pt-BR" sz="1800" b="0" i="0" strike="noStrike" cap="none" baseline="0">
                <a:solidFill>
                  <a:srgbClr val="404040"/>
                </a:solidFill>
                <a:effectLst/>
                <a:latin typeface="Franklin Gothic Book"/>
                <a:ea typeface="Franklin Gothic Book"/>
                <a:cs typeface="Franklin Gothic Book"/>
              </a:rPr>
              <a:t>Introdução</a:t>
            </a:r>
          </a:p>
          <a:p>
            <a:pPr>
              <a:lnSpc>
                <a:spcPct val="100000"/>
              </a:lnSpc>
            </a:pPr>
            <a:r>
              <a:rPr lang="pt-BR" sz="1800" b="0" i="0" strike="noStrike" cap="none" baseline="0">
                <a:solidFill>
                  <a:srgbClr val="404040"/>
                </a:solidFill>
                <a:effectLst/>
                <a:latin typeface="Franklin Gothic Book"/>
                <a:ea typeface="Franklin Gothic Book"/>
                <a:cs typeface="Franklin Gothic Book"/>
              </a:rPr>
              <a:t>Descrição do produto</a:t>
            </a:r>
          </a:p>
          <a:p>
            <a:pPr>
              <a:lnSpc>
                <a:spcPct val="100000"/>
              </a:lnSpc>
            </a:pPr>
            <a:r>
              <a:rPr lang="pt-BR" sz="1800" b="0" i="0" strike="noStrike" cap="none" baseline="0">
                <a:solidFill>
                  <a:srgbClr val="404040"/>
                </a:solidFill>
                <a:effectLst/>
                <a:latin typeface="Franklin Gothic Book"/>
                <a:ea typeface="Franklin Gothic Book"/>
                <a:cs typeface="Franklin Gothic Book"/>
              </a:rPr>
              <a:t>製品説明 (1/2)</a:t>
            </a:r>
          </a:p>
          <a:p>
            <a:pPr>
              <a:lnSpc>
                <a:spcPct val="100000"/>
              </a:lnSpc>
            </a:pPr>
            <a:r>
              <a:rPr lang="pt-BR" sz="1800" b="0" i="0" strike="noStrike" cap="none" baseline="0">
                <a:solidFill>
                  <a:srgbClr val="404040"/>
                </a:solidFill>
                <a:effectLst/>
                <a:latin typeface="Franklin Gothic Book"/>
                <a:ea typeface="Franklin Gothic Book"/>
                <a:cs typeface="Franklin Gothic Book"/>
              </a:rPr>
              <a:t>製品説明 (2/2)</a:t>
            </a:r>
          </a:p>
          <a:p>
            <a:pPr>
              <a:lnSpc>
                <a:spcPct val="100000"/>
              </a:lnSpc>
            </a:pPr>
            <a:r>
              <a:rPr lang="pt-BR" sz="1800" b="0" i="0" strike="noStrike" cap="none" baseline="0">
                <a:solidFill>
                  <a:srgbClr val="404040"/>
                </a:solidFill>
                <a:effectLst/>
                <a:latin typeface="Franklin Gothic Book"/>
                <a:ea typeface="Franklin Gothic Book"/>
                <a:cs typeface="Franklin Gothic Book"/>
              </a:rPr>
              <a:t>市場の動向と需要</a:t>
            </a:r>
          </a:p>
          <a:p>
            <a:pPr>
              <a:lnSpc>
                <a:spcPct val="100000"/>
              </a:lnSpc>
            </a:pPr>
            <a:r>
              <a:rPr lang="pt-BR" sz="1800" b="0" i="0" strike="noStrike" cap="none" baseline="0">
                <a:solidFill>
                  <a:srgbClr val="404040"/>
                </a:solidFill>
                <a:effectLst/>
                <a:latin typeface="Franklin Gothic Book"/>
                <a:ea typeface="Franklin Gothic Book"/>
                <a:cs typeface="Franklin Gothic Book"/>
              </a:rPr>
              <a:t>ラテン アメリカにおけるチャイ ティーの市場シェア</a:t>
            </a:r>
          </a:p>
          <a:p>
            <a:pPr>
              <a:lnSpc>
                <a:spcPct val="100000"/>
              </a:lnSpc>
            </a:pPr>
            <a:r>
              <a:rPr lang="pt-BR" sz="1800" b="0" i="0" strike="noStrike" cap="none" baseline="0">
                <a:solidFill>
                  <a:srgbClr val="404040"/>
                </a:solidFill>
                <a:effectLst/>
                <a:latin typeface="Franklin Gothic Book"/>
                <a:ea typeface="Franklin Gothic Book"/>
                <a:cs typeface="Franklin Gothic Book"/>
              </a:rPr>
              <a:t>流通チャネル</a:t>
            </a:r>
          </a:p>
          <a:p>
            <a:pPr>
              <a:lnSpc>
                <a:spcPct val="100000"/>
              </a:lnSpc>
            </a:pPr>
            <a:r>
              <a:rPr lang="pt-BR" sz="1800" b="0" i="0" strike="noStrike" cap="none" baseline="0">
                <a:solidFill>
                  <a:srgbClr val="404040"/>
                </a:solidFill>
                <a:effectLst/>
                <a:latin typeface="Franklin Gothic Book"/>
                <a:ea typeface="Franklin Gothic Book"/>
                <a:cs typeface="Franklin Gothic Book"/>
              </a:rPr>
              <a:t>プロモーション計画と戦略</a:t>
            </a:r>
          </a:p>
          <a:p>
            <a:pPr>
              <a:lnSpc>
                <a:spcPct val="100000"/>
              </a:lnSpc>
            </a:pPr>
            <a:r>
              <a:rPr lang="pt-BR" sz="1800" b="0" i="0" strike="noStrike" cap="none" baseline="0">
                <a:solidFill>
                  <a:srgbClr val="404040"/>
                </a:solidFill>
                <a:effectLst/>
                <a:latin typeface="Franklin Gothic Book"/>
                <a:ea typeface="Franklin Gothic Book"/>
                <a:cs typeface="Franklin Gothic Book"/>
              </a:rPr>
              <a:t>期待される成果と課題</a:t>
            </a:r>
          </a:p>
          <a:p>
            <a:pPr>
              <a:lnSpc>
                <a:spcPct val="100000"/>
              </a:lnSpc>
            </a:pPr>
            <a:r>
              <a:rPr lang="pt-BR" sz="1800" b="0" i="0" strike="noStrike" cap="none" baseline="0">
                <a:solidFill>
                  <a:srgbClr val="404040"/>
                </a:solidFill>
                <a:effectLst/>
                <a:latin typeface="Franklin Gothic Book"/>
                <a:ea typeface="Franklin Gothic Book"/>
                <a:cs typeface="Franklin Gothic Book"/>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pt-BR" sz="4000" b="0" i="0" strike="noStrike" cap="none" baseline="0">
                <a:solidFill>
                  <a:srgbClr val="FFFFFF"/>
                </a:solidFill>
                <a:effectLst/>
                <a:latin typeface="Bookman Old Style"/>
                <a:ea typeface="Bookman Old Style"/>
                <a:cs typeface="Bookman Old Style"/>
              </a:rPr>
              <a:t>Introdução</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pt-BR" sz="1500" b="0" i="0" strike="noStrike" cap="none" baseline="0">
                <a:solidFill>
                  <a:srgbClr val="FFFFFF"/>
                </a:solidFill>
                <a:effectLst/>
                <a:latin typeface="Franklin Gothic Book"/>
                <a:ea typeface="Franklin Gothic Book"/>
                <a:cs typeface="Franklin Gothic Book"/>
              </a:rPr>
              <a:t>製品の説明、特徴、利点</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アメリカの市場の動向と需要</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アメリカにおける競合分析</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アメリカにおける流通チャネル</a:t>
            </a:r>
          </a:p>
          <a:p>
            <a:pPr>
              <a:lnSpc>
                <a:spcPct val="90000"/>
              </a:lnSpc>
            </a:pPr>
            <a:r>
              <a:rPr lang="pt-BR" sz="1500" b="0" i="0" strike="noStrike" cap="none" baseline="0">
                <a:solidFill>
                  <a:srgbClr val="FFFFFF"/>
                </a:solidFill>
                <a:effectLst/>
                <a:latin typeface="Franklin Gothic Book"/>
                <a:ea typeface="Franklin Gothic Book"/>
                <a:cs typeface="Franklin Gothic Book"/>
              </a:rPr>
              <a:t>ラテン アメリカにおけるプロモーション計画と戦略</a:t>
            </a:r>
          </a:p>
          <a:p>
            <a:pPr>
              <a:lnSpc>
                <a:spcPct val="90000"/>
              </a:lnSpc>
            </a:pPr>
            <a:r>
              <a:rPr lang="pt-BR" sz="1500" b="0" i="0" strike="noStrike" cap="none" baseline="0">
                <a:solidFill>
                  <a:srgbClr val="FFFFFF"/>
                </a:solidFill>
                <a:effectLst/>
                <a:latin typeface="Franklin Gothic Book"/>
                <a:ea typeface="Franklin Gothic Book"/>
                <a:cs typeface="Franklin Gothic Book"/>
              </a:rPr>
              <a:t>期待される成果と課題</a:t>
            </a:r>
          </a:p>
          <a:p>
            <a:pPr>
              <a:lnSpc>
                <a:spcPct val="90000"/>
              </a:lnSpc>
            </a:pPr>
            <a:r>
              <a:rPr lang="pt-BR" sz="1500" b="0" i="0" strike="noStrike" cap="none" baseline="0">
                <a:solidFill>
                  <a:srgbClr val="FFFFFF"/>
                </a:solidFill>
                <a:effectLst/>
                <a:latin typeface="Franklin Gothic Book"/>
                <a:ea typeface="Franklin Gothic Book"/>
                <a:cs typeface="Franklin Gothic Book"/>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pt-BR" sz="4000" b="0" i="0" strike="noStrike" cap="none" baseline="0">
                <a:solidFill>
                  <a:srgbClr val="FFFFFF"/>
                </a:solidFill>
                <a:effectLst/>
                <a:latin typeface="Bookman Old Style"/>
                <a:ea typeface="Bookman Old Style"/>
                <a:cs typeface="Bookman Old Style"/>
              </a:rPr>
              <a:t>Descrição do produto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pt-BR" sz="1500" b="0" i="0" strike="noStrike" cap="none" baseline="0">
                <a:solidFill>
                  <a:srgbClr val="FFFFFF"/>
                </a:solidFill>
                <a:effectLst/>
                <a:latin typeface="Franklin Gothic Book"/>
                <a:ea typeface="Franklin Gothic Book"/>
                <a:cs typeface="Franklin Gothic Book"/>
              </a:rPr>
              <a:t>丁寧に作られたブレンド</a:t>
            </a:r>
          </a:p>
          <a:p>
            <a:pPr lvl="1">
              <a:lnSpc>
                <a:spcPct val="90000"/>
              </a:lnSpc>
            </a:pPr>
            <a:r>
              <a:rPr lang="pt-BR" sz="1500" b="0" i="0" strike="noStrike" cap="none" baseline="0">
                <a:solidFill>
                  <a:srgbClr val="FFFFFF"/>
                </a:solidFill>
                <a:effectLst/>
                <a:latin typeface="Franklin Gothic Book"/>
                <a:ea typeface="Franklin Gothic Book"/>
                <a:cs typeface="Franklin Gothic Book"/>
              </a:rPr>
              <a:t>インドのチャイの時代を超えた伝統に敬意を表す</a:t>
            </a:r>
          </a:p>
          <a:p>
            <a:pPr>
              <a:lnSpc>
                <a:spcPct val="90000"/>
              </a:lnSpc>
            </a:pPr>
            <a:r>
              <a:rPr lang="pt-BR" sz="1500" b="0" i="0" strike="noStrike" cap="none" baseline="0">
                <a:solidFill>
                  <a:srgbClr val="FFFFFF"/>
                </a:solidFill>
                <a:effectLst/>
                <a:latin typeface="Franklin Gothic Book"/>
                <a:ea typeface="Franklin Gothic Book"/>
                <a:cs typeface="Franklin Gothic Book"/>
              </a:rPr>
              <a:t>インドの活気に満ちた風景を巡る魅惑的な旅</a:t>
            </a:r>
          </a:p>
          <a:p>
            <a:pPr lvl="1">
              <a:lnSpc>
                <a:spcPct val="90000"/>
              </a:lnSpc>
            </a:pPr>
            <a:r>
              <a:rPr lang="pt-BR" sz="1500" b="0" i="0" strike="noStrike" cap="none" baseline="0">
                <a:solidFill>
                  <a:srgbClr val="FFFFFF"/>
                </a:solidFill>
                <a:effectLst/>
                <a:latin typeface="Franklin Gothic Book"/>
                <a:ea typeface="Franklin Gothic Book"/>
                <a:cs typeface="Franklin Gothic Book"/>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pt-BR" sz="3300" b="1" i="0" strike="noStrike" cap="none" baseline="0">
                          <a:solidFill>
                            <a:srgbClr val="FFFFFF"/>
                          </a:solidFill>
                          <a:effectLst/>
                          <a:latin typeface="Franklin Gothic Book"/>
                          <a:ea typeface="Franklin Gothic Book"/>
                          <a:cs typeface="Franklin Gothic Book"/>
                        </a:rPr>
                        <a:t>Descrição do produto</a:t>
                      </a:r>
                      <a:r>
                        <a:rPr lang="pt-BR" sz="3300" b="0" i="0" strike="noStrike" cap="none" baseline="0">
                          <a:solidFill>
                            <a:srgbClr val="FFFFFF"/>
                          </a:solidFill>
                          <a:effectLst/>
                          <a:latin typeface="Franklin Gothic Book"/>
                          <a:ea typeface="Franklin Gothic Book"/>
                          <a:cs typeface="Franklin Gothic Book"/>
                        </a:rPr>
                        <a:t>:</a:t>
                      </a:r>
                    </a:p>
                  </a:txBody>
                  <a:tcPr marL="167640" marR="167640" marT="83820" marB="83820" anchor="ctr"/>
                </a:tc>
                <a:tc>
                  <a:txBody>
                    <a:bodyPr vert="horz" wrap="square"/>
                    <a:lstStyle/>
                    <a:p>
                      <a:r>
                        <a:rPr lang="pt-BR" sz="3300" b="1" i="0" strike="noStrike" cap="none" baseline="0">
                          <a:solidFill>
                            <a:srgbClr val="FFFFFF"/>
                          </a:solidFill>
                          <a:effectLst/>
                          <a:latin typeface="Franklin Gothic Book"/>
                          <a:ea typeface="Franklin Gothic Book"/>
                          <a:cs typeface="Franklin Gothic Book"/>
                        </a:rPr>
                        <a:t>Recursos</a:t>
                      </a:r>
                    </a:p>
                  </a:txBody>
                  <a:tcPr marL="167640" marR="167640" marT="83820" marB="83820" anchor="ctr"/>
                </a:tc>
                <a:tc>
                  <a:txBody>
                    <a:bodyPr vert="horz" wrap="square"/>
                    <a:lstStyle/>
                    <a:p>
                      <a:r>
                        <a:rPr lang="pt-BR" sz="3300" b="1" i="0" strike="noStrike" cap="none" baseline="0">
                          <a:solidFill>
                            <a:srgbClr val="FFFFFF"/>
                          </a:solidFill>
                          <a:effectLst/>
                          <a:latin typeface="Franklin Gothic Book"/>
                          <a:ea typeface="Franklin Gothic Book"/>
                          <a:cs typeface="Franklin Gothic Book"/>
                        </a:rPr>
                        <a:t>Benefícios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pt-BR"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pt-BR" sz="3300" b="0" i="0" strike="noStrike" cap="none" baseline="0">
                          <a:solidFill>
                            <a:srgbClr val="000000"/>
                          </a:solidFill>
                          <a:effectLst/>
                          <a:latin typeface="Franklin Gothic Book"/>
                          <a:ea typeface="Franklin Gothic Book"/>
                          <a:cs typeface="Franklin Gothic Book"/>
                        </a:rPr>
                        <a:t>丁寧に作られたブレンド</a:t>
                      </a:r>
                    </a:p>
                  </a:txBody>
                  <a:tcPr marL="167640" marR="167640" marT="83820" marB="83820" anchor="ctr"/>
                </a:tc>
                <a:tc>
                  <a:txBody>
                    <a:bodyPr vert="horz" wrap="square"/>
                    <a:lstStyle/>
                    <a:p>
                      <a:r>
                        <a:rPr lang="pt-BR" sz="3300" b="0" i="0" strike="noStrike" cap="none" baseline="0">
                          <a:solidFill>
                            <a:srgbClr val="000000"/>
                          </a:solidFill>
                          <a:effectLst/>
                          <a:latin typeface="Franklin Gothic Book"/>
                          <a:ea typeface="Franklin Gothic Book"/>
                          <a:cs typeface="Franklin Gothic Book"/>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pt-BR" sz="4700" b="0" i="0" strike="noStrike" cap="none" baseline="0">
                <a:solidFill>
                  <a:srgbClr val="404040"/>
                </a:solidFill>
                <a:effectLst/>
                <a:latin typeface="Bookman Old Style"/>
                <a:ea typeface="Bookman Old Style"/>
                <a:cs typeface="Bookman Old Style"/>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pt-BR" sz="1400" b="1" i="0" strike="noStrike" cap="none" baseline="0">
                          <a:solidFill>
                            <a:srgbClr val="FFFFFF"/>
                          </a:solidFill>
                          <a:effectLst/>
                          <a:latin typeface="Franklin Gothic Book"/>
                          <a:ea typeface="Franklin Gothic Book"/>
                          <a:cs typeface="Franklin Gothic Book"/>
                        </a:rPr>
                        <a:t>Nome do Produto</a:t>
                      </a:r>
                      <a:endParaRPr lang="en-US" sz="2300">
                        <a:effectLst/>
                      </a:endParaRPr>
                    </a:p>
                  </a:txBody>
                  <a:tcPr marL="49352" marR="49352" marT="49352" marB="49352"/>
                </a:tc>
                <a:tc>
                  <a:txBody>
                    <a:bodyPr vert="horz" wrap="square"/>
                    <a:lstStyle/>
                    <a:p>
                      <a:pPr>
                        <a:spcAft>
                          <a:spcPct val="0"/>
                        </a:spcAft>
                      </a:pPr>
                      <a:r>
                        <a:rPr lang="pt-BR" sz="1400" b="1" i="0" strike="noStrike" cap="none" baseline="0">
                          <a:solidFill>
                            <a:srgbClr val="FFFFFF"/>
                          </a:solidFill>
                          <a:effectLst/>
                          <a:latin typeface="Franklin Gothic Book"/>
                          <a:ea typeface="Franklin Gothic Book"/>
                          <a:cs typeface="Franklin Gothic Book"/>
                        </a:rPr>
                        <a:t>Descrição do produto</a:t>
                      </a:r>
                      <a:r>
                        <a:rPr lang="pt-BR" sz="1400" b="0" i="0" strike="noStrike" cap="none" baseline="0">
                          <a:solidFill>
                            <a:srgbClr val="FFFFFF"/>
                          </a:solidFill>
                          <a:effectLst/>
                          <a:latin typeface="Franklin Gothic Book"/>
                          <a:ea typeface="Franklin Gothic Book"/>
                          <a:cs typeface="Franklin Gothic Book"/>
                        </a:rPr>
                        <a:t>:</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インドのチャイの時代を超越した伝統に敬意を表し、細心の注意を払って作られたブレンドである Mystic Spice Premium Chai Tea の豊かで香り高い抱擁をお楽しみください。</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Principais recursos</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Principais benefícios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Combinação autêntica: nosso chai é um composto harmonioso de folhas de chá preto premium e uma seleção exclusiva de especiarias moídas, incluindo canela, cardamomo, cravo, gengibre e pimenta-do-reino.</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pt-BR" sz="1400" b="0" i="0" strike="noStrike" cap="none" baseline="0">
                          <a:solidFill>
                            <a:srgbClr val="000000"/>
                          </a:solidFill>
                          <a:effectLst/>
                          <a:latin typeface="Franklin Gothic Book"/>
                          <a:ea typeface="Franklin Gothic Book"/>
                          <a:cs typeface="Franklin Gothic Book"/>
                        </a:rPr>
                        <a:t>Ingredientes que melhoram a saúde: cada ingrediente do Mystic Spice Chai Tea é escolhido por seus benefícios naturais à saúde.</a:t>
                      </a:r>
                      <a:r>
                        <a:rPr lang="pt-BR" sz="1400" b="0" i="0" strike="noStrike" cap="none" baseline="0">
                          <a:solidFill>
                            <a:srgbClr val="000000"/>
                          </a:solidFill>
                          <a:effectLst/>
                          <a:latin typeface="Franklin Gothic Book"/>
                          <a:ea typeface="Franklin Gothic Book"/>
                          <a:cs typeface="Franklin Gothic Book"/>
                        </a:rPr>
                        <a:t> </a:t>
                      </a:r>
                      <a:r>
                        <a:rPr lang="pt-BR" sz="1400" b="0" i="0" strike="noStrike" cap="none" baseline="0">
                          <a:solidFill>
                            <a:srgbClr val="000000"/>
                          </a:solidFill>
                          <a:effectLst/>
                          <a:latin typeface="Franklin Gothic Book"/>
                          <a:ea typeface="Franklin Gothic Book"/>
                          <a:cs typeface="Franklin Gothic Book"/>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pt-BR" sz="4400" b="0" i="0" strike="noStrike" cap="none" baseline="0">
                <a:solidFill>
                  <a:srgbClr val="FFFFFF"/>
                </a:solidFill>
                <a:effectLst/>
                <a:latin typeface="Bookman Old Style"/>
                <a:ea typeface="Bookman Old Style"/>
                <a:cs typeface="Bookman Old Style"/>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51216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pt-BR" sz="1100" b="1" i="0" strike="noStrike" cap="none" baseline="0">
                          <a:solidFill>
                            <a:srgbClr val="FFFFFF"/>
                          </a:solidFill>
                          <a:effectLst/>
                          <a:latin typeface="Franklin Gothic Book"/>
                          <a:ea typeface="Franklin Gothic Book"/>
                          <a:cs typeface="Franklin Gothic Book"/>
                        </a:rPr>
                        <a:t>Nome do Produto</a:t>
                      </a:r>
                      <a:endParaRPr lang="en-US" sz="1700">
                        <a:effectLst/>
                      </a:endParaRPr>
                    </a:p>
                  </a:txBody>
                  <a:tcPr marL="36849" marR="36849" marT="36849" marB="36849"/>
                </a:tc>
                <a:tc>
                  <a:txBody>
                    <a:bodyPr vert="horz" wrap="square"/>
                    <a:lstStyle/>
                    <a:p>
                      <a:pPr>
                        <a:spcAft>
                          <a:spcPct val="0"/>
                        </a:spcAft>
                      </a:pPr>
                      <a:r>
                        <a:rPr lang="pt-BR" sz="1100" b="1" i="0" strike="noStrike" cap="none" baseline="0">
                          <a:solidFill>
                            <a:srgbClr val="FFFFFF"/>
                          </a:solidFill>
                          <a:effectLst/>
                          <a:latin typeface="Franklin Gothic Book"/>
                          <a:ea typeface="Franklin Gothic Book"/>
                          <a:cs typeface="Franklin Gothic Book"/>
                        </a:rPr>
                        <a:t>Descrição do produto</a:t>
                      </a:r>
                      <a:r>
                        <a:rPr lang="pt-BR" sz="1100" b="0" i="0" strike="noStrike" cap="none" baseline="0">
                          <a:solidFill>
                            <a:srgbClr val="FFFFFF"/>
                          </a:solidFill>
                          <a:effectLst/>
                          <a:latin typeface="Franklin Gothic Book"/>
                          <a:ea typeface="Franklin Gothic Book"/>
                          <a:cs typeface="Franklin Gothic Book"/>
                        </a:rPr>
                        <a:t>:</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Aroma e sabor ricos: o aroma quente e picante e o sabor profundo e revigorante do nosso chai o tornam a bebida perfeita para começar o dia ou relaxar à noite.</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Opções versáteis de preparo: se você ama seu chai quente, como um chá gelado refrescante ou como um latte cremoso, nossa mistura é versátil o suficiente para atender a qualquer preferência.</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Origem sustentável: comprometidos com a sustentabilidade, obtemos nossos ingredientes de fazendas de pequena escala que praticam a agricultura orgânica, garantindo não apenas a melhor qualidade, mas também o bem-estar do nosso planeta.</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Embalagem elegante: o Mystic Spice Chai Tea vem em uma embalagem ecológica com um belo design, tornando-o o presente ideal para amantes de chá ou um agrado pessoal luxuoso.</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Garantia de satisfação do cliente: nos responsabilizamos por nosso produto e oferecemos uma garantia de satisfação.</a:t>
                      </a:r>
                      <a:r>
                        <a:rPr lang="pt-BR" sz="1100" b="0" i="0" strike="noStrike" cap="none" baseline="0">
                          <a:solidFill>
                            <a:srgbClr val="000000"/>
                          </a:solidFill>
                          <a:effectLst/>
                          <a:latin typeface="Franklin Gothic Book"/>
                          <a:ea typeface="Franklin Gothic Book"/>
                          <a:cs typeface="Franklin Gothic Book"/>
                        </a:rPr>
                        <a:t> </a:t>
                      </a:r>
                      <a:r>
                        <a:rPr lang="pt-BR" sz="1100" b="0" i="0" strike="noStrike" cap="none" baseline="0">
                          <a:solidFill>
                            <a:srgbClr val="000000"/>
                          </a:solidFill>
                          <a:effectLst/>
                          <a:latin typeface="Franklin Gothic Book"/>
                          <a:ea typeface="Franklin Gothic Book"/>
                          <a:cs typeface="Franklin Gothic Book"/>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pt-BR" sz="1100" b="0" i="0" strike="noStrike" cap="none" baseline="0">
                          <a:solidFill>
                            <a:srgbClr val="000000"/>
                          </a:solidFill>
                          <a:effectLst/>
                          <a:latin typeface="Franklin Gothic Book"/>
                          <a:ea typeface="Franklin Gothic Book"/>
                          <a:cs typeface="Franklin Gothic Book"/>
                        </a:rPr>
                        <a:t>Ideal para: entusiastas do chá, indivíduos preocupados com a saúde, amantes de bebidas quentes e picantes e qualquer pessoa que queira explorar os ricos sabores do chai indiano tradicional.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pt-BR" sz="4700" b="0" i="0" strike="noStrike" cap="none" baseline="0">
                <a:solidFill>
                  <a:srgbClr val="404040"/>
                </a:solidFill>
                <a:effectLst/>
                <a:latin typeface="Bookman Old Style"/>
                <a:ea typeface="Bookman Old Style"/>
                <a:cs typeface="Bookman Old Style"/>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pt-BR" sz="1400" b="0" i="0" strike="noStrike" cap="none" baseline="0">
                <a:solidFill>
                  <a:srgbClr val="404040"/>
                </a:solidFill>
                <a:effectLst/>
                <a:latin typeface="Franklin Gothic Book"/>
                <a:ea typeface="Franklin Gothic Book"/>
                <a:cs typeface="Franklin Gothic Book"/>
              </a:rPr>
              <a:t>ラテン アメリカはチャイ ティーの素晴らしい機会を提供</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健康的、自然的、そしてエキゾチックな製品に対する需要の高まり</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アルゼンチン、チリ、ウルグアイなどの国々で根強いお茶文化</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チャイ ティーは紅茶とコーヒーの両方の愛好家を魅了</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チャイ ティーはラテン アメリカの消費者のライフスタイルと好みにフィット</a:t>
            </a:r>
          </a:p>
          <a:p>
            <a:pPr>
              <a:lnSpc>
                <a:spcPct val="90000"/>
              </a:lnSpc>
            </a:pPr>
            <a:r>
              <a:rPr lang="pt-BR" sz="1400" b="0" i="0" strike="noStrike" cap="none" baseline="0">
                <a:solidFill>
                  <a:srgbClr val="404040"/>
                </a:solidFill>
                <a:effectLst/>
                <a:latin typeface="Franklin Gothic Book"/>
                <a:ea typeface="Franklin Gothic Book"/>
                <a:cs typeface="Franklin Gothic Book"/>
              </a:rPr>
              <a:t>世界のチャイ ティー市場規模は 2019 年に 19 億米ドルと評価された</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2020 年から 2027 年にかけて 5.5% の CAGR で成長すると予想</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ラテン アメリカはチャイ ティーの最も急成長している地域の一つ</a:t>
            </a:r>
          </a:p>
          <a:p>
            <a:pPr lvl="1">
              <a:lnSpc>
                <a:spcPct val="90000"/>
              </a:lnSpc>
            </a:pPr>
            <a:r>
              <a:rPr lang="pt-BR" sz="1400" b="0" i="0" strike="noStrike" cap="none" baseline="0">
                <a:solidFill>
                  <a:srgbClr val="404040"/>
                </a:solidFill>
                <a:effectLst/>
                <a:latin typeface="Franklin Gothic Book"/>
                <a:ea typeface="Franklin Gothic Book"/>
                <a:cs typeface="Franklin Gothic Book"/>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40329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pt-BR" sz="2000" b="1" i="0" strike="noStrike" cap="all" baseline="0">
                          <a:solidFill>
                            <a:srgbClr val="000000"/>
                          </a:solidFill>
                          <a:effectLst/>
                          <a:latin typeface="Franklin Gothic Book"/>
                          <a:ea typeface="Franklin Gothic Book"/>
                          <a:cs typeface="Franklin Gothic Book"/>
                        </a:rPr>
                        <a:t>Região</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pt-BR" sz="2000" b="1" i="0" strike="noStrike" cap="all" baseline="0">
                          <a:solidFill>
                            <a:srgbClr val="000000"/>
                          </a:solidFill>
                          <a:effectLst/>
                          <a:latin typeface="Franklin Gothic Book"/>
                          <a:ea typeface="Franklin Gothic Book"/>
                          <a:cs typeface="Franklin Gothic Book"/>
                        </a:rPr>
                        <a:t>Tamanho de mercado do chá Chai (USD bilhões)</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pt-BR"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pt-BR"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pt-BR" sz="2600" b="0" i="0" strike="noStrike" cap="none" baseline="0">
                          <a:solidFill>
                            <a:srgbClr val="000000"/>
                          </a:solidFill>
                          <a:effectLst/>
                          <a:latin typeface="Franklin Gothic Book"/>
                          <a:ea typeface="Franklin Gothic Book"/>
                          <a:cs typeface="Franklin Gothic Book"/>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pt-BR"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Canais de distribuição: varejistas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pt-BR" sz="2200" b="0" i="0" strike="noStrike" cap="none" baseline="0">
                <a:solidFill>
                  <a:srgbClr val="404040"/>
                </a:solidFill>
                <a:effectLst/>
                <a:latin typeface="Franklin Gothic Book"/>
                <a:ea typeface="Franklin Gothic Book"/>
                <a:cs typeface="Franklin Gothic Book"/>
              </a:rPr>
              <a:t>Varejistas: venda de produtos de chá Chai diretamente a consumidores</a:t>
            </a:r>
          </a:p>
          <a:p>
            <a:pPr lvl="1"/>
            <a:r>
              <a:rPr lang="pt-BR" sz="2200" b="0" i="0" strike="noStrike" cap="none" baseline="0">
                <a:solidFill>
                  <a:srgbClr val="404040"/>
                </a:solidFill>
                <a:effectLst/>
                <a:latin typeface="Franklin Gothic Book"/>
                <a:ea typeface="Franklin Gothic Book"/>
                <a:cs typeface="Franklin Gothic Book"/>
              </a:rPr>
              <a:t>スーパーマーケット、コンビニエンス ストア、専門店、カフェ、オンライン プラットフォーム</a:t>
            </a:r>
          </a:p>
          <a:p>
            <a:pPr lvl="1"/>
            <a:r>
              <a:rPr lang="pt-BR" sz="2200" b="0" i="0" strike="noStrike" cap="none" baseline="0">
                <a:solidFill>
                  <a:srgbClr val="404040"/>
                </a:solidFill>
                <a:effectLst/>
                <a:latin typeface="Franklin Gothic Book"/>
                <a:ea typeface="Franklin Gothic Book"/>
                <a:cs typeface="Franklin Gothic Book"/>
              </a:rPr>
              <a:t>消費者の認識、好み、購入に影響を与える</a:t>
            </a:r>
          </a:p>
          <a:p>
            <a:pPr lvl="1"/>
            <a:r>
              <a:rPr lang="pt-BR" sz="2200" b="0" i="0" strike="noStrike" cap="none" baseline="0">
                <a:solidFill>
                  <a:srgbClr val="404040"/>
                </a:solidFill>
                <a:effectLst/>
                <a:latin typeface="Franklin Gothic Book"/>
                <a:ea typeface="Franklin Gothic Book"/>
                <a:cs typeface="Franklin Gothic Book"/>
              </a:rPr>
              <a:t>プロモーションや商品化のサポートを提供する</a:t>
            </a:r>
          </a:p>
          <a:p>
            <a:pPr lvl="1"/>
            <a:r>
              <a:rPr lang="pt-BR" sz="2200" b="0" i="0" strike="noStrike" cap="none" baseline="0">
                <a:solidFill>
                  <a:srgbClr val="404040"/>
                </a:solidFill>
                <a:effectLst/>
                <a:latin typeface="Franklin Gothic Book"/>
                <a:ea typeface="Franklin Gothic Book"/>
                <a:cs typeface="Franklin Gothic Book"/>
              </a:rPr>
              <a:t>大手小売業者</a:t>
            </a:r>
          </a:p>
          <a:p>
            <a:r>
              <a:rPr lang="pt-BR" sz="2200" b="0" i="0" strike="noStrike" cap="none" baseline="0">
                <a:solidFill>
                  <a:srgbClr val="404040"/>
                </a:solidFill>
                <a:effectLst/>
                <a:latin typeface="Franklin Gothic Book"/>
                <a:ea typeface="Franklin Gothic Book"/>
                <a:cs typeface="Franklin Gothic Book"/>
              </a:rPr>
              <a:t>Atacadistas: venda de produtos de chá Chai a granel para varejistas</a:t>
            </a:r>
          </a:p>
          <a:p>
            <a:r>
              <a:rPr lang="pt-BR" sz="2200" b="0" i="0" strike="noStrike" cap="none" baseline="0">
                <a:solidFill>
                  <a:srgbClr val="404040"/>
                </a:solidFill>
                <a:effectLst/>
                <a:latin typeface="Franklin Gothic Book"/>
                <a:ea typeface="Franklin Gothic Book"/>
                <a:cs typeface="Franklin Gothic Book"/>
              </a:rPr>
              <a:t>Distribuidores: transporte de produtos de chá Chai de fabricantes para varejistas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pt-BR" sz="4400" b="0" i="0" strike="noStrike" cap="none" baseline="0">
                <a:solidFill>
                  <a:srgbClr val="FFFFFF"/>
                </a:solidFill>
                <a:effectLst/>
                <a:latin typeface="Bookman Old Style"/>
                <a:ea typeface="Bookman Old Style"/>
                <a:cs typeface="Bookman Old Style"/>
              </a:rPr>
              <a:t>Canais de distribuição: atacadistas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pt-BR" sz="2400" b="0" i="0" strike="noStrike" cap="none" baseline="0">
                <a:solidFill>
                  <a:srgbClr val="404040"/>
                </a:solidFill>
                <a:effectLst/>
                <a:latin typeface="Franklin Gothic Book"/>
                <a:ea typeface="Franklin Gothic Book"/>
                <a:cs typeface="Franklin Gothic Book"/>
              </a:rPr>
              <a:t>卸売業者は製造元や流通業者からチャイ ティー製品を大量に購入します</a:t>
            </a:r>
          </a:p>
          <a:p>
            <a:pPr lvl="1"/>
            <a:r>
              <a:rPr lang="pt-BR" sz="2400" b="0" i="0" strike="noStrike" cap="none" baseline="0">
                <a:solidFill>
                  <a:srgbClr val="404040"/>
                </a:solidFill>
                <a:effectLst/>
                <a:latin typeface="Franklin Gothic Book"/>
                <a:ea typeface="Franklin Gothic Book"/>
                <a:cs typeface="Franklin Gothic Book"/>
              </a:rPr>
              <a:t>小売業者や他の仲介業者に販売します</a:t>
            </a:r>
          </a:p>
          <a:p>
            <a:r>
              <a:rPr lang="pt-BR" sz="2400" b="0" i="0" strike="noStrike" cap="none" baseline="0">
                <a:solidFill>
                  <a:srgbClr val="404040"/>
                </a:solidFill>
                <a:effectLst/>
                <a:latin typeface="Franklin Gothic Book"/>
                <a:ea typeface="Franklin Gothic Book"/>
                <a:cs typeface="Franklin Gothic Book"/>
              </a:rPr>
              <a:t>卸売業者はチャイ ティー製品の需要と供給を結びつけます</a:t>
            </a:r>
          </a:p>
          <a:p>
            <a:pPr lvl="1"/>
            <a:r>
              <a:rPr lang="pt-BR" sz="2400" b="0" i="0" strike="noStrike" cap="none" baseline="0">
                <a:solidFill>
                  <a:srgbClr val="404040"/>
                </a:solidFill>
                <a:effectLst/>
                <a:latin typeface="Franklin Gothic Book"/>
                <a:ea typeface="Franklin Gothic Book"/>
                <a:cs typeface="Franklin Gothic Book"/>
              </a:rPr>
              <a:t>規模の経済、保管、輸送サービスを提供します</a:t>
            </a:r>
          </a:p>
          <a:p>
            <a:r>
              <a:rPr lang="pt-BR" sz="2400" b="0" i="0" strike="noStrike" cap="none" baseline="0">
                <a:solidFill>
                  <a:srgbClr val="404040"/>
                </a:solidFill>
                <a:effectLst/>
                <a:latin typeface="Franklin Gothic Book"/>
                <a:ea typeface="Franklin Gothic Book"/>
                <a:cs typeface="Franklin Gothic Book"/>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Agenda</vt:lpstr>
      <vt:lpstr>Introdução</vt:lpstr>
      <vt:lpstr>Descrição do produto</vt:lpstr>
      <vt:lpstr>製品説明 (1/2)</vt:lpstr>
      <vt:lpstr>製品説明 (2/2)</vt:lpstr>
      <vt:lpstr>市場の動向と需要</vt:lpstr>
      <vt:lpstr>Canais de distribuição: varejistas</vt:lpstr>
      <vt:lpstr>Canais de distribuição: atacadistas</vt:lpstr>
      <vt:lpstr>Canais de distribuição: distribuidores</vt:lpstr>
      <vt:lpstr>プロモーション計画と戦略</vt:lpstr>
      <vt:lpstr>Resultados e desafios esperados: resultados esperados</vt:lpstr>
      <vt:lpstr>Resultados e desafios esperados: desafios potenciais</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2024-07-10T17:43:38Z</dcterms:modified>
</cp:coreProperties>
</file>