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7753" autoAdjust="0"/>
    <p:restoredTop sz="94660"/>
  </p:normalViewPr>
  <p:slideViewPr>
    <p:cSldViewPr snapToGrid="0">
      <p:cViewPr varScale="1">
        <p:scale>
          <a:sx n="118" d="100"/>
          <a:sy n="118" d="100"/>
        </p:scale>
        <p:origin x="138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本演示文稿由 PowerPoint Copilot 根据以下文档中的内容自动生成：</a:t>
            </a:r>
            <a:br>
              <a:rPr lang="zh-CN"/>
            </a:br>
            <a:r>
              <a:rPr lang="zh-CN"/>
              <a:t>https://microsoft-my.sharepoint.com/personal/dahans_microsoft_com/Documents/MS-4005/Market%20Analysis%20Report%20for%20Mystic%20Spice%20Premium%20Chai%20Tea.docx</a:t>
            </a:r>
            <a:br>
              <a:rPr lang="zh-CN"/>
            </a:br>
            <a:br>
              <a:rPr lang="zh-CN"/>
            </a:br>
            <a:br>
              <a:rPr lang="zh-CN"/>
            </a:br>
            <a:r>
              <a:rPr lang="zh-CN"/>
              <a:t>AI 生成的内容可能不正确。</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分销商代理和分销印度奶茶产品，促进其流通和销售，并提供营销、销售和售后服务。他们可以建立和维护与零售商和消费者的关系，并提供技术和物流支持。拉丁美洲的主要分销商有联合利华、雀巢、可口可乐和百事可乐。</a:t>
            </a:r>
            <a:br>
              <a:rPr lang="zh-CN"/>
            </a:br>
            <a:br>
              <a:rPr lang="zh-CN"/>
            </a:br>
            <a:br>
              <a:rPr lang="zh-CN"/>
            </a:br>
            <a:r>
              <a:rPr lang="zh-CN"/>
              <a:t>原始内容：</a:t>
            </a:r>
            <a:br>
              <a:rPr lang="zh-CN"/>
            </a:br>
            <a:r>
              <a:rPr lang="zh-CN"/>
              <a:t>分销商是代表制造商或批发商代理并分销印度奶茶产品的企业。分销商是促进印度奶茶产品在不同市场及地区流通和销售的代理商，他们可以提供印度奶茶产品的营销、销售和售后服务。分销商还可以建立和维护与零售商和消费者的关系，并为印度奶茶产品提供技术和物流支持。在拉丁美洲，印度奶茶产品的主要分销商有联合利华、雀巢、可口可乐和百事可乐。</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拉丁美洲印度奶茶推广计划和策略旨在提高知名度，将其定位为优质产品，鼓励品尝和购买，并建立忠诚度。方法包括创作品牌名称和徽标、打造网站和社交媒体形象、开展数字营销活动、分发免费样品、组织活动以及与当地企业合作。该计划的实施期为 12 个月，预算为 10 万美元，将使用关键绩效指标进行评估。</a:t>
            </a:r>
            <a:br>
              <a:rPr lang="zh-CN"/>
            </a:br>
            <a:br>
              <a:rPr lang="zh-CN"/>
            </a:br>
            <a:br>
              <a:rPr lang="zh-CN"/>
            </a:br>
            <a:r>
              <a:rPr lang="zh-CN"/>
              <a:t>原始内容：</a:t>
            </a:r>
            <a:br>
              <a:rPr lang="zh-CN"/>
            </a:br>
            <a:r>
              <a:rPr lang="zh-CN"/>
              <a:t>推广计划和策略</a:t>
            </a:r>
            <a:br>
              <a:rPr lang="zh-CN"/>
            </a:br>
            <a:r>
              <a:rPr lang="zh-CN"/>
              <a:t>拉丁美洲印度奶茶推广计划和策略旨在实现以下目标：</a:t>
            </a:r>
            <a:br>
              <a:rPr lang="zh-CN"/>
            </a:br>
            <a:r>
              <a:rPr lang="zh-CN"/>
              <a:t>·         提高目标受众对印度奶茶的认识和兴趣</a:t>
            </a:r>
            <a:br>
              <a:rPr lang="zh-CN"/>
            </a:br>
            <a:r>
              <a:rPr lang="zh-CN"/>
              <a:t>·         将印度奶茶定位为优质、天然、健康的产品，提供独特而令人满意的体验</a:t>
            </a:r>
            <a:br>
              <a:rPr lang="zh-CN"/>
            </a:br>
            <a:r>
              <a:rPr lang="zh-CN"/>
              <a:t>·         通过多种渠道和激励措施鼓励消费者品尝和购买印度奶茶</a:t>
            </a:r>
            <a:br>
              <a:rPr lang="zh-CN"/>
            </a:br>
            <a:r>
              <a:rPr lang="zh-CN"/>
              <a:t>·         通过参与和反馈，培养印度奶茶消费者忠诚度并提高留存率</a:t>
            </a:r>
            <a:br>
              <a:rPr lang="zh-CN"/>
            </a:br>
            <a:r>
              <a:rPr lang="zh-CN"/>
              <a:t>拉丁美洲印度奶茶推广计划和策略将采用多种方法组合，例如：</a:t>
            </a:r>
            <a:br>
              <a:rPr lang="zh-CN"/>
            </a:br>
            <a:r>
              <a:rPr lang="zh-CN"/>
              <a:t>·         为印度奶茶创建一个朗朗上口、令人难忘的品牌名和徽标</a:t>
            </a:r>
            <a:br>
              <a:rPr lang="zh-CN"/>
            </a:br>
            <a:r>
              <a:rPr lang="zh-CN"/>
              <a:t>·         为印度奶茶建立网站和社交媒体，展示其益处、特点和故事</a:t>
            </a:r>
            <a:br>
              <a:rPr lang="zh-CN"/>
            </a:br>
            <a:r>
              <a:rPr lang="zh-CN"/>
              <a:t>·         开展数字营销活动，利用搜索引擎优化、搜索引擎营销、电子邮件营销和网红营销来触达和吸引潜在客户</a:t>
            </a:r>
            <a:br>
              <a:rPr lang="zh-CN"/>
            </a:br>
            <a:r>
              <a:rPr lang="zh-CN"/>
              <a:t>·         在超市、咖啡馆和保健品店等战略要地免费分发印度奶茶样品和优惠券</a:t>
            </a:r>
            <a:br>
              <a:rPr lang="zh-CN"/>
            </a:br>
            <a:r>
              <a:rPr lang="zh-CN"/>
              <a:t>·         组织活动和竞赛，邀请人们品尝并与亲朋好友分享印度奶茶</a:t>
            </a:r>
            <a:br>
              <a:rPr lang="zh-CN"/>
            </a:br>
            <a:r>
              <a:rPr lang="zh-CN"/>
              <a:t>·         与具有相同价值观和愿景的当地企业和组织建立合作伙伴关系</a:t>
            </a:r>
            <a:br>
              <a:rPr lang="zh-CN"/>
            </a:br>
            <a:r>
              <a:rPr lang="zh-CN"/>
              <a:t>拉丁美洲印度奶茶推广计划和策略的实施期为 12 个月，预算为 10 万美元。该计划将通过关键绩效指标进行监测和评估，例如网站流量、社交媒体参与度、电子邮件打开率、转化率、销售量、客户满意度和留存率。</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拉丁美洲印度奶茶推广计划和策略预计将使印度奶茶的知名度和兴趣提高 20%，市场份额提高 10%，销售量和收入提高 15%，客户满意度和保留率提高 25%。</a:t>
            </a:r>
            <a:br>
              <a:rPr lang="zh-CN"/>
            </a:br>
            <a:br>
              <a:rPr lang="zh-CN"/>
            </a:br>
            <a:br>
              <a:rPr lang="zh-CN"/>
            </a:br>
            <a:r>
              <a:rPr lang="zh-CN"/>
              <a:t>原始内容：</a:t>
            </a:r>
            <a:br>
              <a:rPr lang="zh-CN"/>
            </a:br>
            <a:r>
              <a:rPr lang="zh-CN"/>
              <a:t>预期成果和挑战</a:t>
            </a:r>
            <a:br>
              <a:rPr lang="zh-CN"/>
            </a:br>
            <a:r>
              <a:rPr lang="zh-CN"/>
              <a:t>拉丁美洲的印度奶茶推广计划和策略的预期成果包括：</a:t>
            </a:r>
            <a:br>
              <a:rPr lang="zh-CN"/>
            </a:br>
            <a:r>
              <a:rPr lang="zh-CN"/>
              <a:t>·         目标受众对印度奶茶的认知度和兴趣提高 20%</a:t>
            </a:r>
            <a:br>
              <a:rPr lang="zh-CN"/>
            </a:br>
            <a:r>
              <a:rPr lang="zh-CN"/>
              <a:t>·         该地区印度奶茶市场份额提高 10%</a:t>
            </a:r>
            <a:br>
              <a:rPr lang="zh-CN"/>
            </a:br>
            <a:r>
              <a:rPr lang="zh-CN"/>
              <a:t>·         该地区印度奶茶销售量和收入提高 15%</a:t>
            </a:r>
            <a:br>
              <a:rPr lang="zh-CN"/>
            </a:br>
            <a:r>
              <a:rPr lang="zh-CN"/>
              <a:t>·         该地区印度奶茶的客户满意度和保留率提高 25%</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拉丁美洲的印度奶茶推广计划和策略面临着多重挑战，包括价格高昂、缺乏知名度、来自其他茶产品的竞争、监管和文化障碍，以及可能影响印度奶茶原料供应和质量的环境和社会问题。</a:t>
            </a:r>
            <a:br>
              <a:rPr lang="zh-CN"/>
            </a:br>
            <a:br>
              <a:rPr lang="zh-CN"/>
            </a:br>
            <a:br>
              <a:rPr lang="zh-CN"/>
            </a:br>
            <a:r>
              <a:rPr lang="zh-CN"/>
              <a:t>原始内容：</a:t>
            </a:r>
            <a:br>
              <a:rPr lang="zh-CN"/>
            </a:br>
            <a:r>
              <a:rPr lang="zh-CN"/>
              <a:t>拉丁美洲印度奶茶推广计划和策略的潜在挑战包括：</a:t>
            </a:r>
            <a:br>
              <a:rPr lang="zh-CN"/>
            </a:br>
            <a:r>
              <a:rPr lang="zh-CN"/>
              <a:t>·         与其他饮料相比，印度奶茶产品价格高昂，消费者难以负担得起</a:t>
            </a:r>
            <a:br>
              <a:rPr lang="zh-CN"/>
            </a:br>
            <a:r>
              <a:rPr lang="zh-CN"/>
              <a:t>·         部分人群对印度奶茶缺乏认识和了解</a:t>
            </a:r>
            <a:br>
              <a:rPr lang="zh-CN"/>
            </a:br>
            <a:r>
              <a:rPr lang="zh-CN"/>
              <a:t>·         来自花草茶、绿茶和红茶等其他茶产品的竞争</a:t>
            </a:r>
            <a:br>
              <a:rPr lang="zh-CN"/>
            </a:br>
            <a:r>
              <a:rPr lang="zh-CN"/>
              <a:t>·         监管和文化障碍可能会限制印度奶茶产品在某些国家的进入和扩张</a:t>
            </a:r>
            <a:br>
              <a:rPr lang="zh-CN"/>
            </a:br>
            <a:r>
              <a:rPr lang="zh-CN"/>
              <a:t>·         环境和社会问题可能会影响印度奶茶原料供应和质量</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在拉丁美洲市场，印度奶茶是一种很有前景的产品，是一种健康且充满异国情调的选择。应将其定位为优质的多功能产品，并利用其独特的特点和益处。应采用线上和线下相结合的方法，接触目标受众并克服挑战。</a:t>
            </a:r>
            <a:br>
              <a:rPr lang="zh-CN"/>
            </a:br>
            <a:br>
              <a:rPr lang="zh-CN"/>
            </a:br>
            <a:br>
              <a:rPr lang="zh-CN"/>
            </a:br>
            <a:r>
              <a:rPr lang="zh-CN"/>
              <a:t>原始内容：</a:t>
            </a:r>
            <a:br>
              <a:rPr lang="zh-CN"/>
            </a:br>
            <a:r>
              <a:rPr lang="zh-CN"/>
              <a:t>建议和结论</a:t>
            </a:r>
            <a:br>
              <a:rPr lang="zh-CN"/>
            </a:br>
            <a:r>
              <a:rPr lang="zh-CN"/>
              <a:t>根据市场分析、竞品分析、分销渠道以及推广计划和策略，可以对拉丁美洲的印度奶茶产品的未来提出以下建议和结论：</a:t>
            </a:r>
            <a:br>
              <a:rPr lang="zh-CN"/>
            </a:br>
            <a:r>
              <a:rPr lang="zh-CN"/>
              <a:t>·         印度奶茶是一种很有前景的产品，有潜力在拉丁美洲市场发展并取得成功，因为它是一种健康、天然、充满异国情调的饮料替代品。</a:t>
            </a:r>
            <a:br>
              <a:rPr lang="zh-CN"/>
            </a:br>
            <a:r>
              <a:rPr lang="zh-CN"/>
              <a:t>·         需要将印度奶茶定位为优质、正宗、多功能的产品并进行营销，以吸引不同的消费群体和场合</a:t>
            </a:r>
            <a:br>
              <a:rPr lang="zh-CN"/>
            </a:br>
            <a:r>
              <a:rPr lang="zh-CN"/>
              <a:t>·         印度奶茶需要利用其独特的特点和益处，例如浓郁的香气、风味和健康益处，以区别于其他茶产品</a:t>
            </a:r>
            <a:br>
              <a:rPr lang="zh-CN"/>
            </a:br>
            <a:r>
              <a:rPr lang="zh-CN"/>
              <a:t>·         印度奶茶需要采用线上和线下相结合的方法，接触目标受众并与之互动，从而打造忠诚度高、满意度高的客户群</a:t>
            </a:r>
            <a:br>
              <a:rPr lang="zh-CN"/>
            </a:br>
            <a:r>
              <a:rPr lang="zh-CN"/>
              <a:t>·         印度奶茶需要克服可能阻碍其在该地区增长和扩张的挑战和威胁，例如价格、知名度、竞争、监管和可持续性</a:t>
            </a:r>
            <a:br>
              <a:rPr lang="zh-CN"/>
            </a:br>
            <a:r>
              <a:rPr lang="zh-CN"/>
              <a:t>总而言之，印度奶茶是一种在拉丁美洲市场拥有巨大潜力和机遇的产品，但也面临着一些挑战和风险。本报告概述的推广计划和策略旨在解决这些问题，并取得预期成果。然而，推广计划和策略需要不断进行监测、评估，并根据不断变化的市场状况和客户反馈进行调整。</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议程</a:t>
            </a:r>
            <a:br>
              <a:rPr lang="zh-CN"/>
            </a:br>
            <a:br>
              <a:rPr lang="zh-CN"/>
            </a:br>
            <a:r>
              <a:rPr lang="zh-CN"/>
              <a:t>* 简介</a:t>
            </a:r>
            <a:br>
              <a:rPr lang="zh-CN"/>
            </a:br>
            <a:r>
              <a:rPr lang="zh-CN"/>
              <a:t>* 产品说明</a:t>
            </a:r>
            <a:br>
              <a:rPr lang="zh-CN"/>
            </a:br>
            <a:r>
              <a:rPr lang="zh-CN"/>
              <a:t>* 产品说明 (1/2) </a:t>
            </a:r>
            <a:br>
              <a:rPr lang="zh-CN"/>
            </a:br>
            <a:r>
              <a:rPr lang="zh-CN"/>
              <a:t>* 产品说明 (2/2) </a:t>
            </a:r>
            <a:br>
              <a:rPr lang="zh-CN"/>
            </a:br>
            <a:r>
              <a:rPr lang="zh-CN"/>
              <a:t>* 市场趋势和需求</a:t>
            </a:r>
            <a:br>
              <a:rPr lang="zh-CN"/>
            </a:br>
            <a:r>
              <a:rPr lang="zh-CN"/>
              <a:t>* 竞品分析</a:t>
            </a:r>
            <a:br>
              <a:rPr lang="zh-CN"/>
            </a:br>
            <a:r>
              <a:rPr lang="zh-CN"/>
              <a:t>    * Tetley</a:t>
            </a:r>
            <a:br>
              <a:rPr lang="zh-CN"/>
            </a:br>
            <a:r>
              <a:rPr lang="zh-CN"/>
              <a:t>    * Teavana</a:t>
            </a:r>
            <a:br>
              <a:rPr lang="zh-CN"/>
            </a:br>
            <a:r>
              <a:rPr lang="zh-CN"/>
              <a:t>    * David's Tea</a:t>
            </a:r>
            <a:br>
              <a:rPr lang="zh-CN"/>
            </a:br>
            <a:r>
              <a:rPr lang="zh-CN"/>
              <a:t>    * 本土品牌</a:t>
            </a:r>
            <a:br>
              <a:rPr lang="zh-CN"/>
            </a:br>
            <a:r>
              <a:rPr lang="zh-CN"/>
              <a:t>* 拉丁美洲印度奶茶市场份额</a:t>
            </a:r>
            <a:br>
              <a:rPr lang="zh-CN"/>
            </a:br>
            <a:r>
              <a:rPr lang="zh-CN"/>
              <a:t>* 分销渠道</a:t>
            </a:r>
            <a:br>
              <a:rPr lang="zh-CN"/>
            </a:br>
            <a:r>
              <a:rPr lang="zh-CN"/>
              <a:t>    * 零售商</a:t>
            </a:r>
            <a:br>
              <a:rPr lang="zh-CN"/>
            </a:br>
            <a:r>
              <a:rPr lang="zh-CN"/>
              <a:t>    * 批发商</a:t>
            </a:r>
            <a:br>
              <a:rPr lang="zh-CN"/>
            </a:br>
            <a:r>
              <a:rPr lang="zh-CN"/>
              <a:t>    * 分销商</a:t>
            </a:r>
            <a:br>
              <a:rPr lang="zh-CN"/>
            </a:br>
            <a:r>
              <a:rPr lang="zh-CN"/>
              <a:t>* 推广计划和策略</a:t>
            </a:r>
            <a:br>
              <a:rPr lang="zh-CN"/>
            </a:br>
            <a:r>
              <a:rPr lang="zh-CN"/>
              <a:t>* 预期成果和挑战</a:t>
            </a:r>
            <a:br>
              <a:rPr lang="zh-CN"/>
            </a:br>
            <a:r>
              <a:rPr lang="zh-CN"/>
              <a:t>    * 预期成果</a:t>
            </a:r>
            <a:br>
              <a:rPr lang="zh-CN"/>
            </a:br>
            <a:r>
              <a:rPr lang="zh-CN"/>
              <a:t>    * 潜在挑战</a:t>
            </a:r>
            <a:br>
              <a:rPr lang="zh-CN"/>
            </a:br>
            <a:r>
              <a:rPr lang="zh-CN"/>
              <a:t>* 建议和结论</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本报告将对拉丁美洲地区神秘香料臻品印度奶茶市场进行分析。报告内容包括产品说明、市场趋势、竞品分析、分销渠道、推广计划、预期成果和未来建议。</a:t>
            </a:r>
            <a:br>
              <a:rPr lang="zh-CN"/>
            </a:br>
            <a:br>
              <a:rPr lang="zh-CN"/>
            </a:br>
            <a:br>
              <a:rPr lang="zh-CN"/>
            </a:br>
            <a:r>
              <a:rPr lang="zh-CN"/>
              <a:t>原始内容：</a:t>
            </a:r>
            <a:br>
              <a:rPr lang="zh-CN"/>
            </a:br>
            <a:r>
              <a:rPr lang="zh-CN"/>
              <a:t>简介</a:t>
            </a:r>
            <a:br>
              <a:rPr lang="zh-CN"/>
            </a:br>
            <a:r>
              <a:rPr lang="zh-CN"/>
              <a:t>神秘香料臻品印度奶茶是 Contoso Beverage 公司推出的新产品，该公司专门从事高品质饮料的生产和全球分销。神秘香料臻品印度奶茶是一款源自印度的香料茶饮，现已流行于世界各地。这是一款可以灵活调配的饮品，冷热饮用皆宜，可加奶也可不加奶，还可以添加不同的香料和甜味剂。印度奶茶对健康有诸多益处，例如，增强免疫力、减轻炎症、促进消化。它还承载着深厚的文化和历史意义，常常与好客、友谊和休闲放松联系在一起。</a:t>
            </a:r>
            <a:br>
              <a:rPr lang="zh-CN"/>
            </a:br>
            <a:r>
              <a:rPr lang="zh-CN"/>
              <a:t>本报告旨在为神秘香料臻品印度奶茶提供市场分析，主要聚焦拉丁美洲地区。报告将涵盖以下几个方面：</a:t>
            </a:r>
            <a:br>
              <a:rPr lang="zh-CN"/>
            </a:br>
            <a:r>
              <a:rPr lang="zh-CN"/>
              <a:t>·         神秘香料臻品印度奶茶的产品说明、特点和益处</a:t>
            </a:r>
            <a:br>
              <a:rPr lang="zh-CN"/>
            </a:br>
            <a:r>
              <a:rPr lang="zh-CN"/>
              <a:t>·         拉丁美洲印度奶茶市场趋势和需求</a:t>
            </a:r>
            <a:br>
              <a:rPr lang="zh-CN"/>
            </a:br>
            <a:r>
              <a:rPr lang="zh-CN"/>
              <a:t>·         拉丁美洲印度奶茶竞品分析</a:t>
            </a:r>
            <a:br>
              <a:rPr lang="zh-CN"/>
            </a:br>
            <a:r>
              <a:rPr lang="zh-CN"/>
              <a:t>·         拉丁美洲印度奶茶分销渠道</a:t>
            </a:r>
            <a:br>
              <a:rPr lang="zh-CN"/>
            </a:br>
            <a:r>
              <a:rPr lang="zh-CN"/>
              <a:t>·         拉丁美洲印度奶茶推广计划和策略</a:t>
            </a:r>
            <a:br>
              <a:rPr lang="zh-CN"/>
            </a:br>
            <a:r>
              <a:rPr lang="zh-CN"/>
              <a:t>·         推广计划的预期成果和挑战</a:t>
            </a:r>
            <a:br>
              <a:rPr lang="zh-CN"/>
            </a:br>
            <a:r>
              <a:rPr lang="zh-CN"/>
              <a:t>·         拉丁美洲印度奶茶未来发展的建议和结论</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神秘香料臻品印度奶茶是一种精心调配的混合茶，秉承了印度奶茶的传统。每一杯茶都能带你领略印度生机勃勃的景象，让你在家中就能体验到正宗的印度奶茶</a:t>
            </a:r>
            <a:br>
              <a:rPr lang="zh-CN"/>
            </a:br>
            <a:br>
              <a:rPr lang="zh-CN"/>
            </a:br>
            <a:br>
              <a:rPr lang="zh-CN"/>
            </a:br>
            <a:r>
              <a:rPr lang="zh-CN"/>
              <a:t>原始内容：</a:t>
            </a:r>
            <a:br>
              <a:rPr lang="zh-CN"/>
            </a:br>
            <a:r>
              <a:rPr lang="zh-CN"/>
              <a:t>产品说明</a:t>
            </a:r>
            <a:br>
              <a:rPr lang="zh-CN"/>
            </a:br>
            <a:r>
              <a:rPr lang="zh-CN"/>
              <a:t>神秘香料臻品印度奶茶是一种精心调配的混合茶，沿袭了印度奶茶的永恒传统。每一杯都开启了一场令人陶醉的旅程，带你穿越印度生机勃勃的景致，让你足不出户，就能品尝到原汁原味的印度奶茶。神秘香料臻品印度奶茶的产品说明、特点和益处概述如下表所示：</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未定义</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未定义</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拉丁美洲市场为印度奶茶提供了巨大商机，因为该地区对健康、天然、异域特色产品的需求日益增长。2019 年，全球印度奶茶市场规模为 19 亿美元，预计 2020 年至 2027 年复合年均增长率为 5.5%，其中拉丁美洲是增长最快的地区之一。增长的主要驱动力包括认知度的提高、可支配收入的增加以及分销范围的扩大。</a:t>
            </a:r>
            <a:br>
              <a:rPr lang="zh-CN"/>
            </a:br>
            <a:br>
              <a:rPr lang="zh-CN"/>
            </a:br>
            <a:br>
              <a:rPr lang="zh-CN"/>
            </a:br>
            <a:r>
              <a:rPr lang="zh-CN"/>
              <a:t>原始内容：</a:t>
            </a:r>
            <a:br>
              <a:rPr lang="zh-CN"/>
            </a:br>
            <a:r>
              <a:rPr lang="zh-CN"/>
              <a:t>市场趋势和需求</a:t>
            </a:r>
            <a:br>
              <a:rPr lang="zh-CN"/>
            </a:br>
            <a:r>
              <a:rPr lang="zh-CN"/>
              <a:t>拉丁美洲市场为印度奶茶提供了巨大商机，因为该地区对健康、天然、异域特色产品的需求日益增长。该地区还拥有深厚的茶文化，尤其是在阿根廷、智利和乌拉圭等国家/地区，马黛茶饮料在这些地方深受欢迎。印度奶茶既能吸引茶叶爱好者，也能吸引喜欢喝咖啡的人群，因为它不仅能提供类似咖啡因的提神效果，还有更复杂的风味。印度奶茶也符合拉丁美洲消费者的生活方式和喜好，他们喜欢社交、分享并尽情享受甜食。</a:t>
            </a:r>
            <a:br>
              <a:rPr lang="zh-CN"/>
            </a:br>
            <a:r>
              <a:rPr lang="zh-CN"/>
              <a:t>根据 Grand View Research 的一份报告，2019 年全球印度奶茶市场规模达 19 亿美元，预计 2020 年至 2027 年的复合年增长率 (CAGR) 将达到 5.5%。报告还指出，拉丁美洲是印度奶茶增长最快的地区之一，2020 年至 2027 年的复合年增长率将达到 6.2%。印度奶茶在拉丁美洲实现增长的主要驱动因素包括：</a:t>
            </a:r>
            <a:br>
              <a:rPr lang="zh-CN"/>
            </a:br>
            <a:r>
              <a:rPr lang="zh-CN"/>
              <a:t>·         人们对印度奶茶的健康益处和文化内涵的认识和兴趣日益增加</a:t>
            </a:r>
            <a:br>
              <a:rPr lang="zh-CN"/>
            </a:br>
            <a:r>
              <a:rPr lang="zh-CN"/>
              <a:t>·         中产阶级消费者的可支配收入和消费能力不断提高</a:t>
            </a:r>
            <a:br>
              <a:rPr lang="zh-CN"/>
            </a:br>
            <a:r>
              <a:rPr lang="zh-CN"/>
              <a:t>·         特色茶和优质茶在年轻人和城市群体中越来越受欢迎</a:t>
            </a:r>
            <a:br>
              <a:rPr lang="zh-CN"/>
            </a:br>
            <a:r>
              <a:rPr lang="zh-CN"/>
              <a:t>·         印度奶茶产品在超市、咖啡馆和在线平台等各种渠道的销售和供应不断扩大</a:t>
            </a:r>
            <a:br>
              <a:rPr lang="zh-CN"/>
            </a:br>
            <a:r>
              <a:rPr lang="zh-CN"/>
              <a:t>·         印度奶茶出现了新的创新口味和形式，例如即饮、速溶和有机品种</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在拉丁美洲，印度奶茶通过零售商、批发商和分销商进行销售。超市和咖啡馆等零售商直接向消费者销售产品，并可以影响消费者的认知和购买行为。主要零售商包括沃尔玛和星巴克。批发商将产品批量销售给零售商，而分销商则将产品从制造商运送到零售商。</a:t>
            </a:r>
            <a:br>
              <a:rPr lang="zh-CN"/>
            </a:br>
            <a:br>
              <a:rPr lang="zh-CN"/>
            </a:br>
            <a:br>
              <a:rPr lang="zh-CN"/>
            </a:br>
            <a:r>
              <a:rPr lang="zh-CN"/>
              <a:t>原始内容：</a:t>
            </a:r>
            <a:br>
              <a:rPr lang="zh-CN"/>
            </a:br>
            <a:r>
              <a:rPr lang="zh-CN"/>
              <a:t>拉丁美洲印度奶茶的分销渠道是指印度奶茶产品运送和销售给最终消费者的方式方法。印度奶茶在拉丁美洲的分销渠道可分为三种类型：零售商、批发商和分销商。</a:t>
            </a:r>
            <a:br>
              <a:rPr lang="zh-CN"/>
            </a:br>
            <a:r>
              <a:rPr lang="zh-CN"/>
              <a:t>零售商是直接向消费者销售印度奶茶产品的企业，例如超市、便利店、专卖店、咖啡馆以及在线平台。零售商是印度奶茶产品最容易被看到和接触到的渠道，他们可以影响消费者对印度奶茶产品的认知、偏好和购买行为。零售商还可以为印度奶茶产品提供推广和营销支持，例如展示、标牌和货架空间。印度奶茶产品在拉丁美洲的主要零售商有沃尔玛、家乐福、Oxxo、星巴克和亚马逊。</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t>批发商批量购买印度奶茶产品，然后将其出售给零售商或其他中间商。他们将印度奶茶产品的供需双方连接起来，并提供各种服务。拉丁美洲的主要批发商有 Cencosud、Grupo Pao de Acucar、La Anonima 和 Makro。</a:t>
            </a:r>
            <a:br>
              <a:rPr lang="zh-CN"/>
            </a:br>
            <a:br>
              <a:rPr lang="zh-CN"/>
            </a:br>
            <a:br>
              <a:rPr lang="zh-CN"/>
            </a:br>
            <a:r>
              <a:rPr lang="zh-CN"/>
              <a:t>原始内容：</a:t>
            </a:r>
            <a:br>
              <a:rPr lang="zh-CN"/>
            </a:br>
            <a:r>
              <a:rPr lang="zh-CN"/>
              <a:t>批发商是指从制造商或分销商处批量购买印度奶茶产品，然后将其出售给零售商或其他中间商的企业。批发商是连接印度奶茶产品供需双方的纽带，可以为印度奶茶产品提供规模经济、储存和运输服务。批发商还可以提供印度奶茶产品的市场信息、反馈和信贷服务。在拉丁美洲，主要的印度奶茶产品批发商有 Cencosud、Grupo Pao de Acucar、La Anonima 和 Makro。</a:t>
            </a:r>
            <a:br>
              <a:rPr lang="zh-CN"/>
            </a:br>
            <a:endParaRPr lang="zh-CN"/>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355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4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96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1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4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573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373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91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37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7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zh-CN" sz="5600" dirty="0">
                <a:latin typeface="Microsoft YaHei UI" panose="020B0503020204020204" pitchFamily="34" charset="-122"/>
                <a:ea typeface="Microsoft YaHei UI" panose="020B0503020204020204" pitchFamily="34" charset="-122"/>
              </a:rPr>
              <a:t>“神秘香料臻品印度奶茶”市场分析报告</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茶和甜点">
            <a:extLst>
              <a:ext uri="{FF2B5EF4-FFF2-40B4-BE49-F238E27FC236}">
                <a16:creationId xmlns:a16="http://schemas.microsoft.com/office/drawing/2014/main" id="{F0E27F3C-2BEE-7255-556D-FFC137811956}"/>
              </a:ext>
            </a:extLst>
          </p:cNvPr>
          <p:cNvPicPr>
            <a:picLocks noChangeAspect="1"/>
          </p:cNvPicPr>
          <p:nvPr/>
        </p:nvPicPr>
        <p:blipFill rotWithShape="1">
          <a:blip r:embed="rId3"/>
          <a:srcRect l="13082" r="18651" b="-1"/>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zh-CN" sz="4000">
                <a:solidFill>
                  <a:srgbClr val="FFFFFF"/>
                </a:solidFill>
                <a:ea typeface="Microsoft YaHei UI" panose="020B0503020204020204" pitchFamily="34" charset="-122"/>
              </a:rPr>
              <a:t>分销渠道：分销商</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zh-CN" sz="1300" dirty="0">
                <a:solidFill>
                  <a:srgbClr val="FFFFFF"/>
                </a:solidFill>
                <a:ea typeface="Microsoft YaHei UI" panose="020B0503020204020204" pitchFamily="34" charset="-122"/>
              </a:rPr>
              <a:t>分销商的作用</a:t>
            </a:r>
          </a:p>
          <a:p>
            <a:pPr lvl="1">
              <a:lnSpc>
                <a:spcPct val="90000"/>
              </a:lnSpc>
            </a:pPr>
            <a:r>
              <a:rPr lang="zh-CN" sz="1300" dirty="0">
                <a:solidFill>
                  <a:srgbClr val="FFFFFF"/>
                </a:solidFill>
                <a:ea typeface="Microsoft YaHei UI" panose="020B0503020204020204" pitchFamily="34" charset="-122"/>
              </a:rPr>
              <a:t>代理和分销印度奶茶产品</a:t>
            </a:r>
          </a:p>
          <a:p>
            <a:pPr lvl="1">
              <a:lnSpc>
                <a:spcPct val="90000"/>
              </a:lnSpc>
            </a:pPr>
            <a:r>
              <a:rPr lang="zh-CN" sz="1300" dirty="0">
                <a:solidFill>
                  <a:srgbClr val="FFFFFF"/>
                </a:solidFill>
                <a:ea typeface="Microsoft YaHei UI" panose="020B0503020204020204" pitchFamily="34" charset="-122"/>
              </a:rPr>
              <a:t>促进产品在不同市场的流通和销售</a:t>
            </a:r>
          </a:p>
          <a:p>
            <a:pPr lvl="1">
              <a:lnSpc>
                <a:spcPct val="90000"/>
              </a:lnSpc>
            </a:pPr>
            <a:r>
              <a:rPr lang="zh-CN" sz="1300" dirty="0">
                <a:solidFill>
                  <a:srgbClr val="FFFFFF"/>
                </a:solidFill>
                <a:ea typeface="Microsoft YaHei UI" panose="020B0503020204020204" pitchFamily="34" charset="-122"/>
              </a:rPr>
              <a:t>提供营销、销售和售后服务</a:t>
            </a:r>
          </a:p>
          <a:p>
            <a:pPr>
              <a:lnSpc>
                <a:spcPct val="90000"/>
              </a:lnSpc>
            </a:pPr>
            <a:r>
              <a:rPr lang="zh-CN" sz="1300" dirty="0">
                <a:solidFill>
                  <a:srgbClr val="FFFFFF"/>
                </a:solidFill>
                <a:ea typeface="Microsoft YaHei UI" panose="020B0503020204020204" pitchFamily="34" charset="-122"/>
              </a:rPr>
              <a:t>关系</a:t>
            </a:r>
          </a:p>
          <a:p>
            <a:pPr lvl="1">
              <a:lnSpc>
                <a:spcPct val="90000"/>
              </a:lnSpc>
            </a:pPr>
            <a:r>
              <a:rPr lang="zh-CN" sz="1300" dirty="0">
                <a:solidFill>
                  <a:srgbClr val="FFFFFF"/>
                </a:solidFill>
                <a:ea typeface="Microsoft YaHei UI" panose="020B0503020204020204" pitchFamily="34" charset="-122"/>
              </a:rPr>
              <a:t>建立并维护与零售商和消费者的关系</a:t>
            </a:r>
          </a:p>
          <a:p>
            <a:pPr lvl="1">
              <a:lnSpc>
                <a:spcPct val="90000"/>
              </a:lnSpc>
            </a:pPr>
            <a:r>
              <a:rPr lang="zh-CN" sz="1300" dirty="0">
                <a:solidFill>
                  <a:srgbClr val="FFFFFF"/>
                </a:solidFill>
                <a:ea typeface="Microsoft YaHei UI" panose="020B0503020204020204" pitchFamily="34" charset="-122"/>
              </a:rPr>
              <a:t>提供技术和物流支持</a:t>
            </a:r>
          </a:p>
          <a:p>
            <a:pPr>
              <a:lnSpc>
                <a:spcPct val="90000"/>
              </a:lnSpc>
            </a:pPr>
            <a:r>
              <a:rPr lang="zh-CN" sz="1300" dirty="0">
                <a:solidFill>
                  <a:srgbClr val="FFFFFF"/>
                </a:solidFill>
                <a:ea typeface="Microsoft YaHei UI" panose="020B0503020204020204" pitchFamily="34" charset="-122"/>
              </a:rPr>
              <a:t>拉丁美洲主要分销商</a:t>
            </a:r>
          </a:p>
          <a:p>
            <a:pPr lvl="1">
              <a:lnSpc>
                <a:spcPct val="90000"/>
              </a:lnSpc>
            </a:pPr>
            <a:r>
              <a:rPr lang="zh-CN" sz="1300" dirty="0">
                <a:solidFill>
                  <a:srgbClr val="FFFFFF"/>
                </a:solidFill>
                <a:ea typeface="Microsoft YaHei UI" panose="020B0503020204020204" pitchFamily="34" charset="-122"/>
              </a:rPr>
              <a:t>Tailwind Traders</a:t>
            </a:r>
          </a:p>
          <a:p>
            <a:pPr lvl="1">
              <a:lnSpc>
                <a:spcPct val="90000"/>
              </a:lnSpc>
            </a:pPr>
            <a:r>
              <a:rPr lang="zh-CN" sz="1300" dirty="0">
                <a:solidFill>
                  <a:srgbClr val="FFFFFF"/>
                </a:solidFill>
                <a:ea typeface="Microsoft YaHei UI" panose="020B0503020204020204" pitchFamily="34" charset="-122"/>
              </a:rPr>
              <a:t>Woodgrove Groceries</a:t>
            </a:r>
          </a:p>
        </p:txBody>
      </p:sp>
      <p:pic>
        <p:nvPicPr>
          <p:cNvPr id="5" name="Content Placeholder 4" descr="架子上的药瓶">
            <a:extLst>
              <a:ext uri="{FF2B5EF4-FFF2-40B4-BE49-F238E27FC236}">
                <a16:creationId xmlns:a16="http://schemas.microsoft.com/office/drawing/2014/main" id="{17A78705-6D93-4728-8C80-3B6DDBB09F32}"/>
              </a:ext>
            </a:extLst>
          </p:cNvPr>
          <p:cNvPicPr>
            <a:picLocks noGrp="1" noChangeAspect="1"/>
          </p:cNvPicPr>
          <p:nvPr>
            <p:ph sz="half" idx="1"/>
          </p:nvPr>
        </p:nvPicPr>
        <p:blipFill rotWithShape="1">
          <a:blip r:embed="rId3"/>
          <a:srcRect l="29134" r="26287" b="-1"/>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zh-CN" sz="4400" dirty="0">
                <a:solidFill>
                  <a:srgbClr val="FFFFFF"/>
                </a:solidFill>
                <a:ea typeface="Microsoft YaHei UI" panose="020B0503020204020204" pitchFamily="34" charset="-122"/>
              </a:rPr>
              <a:t>推广计划和</a:t>
            </a:r>
            <a:br>
              <a:rPr lang="en-US" altLang="zh-CN" sz="4400" dirty="0">
                <a:solidFill>
                  <a:srgbClr val="FFFFFF"/>
                </a:solidFill>
                <a:ea typeface="Microsoft YaHei UI" panose="020B0503020204020204" pitchFamily="34" charset="-122"/>
              </a:rPr>
            </a:br>
            <a:r>
              <a:rPr lang="zh-CN" sz="4400" dirty="0">
                <a:solidFill>
                  <a:srgbClr val="FFFFFF"/>
                </a:solidFill>
                <a:ea typeface="Microsoft YaHei UI" panose="020B0503020204020204" pitchFamily="34" charset="-122"/>
              </a:rPr>
              <a:t>策略</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a:bodyPr>
          <a:lstStyle/>
          <a:p>
            <a:pPr>
              <a:lnSpc>
                <a:spcPct val="100000"/>
              </a:lnSpc>
            </a:pPr>
            <a:r>
              <a:rPr lang="zh-CN" sz="1700">
                <a:ea typeface="Microsoft YaHei UI" panose="020B0503020204020204" pitchFamily="34" charset="-122"/>
              </a:rPr>
              <a:t>推广计划和策略的目标</a:t>
            </a:r>
          </a:p>
          <a:p>
            <a:pPr lvl="1">
              <a:lnSpc>
                <a:spcPct val="100000"/>
              </a:lnSpc>
            </a:pPr>
            <a:r>
              <a:rPr lang="zh-CN" sz="1700">
                <a:ea typeface="Microsoft YaHei UI" panose="020B0503020204020204" pitchFamily="34" charset="-122"/>
              </a:rPr>
              <a:t>提高目标受众对印度奶茶的认识和兴趣</a:t>
            </a:r>
          </a:p>
          <a:p>
            <a:pPr lvl="1">
              <a:lnSpc>
                <a:spcPct val="100000"/>
              </a:lnSpc>
            </a:pPr>
            <a:r>
              <a:rPr lang="zh-CN" sz="1700">
                <a:ea typeface="Microsoft YaHei UI" panose="020B0503020204020204" pitchFamily="34" charset="-122"/>
              </a:rPr>
              <a:t>将印度奶茶定位为优质、天然、健康的产品</a:t>
            </a:r>
          </a:p>
          <a:p>
            <a:pPr lvl="1">
              <a:lnSpc>
                <a:spcPct val="100000"/>
              </a:lnSpc>
            </a:pPr>
            <a:r>
              <a:rPr lang="zh-CN" sz="1700">
                <a:ea typeface="Microsoft YaHei UI" panose="020B0503020204020204" pitchFamily="34" charset="-122"/>
              </a:rPr>
              <a:t>通过多种渠道和激励措施鼓励消费者品尝和购买印度奶茶</a:t>
            </a:r>
          </a:p>
          <a:p>
            <a:pPr lvl="1">
              <a:lnSpc>
                <a:spcPct val="100000"/>
              </a:lnSpc>
            </a:pPr>
            <a:r>
              <a:rPr lang="zh-CN" sz="1700">
                <a:ea typeface="Microsoft YaHei UI" panose="020B0503020204020204" pitchFamily="34" charset="-122"/>
              </a:rPr>
              <a:t>建立印度奶茶消费者忠诚度和保留率</a:t>
            </a:r>
          </a:p>
          <a:p>
            <a:pPr>
              <a:lnSpc>
                <a:spcPct val="100000"/>
              </a:lnSpc>
            </a:pPr>
            <a:r>
              <a:rPr lang="zh-CN" sz="1700">
                <a:ea typeface="Microsoft YaHei UI" panose="020B0503020204020204" pitchFamily="34" charset="-122"/>
              </a:rPr>
              <a:t>推广计划和策略中使用的方法</a:t>
            </a:r>
          </a:p>
          <a:p>
            <a:pPr lvl="1">
              <a:lnSpc>
                <a:spcPct val="100000"/>
              </a:lnSpc>
            </a:pPr>
            <a:r>
              <a:rPr lang="zh-CN" sz="1700">
                <a:ea typeface="Microsoft YaHei UI" panose="020B0503020204020204" pitchFamily="34" charset="-122"/>
              </a:rPr>
              <a:t>为印度奶茶创建一个朗朗上口、令人难忘的品牌名和徽标</a:t>
            </a:r>
          </a:p>
          <a:p>
            <a:pPr lvl="1">
              <a:lnSpc>
                <a:spcPct val="100000"/>
              </a:lnSpc>
            </a:pPr>
            <a:r>
              <a:rPr lang="zh-CN" sz="1700">
                <a:ea typeface="Microsoft YaHei UI" panose="020B0503020204020204" pitchFamily="34" charset="-122"/>
              </a:rPr>
              <a:t>为印度奶茶建立网站和社交媒体</a:t>
            </a:r>
          </a:p>
          <a:p>
            <a:pPr lvl="1">
              <a:lnSpc>
                <a:spcPct val="100000"/>
              </a:lnSpc>
            </a:pPr>
            <a:r>
              <a:rPr lang="zh-CN" sz="1700">
                <a:ea typeface="Microsoft YaHei UI" panose="020B0503020204020204" pitchFamily="34" charset="-122"/>
              </a:rPr>
              <a:t>开展数字营销活动</a:t>
            </a:r>
          </a:p>
          <a:p>
            <a:pPr lvl="1">
              <a:lnSpc>
                <a:spcPct val="100000"/>
              </a:lnSpc>
            </a:pPr>
            <a:r>
              <a:rPr lang="zh-CN" sz="1700">
                <a:ea typeface="Microsoft YaHei UI" panose="020B0503020204020204" pitchFamily="34" charset="-122"/>
              </a:rPr>
              <a:t>分发免费的印度奶茶样品和优惠券</a:t>
            </a:r>
          </a:p>
          <a:p>
            <a:pPr lvl="1">
              <a:lnSpc>
                <a:spcPct val="100000"/>
              </a:lnSpc>
            </a:pPr>
            <a:r>
              <a:rPr lang="zh-CN" sz="1700">
                <a:ea typeface="Microsoft YaHei UI" panose="020B0503020204020204" pitchFamily="34" charset="-122"/>
              </a:rPr>
              <a:t>组织活动和竞赛</a:t>
            </a:r>
          </a:p>
          <a:p>
            <a:pPr>
              <a:lnSpc>
                <a:spcPct val="100000"/>
              </a:lnSpc>
            </a:pPr>
            <a:r>
              <a:rPr lang="zh-CN" sz="1700">
                <a:ea typeface="Microsoft YaHei UI" panose="020B0503020204020204" pitchFamily="34" charset="-122"/>
              </a:rPr>
              <a:t>推广计划和策略的实施与评估</a:t>
            </a:r>
          </a:p>
        </p:txBody>
      </p:sp>
    </p:spTree>
    <p:extLst>
      <p:ext uri="{BB962C8B-B14F-4D97-AF65-F5344CB8AC3E}">
        <p14:creationId xmlns:p14="http://schemas.microsoft.com/office/powerpoint/2010/main" val="227939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zh-CN" sz="3400">
                <a:ea typeface="Microsoft YaHei UI" panose="020B0503020204020204" pitchFamily="34" charset="-122"/>
              </a:rPr>
              <a:t>预期成果和挑战：预期成果</a:t>
            </a:r>
          </a:p>
        </p:txBody>
      </p:sp>
      <p:pic>
        <p:nvPicPr>
          <p:cNvPr id="5" name="Content Placeholder 4" descr="陶壶中的茶正被倒入马克杯 - 黑色背景">
            <a:extLst>
              <a:ext uri="{FF2B5EF4-FFF2-40B4-BE49-F238E27FC236}">
                <a16:creationId xmlns:a16="http://schemas.microsoft.com/office/drawing/2014/main" id="{FD4F758D-569A-4658-9C5B-1CC2B977D553}"/>
              </a:ext>
            </a:extLst>
          </p:cNvPr>
          <p:cNvPicPr>
            <a:picLocks noGrp="1" noChangeAspect="1"/>
          </p:cNvPicPr>
          <p:nvPr>
            <p:ph sz="half" idx="1"/>
          </p:nvPr>
        </p:nvPicPr>
        <p:blipFill rotWithShape="1">
          <a:blip r:embed="rId3"/>
          <a:srcRect l="20033" r="11470"/>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zh-CN" dirty="0">
                <a:ea typeface="Microsoft YaHei UI" panose="020B0503020204020204" pitchFamily="34" charset="-122"/>
              </a:rPr>
              <a:t>目标受众对印度奶茶的认知度和兴趣提高 20%</a:t>
            </a:r>
          </a:p>
          <a:p>
            <a:r>
              <a:rPr lang="zh-CN" dirty="0">
                <a:ea typeface="Microsoft YaHei UI" panose="020B0503020204020204" pitchFamily="34" charset="-122"/>
              </a:rPr>
              <a:t>该地区印度奶茶市场份额提高 10%</a:t>
            </a:r>
          </a:p>
          <a:p>
            <a:r>
              <a:rPr lang="zh-CN" dirty="0">
                <a:ea typeface="Microsoft YaHei UI" panose="020B0503020204020204" pitchFamily="34" charset="-122"/>
              </a:rPr>
              <a:t>该地区印度奶茶销售量和收入提高 15%</a:t>
            </a:r>
          </a:p>
          <a:p>
            <a:r>
              <a:rPr lang="zh-CN" dirty="0">
                <a:ea typeface="Microsoft YaHei UI" panose="020B0503020204020204" pitchFamily="34" charset="-122"/>
              </a:rPr>
              <a:t>该地区印度奶茶的客户满意度和保留率提高 25%</a:t>
            </a:r>
          </a:p>
        </p:txBody>
      </p:sp>
    </p:spTree>
    <p:extLst>
      <p:ext uri="{BB962C8B-B14F-4D97-AF65-F5344CB8AC3E}">
        <p14:creationId xmlns:p14="http://schemas.microsoft.com/office/powerpoint/2010/main" val="243548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zh-CN" sz="4400" dirty="0">
                <a:solidFill>
                  <a:srgbClr val="FFFFFF"/>
                </a:solidFill>
                <a:ea typeface="Microsoft YaHei UI" panose="020B0503020204020204" pitchFamily="34" charset="-122"/>
              </a:rPr>
              <a:t>预期成果和挑战：潜在挑战</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6279106" cy="5646208"/>
          </a:xfrm>
        </p:spPr>
        <p:txBody>
          <a:bodyPr anchor="ctr">
            <a:normAutofit/>
          </a:bodyPr>
          <a:lstStyle/>
          <a:p>
            <a:r>
              <a:rPr lang="zh-CN" sz="2400" dirty="0">
                <a:ea typeface="Microsoft YaHei UI" panose="020B0503020204020204" pitchFamily="34" charset="-122"/>
              </a:rPr>
              <a:t>与其他饮料相比，印度奶茶产品价格高昂，</a:t>
            </a:r>
            <a:br>
              <a:rPr lang="en-US" altLang="zh-CN" sz="2400" dirty="0">
                <a:ea typeface="Microsoft YaHei UI" panose="020B0503020204020204" pitchFamily="34" charset="-122"/>
              </a:rPr>
            </a:br>
            <a:r>
              <a:rPr lang="zh-CN" sz="2400" dirty="0">
                <a:ea typeface="Microsoft YaHei UI" panose="020B0503020204020204" pitchFamily="34" charset="-122"/>
              </a:rPr>
              <a:t>消费者难以负担得起</a:t>
            </a:r>
          </a:p>
          <a:p>
            <a:r>
              <a:rPr lang="zh-CN" sz="2400" dirty="0">
                <a:ea typeface="Microsoft YaHei UI" panose="020B0503020204020204" pitchFamily="34" charset="-122"/>
              </a:rPr>
              <a:t>部分人群对印度奶茶缺乏认识和了解</a:t>
            </a:r>
          </a:p>
          <a:p>
            <a:r>
              <a:rPr lang="zh-CN" sz="2400" dirty="0">
                <a:ea typeface="Microsoft YaHei UI" panose="020B0503020204020204" pitchFamily="34" charset="-122"/>
              </a:rPr>
              <a:t>来自花草茶、绿茶和红茶等其他茶产品的竞争</a:t>
            </a:r>
          </a:p>
          <a:p>
            <a:r>
              <a:rPr lang="zh-CN" sz="2400" dirty="0">
                <a:ea typeface="Microsoft YaHei UI" panose="020B0503020204020204" pitchFamily="34" charset="-122"/>
              </a:rPr>
              <a:t>监管和文化障碍可能会限制印度奶茶产品在某些国家/地区的进入和扩张</a:t>
            </a:r>
          </a:p>
          <a:p>
            <a:r>
              <a:rPr lang="zh-CN" sz="2400" dirty="0">
                <a:ea typeface="Microsoft YaHei UI" panose="020B0503020204020204" pitchFamily="34" charset="-122"/>
              </a:rPr>
              <a:t>环境和社会问题可能会影响印度奶茶原料供应和质量</a:t>
            </a:r>
          </a:p>
        </p:txBody>
      </p:sp>
    </p:spTree>
    <p:extLst>
      <p:ext uri="{BB962C8B-B14F-4D97-AF65-F5344CB8AC3E}">
        <p14:creationId xmlns:p14="http://schemas.microsoft.com/office/powerpoint/2010/main" val="34360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773099" cy="5646208"/>
          </a:xfrm>
        </p:spPr>
        <p:txBody>
          <a:bodyPr anchor="ctr">
            <a:normAutofit/>
          </a:bodyPr>
          <a:lstStyle/>
          <a:p>
            <a:r>
              <a:rPr lang="zh-CN" sz="3700" dirty="0">
                <a:solidFill>
                  <a:srgbClr val="FFFFFF"/>
                </a:solidFill>
                <a:ea typeface="Microsoft YaHei UI" panose="020B0503020204020204" pitchFamily="34" charset="-122"/>
              </a:rPr>
              <a:t>建议和结论</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6136433" cy="5646208"/>
          </a:xfrm>
        </p:spPr>
        <p:txBody>
          <a:bodyPr anchor="ctr">
            <a:normAutofit/>
          </a:bodyPr>
          <a:lstStyle/>
          <a:p>
            <a:pPr>
              <a:lnSpc>
                <a:spcPct val="90000"/>
              </a:lnSpc>
            </a:pPr>
            <a:r>
              <a:rPr lang="zh-CN" sz="1900" dirty="0">
                <a:ea typeface="Microsoft YaHei UI" panose="020B0503020204020204" pitchFamily="34" charset="-122"/>
              </a:rPr>
              <a:t>印度奶茶是一种很有前景的产品，在拉丁美洲市场具有</a:t>
            </a:r>
            <a:br>
              <a:rPr lang="en-US" altLang="zh-CN" sz="1900" dirty="0">
                <a:ea typeface="Microsoft YaHei UI" panose="020B0503020204020204" pitchFamily="34" charset="-122"/>
              </a:rPr>
            </a:br>
            <a:r>
              <a:rPr lang="zh-CN" sz="1900" dirty="0">
                <a:ea typeface="Microsoft YaHei UI" panose="020B0503020204020204" pitchFamily="34" charset="-122"/>
              </a:rPr>
              <a:t>增长潜力</a:t>
            </a:r>
          </a:p>
          <a:p>
            <a:pPr lvl="1">
              <a:lnSpc>
                <a:spcPct val="90000"/>
              </a:lnSpc>
            </a:pPr>
            <a:r>
              <a:rPr lang="zh-CN" sz="1900" dirty="0">
                <a:ea typeface="Microsoft YaHei UI" panose="020B0503020204020204" pitchFamily="34" charset="-122"/>
              </a:rPr>
              <a:t>是一种健康、天然、充满异国情调的饮料替代品</a:t>
            </a:r>
          </a:p>
          <a:p>
            <a:pPr>
              <a:lnSpc>
                <a:spcPct val="90000"/>
              </a:lnSpc>
            </a:pPr>
            <a:r>
              <a:rPr lang="zh-CN" sz="1900" dirty="0">
                <a:ea typeface="Microsoft YaHei UI" panose="020B0503020204020204" pitchFamily="34" charset="-122"/>
              </a:rPr>
              <a:t>将印度奶茶定位为优质、正宗、多功能的产品并进行营销</a:t>
            </a:r>
          </a:p>
          <a:p>
            <a:pPr lvl="1">
              <a:lnSpc>
                <a:spcPct val="90000"/>
              </a:lnSpc>
            </a:pPr>
            <a:r>
              <a:rPr lang="zh-CN" sz="1900" dirty="0">
                <a:ea typeface="Microsoft YaHei UI" panose="020B0503020204020204" pitchFamily="34" charset="-122"/>
              </a:rPr>
              <a:t>吸引不同的消费群体和场合</a:t>
            </a:r>
          </a:p>
          <a:p>
            <a:pPr>
              <a:lnSpc>
                <a:spcPct val="90000"/>
              </a:lnSpc>
            </a:pPr>
            <a:r>
              <a:rPr lang="zh-CN" sz="1900" dirty="0">
                <a:ea typeface="Microsoft YaHei UI" panose="020B0503020204020204" pitchFamily="34" charset="-122"/>
              </a:rPr>
              <a:t>利用独特的特点和益处，例如浓郁的香气、风味和健康</a:t>
            </a:r>
            <a:br>
              <a:rPr lang="en-US" altLang="zh-CN" sz="1900" dirty="0">
                <a:ea typeface="Microsoft YaHei UI" panose="020B0503020204020204" pitchFamily="34" charset="-122"/>
              </a:rPr>
            </a:br>
            <a:r>
              <a:rPr lang="zh-CN" sz="1900" dirty="0">
                <a:ea typeface="Microsoft YaHei UI" panose="020B0503020204020204" pitchFamily="34" charset="-122"/>
              </a:rPr>
              <a:t>益处</a:t>
            </a:r>
          </a:p>
          <a:p>
            <a:pPr lvl="1">
              <a:lnSpc>
                <a:spcPct val="90000"/>
              </a:lnSpc>
            </a:pPr>
            <a:r>
              <a:rPr lang="zh-CN" sz="1900" dirty="0">
                <a:ea typeface="Microsoft YaHei UI" panose="020B0503020204020204" pitchFamily="34" charset="-122"/>
              </a:rPr>
              <a:t>区别于其他茶产品</a:t>
            </a:r>
          </a:p>
          <a:p>
            <a:pPr>
              <a:lnSpc>
                <a:spcPct val="90000"/>
              </a:lnSpc>
            </a:pPr>
            <a:r>
              <a:rPr lang="zh-CN" sz="1900" dirty="0">
                <a:ea typeface="Microsoft YaHei UI" panose="020B0503020204020204" pitchFamily="34" charset="-122"/>
              </a:rPr>
              <a:t>采用线上和线下相结合的方法，接触目标受众并与之互动</a:t>
            </a:r>
          </a:p>
          <a:p>
            <a:pPr lvl="1">
              <a:lnSpc>
                <a:spcPct val="90000"/>
              </a:lnSpc>
            </a:pPr>
            <a:r>
              <a:rPr lang="zh-CN" sz="1900" dirty="0">
                <a:ea typeface="Microsoft YaHei UI" panose="020B0503020204020204" pitchFamily="34" charset="-122"/>
              </a:rPr>
              <a:t>打造忠诚度高、满意度高的客户群</a:t>
            </a:r>
          </a:p>
          <a:p>
            <a:pPr>
              <a:lnSpc>
                <a:spcPct val="90000"/>
              </a:lnSpc>
            </a:pPr>
            <a:r>
              <a:rPr lang="zh-CN" sz="1900" dirty="0">
                <a:ea typeface="Microsoft YaHei UI" panose="020B0503020204020204" pitchFamily="34" charset="-122"/>
              </a:rPr>
              <a:t>克服价格、知名度、竞争、监管和可持续性等挑战和威胁</a:t>
            </a:r>
          </a:p>
          <a:p>
            <a:pPr lvl="1">
              <a:lnSpc>
                <a:spcPct val="90000"/>
              </a:lnSpc>
            </a:pPr>
            <a:r>
              <a:rPr lang="zh-CN" sz="1900" dirty="0">
                <a:ea typeface="Microsoft YaHei UI" panose="020B0503020204020204" pitchFamily="34" charset="-122"/>
              </a:rPr>
              <a:t>不断监测、评估和调整推广计划和策略</a:t>
            </a:r>
          </a:p>
        </p:txBody>
      </p:sp>
    </p:spTree>
    <p:extLst>
      <p:ext uri="{BB962C8B-B14F-4D97-AF65-F5344CB8AC3E}">
        <p14:creationId xmlns:p14="http://schemas.microsoft.com/office/powerpoint/2010/main" val="22969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zh-CN">
                <a:ea typeface="Microsoft YaHei UI" panose="020B0503020204020204" pitchFamily="34" charset="-122"/>
              </a:rPr>
              <a:t>议程</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zh-CN" sz="1800" dirty="0">
                <a:ea typeface="Microsoft YaHei UI" panose="020B0503020204020204" pitchFamily="34" charset="-122"/>
              </a:rPr>
              <a:t>简介</a:t>
            </a:r>
          </a:p>
          <a:p>
            <a:pPr>
              <a:lnSpc>
                <a:spcPct val="100000"/>
              </a:lnSpc>
            </a:pPr>
            <a:r>
              <a:rPr lang="zh-CN" sz="1800" dirty="0">
                <a:ea typeface="Microsoft YaHei UI" panose="020B0503020204020204" pitchFamily="34" charset="-122"/>
              </a:rPr>
              <a:t>产品说明</a:t>
            </a:r>
          </a:p>
          <a:p>
            <a:pPr>
              <a:lnSpc>
                <a:spcPct val="100000"/>
              </a:lnSpc>
            </a:pPr>
            <a:r>
              <a:rPr lang="zh-CN" sz="1800" dirty="0">
                <a:ea typeface="Microsoft YaHei UI" panose="020B0503020204020204" pitchFamily="34" charset="-122"/>
              </a:rPr>
              <a:t>产品说明 (1/2)</a:t>
            </a:r>
          </a:p>
          <a:p>
            <a:pPr>
              <a:lnSpc>
                <a:spcPct val="100000"/>
              </a:lnSpc>
            </a:pPr>
            <a:r>
              <a:rPr lang="zh-CN" sz="1800" dirty="0">
                <a:ea typeface="Microsoft YaHei UI" panose="020B0503020204020204" pitchFamily="34" charset="-122"/>
              </a:rPr>
              <a:t>产品说明 (2/2)</a:t>
            </a:r>
          </a:p>
          <a:p>
            <a:pPr>
              <a:lnSpc>
                <a:spcPct val="100000"/>
              </a:lnSpc>
            </a:pPr>
            <a:r>
              <a:rPr lang="zh-CN" sz="1800" dirty="0">
                <a:ea typeface="Microsoft YaHei UI" panose="020B0503020204020204" pitchFamily="34" charset="-122"/>
              </a:rPr>
              <a:t>市场趋势和需求</a:t>
            </a:r>
          </a:p>
          <a:p>
            <a:pPr>
              <a:lnSpc>
                <a:spcPct val="100000"/>
              </a:lnSpc>
            </a:pPr>
            <a:r>
              <a:rPr lang="zh-CN" sz="1800" dirty="0">
                <a:ea typeface="Microsoft YaHei UI" panose="020B0503020204020204" pitchFamily="34" charset="-122"/>
              </a:rPr>
              <a:t>拉丁美洲印度奶茶市场份额</a:t>
            </a:r>
          </a:p>
          <a:p>
            <a:pPr>
              <a:lnSpc>
                <a:spcPct val="100000"/>
              </a:lnSpc>
            </a:pPr>
            <a:r>
              <a:rPr lang="zh-CN" sz="1800" dirty="0">
                <a:ea typeface="Microsoft YaHei UI" panose="020B0503020204020204" pitchFamily="34" charset="-122"/>
              </a:rPr>
              <a:t>分销渠道</a:t>
            </a:r>
          </a:p>
          <a:p>
            <a:pPr>
              <a:lnSpc>
                <a:spcPct val="100000"/>
              </a:lnSpc>
            </a:pPr>
            <a:r>
              <a:rPr lang="zh-CN" sz="1800" dirty="0">
                <a:ea typeface="Microsoft YaHei UI" panose="020B0503020204020204" pitchFamily="34" charset="-122"/>
              </a:rPr>
              <a:t>推广计划和策略</a:t>
            </a:r>
          </a:p>
          <a:p>
            <a:pPr>
              <a:lnSpc>
                <a:spcPct val="100000"/>
              </a:lnSpc>
            </a:pPr>
            <a:r>
              <a:rPr lang="zh-CN" sz="1800" dirty="0">
                <a:ea typeface="Microsoft YaHei UI" panose="020B0503020204020204" pitchFamily="34" charset="-122"/>
              </a:rPr>
              <a:t>预期成果和挑战</a:t>
            </a:r>
          </a:p>
          <a:p>
            <a:pPr>
              <a:lnSpc>
                <a:spcPct val="100000"/>
              </a:lnSpc>
            </a:pPr>
            <a:r>
              <a:rPr lang="zh-CN" sz="1800" dirty="0">
                <a:ea typeface="Microsoft YaHei UI" panose="020B0503020204020204" pitchFamily="34" charset="-122"/>
              </a:rPr>
              <a:t>建议和结论</a:t>
            </a:r>
          </a:p>
        </p:txBody>
      </p:sp>
    </p:spTree>
    <p:extLst>
      <p:ext uri="{BB962C8B-B14F-4D97-AF65-F5344CB8AC3E}">
        <p14:creationId xmlns:p14="http://schemas.microsoft.com/office/powerpoint/2010/main" val="117343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zh-CN" sz="4000">
                <a:solidFill>
                  <a:srgbClr val="FFFFFF"/>
                </a:solidFill>
                <a:ea typeface="Microsoft YaHei UI" panose="020B0503020204020204" pitchFamily="34" charset="-122"/>
              </a:rPr>
              <a:t>简介</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zh-CN" sz="1500">
                <a:solidFill>
                  <a:srgbClr val="FFFFFF"/>
                </a:solidFill>
                <a:ea typeface="Microsoft YaHei UI" panose="020B0503020204020204" pitchFamily="34" charset="-122"/>
              </a:rPr>
              <a:t>产品说明、特点和益处</a:t>
            </a:r>
          </a:p>
          <a:p>
            <a:pPr>
              <a:lnSpc>
                <a:spcPct val="90000"/>
              </a:lnSpc>
            </a:pPr>
            <a:r>
              <a:rPr lang="zh-CN" sz="1500">
                <a:solidFill>
                  <a:srgbClr val="FFFFFF"/>
                </a:solidFill>
                <a:ea typeface="Microsoft YaHei UI" panose="020B0503020204020204" pitchFamily="34" charset="-122"/>
              </a:rPr>
              <a:t>拉丁美洲市场趋势和需求</a:t>
            </a:r>
          </a:p>
          <a:p>
            <a:pPr>
              <a:lnSpc>
                <a:spcPct val="90000"/>
              </a:lnSpc>
            </a:pPr>
            <a:r>
              <a:rPr lang="zh-CN" sz="1500">
                <a:solidFill>
                  <a:srgbClr val="FFFFFF"/>
                </a:solidFill>
                <a:ea typeface="Microsoft YaHei UI" panose="020B0503020204020204" pitchFamily="34" charset="-122"/>
              </a:rPr>
              <a:t>拉丁美洲竞品分析</a:t>
            </a:r>
          </a:p>
          <a:p>
            <a:pPr>
              <a:lnSpc>
                <a:spcPct val="90000"/>
              </a:lnSpc>
            </a:pPr>
            <a:r>
              <a:rPr lang="zh-CN" sz="1500">
                <a:solidFill>
                  <a:srgbClr val="FFFFFF"/>
                </a:solidFill>
                <a:ea typeface="Microsoft YaHei UI" panose="020B0503020204020204" pitchFamily="34" charset="-122"/>
              </a:rPr>
              <a:t>拉丁美洲分销渠道</a:t>
            </a:r>
          </a:p>
          <a:p>
            <a:pPr>
              <a:lnSpc>
                <a:spcPct val="90000"/>
              </a:lnSpc>
            </a:pPr>
            <a:r>
              <a:rPr lang="zh-CN" sz="1500">
                <a:solidFill>
                  <a:srgbClr val="FFFFFF"/>
                </a:solidFill>
                <a:ea typeface="Microsoft YaHei UI" panose="020B0503020204020204" pitchFamily="34" charset="-122"/>
              </a:rPr>
              <a:t>拉丁美洲推广计划和策略</a:t>
            </a:r>
          </a:p>
          <a:p>
            <a:pPr>
              <a:lnSpc>
                <a:spcPct val="90000"/>
              </a:lnSpc>
            </a:pPr>
            <a:r>
              <a:rPr lang="zh-CN" sz="1500">
                <a:solidFill>
                  <a:srgbClr val="FFFFFF"/>
                </a:solidFill>
                <a:ea typeface="Microsoft YaHei UI" panose="020B0503020204020204" pitchFamily="34" charset="-122"/>
              </a:rPr>
              <a:t>预期成果和挑战</a:t>
            </a:r>
          </a:p>
          <a:p>
            <a:pPr>
              <a:lnSpc>
                <a:spcPct val="90000"/>
              </a:lnSpc>
            </a:pPr>
            <a:r>
              <a:rPr lang="zh-CN" sz="1500">
                <a:solidFill>
                  <a:srgbClr val="FFFFFF"/>
                </a:solidFill>
                <a:ea typeface="Microsoft YaHei UI" panose="020B0503020204020204" pitchFamily="34" charset="-122"/>
              </a:rPr>
              <a:t>建议和结论</a:t>
            </a:r>
          </a:p>
        </p:txBody>
      </p:sp>
      <p:pic>
        <p:nvPicPr>
          <p:cNvPr id="5" name="Content Placeholder 4" descr="印度马萨拉茶。辣味奶茶和牛奶放在质朴的木桌上。">
            <a:extLst>
              <a:ext uri="{FF2B5EF4-FFF2-40B4-BE49-F238E27FC236}">
                <a16:creationId xmlns:a16="http://schemas.microsoft.com/office/drawing/2014/main" id="{9A3808EA-8867-40A0-A0EF-17D43ED8A5E3}"/>
              </a:ext>
            </a:extLst>
          </p:cNvPr>
          <p:cNvPicPr>
            <a:picLocks noGrp="1" noChangeAspect="1"/>
          </p:cNvPicPr>
          <p:nvPr>
            <p:ph sz="half" idx="1"/>
          </p:nvPr>
        </p:nvPicPr>
        <p:blipFill rotWithShape="1">
          <a:blip r:embed="rId3"/>
          <a:srcRect l="18097" r="8537" b="-1"/>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zh-CN" sz="4000">
                <a:solidFill>
                  <a:srgbClr val="FFFFFF"/>
                </a:solidFill>
                <a:ea typeface="Microsoft YaHei UI" panose="020B0503020204020204" pitchFamily="34" charset="-122"/>
              </a:rPr>
              <a:t>产品说明</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zh-CN" sz="1500">
                <a:solidFill>
                  <a:srgbClr val="FFFFFF"/>
                </a:solidFill>
                <a:ea typeface="Microsoft YaHei UI" panose="020B0503020204020204" pitchFamily="34" charset="-122"/>
              </a:rPr>
              <a:t>精心调配的混合茶</a:t>
            </a:r>
          </a:p>
          <a:p>
            <a:pPr lvl="1">
              <a:lnSpc>
                <a:spcPct val="90000"/>
              </a:lnSpc>
            </a:pPr>
            <a:r>
              <a:rPr lang="zh-CN" sz="1500">
                <a:solidFill>
                  <a:srgbClr val="FFFFFF"/>
                </a:solidFill>
                <a:ea typeface="Microsoft YaHei UI" panose="020B0503020204020204" pitchFamily="34" charset="-122"/>
              </a:rPr>
              <a:t>沿袭了印度奶茶的永恒传统</a:t>
            </a:r>
          </a:p>
          <a:p>
            <a:pPr>
              <a:lnSpc>
                <a:spcPct val="90000"/>
              </a:lnSpc>
            </a:pPr>
            <a:r>
              <a:rPr lang="zh-CN" sz="1500">
                <a:solidFill>
                  <a:srgbClr val="FFFFFF"/>
                </a:solidFill>
                <a:ea typeface="Microsoft YaHei UI" panose="020B0503020204020204" pitchFamily="34" charset="-122"/>
              </a:rPr>
              <a:t>领略印度生机勃勃的迷人风光</a:t>
            </a:r>
          </a:p>
          <a:p>
            <a:pPr lvl="1">
              <a:lnSpc>
                <a:spcPct val="90000"/>
              </a:lnSpc>
            </a:pPr>
            <a:r>
              <a:rPr lang="zh-CN" sz="1500">
                <a:solidFill>
                  <a:srgbClr val="FFFFFF"/>
                </a:solidFill>
                <a:ea typeface="Microsoft YaHei UI" panose="020B0503020204020204" pitchFamily="34" charset="-122"/>
              </a:rPr>
              <a:t>在家中就能体验到正宗的印度奶茶</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276017329"/>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a:lstStyle/>
                    <a:p>
                      <a:r>
                        <a:rPr lang="zh-CN" sz="3300" baseline="0" dirty="0">
                          <a:ea typeface="Microsoft YaHei UI" panose="020B0503020204020204" pitchFamily="34" charset="-122"/>
                        </a:rPr>
                        <a:t>产品说明</a:t>
                      </a:r>
                    </a:p>
                  </a:txBody>
                  <a:tcPr marL="167640" marR="167640" marT="83820" marB="83820" anchor="ctr"/>
                </a:tc>
                <a:tc>
                  <a:txBody>
                    <a:bodyPr/>
                    <a:lstStyle/>
                    <a:p>
                      <a:r>
                        <a:rPr lang="zh-CN" sz="3300" baseline="0">
                          <a:ea typeface="Microsoft YaHei UI" panose="020B0503020204020204" pitchFamily="34" charset="-122"/>
                        </a:rPr>
                        <a:t>特点</a:t>
                      </a:r>
                    </a:p>
                  </a:txBody>
                  <a:tcPr marL="167640" marR="167640" marT="83820" marB="83820" anchor="ctr"/>
                </a:tc>
                <a:tc>
                  <a:txBody>
                    <a:bodyPr/>
                    <a:lstStyle/>
                    <a:p>
                      <a:r>
                        <a:rPr lang="zh-CN" sz="3300" baseline="0">
                          <a:ea typeface="Microsoft YaHei UI" panose="020B0503020204020204" pitchFamily="34" charset="-122"/>
                        </a:rPr>
                        <a:t>益处</a:t>
                      </a:r>
                    </a:p>
                  </a:txBody>
                  <a:tcPr marL="167640" marR="167640" marT="83820" marB="83820" anchor="ctr"/>
                </a:tc>
                <a:extLst>
                  <a:ext uri="{0D108BD9-81ED-4DB2-BD59-A6C34878D82A}">
                    <a16:rowId xmlns:a16="http://schemas.microsoft.com/office/drawing/2014/main" val="1770408993"/>
                  </a:ext>
                </a:extLst>
              </a:tr>
              <a:tr h="1743456">
                <a:tc>
                  <a:txBody>
                    <a:bodyPr/>
                    <a:lstStyle/>
                    <a:p>
                      <a:r>
                        <a:rPr lang="zh-CN" sz="3300" baseline="0">
                          <a:ea typeface="Microsoft YaHei UI" panose="020B0503020204020204" pitchFamily="34" charset="-122"/>
                        </a:rPr>
                        <a:t>神秘香料臻品印度奶茶</a:t>
                      </a:r>
                    </a:p>
                  </a:txBody>
                  <a:tcPr marL="167640" marR="167640" marT="83820" marB="83820" anchor="ctr"/>
                </a:tc>
                <a:tc>
                  <a:txBody>
                    <a:bodyPr/>
                    <a:lstStyle/>
                    <a:p>
                      <a:r>
                        <a:rPr lang="zh-CN" sz="3300" baseline="0" dirty="0">
                          <a:ea typeface="Microsoft YaHei UI" panose="020B0503020204020204" pitchFamily="34" charset="-122"/>
                        </a:rPr>
                        <a:t>精心调配的混合茶</a:t>
                      </a:r>
                    </a:p>
                  </a:txBody>
                  <a:tcPr marL="167640" marR="167640" marT="83820" marB="83820" anchor="ctr"/>
                </a:tc>
                <a:tc>
                  <a:txBody>
                    <a:bodyPr/>
                    <a:lstStyle/>
                    <a:p>
                      <a:r>
                        <a:rPr lang="zh-CN" sz="3300" baseline="0" dirty="0">
                          <a:ea typeface="Microsoft YaHei UI" panose="020B0503020204020204" pitchFamily="34" charset="-122"/>
                        </a:rPr>
                        <a:t>正宗的印度奶茶体验</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zh-CN" dirty="0">
                <a:ea typeface="Microsoft YaHei UI" panose="020B0503020204020204" pitchFamily="34" charset="-122"/>
              </a:rPr>
              <a:t>产品说明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1020979857"/>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a:lstStyle/>
                    <a:p>
                      <a:pPr>
                        <a:spcAft>
                          <a:spcPts val="0"/>
                        </a:spcAft>
                      </a:pPr>
                      <a:r>
                        <a:rPr lang="zh-CN" sz="1400" baseline="0" dirty="0">
                          <a:effectLst/>
                          <a:ea typeface="Microsoft YaHei UI" panose="020B0503020204020204" pitchFamily="34" charset="-122"/>
                        </a:rPr>
                        <a:t>产品名称</a:t>
                      </a:r>
                    </a:p>
                  </a:txBody>
                  <a:tcPr marL="49352" marR="49352" marT="49352" marB="49352"/>
                </a:tc>
                <a:tc>
                  <a:txBody>
                    <a:bodyPr/>
                    <a:lstStyle/>
                    <a:p>
                      <a:pPr>
                        <a:spcAft>
                          <a:spcPts val="0"/>
                        </a:spcAft>
                      </a:pPr>
                      <a:r>
                        <a:rPr lang="zh-CN" sz="1400" baseline="0">
                          <a:effectLst/>
                          <a:ea typeface="Microsoft YaHei UI" panose="020B0503020204020204" pitchFamily="34" charset="-122"/>
                        </a:rPr>
                        <a:t>产品说明</a:t>
                      </a:r>
                    </a:p>
                  </a:txBody>
                  <a:tcPr marL="49352" marR="49352" marT="49352" marB="49352"/>
                </a:tc>
                <a:extLst>
                  <a:ext uri="{0D108BD9-81ED-4DB2-BD59-A6C34878D82A}">
                    <a16:rowId xmlns:a16="http://schemas.microsoft.com/office/drawing/2014/main" val="1533271253"/>
                  </a:ext>
                </a:extLst>
              </a:tr>
              <a:tr h="1448982">
                <a:tc>
                  <a:txBody>
                    <a:bodyPr/>
                    <a:lstStyle/>
                    <a:p>
                      <a:pPr>
                        <a:spcAft>
                          <a:spcPts val="0"/>
                        </a:spcAft>
                      </a:pPr>
                      <a:r>
                        <a:rPr lang="zh-CN" sz="1400" baseline="0" dirty="0">
                          <a:effectLst/>
                          <a:ea typeface="Microsoft YaHei UI" panose="020B0503020204020204" pitchFamily="34" charset="-122"/>
                        </a:rPr>
                        <a:t>神秘香料臻品印度奶茶</a:t>
                      </a:r>
                    </a:p>
                  </a:txBody>
                  <a:tcPr marL="49352" marR="49352" marT="49352" marB="49352"/>
                </a:tc>
                <a:tc>
                  <a:txBody>
                    <a:bodyPr/>
                    <a:lstStyle/>
                    <a:p>
                      <a:pPr>
                        <a:spcAft>
                          <a:spcPts val="0"/>
                        </a:spcAft>
                      </a:pPr>
                      <a:r>
                        <a:rPr lang="zh-CN" sz="1400" baseline="0">
                          <a:effectLst/>
                          <a:ea typeface="Microsoft YaHei UI" panose="020B0503020204020204" pitchFamily="34" charset="-122"/>
                        </a:rPr>
                        <a:t>尽享神秘香料臻品印度奶茶的浓郁芳香，这是一款精心调制的混合茶饮，沿袭了印度奶茶的永恒传统。每一杯都开启了一场令人陶醉的旅程，带你穿越印度生机勃勃的景致，让你足不出户，就能品尝到原汁原味的印度奶茶。</a:t>
                      </a:r>
                    </a:p>
                  </a:txBody>
                  <a:tcPr marL="49352" marR="49352" marT="49352" marB="49352"/>
                </a:tc>
                <a:extLst>
                  <a:ext uri="{0D108BD9-81ED-4DB2-BD59-A6C34878D82A}">
                    <a16:rowId xmlns:a16="http://schemas.microsoft.com/office/drawing/2014/main" val="1588266549"/>
                  </a:ext>
                </a:extLst>
              </a:tr>
              <a:tr h="363233">
                <a:tc>
                  <a:txBody>
                    <a:bodyPr/>
                    <a:lstStyle/>
                    <a:p>
                      <a:pPr>
                        <a:spcAft>
                          <a:spcPts val="0"/>
                        </a:spcAft>
                      </a:pPr>
                      <a:r>
                        <a:rPr lang="zh-CN" sz="1400" baseline="0">
                          <a:effectLst/>
                          <a:ea typeface="Microsoft YaHei UI" panose="020B0503020204020204" pitchFamily="34" charset="-122"/>
                        </a:rPr>
                        <a:t>主要特点</a:t>
                      </a:r>
                    </a:p>
                  </a:txBody>
                  <a:tcPr marL="49352" marR="49352" marT="49352" marB="49352"/>
                </a:tc>
                <a:tc>
                  <a:txBody>
                    <a:bodyPr/>
                    <a:lstStyle/>
                    <a:p>
                      <a:pPr>
                        <a:spcAft>
                          <a:spcPts val="0"/>
                        </a:spcAft>
                      </a:pPr>
                      <a:r>
                        <a:rPr lang="zh-CN" sz="1400" baseline="0" dirty="0">
                          <a:effectLst/>
                          <a:ea typeface="Microsoft YaHei UI" panose="020B0503020204020204" pitchFamily="34" charset="-122"/>
                        </a:rPr>
                        <a:t>主要益处</a:t>
                      </a:r>
                    </a:p>
                  </a:txBody>
                  <a:tcPr marL="49352" marR="49352" marT="49352" marB="49352"/>
                </a:tc>
                <a:extLst>
                  <a:ext uri="{0D108BD9-81ED-4DB2-BD59-A6C34878D82A}">
                    <a16:rowId xmlns:a16="http://schemas.microsoft.com/office/drawing/2014/main" val="438868957"/>
                  </a:ext>
                </a:extLst>
              </a:tr>
              <a:tr h="1231833">
                <a:tc>
                  <a:txBody>
                    <a:bodyPr/>
                    <a:lstStyle/>
                    <a:p>
                      <a:pPr>
                        <a:spcAft>
                          <a:spcPts val="0"/>
                        </a:spcAft>
                      </a:pPr>
                      <a:r>
                        <a:rPr lang="zh-CN" sz="1400" baseline="0">
                          <a:effectLst/>
                          <a:ea typeface="Microsoft YaHei UI" panose="020B0503020204020204" pitchFamily="34" charset="-122"/>
                        </a:rPr>
                        <a:t>纯正配方：我们的印度奶茶将优质红茶叶与肉桂、豆蔻、丁香、生姜和黑胡椒等特选香料粉和谐融合。这种古老的配方保证每一口都能品尝到纯正浓郁的味道。</a:t>
                      </a:r>
                    </a:p>
                  </a:txBody>
                  <a:tcPr marL="49352" marR="49352" marT="49352" marB="49352"/>
                </a:tc>
                <a:tc>
                  <a:txBody>
                    <a:bodyPr/>
                    <a:lstStyle/>
                    <a:p>
                      <a:pPr>
                        <a:spcAft>
                          <a:spcPts val="0"/>
                        </a:spcAft>
                      </a:pPr>
                      <a:r>
                        <a:rPr lang="zh-CN" sz="1400" baseline="0" dirty="0">
                          <a:effectLst/>
                          <a:ea typeface="Microsoft YaHei UI" panose="020B0503020204020204" pitchFamily="34" charset="-122"/>
                        </a:rPr>
                        <a:t>原料有益健康：神秘香料印度奶茶中的每一种原料都经过精心挑选，有着天然的健康益处。生姜和豆蔻有助于消化，肉桂有助于调节血糖，丁香则能帮助抗氧化。</a:t>
                      </a: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zh-CN" sz="4400" dirty="0">
                <a:solidFill>
                  <a:srgbClr val="FFFFFF"/>
                </a:solidFill>
                <a:latin typeface="Microsoft YaHei UI" panose="020B0503020204020204" pitchFamily="34" charset="-122"/>
                <a:ea typeface="Microsoft YaHei UI" panose="020B0503020204020204" pitchFamily="34" charset="-122"/>
              </a:rPr>
              <a:t>产品说明 </a:t>
            </a:r>
            <a:r>
              <a:rPr lang="zh-CN" sz="4400" dirty="0">
                <a:solidFill>
                  <a:srgbClr val="FFFFFF"/>
                </a:solidFill>
              </a:rPr>
              <a:t>(2/2)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1538152895"/>
              </p:ext>
            </p:extLst>
          </p:nvPr>
        </p:nvGraphicFramePr>
        <p:xfrm>
          <a:off x="5282335" y="1994843"/>
          <a:ext cx="6275668" cy="2868317"/>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a:lstStyle/>
                    <a:p>
                      <a:pPr>
                        <a:spcAft>
                          <a:spcPts val="0"/>
                        </a:spcAft>
                      </a:pPr>
                      <a:r>
                        <a:rPr lang="zh-CN" sz="1100" baseline="0" dirty="0">
                          <a:effectLst/>
                          <a:ea typeface="Microsoft YaHei UI" panose="020B0503020204020204" pitchFamily="34" charset="-122"/>
                        </a:rPr>
                        <a:t>产品名称</a:t>
                      </a:r>
                    </a:p>
                  </a:txBody>
                  <a:tcPr marL="36849" marR="36849" marT="36849" marB="36849"/>
                </a:tc>
                <a:tc>
                  <a:txBody>
                    <a:bodyPr/>
                    <a:lstStyle/>
                    <a:p>
                      <a:pPr>
                        <a:spcAft>
                          <a:spcPts val="0"/>
                        </a:spcAft>
                      </a:pPr>
                      <a:r>
                        <a:rPr lang="zh-CN" sz="1100" baseline="0">
                          <a:effectLst/>
                          <a:ea typeface="Microsoft YaHei UI" panose="020B0503020204020204" pitchFamily="34" charset="-122"/>
                        </a:rPr>
                        <a:t>产品说明</a:t>
                      </a:r>
                    </a:p>
                  </a:txBody>
                  <a:tcPr marL="36849" marR="36849" marT="36849" marB="36849"/>
                </a:tc>
                <a:extLst>
                  <a:ext uri="{0D108BD9-81ED-4DB2-BD59-A6C34878D82A}">
                    <a16:rowId xmlns:a16="http://schemas.microsoft.com/office/drawing/2014/main" val="2008546130"/>
                  </a:ext>
                </a:extLst>
              </a:tr>
              <a:tr h="1081883">
                <a:tc>
                  <a:txBody>
                    <a:bodyPr/>
                    <a:lstStyle/>
                    <a:p>
                      <a:pPr>
                        <a:spcAft>
                          <a:spcPts val="0"/>
                        </a:spcAft>
                      </a:pPr>
                      <a:r>
                        <a:rPr lang="zh-CN" sz="1100" baseline="0" dirty="0">
                          <a:effectLst/>
                          <a:ea typeface="Microsoft YaHei UI" panose="020B0503020204020204" pitchFamily="34" charset="-122"/>
                        </a:rPr>
                        <a:t>香气浓郁，风味醇厚：我们的印度奶茶气味温暖而辛香，口感深邃而提神，是开启一天生活或夜晚放松身心的绝佳饮品。风味浓郁而均衡，给人一种安心而舒缓的体验。</a:t>
                      </a:r>
                    </a:p>
                  </a:txBody>
                  <a:tcPr marL="36849" marR="36849" marT="36849" marB="36849"/>
                </a:tc>
                <a:tc>
                  <a:txBody>
                    <a:bodyPr/>
                    <a:lstStyle/>
                    <a:p>
                      <a:pPr>
                        <a:spcAft>
                          <a:spcPts val="0"/>
                        </a:spcAft>
                      </a:pPr>
                      <a:r>
                        <a:rPr lang="zh-CN" sz="1100" baseline="0">
                          <a:effectLst/>
                          <a:ea typeface="Microsoft YaHei UI" panose="020B0503020204020204" pitchFamily="34" charset="-122"/>
                        </a:rPr>
                        <a:t>多种冲泡方式：无论你喜欢热气腾腾的印度奶茶，还是清爽的冰镇茶饮，抑或是奶香浓郁的拿铁，我们的混合茶都能满足你的各种偏好。随附的简易冲泡说明可帮助你按照自己喜欢的方式享用印度奶茶。</a:t>
                      </a:r>
                    </a:p>
                  </a:txBody>
                  <a:tcPr marL="36849" marR="36849" marT="36849" marB="36849"/>
                </a:tc>
                <a:extLst>
                  <a:ext uri="{0D108BD9-81ED-4DB2-BD59-A6C34878D82A}">
                    <a16:rowId xmlns:a16="http://schemas.microsoft.com/office/drawing/2014/main" val="3258742656"/>
                  </a:ext>
                </a:extLst>
              </a:tr>
              <a:tr h="757613">
                <a:tc>
                  <a:txBody>
                    <a:bodyPr/>
                    <a:lstStyle/>
                    <a:p>
                      <a:pPr>
                        <a:spcAft>
                          <a:spcPts val="0"/>
                        </a:spcAft>
                      </a:pPr>
                      <a:r>
                        <a:rPr lang="zh-CN" sz="1100" baseline="0">
                          <a:effectLst/>
                          <a:ea typeface="Microsoft YaHei UI" panose="020B0503020204020204" pitchFamily="34" charset="-122"/>
                        </a:rPr>
                        <a:t>可持续采购：我们致力于可持续发展，从实行有机耕作的小规模农场采购原料，不仅保证了上乘的品质，而且也在守护地球的健康。</a:t>
                      </a:r>
                    </a:p>
                  </a:txBody>
                  <a:tcPr marL="36849" marR="36849" marT="36849" marB="36849"/>
                </a:tc>
                <a:tc>
                  <a:txBody>
                    <a:bodyPr/>
                    <a:lstStyle/>
                    <a:p>
                      <a:pPr>
                        <a:spcAft>
                          <a:spcPts val="0"/>
                        </a:spcAft>
                      </a:pPr>
                      <a:r>
                        <a:rPr lang="zh-CN" sz="1100" baseline="0" dirty="0">
                          <a:effectLst/>
                          <a:ea typeface="Microsoft YaHei UI" panose="020B0503020204020204" pitchFamily="34" charset="-122"/>
                        </a:rPr>
                        <a:t>包装精美：神秘香料印度奶茶采用设计精美的环保包装，是送给茶叶爱好者的理想礼物，也是送给自己的奢华享受。</a:t>
                      </a:r>
                    </a:p>
                  </a:txBody>
                  <a:tcPr marL="36849" marR="36849" marT="36849" marB="36849"/>
                </a:tc>
                <a:extLst>
                  <a:ext uri="{0D108BD9-81ED-4DB2-BD59-A6C34878D82A}">
                    <a16:rowId xmlns:a16="http://schemas.microsoft.com/office/drawing/2014/main" val="752704069"/>
                  </a:ext>
                </a:extLst>
              </a:tr>
              <a:tr h="757613">
                <a:tc>
                  <a:txBody>
                    <a:bodyPr/>
                    <a:lstStyle/>
                    <a:p>
                      <a:pPr>
                        <a:spcAft>
                          <a:spcPts val="0"/>
                        </a:spcAft>
                      </a:pPr>
                      <a:r>
                        <a:rPr lang="zh-CN" sz="1100" baseline="0">
                          <a:effectLst/>
                          <a:ea typeface="Microsoft YaHei UI" panose="020B0503020204020204" pitchFamily="34" charset="-122"/>
                        </a:rPr>
                        <a:t>顾客满意度保障：我们提供产品支持和满意度保障。如果神秘香料印度奶茶未能达到你的期望，我们将全力调整。</a:t>
                      </a:r>
                    </a:p>
                  </a:txBody>
                  <a:tcPr marL="36849" marR="36849" marT="36849" marB="36849"/>
                </a:tc>
                <a:tc>
                  <a:txBody>
                    <a:bodyPr/>
                    <a:lstStyle/>
                    <a:p>
                      <a:pPr>
                        <a:spcAft>
                          <a:spcPts val="0"/>
                        </a:spcAft>
                      </a:pPr>
                      <a:r>
                        <a:rPr lang="zh-CN" sz="1100" baseline="0" dirty="0">
                          <a:effectLst/>
                          <a:ea typeface="Microsoft YaHei UI" panose="020B0503020204020204" pitchFamily="34" charset="-122"/>
                        </a:rPr>
                        <a:t>适用人群：茶叶爱好者、养生人士、喜爱温热辛香饮品的人以及想要体验传统印度奶茶浓郁风味的人。</a:t>
                      </a: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zh-CN" dirty="0">
                <a:ea typeface="Microsoft YaHei UI" panose="020B0503020204020204" pitchFamily="34" charset="-122"/>
              </a:rPr>
              <a:t>市场趋势和需求</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zh-CN" sz="1400">
                <a:ea typeface="Microsoft YaHei UI" panose="020B0503020204020204" pitchFamily="34" charset="-122"/>
              </a:rPr>
              <a:t>拉丁美洲市场为印度奶茶提供了巨大商机</a:t>
            </a:r>
          </a:p>
          <a:p>
            <a:pPr lvl="1">
              <a:lnSpc>
                <a:spcPct val="90000"/>
              </a:lnSpc>
            </a:pPr>
            <a:r>
              <a:rPr lang="zh-CN" sz="1400">
                <a:ea typeface="Microsoft YaHei UI" panose="020B0503020204020204" pitchFamily="34" charset="-122"/>
              </a:rPr>
              <a:t>对健康、天然和异国情调产品的需求不断增长</a:t>
            </a:r>
          </a:p>
          <a:p>
            <a:pPr lvl="1">
              <a:lnSpc>
                <a:spcPct val="90000"/>
              </a:lnSpc>
            </a:pPr>
            <a:r>
              <a:rPr lang="zh-CN" sz="1400">
                <a:ea typeface="Microsoft YaHei UI" panose="020B0503020204020204" pitchFamily="34" charset="-122"/>
              </a:rPr>
              <a:t>阿根廷、智利和乌拉圭等国家茶文化浓厚</a:t>
            </a:r>
          </a:p>
          <a:p>
            <a:pPr lvl="1">
              <a:lnSpc>
                <a:spcPct val="90000"/>
              </a:lnSpc>
            </a:pPr>
            <a:r>
              <a:rPr lang="zh-CN" sz="1400">
                <a:ea typeface="Microsoft YaHei UI" panose="020B0503020204020204" pitchFamily="34" charset="-122"/>
              </a:rPr>
              <a:t>印度奶茶既能吸引茶爱好者，也能吸引咖啡爱好者</a:t>
            </a:r>
          </a:p>
          <a:p>
            <a:pPr lvl="1">
              <a:lnSpc>
                <a:spcPct val="90000"/>
              </a:lnSpc>
            </a:pPr>
            <a:r>
              <a:rPr lang="zh-CN" sz="1400">
                <a:ea typeface="Microsoft YaHei UI" panose="020B0503020204020204" pitchFamily="34" charset="-122"/>
              </a:rPr>
              <a:t>印度奶茶符合拉丁美洲消费者的生活方式和偏好</a:t>
            </a:r>
          </a:p>
          <a:p>
            <a:pPr>
              <a:lnSpc>
                <a:spcPct val="90000"/>
              </a:lnSpc>
            </a:pPr>
            <a:r>
              <a:rPr lang="zh-CN" sz="1400">
                <a:ea typeface="Microsoft YaHei UI" panose="020B0503020204020204" pitchFamily="34" charset="-122"/>
              </a:rPr>
              <a:t>2019 年全球印度奶茶市场规模为 19 亿美元</a:t>
            </a:r>
          </a:p>
          <a:p>
            <a:pPr lvl="1">
              <a:lnSpc>
                <a:spcPct val="90000"/>
              </a:lnSpc>
            </a:pPr>
            <a:r>
              <a:rPr lang="zh-CN" sz="1400">
                <a:ea typeface="Microsoft YaHei UI" panose="020B0503020204020204" pitchFamily="34" charset="-122"/>
              </a:rPr>
              <a:t>预计 2020 年至 2027 年复合年均增长率为 5.5%</a:t>
            </a:r>
          </a:p>
          <a:p>
            <a:pPr lvl="1">
              <a:lnSpc>
                <a:spcPct val="90000"/>
              </a:lnSpc>
            </a:pPr>
            <a:r>
              <a:rPr lang="zh-CN" sz="1400">
                <a:ea typeface="Microsoft YaHei UI" panose="020B0503020204020204" pitchFamily="34" charset="-122"/>
              </a:rPr>
              <a:t>拉丁美洲是印度奶茶市场规模增长最快的地区之一</a:t>
            </a:r>
          </a:p>
          <a:p>
            <a:pPr lvl="1">
              <a:lnSpc>
                <a:spcPct val="90000"/>
              </a:lnSpc>
            </a:pPr>
            <a:r>
              <a:rPr lang="zh-CN" sz="1400">
                <a:ea typeface="Microsoft YaHei UI" panose="020B0503020204020204" pitchFamily="34" charset="-122"/>
              </a:rPr>
              <a:t>增长的主要驱动力包括认知度的提高、可支配收入的增加以及分销范围的扩大</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124654185"/>
              </p:ext>
            </p:extLst>
          </p:nvPr>
        </p:nvGraphicFramePr>
        <p:xfrm>
          <a:off x="643192" y="1541387"/>
          <a:ext cx="5264740" cy="3455187"/>
        </p:xfrm>
        <a:graphic>
          <a:graphicData uri="http://schemas.openxmlformats.org/drawingml/2006/table">
            <a:tbl>
              <a:tblPr firstRow="1" bandRow="1">
                <a:solidFill>
                  <a:srgbClr val="F7F7F7"/>
                </a:solidFill>
                <a:tableStyleId>{5C22544A-7EE6-4342-B048-85BDC9FD1C3A}</a:tableStyleId>
              </a:tblPr>
              <a:tblGrid>
                <a:gridCol w="1765380">
                  <a:extLst>
                    <a:ext uri="{9D8B030D-6E8A-4147-A177-3AD203B41FA5}">
                      <a16:colId xmlns:a16="http://schemas.microsoft.com/office/drawing/2014/main" val="1841529175"/>
                    </a:ext>
                  </a:extLst>
                </a:gridCol>
                <a:gridCol w="1904024">
                  <a:extLst>
                    <a:ext uri="{9D8B030D-6E8A-4147-A177-3AD203B41FA5}">
                      <a16:colId xmlns:a16="http://schemas.microsoft.com/office/drawing/2014/main" val="4064316244"/>
                    </a:ext>
                  </a:extLst>
                </a:gridCol>
                <a:gridCol w="1595336">
                  <a:extLst>
                    <a:ext uri="{9D8B030D-6E8A-4147-A177-3AD203B41FA5}">
                      <a16:colId xmlns:a16="http://schemas.microsoft.com/office/drawing/2014/main" val="3250877377"/>
                    </a:ext>
                  </a:extLst>
                </a:gridCol>
              </a:tblGrid>
              <a:tr h="1697807">
                <a:tc>
                  <a:txBody>
                    <a:bodyPr/>
                    <a:lstStyle/>
                    <a:p>
                      <a:r>
                        <a:rPr lang="zh-CN" sz="2000" b="1" cap="all" baseline="0" dirty="0">
                          <a:solidFill>
                            <a:schemeClr val="tx1"/>
                          </a:solidFill>
                          <a:ea typeface="Microsoft YaHei UI" panose="020B0503020204020204" pitchFamily="34" charset="-122"/>
                        </a:rPr>
                        <a:t>区域</a:t>
                      </a:r>
                    </a:p>
                  </a:txBody>
                  <a:tcPr marL="223396" marR="223396" marT="223396" marB="223396" anchor="ctr">
                    <a:lnL w="12700" cmpd="sng">
                      <a:noFill/>
                    </a:lnL>
                    <a:lnR w="12700" cmpd="sng">
                      <a:noFill/>
                    </a:lnR>
                    <a:lnT w="12700" cmpd="sng">
                      <a:noFill/>
                    </a:lnT>
                    <a:lnB w="38100" cmpd="sng">
                      <a:noFill/>
                    </a:lnB>
                    <a:noFill/>
                  </a:tcPr>
                </a:tc>
                <a:tc>
                  <a:txBody>
                    <a:bodyPr/>
                    <a:lstStyle/>
                    <a:p>
                      <a:r>
                        <a:rPr lang="zh-CN" sz="2000" b="1" cap="all" baseline="0" dirty="0">
                          <a:solidFill>
                            <a:schemeClr val="tx1"/>
                          </a:solidFill>
                          <a:ea typeface="Microsoft YaHei UI" panose="020B0503020204020204" pitchFamily="34" charset="-122"/>
                        </a:rPr>
                        <a:t>印度奶茶</a:t>
                      </a:r>
                      <a:br>
                        <a:rPr lang="en-US" altLang="zh-CN" sz="2000" b="1" cap="all" baseline="0" dirty="0">
                          <a:solidFill>
                            <a:schemeClr val="tx1"/>
                          </a:solidFill>
                          <a:ea typeface="Microsoft YaHei UI" panose="020B0503020204020204" pitchFamily="34" charset="-122"/>
                        </a:rPr>
                      </a:br>
                      <a:r>
                        <a:rPr lang="zh-CN" sz="2000" b="1" cap="all" baseline="0" dirty="0">
                          <a:solidFill>
                            <a:schemeClr val="tx1"/>
                          </a:solidFill>
                          <a:ea typeface="Microsoft YaHei UI" panose="020B0503020204020204" pitchFamily="34" charset="-122"/>
                        </a:rPr>
                        <a:t>市场规模</a:t>
                      </a:r>
                      <a:br>
                        <a:rPr lang="en-US" altLang="zh-CN" sz="2000" b="1" cap="all" baseline="0" dirty="0">
                          <a:solidFill>
                            <a:schemeClr val="tx1"/>
                          </a:solidFill>
                          <a:ea typeface="Microsoft YaHei UI" panose="020B0503020204020204" pitchFamily="34" charset="-122"/>
                        </a:rPr>
                      </a:br>
                      <a:r>
                        <a:rPr lang="zh-CN" sz="2000" b="1" cap="all" baseline="0" dirty="0">
                          <a:solidFill>
                            <a:schemeClr val="tx1"/>
                          </a:solidFill>
                          <a:ea typeface="Microsoft YaHei UI" panose="020B0503020204020204" pitchFamily="34" charset="-122"/>
                        </a:rPr>
                        <a:t>（十亿美元）</a:t>
                      </a:r>
                    </a:p>
                  </a:txBody>
                  <a:tcPr marL="223396" marR="223396" marT="223396" marB="223396" anchor="ctr">
                    <a:lnL w="12700" cmpd="sng">
                      <a:noFill/>
                    </a:lnL>
                    <a:lnR w="12700" cmpd="sng">
                      <a:noFill/>
                    </a:lnR>
                    <a:lnT w="12700" cmpd="sng">
                      <a:noFill/>
                    </a:lnT>
                    <a:lnB w="38100" cmpd="sng">
                      <a:noFill/>
                    </a:lnB>
                    <a:noFill/>
                  </a:tcPr>
                </a:tc>
                <a:tc>
                  <a:txBody>
                    <a:bodyPr/>
                    <a:lstStyle/>
                    <a:p>
                      <a:r>
                        <a:rPr lang="zh-CN" sz="2000" b="1" cap="all" baseline="0" dirty="0">
                          <a:solidFill>
                            <a:schemeClr val="tx1"/>
                          </a:solidFill>
                          <a:ea typeface="Microsoft YaHei UI" panose="020B0503020204020204" pitchFamily="34" charset="-122"/>
                        </a:rPr>
                        <a:t>复合年均增长率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zh-CN" sz="2600" cap="none" baseline="0">
                          <a:solidFill>
                            <a:schemeClr val="tx1"/>
                          </a:solidFill>
                          <a:ea typeface="Microsoft YaHei UI" panose="020B0503020204020204" pitchFamily="34" charset="-122"/>
                        </a:rPr>
                        <a:t>全球</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zh-CN" sz="2600" cap="none" baseline="0">
                          <a:solidFill>
                            <a:schemeClr val="tx1"/>
                          </a:solidFill>
                          <a:ea typeface="Microsoft YaHei UI" panose="020B0503020204020204" pitchFamily="34" charset="-122"/>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zh-CN" sz="2600" cap="none" baseline="0" dirty="0">
                          <a:solidFill>
                            <a:schemeClr val="tx1"/>
                          </a:solidFill>
                          <a:ea typeface="Microsoft YaHei UI" panose="020B0503020204020204" pitchFamily="34" charset="-122"/>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zh-CN" sz="2600" cap="none" baseline="0">
                          <a:solidFill>
                            <a:schemeClr val="tx1"/>
                          </a:solidFill>
                          <a:ea typeface="Microsoft YaHei UI" panose="020B0503020204020204" pitchFamily="34" charset="-122"/>
                        </a:rPr>
                        <a:t>拉丁美洲</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zh-CN" sz="2600" cap="none" baseline="0">
                          <a:solidFill>
                            <a:schemeClr val="tx1"/>
                          </a:solidFill>
                          <a:ea typeface="Microsoft YaHei UI" panose="020B0503020204020204" pitchFamily="34" charset="-122"/>
                        </a:rPr>
                        <a:t>不适用</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zh-CN" sz="2600" cap="none" baseline="0" dirty="0">
                          <a:solidFill>
                            <a:schemeClr val="tx1"/>
                          </a:solidFill>
                          <a:ea typeface="Microsoft YaHei UI" panose="020B0503020204020204" pitchFamily="34" charset="-122"/>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zh-CN" sz="4400" dirty="0">
                <a:solidFill>
                  <a:srgbClr val="FFFFFF"/>
                </a:solidFill>
                <a:ea typeface="Microsoft YaHei UI" panose="020B0503020204020204" pitchFamily="34" charset="-122"/>
              </a:rPr>
              <a:t>分销渠道：</a:t>
            </a:r>
            <a:br>
              <a:rPr lang="en-US" altLang="zh-CN" sz="4400" dirty="0">
                <a:solidFill>
                  <a:srgbClr val="FFFFFF"/>
                </a:solidFill>
                <a:ea typeface="Microsoft YaHei UI" panose="020B0503020204020204" pitchFamily="34" charset="-122"/>
              </a:rPr>
            </a:br>
            <a:r>
              <a:rPr lang="zh-CN" sz="4400" dirty="0">
                <a:solidFill>
                  <a:srgbClr val="FFFFFF"/>
                </a:solidFill>
                <a:ea typeface="Microsoft YaHei UI" panose="020B0503020204020204" pitchFamily="34" charset="-122"/>
              </a:rPr>
              <a:t>零售商</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6091038" cy="5646208"/>
          </a:xfrm>
        </p:spPr>
        <p:txBody>
          <a:bodyPr anchor="ctr">
            <a:normAutofit/>
          </a:bodyPr>
          <a:lstStyle/>
          <a:p>
            <a:r>
              <a:rPr lang="zh-CN" sz="2200" dirty="0">
                <a:ea typeface="Microsoft YaHei UI" panose="020B0503020204020204" pitchFamily="34" charset="-122"/>
              </a:rPr>
              <a:t>零售商：直接向消费者销售印度奶茶产品</a:t>
            </a:r>
          </a:p>
          <a:p>
            <a:pPr lvl="1"/>
            <a:r>
              <a:rPr lang="zh-CN" sz="2200" dirty="0">
                <a:ea typeface="Microsoft YaHei UI" panose="020B0503020204020204" pitchFamily="34" charset="-122"/>
              </a:rPr>
              <a:t>超市、便利店、专卖店、咖啡馆、在线平台</a:t>
            </a:r>
          </a:p>
          <a:p>
            <a:pPr lvl="1"/>
            <a:r>
              <a:rPr lang="zh-CN" sz="2200" dirty="0">
                <a:ea typeface="Microsoft YaHei UI" panose="020B0503020204020204" pitchFamily="34" charset="-122"/>
              </a:rPr>
              <a:t>影响消费者的认知、偏好和购买行为</a:t>
            </a:r>
          </a:p>
          <a:p>
            <a:pPr lvl="1"/>
            <a:r>
              <a:rPr lang="zh-CN" sz="2200" dirty="0">
                <a:ea typeface="Microsoft YaHei UI" panose="020B0503020204020204" pitchFamily="34" charset="-122"/>
              </a:rPr>
              <a:t>提供推广和营销支持</a:t>
            </a:r>
          </a:p>
          <a:p>
            <a:pPr lvl="1"/>
            <a:r>
              <a:rPr lang="zh-CN" sz="2200" dirty="0">
                <a:ea typeface="Microsoft YaHei UI" panose="020B0503020204020204" pitchFamily="34" charset="-122"/>
              </a:rPr>
              <a:t>主要零售商</a:t>
            </a:r>
          </a:p>
          <a:p>
            <a:r>
              <a:rPr lang="zh-CN" sz="2200" dirty="0">
                <a:ea typeface="Microsoft YaHei UI" panose="020B0503020204020204" pitchFamily="34" charset="-122"/>
              </a:rPr>
              <a:t>批发商：向零售商批量销售印度奶茶产品</a:t>
            </a:r>
          </a:p>
          <a:p>
            <a:r>
              <a:rPr lang="zh-CN" sz="2200" dirty="0">
                <a:ea typeface="Microsoft YaHei UI" panose="020B0503020204020204" pitchFamily="34" charset="-122"/>
              </a:rPr>
              <a:t>分销商：将印度奶茶产品从制造商运送到零售商</a:t>
            </a:r>
          </a:p>
        </p:txBody>
      </p:sp>
    </p:spTree>
    <p:extLst>
      <p:ext uri="{BB962C8B-B14F-4D97-AF65-F5344CB8AC3E}">
        <p14:creationId xmlns:p14="http://schemas.microsoft.com/office/powerpoint/2010/main" val="273577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zh-CN" sz="4400" dirty="0">
                <a:solidFill>
                  <a:srgbClr val="FFFFFF"/>
                </a:solidFill>
                <a:ea typeface="Microsoft YaHei UI" panose="020B0503020204020204" pitchFamily="34" charset="-122"/>
              </a:rPr>
              <a:t>分销渠道：</a:t>
            </a:r>
            <a:br>
              <a:rPr lang="en-US" altLang="zh-CN" sz="4400" dirty="0">
                <a:solidFill>
                  <a:srgbClr val="FFFFFF"/>
                </a:solidFill>
                <a:ea typeface="Microsoft YaHei UI" panose="020B0503020204020204" pitchFamily="34" charset="-122"/>
              </a:rPr>
            </a:br>
            <a:r>
              <a:rPr lang="zh-CN" sz="4400" dirty="0">
                <a:solidFill>
                  <a:srgbClr val="FFFFFF"/>
                </a:solidFill>
                <a:ea typeface="Microsoft YaHei UI" panose="020B0503020204020204" pitchFamily="34" charset="-122"/>
              </a:rPr>
              <a:t>批发商</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zh-CN" sz="2400" dirty="0">
                <a:ea typeface="Microsoft YaHei UI" panose="020B0503020204020204" pitchFamily="34" charset="-122"/>
              </a:rPr>
              <a:t>批发商从制造商或分销商处批量购买印度奶茶产品</a:t>
            </a:r>
          </a:p>
          <a:p>
            <a:pPr lvl="1"/>
            <a:r>
              <a:rPr lang="zh-CN" sz="2400" dirty="0">
                <a:ea typeface="Microsoft YaHei UI" panose="020B0503020204020204" pitchFamily="34" charset="-122"/>
              </a:rPr>
              <a:t>他们出售给零售商或其他中间商</a:t>
            </a:r>
          </a:p>
          <a:p>
            <a:r>
              <a:rPr lang="zh-CN" sz="2400" dirty="0">
                <a:ea typeface="Microsoft YaHei UI" panose="020B0503020204020204" pitchFamily="34" charset="-122"/>
              </a:rPr>
              <a:t>批发商将印度奶茶产品的供需双方连接起来</a:t>
            </a:r>
          </a:p>
          <a:p>
            <a:pPr lvl="1"/>
            <a:r>
              <a:rPr lang="zh-CN" sz="2400" dirty="0">
                <a:ea typeface="Microsoft YaHei UI" panose="020B0503020204020204" pitchFamily="34" charset="-122"/>
              </a:rPr>
              <a:t>他们提供规模经济、储存和运输服务</a:t>
            </a:r>
          </a:p>
          <a:p>
            <a:r>
              <a:rPr lang="zh-CN" sz="2400" dirty="0">
                <a:ea typeface="Microsoft YaHei UI" panose="020B0503020204020204" pitchFamily="34" charset="-122"/>
              </a:rPr>
              <a:t>批发商提供市场信息、反馈和信贷服务</a:t>
            </a:r>
          </a:p>
        </p:txBody>
      </p:sp>
    </p:spTree>
    <p:extLst>
      <p:ext uri="{BB962C8B-B14F-4D97-AF65-F5344CB8AC3E}">
        <p14:creationId xmlns:p14="http://schemas.microsoft.com/office/powerpoint/2010/main" val="3827958716"/>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TotalTime>
  <Words>1901</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Microsoft YaHei UI</vt:lpstr>
      <vt:lpstr>Aptos</vt:lpstr>
      <vt:lpstr>Bookman Old Style</vt:lpstr>
      <vt:lpstr>Calibri</vt:lpstr>
      <vt:lpstr>Franklin Gothic Book</vt:lpstr>
      <vt:lpstr>RetrospectVTI</vt:lpstr>
      <vt:lpstr>“神秘香料臻品印度奶茶”市场分析报告</vt:lpstr>
      <vt:lpstr>议程</vt:lpstr>
      <vt:lpstr>简介</vt:lpstr>
      <vt:lpstr>产品说明</vt:lpstr>
      <vt:lpstr>产品说明 (1/2)</vt:lpstr>
      <vt:lpstr>产品说明 (2/2)</vt:lpstr>
      <vt:lpstr>市场趋势和需求</vt:lpstr>
      <vt:lpstr>分销渠道： 零售商</vt:lpstr>
      <vt:lpstr>分销渠道： 批发商</vt:lpstr>
      <vt:lpstr>分销渠道：分销商</vt:lpstr>
      <vt:lpstr>推广计划和 策略</vt:lpstr>
      <vt:lpstr>预期成果和挑战：预期成果</vt:lpstr>
      <vt:lpstr>预期成果和挑战：潜在挑战</vt:lpstr>
      <vt:lpstr>建议和结论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Viet Tran</cp:lastModifiedBy>
  <cp:revision>2</cp:revision>
  <dcterms:created xsi:type="dcterms:W3CDTF">2024-02-09T21:35:56Z</dcterms:created>
  <dcterms:modified xsi:type="dcterms:W3CDTF">2025-06-02T08:11:49Z</dcterms:modified>
  <cp:contentStatus/>
</cp:coreProperties>
</file>