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此演示文稿由 PowerPoint Copilot 根据本文档中找到的内容自动生成：</a:t>
            </a:r>
            <a:r>
              <a:rPr sz="1200"/>
              <a:t>
</a:t>
            </a:r>
            <a:r>
              <a:rPr lang="zh-CN" sz="1200" b="0" i="0" strike="noStrike" cap="none" baseline="0">
                <a:solidFill>
                  <a:srgbClr val="000000"/>
                </a:solidFill>
                <a:effectLst/>
                <a:latin typeface="SimSun"/>
                <a:ea typeface="SimSun"/>
                <a:cs typeface="SimSun"/>
              </a:rPr>
              <a:t>https://microsoft-my.sharepoint.com/personal/dahans_microsoft_com/Documents/MS-4005/Market%20Analysis%20Report%20for%20Mystic%20Spice%20Premium%20Chai%20Tea.docx</a:t>
            </a:r>
            <a:r>
              <a:rPr sz="1200"/>
              <a:t>
</a:t>
            </a:r>
            <a:r>
              <a:rPr sz="1200"/>
              <a:t>
</a:t>
            </a:r>
            <a:r>
              <a:rPr sz="1200"/>
              <a:t>
</a:t>
            </a:r>
            <a:r>
              <a:rPr lang="zh-CN" sz="1200" b="0" i="0" strike="noStrike" cap="none" baseline="0">
                <a:solidFill>
                  <a:srgbClr val="000000"/>
                </a:solidFill>
                <a:effectLst/>
                <a:latin typeface="SimSun"/>
                <a:ea typeface="SimSun"/>
                <a:cs typeface="SimSun"/>
              </a:rPr>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分销商代理和分销印度奶茶产品，促进其流通和销售，并提供营销、销售和售后服务。</a:t>
            </a:r>
            <a:r>
              <a:rPr lang="zh-CN" sz="1200" b="0" i="0" strike="noStrike" cap="none" baseline="0">
                <a:solidFill>
                  <a:srgbClr val="000000"/>
                </a:solidFill>
                <a:effectLst/>
                <a:latin typeface="SimSun"/>
                <a:ea typeface="SimSun"/>
                <a:cs typeface="SimSun"/>
              </a:rPr>
              <a:t>他们可以建立和维护与零售商和消费者的关系，并提供技术和物流支持。</a:t>
            </a:r>
            <a:r>
              <a:rPr lang="zh-CN" sz="1200" b="0" i="0" strike="noStrike" cap="none" baseline="0">
                <a:solidFill>
                  <a:srgbClr val="000000"/>
                </a:solidFill>
                <a:effectLst/>
                <a:latin typeface="SimSun"/>
                <a:ea typeface="SimSun"/>
                <a:cs typeface="SimSun"/>
              </a:rPr>
              <a:t>拉丁美洲的主要分销商包括联合利华、雀巢、可口可乐和百事可乐。</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分销商是代表和分发柴茶产品的企业，代表制造商或批发商。</a:t>
            </a:r>
            <a:r>
              <a:rPr lang="zh-CN" sz="1200" b="0" i="0" strike="noStrike" cap="none" baseline="0">
                <a:solidFill>
                  <a:srgbClr val="000000"/>
                </a:solidFill>
                <a:effectLst/>
                <a:latin typeface="SimSun"/>
                <a:ea typeface="SimSun"/>
                <a:cs typeface="SimSun"/>
              </a:rPr>
              <a:t>分销商是促进印度奶茶产品在不同市场及地区流通和销售的代理商，他们可以提供印度奶茶产品的营销、销售和售后服务。</a:t>
            </a:r>
            <a:r>
              <a:rPr lang="zh-CN" sz="1200" b="0" i="0" strike="noStrike" cap="none" baseline="0">
                <a:solidFill>
                  <a:srgbClr val="000000"/>
                </a:solidFill>
                <a:effectLst/>
                <a:latin typeface="SimSun"/>
                <a:ea typeface="SimSun"/>
                <a:cs typeface="SimSun"/>
              </a:rPr>
              <a:t>分销商还可以建立和维护与零售商和消费者的关系，并为印度奶茶产品提供技术和物流支持。</a:t>
            </a:r>
            <a:r>
              <a:rPr lang="zh-CN" sz="1200" b="0" i="0" strike="noStrike" cap="none" baseline="0">
                <a:solidFill>
                  <a:srgbClr val="000000"/>
                </a:solidFill>
                <a:effectLst/>
                <a:latin typeface="SimSun"/>
                <a:ea typeface="SimSun"/>
                <a:cs typeface="SimSun"/>
              </a:rPr>
              <a:t>在拉丁美洲，印度奶茶产品的主要分销商有联合利华、雀巢、可口可乐和百事可乐。</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拉丁美洲印度奶茶推广计划和策略旨在提高知名度，将其定位为优质产品，鼓励品尝和购买，并建立忠诚度。</a:t>
            </a:r>
            <a:r>
              <a:rPr lang="zh-CN" sz="1200" b="0" i="0" strike="noStrike" cap="none" baseline="0">
                <a:solidFill>
                  <a:srgbClr val="000000"/>
                </a:solidFill>
                <a:effectLst/>
                <a:latin typeface="SimSun"/>
                <a:ea typeface="SimSun"/>
                <a:cs typeface="SimSun"/>
              </a:rPr>
              <a:t>方法包括创作品牌名称和徽标、打造网站和社交媒体形象、开展数字营销活动、分发免费样品、组织活动以及与当地企业合作。</a:t>
            </a:r>
            <a:r>
              <a:rPr lang="zh-CN" sz="1200" b="0" i="0" strike="noStrike" cap="none" baseline="0">
                <a:solidFill>
                  <a:srgbClr val="000000"/>
                </a:solidFill>
                <a:effectLst/>
                <a:latin typeface="SimSun"/>
                <a:ea typeface="SimSun"/>
                <a:cs typeface="SimSun"/>
              </a:rPr>
              <a:t>该计划将在12个月内实施，预算为10万美元，并使用关键绩效指标进行评估。</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推广计划和战略</a:t>
            </a:r>
            <a:r>
              <a:rPr sz="1200"/>
              <a:t>
</a:t>
            </a:r>
            <a:r>
              <a:rPr lang="zh-CN" sz="1200" b="0" i="0" strike="noStrike" cap="none" baseline="0">
                <a:solidFill>
                  <a:srgbClr val="000000"/>
                </a:solidFill>
                <a:effectLst/>
                <a:latin typeface="SimSun"/>
                <a:ea typeface="SimSun"/>
                <a:cs typeface="SimSun"/>
              </a:rPr>
              <a:t>拉丁美洲柴茶的推广计划和战略旨在实现以下目标：</a:t>
            </a:r>
            <a:r>
              <a:rPr sz="1200"/>
              <a:t>
</a:t>
            </a:r>
            <a:r>
              <a:rPr lang="zh-CN" sz="1200" b="0" i="0" strike="noStrike" cap="none" baseline="0">
                <a:solidFill>
                  <a:srgbClr val="000000"/>
                </a:solidFill>
                <a:effectLst/>
                <a:latin typeface="SimSun"/>
                <a:ea typeface="SimSun"/>
                <a:cs typeface="SimSun"/>
              </a:rPr>
              <a:t>        提高目标观众</a:t>
            </a:r>
            <a:r>
              <a:rPr sz="1200"/>
              <a:t>
</a:t>
            </a:r>
            <a:r>
              <a:rPr lang="zh-CN" sz="1200" b="0" i="0" strike="noStrike" cap="none" baseline="0">
                <a:solidFill>
                  <a:srgbClr val="000000"/>
                </a:solidFill>
                <a:effectLst/>
                <a:latin typeface="SimSun"/>
                <a:ea typeface="SimSun"/>
                <a:cs typeface="SimSun"/>
              </a:rPr>
              <a:t>对柴茶的认识和兴趣。        将柴茶定位为优质、天然、健康的产品，提供独特而令人满意的体验</a:t>
            </a:r>
            <a:r>
              <a:rPr sz="1200"/>
              <a:t>
</a:t>
            </a:r>
            <a:r>
              <a:rPr lang="zh-CN" sz="1200" b="0" i="0" strike="noStrike" cap="none" baseline="0">
                <a:solidFill>
                  <a:srgbClr val="000000"/>
                </a:solidFill>
                <a:effectLst/>
                <a:latin typeface="SimSun"/>
                <a:ea typeface="SimSun"/>
                <a:cs typeface="SimSun"/>
              </a:rPr>
              <a:t>。        通过各种渠道和奖励</a:t>
            </a:r>
            <a:r>
              <a:rPr sz="1200"/>
              <a:t>
</a:t>
            </a:r>
            <a:r>
              <a:rPr lang="zh-CN" sz="1200" b="0" i="0" strike="noStrike" cap="none" baseline="0">
                <a:solidFill>
                  <a:srgbClr val="000000"/>
                </a:solidFill>
                <a:effectLst/>
                <a:latin typeface="SimSun"/>
                <a:ea typeface="SimSun"/>
                <a:cs typeface="SimSun"/>
              </a:rPr>
              <a:t>鼓励试用和购买柴茶。        通过参与和反馈</a:t>
            </a:r>
            <a:r>
              <a:rPr sz="1200"/>
              <a:t>
</a:t>
            </a:r>
            <a:r>
              <a:rPr lang="zh-CN" sz="1200" b="0" i="0" strike="noStrike" cap="none" baseline="0">
                <a:solidFill>
                  <a:srgbClr val="000000"/>
                </a:solidFill>
                <a:effectLst/>
                <a:latin typeface="SimSun"/>
                <a:ea typeface="SimSun"/>
                <a:cs typeface="SimSun"/>
              </a:rPr>
              <a:t>在柴茶消费者中建立忠诚和保留。拉丁美洲柴茶的推广计划和策略将结合以下策略：</a:t>
            </a:r>
            <a:r>
              <a:rPr sz="1200"/>
              <a:t>
</a:t>
            </a:r>
            <a:r>
              <a:rPr lang="zh-CN" sz="1200" b="0" i="0" strike="noStrike" cap="none" baseline="0">
                <a:solidFill>
                  <a:srgbClr val="000000"/>
                </a:solidFill>
                <a:effectLst/>
                <a:latin typeface="SimSun"/>
                <a:ea typeface="SimSun"/>
                <a:cs typeface="SimSun"/>
              </a:rPr>
              <a:t>        为柴茶</a:t>
            </a:r>
            <a:r>
              <a:rPr sz="1200"/>
              <a:t>
</a:t>
            </a:r>
            <a:r>
              <a:rPr lang="zh-CN" sz="1200" b="0" i="0" strike="noStrike" cap="none" baseline="0">
                <a:solidFill>
                  <a:srgbClr val="000000"/>
                </a:solidFill>
                <a:effectLst/>
                <a:latin typeface="SimSun"/>
                <a:ea typeface="SimSun"/>
                <a:cs typeface="SimSun"/>
              </a:rPr>
              <a:t>创建一个引人注目的令人难忘的品牌名称和徽标。        为柴茶开发网站和社交媒体的存在，展示其优势、功能和故事</a:t>
            </a:r>
            <a:r>
              <a:rPr sz="1200"/>
              <a:t>
</a:t>
            </a:r>
            <a:r>
              <a:rPr lang="zh-CN" sz="1200" b="0" i="0" strike="noStrike" cap="none" baseline="0">
                <a:solidFill>
                  <a:srgbClr val="000000"/>
                </a:solidFill>
                <a:effectLst/>
                <a:latin typeface="SimSun"/>
                <a:ea typeface="SimSun"/>
                <a:cs typeface="SimSun"/>
              </a:rPr>
              <a:t>。        启动一个数字市场营销活动，该市场活动使用 SEO、SEM、电子邮件营销和影响者营销来吸引潜在客户</a:t>
            </a:r>
            <a:r>
              <a:rPr sz="1200"/>
              <a:t>
</a:t>
            </a:r>
            <a:r>
              <a:rPr lang="zh-CN" sz="1200" b="0" i="0" strike="noStrike" cap="none" baseline="0">
                <a:solidFill>
                  <a:srgbClr val="000000"/>
                </a:solidFill>
                <a:effectLst/>
                <a:latin typeface="SimSun"/>
                <a:ea typeface="SimSun"/>
                <a:cs typeface="SimSun"/>
              </a:rPr>
              <a:t>。        在战略地点分发柴茶的免费样品和优惠券，如超市、咖啡馆和保健店</a:t>
            </a:r>
            <a:r>
              <a:rPr sz="1200"/>
              <a:t>
</a:t>
            </a:r>
            <a:r>
              <a:rPr lang="zh-CN" sz="1200" b="0" i="0" strike="noStrike" cap="none" baseline="0">
                <a:solidFill>
                  <a:srgbClr val="000000"/>
                </a:solidFill>
                <a:effectLst/>
                <a:latin typeface="SimSun"/>
                <a:ea typeface="SimSun"/>
                <a:cs typeface="SimSun"/>
              </a:rPr>
              <a:t>。        组织邀请人们与朋友和家人</a:t>
            </a:r>
            <a:r>
              <a:rPr sz="1200"/>
              <a:t>
</a:t>
            </a:r>
            <a:r>
              <a:rPr lang="zh-CN" sz="1200" b="0" i="0" strike="noStrike" cap="none" baseline="0">
                <a:solidFill>
                  <a:srgbClr val="000000"/>
                </a:solidFill>
                <a:effectLst/>
                <a:latin typeface="SimSun"/>
                <a:ea typeface="SimSun"/>
                <a:cs typeface="SimSun"/>
              </a:rPr>
              <a:t>分享柴茶的活动和比赛。        与与柴茶有着相同价值观和愿景的当地企业和组织合作，拉丁美洲柴茶</a:t>
            </a:r>
            <a:r>
              <a:rPr sz="1200"/>
              <a:t>
</a:t>
            </a:r>
            <a:r>
              <a:rPr lang="zh-CN" sz="1200" b="0" i="0" strike="noStrike" cap="none" baseline="0">
                <a:solidFill>
                  <a:srgbClr val="000000"/>
                </a:solidFill>
                <a:effectLst/>
                <a:latin typeface="SimSun"/>
                <a:ea typeface="SimSun"/>
                <a:cs typeface="SimSun"/>
              </a:rPr>
              <a:t>的推广计划和战略将在12个月内实施，预算为10万美元。</a:t>
            </a:r>
            <a:r>
              <a:rPr lang="zh-CN" sz="1200" b="0" i="0" strike="noStrike" cap="none" baseline="0">
                <a:solidFill>
                  <a:srgbClr val="000000"/>
                </a:solidFill>
                <a:effectLst/>
                <a:latin typeface="SimSun"/>
                <a:ea typeface="SimSun"/>
                <a:cs typeface="SimSun"/>
              </a:rPr>
              <a:t>该计划将通过关键绩效指标进行监测和评估，例如网站流量、社交媒体参与度、电子邮件打开率、转化率、销售量、客户满意度和留存率。</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拉丁美洲柴茶的推广计划和战略预计将增加20%的意识和兴趣，市场份额增加10%，销售量和收入增长15%，客户满意度和保留率提高25%。</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预期成果和挑战</a:t>
            </a:r>
            <a:r>
              <a:rPr sz="1200"/>
              <a:t>
</a:t>
            </a:r>
            <a:r>
              <a:rPr lang="zh-CN" sz="1200" b="0" i="0" strike="noStrike" cap="none" baseline="0">
                <a:solidFill>
                  <a:srgbClr val="000000"/>
                </a:solidFill>
                <a:effectLst/>
                <a:latin typeface="SimSun"/>
                <a:ea typeface="SimSun"/>
                <a:cs typeface="SimSun"/>
              </a:rPr>
              <a:t>拉丁美洲柴茶推广计划和战略的预期成果是：</a:t>
            </a:r>
            <a:r>
              <a:rPr sz="1200"/>
              <a:t>
</a:t>
            </a:r>
            <a:r>
              <a:rPr lang="zh-CN" sz="1200" b="0" i="0" strike="noStrike" cap="none" baseline="0">
                <a:solidFill>
                  <a:srgbClr val="000000"/>
                </a:solidFill>
                <a:effectLst/>
                <a:latin typeface="SimSun"/>
                <a:ea typeface="SimSun"/>
                <a:cs typeface="SimSun"/>
              </a:rPr>
              <a:t>        目标观众</a:t>
            </a:r>
            <a:r>
              <a:rPr sz="1200"/>
              <a:t>
</a:t>
            </a:r>
            <a:r>
              <a:rPr lang="zh-CN" sz="1200" b="0" i="0" strike="noStrike" cap="none" baseline="0">
                <a:solidFill>
                  <a:srgbClr val="000000"/>
                </a:solidFill>
                <a:effectLst/>
                <a:latin typeface="SimSun"/>
                <a:ea typeface="SimSun"/>
                <a:cs typeface="SimSun"/>
              </a:rPr>
              <a:t>对柴茶的认识和兴趣增加了20%。        该地区</a:t>
            </a:r>
            <a:r>
              <a:rPr sz="1200"/>
              <a:t>
</a:t>
            </a:r>
            <a:r>
              <a:rPr lang="zh-CN" sz="1200" b="0" i="0" strike="noStrike" cap="none" baseline="0">
                <a:solidFill>
                  <a:srgbClr val="000000"/>
                </a:solidFill>
                <a:effectLst/>
                <a:latin typeface="SimSun"/>
                <a:ea typeface="SimSun"/>
                <a:cs typeface="SimSun"/>
              </a:rPr>
              <a:t>柴茶市场份额增长10%。        该地区</a:t>
            </a:r>
            <a:r>
              <a:rPr sz="1200"/>
              <a:t>
</a:t>
            </a:r>
            <a:r>
              <a:rPr lang="zh-CN" sz="1200" b="0" i="0" strike="noStrike" cap="none" baseline="0">
                <a:solidFill>
                  <a:srgbClr val="000000"/>
                </a:solidFill>
                <a:effectLst/>
                <a:latin typeface="SimSun"/>
                <a:ea typeface="SimSun"/>
                <a:cs typeface="SimSun"/>
              </a:rPr>
              <a:t>柴茶销售量和收入增长15%。        该地区柴茶的客户满意度和保留率增加了 25%。</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拉丁美洲柴茶的推广计划和战略面临多种挑战，包括高价格、缺乏意识、其他茶叶产品竞争、监管和文化障碍的竞争，以及可能影响柴茶成分供应和质量的环境和社会问题。</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拉丁美洲柴茶推广计划和战略的潜在挑战如下：</a:t>
            </a:r>
            <a:r>
              <a:rPr sz="1200"/>
              <a:t>
</a:t>
            </a:r>
            <a:r>
              <a:rPr lang="zh-CN" sz="1200" b="0" i="0" strike="noStrike" cap="none" baseline="0">
                <a:solidFill>
                  <a:srgbClr val="000000"/>
                </a:solidFill>
                <a:effectLst/>
                <a:latin typeface="SimSun"/>
                <a:ea typeface="SimSun"/>
                <a:cs typeface="SimSun"/>
              </a:rPr>
              <a:t>        与其他饮料</a:t>
            </a:r>
            <a:r>
              <a:rPr sz="1200"/>
              <a:t>
</a:t>
            </a:r>
            <a:r>
              <a:rPr lang="zh-CN" sz="1200" b="0" i="0" strike="noStrike" cap="none" baseline="0">
                <a:solidFill>
                  <a:srgbClr val="000000"/>
                </a:solidFill>
                <a:effectLst/>
                <a:latin typeface="SimSun"/>
                <a:ea typeface="SimSun"/>
                <a:cs typeface="SimSun"/>
              </a:rPr>
              <a:t>相比，柴茶产品价格高、负担能力低。        缺乏对柴茶的认识和熟悉，在一</a:t>
            </a:r>
            <a:r>
              <a:rPr sz="1200"/>
              <a:t>
</a:t>
            </a:r>
            <a:r>
              <a:rPr lang="zh-CN" sz="1200" b="0" i="0" strike="noStrike" cap="none" baseline="0">
                <a:solidFill>
                  <a:srgbClr val="000000"/>
                </a:solidFill>
                <a:effectLst/>
                <a:latin typeface="SimSun"/>
                <a:ea typeface="SimSun"/>
                <a:cs typeface="SimSun"/>
              </a:rPr>
              <a:t>些群体中。        来自其他茶产品（如草药、绿色和黑茶）的</a:t>
            </a:r>
            <a:r>
              <a:rPr sz="1200"/>
              <a:t>
</a:t>
            </a:r>
            <a:r>
              <a:rPr lang="zh-CN" sz="1200" b="0" i="0" strike="noStrike" cap="none" baseline="0">
                <a:solidFill>
                  <a:srgbClr val="000000"/>
                </a:solidFill>
                <a:effectLst/>
                <a:latin typeface="SimSun"/>
                <a:ea typeface="SimSun"/>
                <a:cs typeface="SimSun"/>
              </a:rPr>
              <a:t>竞争。        一些国家</a:t>
            </a:r>
            <a:r>
              <a:rPr sz="1200"/>
              <a:t>
</a:t>
            </a:r>
            <a:r>
              <a:rPr lang="zh-CN" sz="1200" b="0" i="0" strike="noStrike" cap="none" baseline="0">
                <a:solidFill>
                  <a:srgbClr val="000000"/>
                </a:solidFill>
                <a:effectLst/>
                <a:latin typeface="SimSun"/>
                <a:ea typeface="SimSun"/>
                <a:cs typeface="SimSun"/>
              </a:rPr>
              <a:t>可能限制柴茶产品的进入和扩张的监管和文化障碍。        可能影响柴茶成分供应和质量的环境和社会问题</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在拉丁美洲市场，印度奶茶是一种很有前景的产品，是一种健康且充满异国情调的选择。</a:t>
            </a:r>
            <a:r>
              <a:rPr lang="zh-CN" sz="1200" b="0" i="0" strike="noStrike" cap="none" baseline="0">
                <a:solidFill>
                  <a:srgbClr val="000000"/>
                </a:solidFill>
                <a:effectLst/>
                <a:latin typeface="SimSun"/>
                <a:ea typeface="SimSun"/>
                <a:cs typeface="SimSun"/>
              </a:rPr>
              <a:t>应将其定位为优质的多功能产品，并利用其独特的特点和益处。</a:t>
            </a:r>
            <a:r>
              <a:rPr lang="zh-CN" sz="1200" b="0" i="0" strike="noStrike" cap="none" baseline="0">
                <a:solidFill>
                  <a:srgbClr val="000000"/>
                </a:solidFill>
                <a:effectLst/>
                <a:latin typeface="SimSun"/>
                <a:ea typeface="SimSun"/>
                <a:cs typeface="SimSun"/>
              </a:rPr>
              <a:t>应结合使用在线和脱机策略来达到目标受众并克服挑战。</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建议和结论</a:t>
            </a:r>
            <a:r>
              <a:rPr sz="1200"/>
              <a:t>
</a:t>
            </a:r>
            <a:r>
              <a:rPr lang="zh-CN" sz="1200" b="0" i="0" strike="noStrike" cap="none" baseline="0">
                <a:solidFill>
                  <a:srgbClr val="000000"/>
                </a:solidFill>
                <a:effectLst/>
                <a:latin typeface="SimSun"/>
                <a:ea typeface="SimSun"/>
                <a:cs typeface="SimSun"/>
              </a:rPr>
              <a:t>基于市场分析、竞争分析、分销渠道和推广计划和策略，可为拉丁美洲柴茶的未来绘制以下建议和结论：</a:t>
            </a:r>
            <a:r>
              <a:rPr sz="1200"/>
              <a:t>
</a:t>
            </a:r>
            <a:r>
              <a:rPr lang="zh-CN" sz="1200" b="0" i="0" strike="noStrike" cap="none" baseline="0">
                <a:solidFill>
                  <a:srgbClr val="000000"/>
                </a:solidFill>
                <a:effectLst/>
                <a:latin typeface="SimSun"/>
                <a:ea typeface="SimSun"/>
                <a:cs typeface="SimSun"/>
              </a:rPr>
              <a:t>        柴茶是一种有前途的产品，在拉丁美洲市场有增长和成功的潜力，因为它提供健康、自然和异国替代其他饮料</a:t>
            </a:r>
            <a:r>
              <a:rPr sz="1200"/>
              <a:t>
</a:t>
            </a:r>
            <a:r>
              <a:rPr lang="zh-CN" sz="1200" b="0" i="0" strike="noStrike" cap="none" baseline="0">
                <a:solidFill>
                  <a:srgbClr val="000000"/>
                </a:solidFill>
                <a:effectLst/>
                <a:latin typeface="SimSun"/>
                <a:ea typeface="SimSun"/>
                <a:cs typeface="SimSun"/>
              </a:rPr>
              <a:t>。        柴茶需要定位和营销为一种高级、正宗、多才多艺的产品，可以吸引不同的细分市场和场合</a:t>
            </a:r>
            <a:r>
              <a:rPr sz="1200"/>
              <a:t>
</a:t>
            </a:r>
            <a:r>
              <a:rPr lang="zh-CN" sz="1200" b="0" i="0" strike="noStrike" cap="none" baseline="0">
                <a:solidFill>
                  <a:srgbClr val="000000"/>
                </a:solidFill>
                <a:effectLst/>
                <a:latin typeface="SimSun"/>
                <a:ea typeface="SimSun"/>
                <a:cs typeface="SimSun"/>
              </a:rPr>
              <a:t>。        柴茶需要利用其独特的特性和优势，如其丰富的香气、味道和健康益处，以区分自己与其他茶产品</a:t>
            </a:r>
            <a:r>
              <a:rPr sz="1200"/>
              <a:t>
</a:t>
            </a:r>
            <a:r>
              <a:rPr lang="zh-CN" sz="1200" b="0" i="0" strike="noStrike" cap="none" baseline="0">
                <a:solidFill>
                  <a:srgbClr val="000000"/>
                </a:solidFill>
                <a:effectLst/>
                <a:latin typeface="SimSun"/>
                <a:ea typeface="SimSun"/>
                <a:cs typeface="SimSun"/>
              </a:rPr>
              <a:t>。        柴茶需要结合在线和离线策略与目标受众接触和互动，并打造忠诚和满意的客户群</a:t>
            </a:r>
            <a:r>
              <a:rPr sz="1200"/>
              <a:t>
</a:t>
            </a:r>
            <a:r>
              <a:rPr lang="zh-CN" sz="1200" b="0" i="0" strike="noStrike" cap="none" baseline="0">
                <a:solidFill>
                  <a:srgbClr val="000000"/>
                </a:solidFill>
                <a:effectLst/>
                <a:latin typeface="SimSun"/>
                <a:ea typeface="SimSun"/>
                <a:cs typeface="SimSun"/>
              </a:rPr>
              <a:t>。        柴茶需要克服可能阻碍该地区增长和扩张的挑战和威胁，如价格、意识、竞争、监管和可持续性</a:t>
            </a:r>
            <a:r>
              <a:rPr sz="1200"/>
              <a:t>
</a:t>
            </a:r>
            <a:r>
              <a:rPr lang="zh-CN" sz="1200" b="0" i="0" strike="noStrike" cap="none" baseline="0">
                <a:solidFill>
                  <a:srgbClr val="000000"/>
                </a:solidFill>
                <a:effectLst/>
                <a:latin typeface="SimSun"/>
                <a:ea typeface="SimSun"/>
                <a:cs typeface="SimSun"/>
              </a:rPr>
              <a:t>在结论中，柴茶是一种在拉丁美洲市场具有巨大潜力和机遇的产品，也面临着一些挑战和风险。</a:t>
            </a:r>
            <a:r>
              <a:rPr lang="zh-CN" sz="1200" b="0" i="0" strike="noStrike" cap="none" baseline="0">
                <a:solidFill>
                  <a:srgbClr val="000000"/>
                </a:solidFill>
                <a:effectLst/>
                <a:latin typeface="SimSun"/>
                <a:ea typeface="SimSun"/>
                <a:cs typeface="SimSun"/>
              </a:rPr>
              <a:t>本报告概述的推广计划和策略旨在解决这些问题，并取得预期成果。</a:t>
            </a:r>
            <a:r>
              <a:rPr lang="zh-CN" sz="1200" b="0" i="0" strike="noStrike" cap="none" baseline="0">
                <a:solidFill>
                  <a:srgbClr val="000000"/>
                </a:solidFill>
                <a:effectLst/>
                <a:latin typeface="SimSun"/>
                <a:ea typeface="SimSun"/>
                <a:cs typeface="SimSun"/>
              </a:rPr>
              <a:t>然而，推广计划和策略需要不断进行监测、评估，并根据不断变化的市场状况和客户反馈进行调整。</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Agenda</a:t>
            </a:r>
            <a:r>
              <a:rPr sz="1200"/>
              <a:t>
</a:t>
            </a:r>
            <a:r>
              <a:rPr sz="1200"/>
              <a:t>
</a:t>
            </a:r>
            <a:r>
              <a:rPr lang="zh-CN" sz="1200" b="0" i="0" strike="noStrike" cap="none" baseline="0">
                <a:solidFill>
                  <a:srgbClr val="000000"/>
                </a:solidFill>
                <a:effectLst/>
                <a:latin typeface="SimSun"/>
                <a:ea typeface="SimSun"/>
                <a:cs typeface="SimSun"/>
              </a:rPr>
              <a:t>* Introduction</a:t>
            </a:r>
            <a:r>
              <a:rPr sz="1200"/>
              <a:t>
</a:t>
            </a:r>
            <a:r>
              <a:rPr lang="zh-CN" sz="1200" b="0" i="0" strike="noStrike" cap="none" baseline="0">
                <a:solidFill>
                  <a:srgbClr val="000000"/>
                </a:solidFill>
                <a:effectLst/>
                <a:latin typeface="SimSun"/>
                <a:ea typeface="SimSun"/>
                <a:cs typeface="SimSun"/>
              </a:rPr>
              <a:t>* Product Description* Product Description （1/2）* Product</a:t>
            </a:r>
            <a:r>
              <a:rPr sz="1200"/>
              <a:t>
</a:t>
            </a:r>
            <a:r>
              <a:rPr lang="zh-CN" sz="1200" b="0" i="0" strike="noStrike" cap="none" baseline="0">
                <a:solidFill>
                  <a:srgbClr val="000000"/>
                </a:solidFill>
                <a:effectLst/>
                <a:latin typeface="SimSun"/>
                <a:ea typeface="SimSun"/>
                <a:cs typeface="SimSun"/>
              </a:rPr>
              <a:t> Description （2/2）</a:t>
            </a:r>
            <a:r>
              <a:rPr sz="1200"/>
              <a:t>
</a:t>
            </a:r>
            <a:r>
              <a:rPr sz="1200"/>
              <a:t>
</a:t>
            </a:r>
            <a:r>
              <a:rPr lang="zh-CN" sz="1200" b="0" i="0" strike="noStrike" cap="none" baseline="0">
                <a:solidFill>
                  <a:srgbClr val="000000"/>
                </a:solidFill>
                <a:effectLst/>
                <a:latin typeface="SimSun"/>
                <a:ea typeface="SimSun"/>
                <a:cs typeface="SimSun"/>
              </a:rPr>
              <a:t>* Market Trend and Demand</a:t>
            </a:r>
            <a:r>
              <a:rPr sz="1200"/>
              <a:t>
</a:t>
            </a:r>
            <a:r>
              <a:rPr lang="zh-CN" sz="1200" b="0" i="0" strike="noStrike" cap="none" baseline="0">
                <a:solidFill>
                  <a:srgbClr val="000000"/>
                </a:solidFill>
                <a:effectLst/>
                <a:latin typeface="SimSun"/>
                <a:ea typeface="SimSun"/>
                <a:cs typeface="SimSun"/>
              </a:rPr>
              <a:t>* Competitive Analysis</a:t>
            </a:r>
            <a:r>
              <a:rPr sz="1200"/>
              <a:t>
</a:t>
            </a:r>
            <a:r>
              <a:rPr lang="zh-CN" sz="1200" b="0" i="0" strike="noStrike" cap="none" baseline="0">
                <a:solidFill>
                  <a:srgbClr val="000000"/>
                </a:solidFill>
                <a:effectLst/>
                <a:latin typeface="SimSun"/>
                <a:ea typeface="SimSun"/>
                <a:cs typeface="SimSun"/>
              </a:rPr>
              <a:t> * Tetley</a:t>
            </a:r>
            <a:r>
              <a:rPr sz="1200"/>
              <a:t>
</a:t>
            </a:r>
            <a:r>
              <a:rPr lang="zh-CN" sz="1200" b="0" i="0" strike="noStrike" cap="none" baseline="0">
                <a:solidFill>
                  <a:srgbClr val="000000"/>
                </a:solidFill>
                <a:effectLst/>
                <a:latin typeface="SimSun"/>
                <a:ea typeface="SimSun"/>
                <a:cs typeface="SimSun"/>
              </a:rPr>
              <a:t> * Teavana</a:t>
            </a:r>
            <a:r>
              <a:rPr sz="1200"/>
              <a:t>
</a:t>
            </a:r>
            <a:r>
              <a:rPr lang="zh-CN" sz="1200" b="0" i="0" strike="noStrike" cap="none" baseline="0">
                <a:solidFill>
                  <a:srgbClr val="000000"/>
                </a:solidFill>
                <a:effectLst/>
                <a:latin typeface="SimSun"/>
                <a:ea typeface="SimSun"/>
                <a:cs typeface="SimSun"/>
              </a:rPr>
              <a:t> * David's Tea</a:t>
            </a:r>
            <a:r>
              <a:rPr sz="1200"/>
              <a:t>
</a:t>
            </a:r>
            <a:r>
              <a:rPr lang="zh-CN" sz="1200" b="0" i="0" strike="noStrike" cap="none" baseline="0">
                <a:solidFill>
                  <a:srgbClr val="000000"/>
                </a:solidFill>
                <a:effectLst/>
                <a:latin typeface="SimSun"/>
                <a:ea typeface="SimSun"/>
                <a:cs typeface="SimSun"/>
              </a:rPr>
              <a:t> * Local Brands</a:t>
            </a:r>
            <a:r>
              <a:rPr sz="1200"/>
              <a:t>
</a:t>
            </a:r>
            <a:r>
              <a:rPr lang="zh-CN" sz="1200" b="0" i="0" strike="noStrike" cap="none" baseline="0">
                <a:solidFill>
                  <a:srgbClr val="000000"/>
                </a:solidFill>
                <a:effectLst/>
                <a:latin typeface="SimSun"/>
                <a:ea typeface="SimSun"/>
                <a:cs typeface="SimSun"/>
              </a:rPr>
              <a:t>* Market Share of Chai Tea in Latin America</a:t>
            </a:r>
            <a:r>
              <a:rPr sz="1200"/>
              <a:t>
</a:t>
            </a:r>
            <a:r>
              <a:rPr lang="zh-CN" sz="1200" b="0" i="0" strike="noStrike" cap="none" baseline="0">
                <a:solidFill>
                  <a:srgbClr val="000000"/>
                </a:solidFill>
                <a:effectLst/>
                <a:latin typeface="SimSun"/>
                <a:ea typeface="SimSun"/>
                <a:cs typeface="SimSun"/>
              </a:rPr>
              <a:t>* Distribution Channels</a:t>
            </a:r>
            <a:r>
              <a:rPr sz="1200"/>
              <a:t>
</a:t>
            </a:r>
            <a:r>
              <a:rPr lang="zh-CN" sz="1200" b="0" i="0" strike="noStrike" cap="none" baseline="0">
                <a:solidFill>
                  <a:srgbClr val="000000"/>
                </a:solidFill>
                <a:effectLst/>
                <a:latin typeface="SimSun"/>
                <a:ea typeface="SimSun"/>
                <a:cs typeface="SimSun"/>
              </a:rPr>
              <a:t> * Retailers</a:t>
            </a:r>
            <a:r>
              <a:rPr sz="1200"/>
              <a:t>
</a:t>
            </a:r>
            <a:r>
              <a:rPr lang="zh-CN" sz="1200" b="0" i="0" strike="noStrike" cap="none" baseline="0">
                <a:solidFill>
                  <a:srgbClr val="000000"/>
                </a:solidFill>
                <a:effectLst/>
                <a:latin typeface="SimSun"/>
                <a:ea typeface="SimSun"/>
                <a:cs typeface="SimSun"/>
              </a:rPr>
              <a:t> * Distributionrs</a:t>
            </a:r>
            <a:r>
              <a:rPr sz="1200"/>
              <a:t>
</a:t>
            </a:r>
            <a:r>
              <a:rPr sz="1200"/>
              <a:t>
</a:t>
            </a:r>
            <a:r>
              <a:rPr lang="zh-CN" sz="1200" b="0" i="0" strike="noStrike" cap="none" baseline="0">
                <a:solidFill>
                  <a:srgbClr val="000000"/>
                </a:solidFill>
                <a:effectLst/>
                <a:latin typeface="SimSun"/>
                <a:ea typeface="SimSun"/>
                <a:cs typeface="SimSun"/>
              </a:rPr>
              <a:t>* Promotion Plan and Strategy* Expected Outcomes and Challenges</a:t>
            </a:r>
            <a:r>
              <a:rPr sz="1200"/>
              <a:t>
</a:t>
            </a:r>
            <a:r>
              <a:rPr lang="zh-CN" sz="1200" b="0" i="0" strike="noStrike" cap="none" baseline="0">
                <a:solidFill>
                  <a:srgbClr val="000000"/>
                </a:solidFill>
                <a:effectLst/>
                <a:latin typeface="SimSun"/>
                <a:ea typeface="SimSun"/>
                <a:cs typeface="SimSun"/>
              </a:rPr>
              <a:t> * Expected Outcomes and Challenges</a:t>
            </a:r>
            <a:r>
              <a:rPr sz="1200"/>
              <a:t>
</a:t>
            </a:r>
            <a:r>
              <a:rPr lang="zh-CN" sz="1200" b="0" i="0" strike="noStrike" cap="none" baseline="0">
                <a:solidFill>
                  <a:srgbClr val="000000"/>
                </a:solidFill>
                <a:effectLst/>
                <a:latin typeface="SimSun"/>
                <a:ea typeface="SimSun"/>
                <a:cs typeface="SimSun"/>
              </a:rPr>
              <a:t> * Expected Outcomes</a:t>
            </a:r>
            <a:r>
              <a:rPr sz="1200"/>
              <a:t>
</a:t>
            </a:r>
            <a:r>
              <a:rPr lang="zh-CN" sz="1200" b="0" i="0" strike="noStrike" cap="none" baseline="0">
                <a:solidFill>
                  <a:srgbClr val="000000"/>
                </a:solidFill>
                <a:effectLst/>
                <a:latin typeface="SimSun"/>
                <a:ea typeface="SimSun"/>
                <a:cs typeface="SimSun"/>
              </a:rPr>
              <a:t>* 潜在挑战</a:t>
            </a:r>
            <a:r>
              <a:rPr sz="1200"/>
              <a:t>
</a:t>
            </a:r>
            <a:r>
              <a:rPr lang="zh-CN" sz="1200" b="0" i="0" strike="noStrike" cap="none" baseline="0">
                <a:solidFill>
                  <a:srgbClr val="000000"/>
                </a:solidFill>
                <a:effectLst/>
                <a:latin typeface="SimSun"/>
                <a:ea typeface="SimSun"/>
                <a:cs typeface="SimSun"/>
              </a:rPr>
              <a:t>* 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本报告将对拉丁美洲地区神秘香料臻品印度奶茶市场进行分析。</a:t>
            </a:r>
            <a:r>
              <a:rPr lang="zh-CN" sz="1200" b="0" i="0" strike="noStrike" cap="none" baseline="0">
                <a:solidFill>
                  <a:srgbClr val="000000"/>
                </a:solidFill>
                <a:effectLst/>
                <a:latin typeface="SimSun"/>
                <a:ea typeface="SimSun"/>
                <a:cs typeface="SimSun"/>
              </a:rPr>
              <a:t>它涵盖产品说明、市场趋势、竞争分析、分销渠道、促销计划、预期结果和建议。</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神秘</a:t>
            </a:r>
            <a:r>
              <a:rPr sz="1200"/>
              <a:t>
</a:t>
            </a:r>
            <a:r>
              <a:rPr lang="zh-CN" sz="1200" b="0" i="0" strike="noStrike" cap="none" baseline="0">
                <a:solidFill>
                  <a:srgbClr val="000000"/>
                </a:solidFill>
                <a:effectLst/>
                <a:latin typeface="SimSun"/>
                <a:ea typeface="SimSun"/>
                <a:cs typeface="SimSun"/>
              </a:rPr>
              <a:t>香料高级柴茶是 Contoso 饮料推出的新产品，该公司专门生产并分发世界各地的优质饮料。</a:t>
            </a:r>
            <a:r>
              <a:rPr lang="zh-CN" sz="1200" b="0" i="0" strike="noStrike" cap="none" baseline="0">
                <a:solidFill>
                  <a:srgbClr val="000000"/>
                </a:solidFill>
                <a:effectLst/>
                <a:latin typeface="SimSun"/>
                <a:ea typeface="SimSun"/>
                <a:cs typeface="SimSun"/>
              </a:rPr>
              <a:t>神秘香料臻品印度奶茶是一款源自印度的香料茶饮，现已流行于世界各地。</a:t>
            </a:r>
            <a:r>
              <a:rPr lang="zh-CN" sz="1200" b="0" i="0" strike="noStrike" cap="none" baseline="0">
                <a:solidFill>
                  <a:srgbClr val="000000"/>
                </a:solidFill>
                <a:effectLst/>
                <a:latin typeface="SimSun"/>
                <a:ea typeface="SimSun"/>
                <a:cs typeface="SimSun"/>
              </a:rPr>
              <a:t>这是一款可以灵活调配的饮品，冷热饮用皆宜，可加奶也可不加奶，还可以添加不同的香料和甜味剂。</a:t>
            </a:r>
            <a:r>
              <a:rPr lang="zh-CN" sz="1200" b="0" i="0" strike="noStrike" cap="none" baseline="0">
                <a:solidFill>
                  <a:srgbClr val="000000"/>
                </a:solidFill>
                <a:effectLst/>
                <a:latin typeface="SimSun"/>
                <a:ea typeface="SimSun"/>
                <a:cs typeface="SimSun"/>
              </a:rPr>
              <a:t>印度奶茶对健康有诸多益处，例如，增强免疫力、减轻炎症、促进消化。</a:t>
            </a:r>
            <a:r>
              <a:rPr lang="zh-CN" sz="1200" b="0" i="0" strike="noStrike" cap="none" baseline="0">
                <a:solidFill>
                  <a:srgbClr val="000000"/>
                </a:solidFill>
                <a:effectLst/>
                <a:latin typeface="SimSun"/>
                <a:ea typeface="SimSun"/>
                <a:cs typeface="SimSun"/>
              </a:rPr>
              <a:t>它还承载着深厚的文化和历史意义，常常与好客、友谊和休闲放松联系在一起。</a:t>
            </a:r>
            <a:r>
              <a:rPr lang="zh-CN" sz="1200" b="0" i="0" strike="noStrike" cap="none" baseline="0">
                <a:solidFill>
                  <a:srgbClr val="000000"/>
                </a:solidFill>
                <a:effectLst/>
                <a:latin typeface="SimSun"/>
                <a:ea typeface="SimSun"/>
                <a:cs typeface="SimSun"/>
              </a:rPr>
              <a:t>本报告旨在为神秘香料臻品印度奶茶提供市场分析，主要聚焦拉丁美洲地区。</a:t>
            </a:r>
            <a:r>
              <a:rPr lang="zh-CN" sz="1200" b="0" i="0" strike="noStrike" cap="none" baseline="0">
                <a:solidFill>
                  <a:srgbClr val="000000"/>
                </a:solidFill>
                <a:effectLst/>
                <a:latin typeface="SimSun"/>
                <a:ea typeface="SimSun"/>
                <a:cs typeface="SimSun"/>
              </a:rPr>
              <a:t>报告将涵盖以下方面：</a:t>
            </a:r>
            <a:r>
              <a:rPr sz="1200"/>
              <a:t>
</a:t>
            </a:r>
            <a:r>
              <a:rPr lang="zh-CN" sz="1200" b="0" i="0" strike="noStrike" cap="none" baseline="0">
                <a:solidFill>
                  <a:srgbClr val="000000"/>
                </a:solidFill>
                <a:effectLst/>
                <a:latin typeface="SimSun"/>
                <a:ea typeface="SimSun"/>
                <a:cs typeface="SimSun"/>
              </a:rPr>
              <a:t>·        神秘香料高级柴茶</a:t>
            </a:r>
            <a:r>
              <a:rPr sz="1200"/>
              <a:t>
</a:t>
            </a:r>
            <a:r>
              <a:rPr lang="zh-CN" sz="1200" b="0" i="0" strike="noStrike" cap="none" baseline="0">
                <a:solidFill>
                  <a:srgbClr val="000000"/>
                </a:solidFill>
                <a:effectLst/>
                <a:latin typeface="SimSun"/>
                <a:ea typeface="SimSun"/>
                <a:cs typeface="SimSun"/>
              </a:rPr>
              <a:t>的产品说明、功能和优势        拉丁美洲</a:t>
            </a:r>
            <a:r>
              <a:rPr sz="1200"/>
              <a:t>
</a:t>
            </a:r>
            <a:r>
              <a:rPr lang="zh-CN" sz="1200" b="0" i="0" strike="noStrike" cap="none" baseline="0">
                <a:solidFill>
                  <a:srgbClr val="000000"/>
                </a:solidFill>
                <a:effectLst/>
                <a:latin typeface="SimSun"/>
                <a:ea typeface="SimSun"/>
                <a:cs typeface="SimSun"/>
              </a:rPr>
              <a:t>柴茶的市场趋势和需求。        拉丁美洲</a:t>
            </a:r>
            <a:r>
              <a:rPr sz="1200"/>
              <a:t>
</a:t>
            </a:r>
            <a:r>
              <a:rPr lang="zh-CN" sz="1200" b="0" i="0" strike="noStrike" cap="none" baseline="0">
                <a:solidFill>
                  <a:srgbClr val="000000"/>
                </a:solidFill>
                <a:effectLst/>
                <a:latin typeface="SimSun"/>
                <a:ea typeface="SimSun"/>
                <a:cs typeface="SimSun"/>
              </a:rPr>
              <a:t>柴茶的竞争分析·        拉丁美洲</a:t>
            </a:r>
            <a:r>
              <a:rPr sz="1200"/>
              <a:t>
</a:t>
            </a:r>
            <a:r>
              <a:rPr lang="zh-CN" sz="1200" b="0" i="0" strike="noStrike" cap="none" baseline="0">
                <a:solidFill>
                  <a:srgbClr val="000000"/>
                </a:solidFill>
                <a:effectLst/>
                <a:latin typeface="SimSun"/>
                <a:ea typeface="SimSun"/>
                <a:cs typeface="SimSun"/>
              </a:rPr>
              <a:t>柴茶的分销渠道。        拉丁美洲</a:t>
            </a:r>
            <a:r>
              <a:rPr sz="1200"/>
              <a:t>
</a:t>
            </a:r>
            <a:r>
              <a:rPr lang="zh-CN" sz="1200" b="0" i="0" strike="noStrike" cap="none" baseline="0">
                <a:solidFill>
                  <a:srgbClr val="000000"/>
                </a:solidFill>
                <a:effectLst/>
                <a:latin typeface="SimSun"/>
                <a:ea typeface="SimSun"/>
                <a:cs typeface="SimSun"/>
              </a:rPr>
              <a:t>柴茶的推广计划和战略。        促销计划</a:t>
            </a:r>
            <a:r>
              <a:rPr sz="1200"/>
              <a:t>
</a:t>
            </a:r>
            <a:r>
              <a:rPr lang="zh-CN" sz="1200" b="0" i="0" strike="noStrike" cap="none" baseline="0">
                <a:solidFill>
                  <a:srgbClr val="000000"/>
                </a:solidFill>
                <a:effectLst/>
                <a:latin typeface="SimSun"/>
                <a:ea typeface="SimSun"/>
                <a:cs typeface="SimSun"/>
              </a:rPr>
              <a:t>的预期结果和挑战。        拉丁美洲柴茶未来的建议和结论</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神秘香料臻品印度奶茶是一种精心调配的混合茶，秉承了印度奶茶的传统。</a:t>
            </a:r>
            <a:r>
              <a:rPr lang="zh-CN" sz="1200" b="0" i="0" strike="noStrike" cap="none" baseline="0">
                <a:solidFill>
                  <a:srgbClr val="000000"/>
                </a:solidFill>
                <a:effectLst/>
                <a:latin typeface="SimSun"/>
                <a:ea typeface="SimSun"/>
                <a:cs typeface="SimSun"/>
              </a:rPr>
              <a:t>每个杯子都会带你穿越印度充满活力的风景，为你的家带来真正的柴体验。</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产品描述</a:t>
            </a:r>
            <a:r>
              <a:rPr sz="1200"/>
              <a:t>
</a:t>
            </a:r>
            <a:r>
              <a:rPr lang="zh-CN" sz="1200" b="0" i="0" strike="noStrike" cap="none" baseline="0">
                <a:solidFill>
                  <a:srgbClr val="000000"/>
                </a:solidFill>
                <a:effectLst/>
                <a:latin typeface="SimSun"/>
                <a:ea typeface="SimSun"/>
                <a:cs typeface="SimSun"/>
              </a:rPr>
              <a:t>神秘香料高级柴茶是一种精心制作的混合，向印度柴的永恒传统致敬。</a:t>
            </a:r>
            <a:r>
              <a:rPr lang="zh-CN" sz="12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r>
              <a:rPr lang="zh-CN" sz="1200" b="0" i="0" strike="noStrike" cap="none" baseline="0">
                <a:solidFill>
                  <a:srgbClr val="000000"/>
                </a:solidFill>
                <a:effectLst/>
                <a:latin typeface="SimSun"/>
                <a:ea typeface="SimSun"/>
                <a:cs typeface="SimSun"/>
              </a:rPr>
              <a:t>神秘香料臻品印度奶茶的产品说明、特点和益处概述如下表所示：</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拉丁美洲市场为印度奶茶提供了巨大商机，因为该地区对健康、天然、异域特色产品的需求日益增长。</a:t>
            </a:r>
            <a:r>
              <a:rPr lang="zh-CN" sz="1200" b="0" i="0" strike="noStrike" cap="none" baseline="0">
                <a:solidFill>
                  <a:srgbClr val="000000"/>
                </a:solidFill>
                <a:effectLst/>
                <a:latin typeface="SimSun"/>
                <a:ea typeface="SimSun"/>
                <a:cs typeface="SimSun"/>
              </a:rPr>
              <a:t>2019 年，全球印度奶茶市场规模为 19 亿美元，预计 2020 年至 2027 年复合年均增长率为 5.5%，其中拉丁美洲是增长最快的地区之一。</a:t>
            </a:r>
            <a:r>
              <a:rPr lang="zh-CN" sz="1200" b="0" i="0" strike="noStrike" cap="none" baseline="0">
                <a:solidFill>
                  <a:srgbClr val="000000"/>
                </a:solidFill>
                <a:effectLst/>
                <a:latin typeface="SimSun"/>
                <a:ea typeface="SimSun"/>
                <a:cs typeface="SimSun"/>
              </a:rPr>
              <a:t>增长的主要驱动因素包括提高意识、增加可支配收入和扩大分配。</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市场趋势和需求</a:t>
            </a:r>
            <a:r>
              <a:rPr sz="1200"/>
              <a:t>
</a:t>
            </a:r>
            <a:r>
              <a:rPr lang="zh-CN" sz="1200" b="0" i="0" strike="noStrike" cap="none" baseline="0">
                <a:solidFill>
                  <a:srgbClr val="000000"/>
                </a:solidFill>
                <a:effectLst/>
                <a:latin typeface="SimSun"/>
                <a:ea typeface="SimSun"/>
                <a:cs typeface="SimSun"/>
              </a:rPr>
              <a:t>拉丁美洲市场为柴茶提供了一个很好的机会，因为该地区对健康、天然和异国产品的需求越来越大。</a:t>
            </a:r>
            <a:r>
              <a:rPr lang="zh-CN" sz="1200" b="0" i="0" strike="noStrike" cap="none" baseline="0">
                <a:solidFill>
                  <a:srgbClr val="000000"/>
                </a:solidFill>
                <a:effectLst/>
                <a:latin typeface="SimSun"/>
                <a:ea typeface="SimSun"/>
                <a:cs typeface="SimSun"/>
              </a:rPr>
              <a:t>该地区还拥有深厚的茶文化，尤其是在阿根廷、智利和乌拉圭等国家/地区，马黛茶饮料在这些地方深受欢迎。</a:t>
            </a:r>
            <a:r>
              <a:rPr lang="zh-CN" sz="1200" b="0" i="0" strike="noStrike" cap="none" baseline="0">
                <a:solidFill>
                  <a:srgbClr val="000000"/>
                </a:solidFill>
                <a:effectLst/>
                <a:latin typeface="SimSun"/>
                <a:ea typeface="SimSun"/>
                <a:cs typeface="SimSun"/>
              </a:rPr>
              <a:t>印度奶茶既能吸引茶叶爱好者，也能吸引喜欢喝咖啡的人群，因为它不仅能提供类似咖啡因的提神效果，还有更复杂的风味。</a:t>
            </a:r>
            <a:r>
              <a:rPr lang="zh-CN" sz="1200" b="0" i="0" strike="noStrike" cap="none" baseline="0">
                <a:solidFill>
                  <a:srgbClr val="000000"/>
                </a:solidFill>
                <a:effectLst/>
                <a:latin typeface="SimSun"/>
                <a:ea typeface="SimSun"/>
                <a:cs typeface="SimSun"/>
              </a:rPr>
              <a:t>印度奶茶也符合拉丁美洲消费者的生活方式和喜好，他们喜欢社交、分享并尽情享受甜食。</a:t>
            </a:r>
            <a:r>
              <a:rPr lang="zh-CN" sz="1200" b="0" i="0" strike="noStrike" cap="none" baseline="0">
                <a:solidFill>
                  <a:srgbClr val="000000"/>
                </a:solidFill>
                <a:effectLst/>
                <a:latin typeface="SimSun"/>
                <a:ea typeface="SimSun"/>
                <a:cs typeface="SimSun"/>
              </a:rPr>
              <a:t>根据 Grand View Research 的一份报告，2019 年全球印度奶茶市场规模达 19 亿美元，预计 2020 年至 2027 年的复合年增长率 (CAGR) 将达到 5.5%。</a:t>
            </a:r>
            <a:r>
              <a:rPr lang="zh-CN" sz="1200" b="0" i="0" strike="noStrike" cap="none" baseline="0">
                <a:solidFill>
                  <a:srgbClr val="000000"/>
                </a:solidFill>
                <a:effectLst/>
                <a:latin typeface="SimSun"/>
                <a:ea typeface="SimSun"/>
                <a:cs typeface="SimSun"/>
              </a:rPr>
              <a:t>报告还指出，拉丁美洲是印度奶茶增长最快的地区之一，2020 年至 2027 年的复合年增长率将达到 6.2%。</a:t>
            </a:r>
            <a:r>
              <a:rPr lang="zh-CN" sz="1200" b="0" i="0" strike="noStrike" cap="none" baseline="0">
                <a:solidFill>
                  <a:srgbClr val="000000"/>
                </a:solidFill>
                <a:effectLst/>
                <a:latin typeface="SimSun"/>
                <a:ea typeface="SimSun"/>
                <a:cs typeface="SimSun"/>
              </a:rPr>
              <a:t>拉丁美洲柴茶增长的主要推动因素是：</a:t>
            </a:r>
            <a:r>
              <a:rPr sz="1200"/>
              <a:t>
</a:t>
            </a:r>
            <a:r>
              <a:rPr lang="zh-CN" sz="1200" b="0" i="0" strike="noStrike" cap="none" baseline="0">
                <a:solidFill>
                  <a:srgbClr val="000000"/>
                </a:solidFill>
                <a:effectLst/>
                <a:latin typeface="SimSun"/>
                <a:ea typeface="SimSun"/>
                <a:cs typeface="SimSun"/>
              </a:rPr>
              <a:t>        柴茶</a:t>
            </a:r>
            <a:r>
              <a:rPr sz="1200"/>
              <a:t>
</a:t>
            </a:r>
            <a:r>
              <a:rPr lang="zh-CN" sz="1200" b="0" i="0" strike="noStrike" cap="none" baseline="0">
                <a:solidFill>
                  <a:srgbClr val="000000"/>
                </a:solidFill>
                <a:effectLst/>
                <a:latin typeface="SimSun"/>
                <a:ea typeface="SimSun"/>
                <a:cs typeface="SimSun"/>
              </a:rPr>
              <a:t>健康效益和文化方面的意识和兴趣日益增强。        中产阶级消费者</a:t>
            </a:r>
            <a:r>
              <a:rPr sz="1200"/>
              <a:t>
</a:t>
            </a:r>
            <a:r>
              <a:rPr lang="zh-CN" sz="1200" b="0" i="0" strike="noStrike" cap="none" baseline="0">
                <a:solidFill>
                  <a:srgbClr val="000000"/>
                </a:solidFill>
                <a:effectLst/>
                <a:latin typeface="SimSun"/>
                <a:ea typeface="SimSun"/>
                <a:cs typeface="SimSun"/>
              </a:rPr>
              <a:t>可支配收入和消费力的上升。        年轻和城市细分</a:t>
            </a:r>
            <a:r>
              <a:rPr sz="1200"/>
              <a:t>
</a:t>
            </a:r>
            <a:r>
              <a:rPr lang="zh-CN" sz="1200" b="0" i="0" strike="noStrike" cap="none" baseline="0">
                <a:solidFill>
                  <a:srgbClr val="000000"/>
                </a:solidFill>
                <a:effectLst/>
                <a:latin typeface="SimSun"/>
                <a:ea typeface="SimSun"/>
                <a:cs typeface="SimSun"/>
              </a:rPr>
              <a:t>中特色和优质茶的日益普及。        各种渠道（如超市、咖啡馆和在线平台</a:t>
            </a:r>
            <a:r>
              <a:rPr sz="1200"/>
              <a:t>
</a:t>
            </a:r>
            <a:r>
              <a:rPr lang="zh-CN" sz="1200" b="0" i="0" strike="noStrike" cap="none" baseline="0">
                <a:solidFill>
                  <a:srgbClr val="000000"/>
                </a:solidFill>
                <a:effectLst/>
                <a:latin typeface="SimSun"/>
                <a:ea typeface="SimSun"/>
                <a:cs typeface="SimSun"/>
              </a:rPr>
              <a:t>）中柴茶产品的分布和供应不断扩大。        柴茶的新型创新口味和格式的出现，如现成饮料、即时和有机品种</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在拉丁美洲，印度奶茶通过零售商、批发商和分销商进行销售。</a:t>
            </a:r>
            <a:r>
              <a:rPr lang="zh-CN" sz="1200" b="0" i="0" strike="noStrike" cap="none" baseline="0">
                <a:solidFill>
                  <a:srgbClr val="000000"/>
                </a:solidFill>
                <a:effectLst/>
                <a:latin typeface="SimSun"/>
                <a:ea typeface="SimSun"/>
                <a:cs typeface="SimSun"/>
              </a:rPr>
              <a:t>超市和咖啡馆等零售商直接向消费者销售产品，并可以影响消费者的认知和购买行为。</a:t>
            </a:r>
            <a:r>
              <a:rPr lang="zh-CN" sz="1200" b="0" i="0" strike="noStrike" cap="none" baseline="0">
                <a:solidFill>
                  <a:srgbClr val="000000"/>
                </a:solidFill>
                <a:effectLst/>
                <a:latin typeface="SimSun"/>
                <a:ea typeface="SimSun"/>
                <a:cs typeface="SimSun"/>
              </a:rPr>
              <a:t>主要零售商包括沃尔玛和星巴克。</a:t>
            </a:r>
            <a:r>
              <a:rPr lang="zh-CN" sz="1200" b="0" i="0" strike="noStrike" cap="none" baseline="0">
                <a:solidFill>
                  <a:srgbClr val="000000"/>
                </a:solidFill>
                <a:effectLst/>
                <a:latin typeface="SimSun"/>
                <a:ea typeface="SimSun"/>
                <a:cs typeface="SimSun"/>
              </a:rPr>
              <a:t>批发商批量销售给零售商，而分销商将产品从制造商运送到零售商。</a:t>
            </a:r>
            <a:r>
              <a:rPr sz="1200"/>
              <a:t>
</a:t>
            </a:r>
            <a:r>
              <a:rPr sz="1200"/>
              <a:t>
</a:t>
            </a:r>
            <a:r>
              <a:rPr sz="1200"/>
              <a:t>
</a:t>
            </a:r>
            <a:r>
              <a:rPr lang="zh-CN" sz="1200" b="0" i="0" strike="noStrike" cap="none" baseline="0">
                <a:solidFill>
                  <a:srgbClr val="000000"/>
                </a:solidFill>
                <a:effectLst/>
                <a:latin typeface="SimSun"/>
                <a:ea typeface="SimSun"/>
                <a:cs typeface="SimSun"/>
              </a:rPr>
              <a:t>原创内容：</a:t>
            </a:r>
            <a:r>
              <a:rPr sz="1200"/>
              <a:t>
</a:t>
            </a:r>
            <a:r>
              <a:rPr lang="zh-CN" sz="1200" b="0" i="0" strike="noStrike" cap="none" baseline="0">
                <a:solidFill>
                  <a:srgbClr val="000000"/>
                </a:solidFill>
                <a:effectLst/>
                <a:latin typeface="SimSun"/>
                <a:ea typeface="SimSun"/>
                <a:cs typeface="SimSun"/>
              </a:rPr>
              <a:t>拉丁美洲柴茶的分销渠道是柴茶产品交付和销售给最终消费者的方式和手段。</a:t>
            </a:r>
            <a:r>
              <a:rPr lang="zh-CN" sz="1200" b="0" i="0" strike="noStrike" cap="none" baseline="0">
                <a:solidFill>
                  <a:srgbClr val="000000"/>
                </a:solidFill>
                <a:effectLst/>
                <a:latin typeface="SimSun"/>
                <a:ea typeface="SimSun"/>
                <a:cs typeface="SimSun"/>
              </a:rPr>
              <a:t>印度奶茶在拉丁美洲的分销渠道可分为三种类型：零售商、批发商和分销商。</a:t>
            </a:r>
            <a:r>
              <a:rPr lang="zh-CN" sz="1200" b="0" i="0" strike="noStrike" cap="none" baseline="0">
                <a:solidFill>
                  <a:srgbClr val="000000"/>
                </a:solidFill>
                <a:effectLst/>
                <a:latin typeface="SimSun"/>
                <a:ea typeface="SimSun"/>
                <a:cs typeface="SimSun"/>
              </a:rPr>
              <a:t>零售商是直接向消费者销售印度奶茶产品的企业，例如超市、便利店、专卖店、咖啡馆以及在线平台。</a:t>
            </a:r>
            <a:r>
              <a:rPr lang="zh-CN" sz="1200" b="0" i="0" strike="noStrike" cap="none" baseline="0">
                <a:solidFill>
                  <a:srgbClr val="000000"/>
                </a:solidFill>
                <a:effectLst/>
                <a:latin typeface="SimSun"/>
                <a:ea typeface="SimSun"/>
                <a:cs typeface="SimSun"/>
              </a:rPr>
              <a:t>零售商是印度奶茶产品最容易被看到和接触到的渠道，他们可以影响消费者对印度奶茶产品的认知、偏好和购买行为。</a:t>
            </a:r>
            <a:r>
              <a:rPr lang="zh-CN" sz="1200" b="0" i="0" strike="noStrike" cap="none" baseline="0">
                <a:solidFill>
                  <a:srgbClr val="000000"/>
                </a:solidFill>
                <a:effectLst/>
                <a:latin typeface="SimSun"/>
                <a:ea typeface="SimSun"/>
                <a:cs typeface="SimSun"/>
              </a:rPr>
              <a:t>零售商还可以为印度奶茶产品提供推广和营销支持，例如展示、标牌和货架空间。</a:t>
            </a:r>
            <a:r>
              <a:rPr lang="zh-CN" sz="1200" b="0" i="0" strike="noStrike" cap="none" baseline="0">
                <a:solidFill>
                  <a:srgbClr val="000000"/>
                </a:solidFill>
                <a:effectLst/>
                <a:latin typeface="SimSun"/>
                <a:ea typeface="SimSun"/>
                <a:cs typeface="SimSun"/>
              </a:rPr>
              <a:t>印度奶茶产品在拉丁美洲的主要零售商有沃尔玛、家乐福、Oxxo、星巴克和亚马逊。</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sz="1200" b="0" i="0" strike="noStrike" cap="none" baseline="0">
                <a:solidFill>
                  <a:srgbClr val="000000"/>
                </a:solidFill>
                <a:effectLst/>
                <a:latin typeface="SimSun"/>
                <a:ea typeface="SimSun"/>
                <a:cs typeface="SimSun"/>
              </a:rPr>
              <a:t>批发商批量购买印度奶茶产品，然后将其出售给零售商或其他中间商。</a:t>
            </a:r>
            <a:r>
              <a:rPr lang="zh-CN" sz="1200" b="0" i="0" strike="noStrike" cap="none" baseline="0">
                <a:solidFill>
                  <a:srgbClr val="000000"/>
                </a:solidFill>
                <a:effectLst/>
                <a:latin typeface="SimSun"/>
                <a:ea typeface="SimSun"/>
                <a:cs typeface="SimSun"/>
              </a:rPr>
              <a:t>他们将印度奶茶产品的供需双方连接起来，并提供各种服务。</a:t>
            </a:r>
            <a:r>
              <a:rPr lang="zh-CN" sz="1200" b="0" i="0" strike="noStrike" cap="none" baseline="0">
                <a:solidFill>
                  <a:srgbClr val="000000"/>
                </a:solidFill>
                <a:effectLst/>
                <a:latin typeface="SimSun"/>
                <a:ea typeface="SimSun"/>
                <a:cs typeface="SimSun"/>
              </a:rPr>
              <a:t>拉丁美洲的主要批发商包括Cencosud、Grupo Pao de Acucar、La Anonima和 Makro。</a:t>
            </a:r>
            <a:r>
              <a:rPr sz="1200"/>
              <a:t>
</a:t>
            </a:r>
            <a:r>
              <a:rPr sz="1200"/>
              <a:t>
</a:t>
            </a:r>
            <a:r>
              <a:rPr sz="1200"/>
              <a:t>
</a:t>
            </a:r>
            <a:r>
              <a:rPr lang="zh-CN" sz="1200" b="0" i="0" strike="noStrike" cap="none" baseline="0">
                <a:solidFill>
                  <a:srgbClr val="000000"/>
                </a:solidFill>
                <a:effectLst/>
                <a:latin typeface="SimSun"/>
                <a:ea typeface="SimSun"/>
                <a:cs typeface="SimSun"/>
              </a:rPr>
              <a:t>原始内容：</a:t>
            </a:r>
            <a:r>
              <a:rPr sz="1200"/>
              <a:t>
</a:t>
            </a:r>
            <a:r>
              <a:rPr lang="zh-CN" sz="1200" b="0" i="0" strike="noStrike" cap="none" baseline="0">
                <a:solidFill>
                  <a:srgbClr val="000000"/>
                </a:solidFill>
                <a:effectLst/>
                <a:latin typeface="SimSun"/>
                <a:ea typeface="SimSun"/>
                <a:cs typeface="SimSun"/>
              </a:rPr>
              <a:t>批发商是批量从制造商或分销商购买柴茶产品并将其出售给零售商或其他中介的企业。</a:t>
            </a:r>
            <a:r>
              <a:rPr lang="zh-CN" sz="1200" b="0" i="0" strike="noStrike" cap="none" baseline="0">
                <a:solidFill>
                  <a:srgbClr val="000000"/>
                </a:solidFill>
                <a:effectLst/>
                <a:latin typeface="SimSun"/>
                <a:ea typeface="SimSun"/>
                <a:cs typeface="SimSun"/>
              </a:rPr>
              <a:t>批发商是连接印度奶茶产品供需双方的纽带，可以为印度奶茶产品提供规模经济、储存和运输服务。</a:t>
            </a:r>
            <a:r>
              <a:rPr lang="zh-CN" sz="1200" b="0" i="0" strike="noStrike" cap="none" baseline="0">
                <a:solidFill>
                  <a:srgbClr val="000000"/>
                </a:solidFill>
                <a:effectLst/>
                <a:latin typeface="SimSun"/>
                <a:ea typeface="SimSun"/>
                <a:cs typeface="SimSun"/>
              </a:rPr>
              <a:t>批发商还可以提供印度奶茶产品的市场信息、反馈和信贷服务。</a:t>
            </a:r>
            <a:r>
              <a:rPr lang="zh-CN" sz="1200" b="0" i="0" strike="noStrike" cap="none" baseline="0">
                <a:solidFill>
                  <a:srgbClr val="000000"/>
                </a:solidFill>
                <a:effectLst/>
                <a:latin typeface="SimSun"/>
                <a:ea typeface="SimSun"/>
                <a:cs typeface="SimSun"/>
              </a:rPr>
              <a:t>在拉丁美洲，主要的印度奶茶产品批发商有 Cencosud、Grupo Pao de Acucar、La Anonima 和 Makro。</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b="0" i="0" strike="noStrike" cap="none" baseline="0">
                <a:solidFill>
                  <a:srgbClr val="262626"/>
                </a:solidFill>
                <a:effectLst/>
                <a:latin typeface="SimSun"/>
                <a:ea typeface="SimSun"/>
                <a:cs typeface="SimSun"/>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分发渠道：分发服务器</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b="0" i="0" strike="noStrike" cap="none" baseline="0">
                <a:solidFill>
                  <a:srgbClr val="FFFFFF"/>
                </a:solidFill>
                <a:effectLst/>
                <a:latin typeface="SimSun"/>
                <a:ea typeface="SimSun"/>
                <a:cs typeface="SimSun"/>
              </a:rPr>
              <a:t>分销商的作用</a:t>
            </a:r>
          </a:p>
          <a:p>
            <a:pPr lvl="1">
              <a:lnSpc>
                <a:spcPct val="90000"/>
              </a:lnSpc>
            </a:pPr>
            <a:r>
              <a:rPr lang="zh-CN" sz="1300" b="0" i="0" strike="noStrike" cap="none" baseline="0">
                <a:solidFill>
                  <a:srgbClr val="FFFFFF"/>
                </a:solidFill>
                <a:effectLst/>
                <a:latin typeface="SimSun"/>
                <a:ea typeface="SimSun"/>
                <a:cs typeface="SimSun"/>
              </a:rPr>
              <a:t>代理和分销印度奶茶产品</a:t>
            </a:r>
          </a:p>
          <a:p>
            <a:pPr lvl="1">
              <a:lnSpc>
                <a:spcPct val="90000"/>
              </a:lnSpc>
            </a:pPr>
            <a:r>
              <a:rPr lang="zh-CN" sz="1300" b="0" i="0" strike="noStrike" cap="none" baseline="0">
                <a:solidFill>
                  <a:srgbClr val="FFFFFF"/>
                </a:solidFill>
                <a:effectLst/>
                <a:latin typeface="SimSun"/>
                <a:ea typeface="SimSun"/>
                <a:cs typeface="SimSun"/>
              </a:rPr>
              <a:t>促进产品在不同市场的流通和销售</a:t>
            </a:r>
          </a:p>
          <a:p>
            <a:pPr lvl="1">
              <a:lnSpc>
                <a:spcPct val="90000"/>
              </a:lnSpc>
            </a:pPr>
            <a:r>
              <a:rPr lang="zh-CN" sz="1300" b="0" i="0" strike="noStrike" cap="none" baseline="0">
                <a:solidFill>
                  <a:srgbClr val="FFFFFF"/>
                </a:solidFill>
                <a:effectLst/>
                <a:latin typeface="SimSun"/>
                <a:ea typeface="SimSun"/>
                <a:cs typeface="SimSun"/>
              </a:rPr>
              <a:t>提供营销、销售和售后服务</a:t>
            </a:r>
          </a:p>
          <a:p>
            <a:pPr>
              <a:lnSpc>
                <a:spcPct val="90000"/>
              </a:lnSpc>
            </a:pPr>
            <a:r>
              <a:rPr lang="zh-CN" sz="1300" b="0" i="0" strike="noStrike" cap="none" baseline="0">
                <a:solidFill>
                  <a:srgbClr val="FFFFFF"/>
                </a:solidFill>
                <a:effectLst/>
                <a:latin typeface="SimSun"/>
                <a:ea typeface="SimSun"/>
                <a:cs typeface="SimSun"/>
              </a:rPr>
              <a:t>关系</a:t>
            </a:r>
          </a:p>
          <a:p>
            <a:pPr lvl="1">
              <a:lnSpc>
                <a:spcPct val="90000"/>
              </a:lnSpc>
            </a:pPr>
            <a:r>
              <a:rPr lang="zh-CN" sz="1300" b="0" i="0" strike="noStrike" cap="none" baseline="0">
                <a:solidFill>
                  <a:srgbClr val="FFFFFF"/>
                </a:solidFill>
                <a:effectLst/>
                <a:latin typeface="SimSun"/>
                <a:ea typeface="SimSun"/>
                <a:cs typeface="SimSun"/>
              </a:rPr>
              <a:t>建立并维护与零售商和消费者的关系</a:t>
            </a:r>
          </a:p>
          <a:p>
            <a:pPr lvl="1">
              <a:lnSpc>
                <a:spcPct val="90000"/>
              </a:lnSpc>
            </a:pPr>
            <a:r>
              <a:rPr lang="zh-CN" sz="1300" b="0" i="0" strike="noStrike" cap="none" baseline="0">
                <a:solidFill>
                  <a:srgbClr val="FFFFFF"/>
                </a:solidFill>
                <a:effectLst/>
                <a:latin typeface="SimSun"/>
                <a:ea typeface="SimSun"/>
                <a:cs typeface="SimSun"/>
              </a:rPr>
              <a:t>提供技术和物流支持</a:t>
            </a:r>
          </a:p>
          <a:p>
            <a:pPr>
              <a:lnSpc>
                <a:spcPct val="90000"/>
              </a:lnSpc>
            </a:pPr>
            <a:r>
              <a:rPr lang="zh-CN" sz="1300" b="0" i="0" strike="noStrike" cap="none" baseline="0">
                <a:solidFill>
                  <a:srgbClr val="FFFFFF"/>
                </a:solidFill>
                <a:effectLst/>
                <a:latin typeface="SimSun"/>
                <a:ea typeface="SimSun"/>
                <a:cs typeface="SimSun"/>
              </a:rPr>
              <a:t>拉丁美洲主要分销商</a:t>
            </a:r>
          </a:p>
          <a:p>
            <a:pPr lvl="1">
              <a:lnSpc>
                <a:spcPct val="90000"/>
              </a:lnSpc>
            </a:pPr>
            <a:r>
              <a:rPr lang="zh-CN" sz="1300" b="0" i="0" strike="noStrike" cap="none" baseline="0">
                <a:solidFill>
                  <a:srgbClr val="FFFFFF"/>
                </a:solidFill>
                <a:effectLst/>
                <a:latin typeface="SimSun"/>
                <a:ea typeface="SimSun"/>
                <a:cs typeface="SimSun"/>
              </a:rPr>
              <a:t>Tailwind Traders</a:t>
            </a:r>
          </a:p>
          <a:p>
            <a:pPr lvl="1">
              <a:lnSpc>
                <a:spcPct val="90000"/>
              </a:lnSpc>
            </a:pPr>
            <a:r>
              <a:rPr lang="zh-CN" sz="1300" b="0" i="0" strike="noStrike" cap="none" baseline="0">
                <a:solidFill>
                  <a:srgbClr val="FFFFFF"/>
                </a:solidFill>
                <a:effectLst/>
                <a:latin typeface="SimSun"/>
                <a:ea typeface="SimSun"/>
                <a:cs typeface="SimSun"/>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推广计划和策略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b="0" i="0" strike="noStrike" cap="none" baseline="0">
                <a:solidFill>
                  <a:srgbClr val="404040"/>
                </a:solidFill>
                <a:effectLst/>
                <a:latin typeface="SimSun"/>
                <a:ea typeface="SimSun"/>
                <a:cs typeface="SimSun"/>
              </a:rPr>
              <a:t>推广计划和策略的目标</a:t>
            </a:r>
          </a:p>
          <a:p>
            <a:pPr lvl="1">
              <a:lnSpc>
                <a:spcPct val="100000"/>
              </a:lnSpc>
            </a:pPr>
            <a:r>
              <a:rPr lang="zh-CN" sz="1700" b="0" i="0" strike="noStrike" cap="none" baseline="0">
                <a:solidFill>
                  <a:srgbClr val="404040"/>
                </a:solidFill>
                <a:effectLst/>
                <a:latin typeface="SimSun"/>
                <a:ea typeface="SimSun"/>
                <a:cs typeface="SimSun"/>
              </a:rPr>
              <a:t>提高目标受众对印度奶茶的认识和兴趣</a:t>
            </a:r>
          </a:p>
          <a:p>
            <a:pPr lvl="1">
              <a:lnSpc>
                <a:spcPct val="100000"/>
              </a:lnSpc>
            </a:pPr>
            <a:r>
              <a:rPr lang="zh-CN" sz="1700" b="0" i="0" strike="noStrike" cap="none" baseline="0">
                <a:solidFill>
                  <a:srgbClr val="404040"/>
                </a:solidFill>
                <a:effectLst/>
                <a:latin typeface="SimSun"/>
                <a:ea typeface="SimSun"/>
                <a:cs typeface="SimSun"/>
              </a:rPr>
              <a:t>将印度奶茶定位为优质、天然、健康的产品</a:t>
            </a:r>
          </a:p>
          <a:p>
            <a:pPr lvl="1">
              <a:lnSpc>
                <a:spcPct val="100000"/>
              </a:lnSpc>
            </a:pPr>
            <a:r>
              <a:rPr lang="zh-CN" sz="1700" b="0" i="0" strike="noStrike" cap="none" baseline="0">
                <a:solidFill>
                  <a:srgbClr val="404040"/>
                </a:solidFill>
                <a:effectLst/>
                <a:latin typeface="SimSun"/>
                <a:ea typeface="SimSun"/>
                <a:cs typeface="SimSun"/>
              </a:rPr>
              <a:t>通过多种渠道和激励措施鼓励消费者品尝和购买印度奶茶</a:t>
            </a:r>
          </a:p>
          <a:p>
            <a:pPr lvl="1">
              <a:lnSpc>
                <a:spcPct val="100000"/>
              </a:lnSpc>
            </a:pPr>
            <a:r>
              <a:rPr lang="zh-CN" sz="1700" b="0" i="0" strike="noStrike" cap="none" baseline="0">
                <a:solidFill>
                  <a:srgbClr val="404040"/>
                </a:solidFill>
                <a:effectLst/>
                <a:latin typeface="SimSun"/>
                <a:ea typeface="SimSun"/>
                <a:cs typeface="SimSun"/>
              </a:rPr>
              <a:t>建立印度奶茶消费者忠诚度和保留率</a:t>
            </a:r>
          </a:p>
          <a:p>
            <a:pPr>
              <a:lnSpc>
                <a:spcPct val="100000"/>
              </a:lnSpc>
            </a:pPr>
            <a:r>
              <a:rPr lang="zh-CN" sz="1700" b="0" i="0" strike="noStrike" cap="none" baseline="0">
                <a:solidFill>
                  <a:srgbClr val="404040"/>
                </a:solidFill>
                <a:effectLst/>
                <a:latin typeface="SimSun"/>
                <a:ea typeface="SimSun"/>
                <a:cs typeface="SimSun"/>
              </a:rPr>
              <a:t>推广计划和策略中使用的方法</a:t>
            </a:r>
          </a:p>
          <a:p>
            <a:pPr lvl="1">
              <a:lnSpc>
                <a:spcPct val="100000"/>
              </a:lnSpc>
            </a:pPr>
            <a:r>
              <a:rPr lang="zh-CN" sz="1700" b="0" i="0" strike="noStrike" cap="none" baseline="0">
                <a:solidFill>
                  <a:srgbClr val="404040"/>
                </a:solidFill>
                <a:effectLst/>
                <a:latin typeface="SimSun"/>
                <a:ea typeface="SimSun"/>
                <a:cs typeface="SimSun"/>
              </a:rPr>
              <a:t>为印度奶茶创建一个朗朗上口、令人难忘的品牌名和徽标</a:t>
            </a:r>
          </a:p>
          <a:p>
            <a:pPr lvl="1">
              <a:lnSpc>
                <a:spcPct val="100000"/>
              </a:lnSpc>
            </a:pPr>
            <a:r>
              <a:rPr lang="zh-CN" sz="1700" b="0" i="0" strike="noStrike" cap="none" baseline="0">
                <a:solidFill>
                  <a:srgbClr val="404040"/>
                </a:solidFill>
                <a:effectLst/>
                <a:latin typeface="SimSun"/>
                <a:ea typeface="SimSun"/>
                <a:cs typeface="SimSun"/>
              </a:rPr>
              <a:t>为印度奶茶建立网站和社交媒体</a:t>
            </a:r>
          </a:p>
          <a:p>
            <a:pPr lvl="1">
              <a:lnSpc>
                <a:spcPct val="100000"/>
              </a:lnSpc>
            </a:pPr>
            <a:r>
              <a:rPr lang="zh-CN" sz="1700" b="0" i="0" strike="noStrike" cap="none" baseline="0">
                <a:solidFill>
                  <a:srgbClr val="404040"/>
                </a:solidFill>
                <a:effectLst/>
                <a:latin typeface="SimSun"/>
                <a:ea typeface="SimSun"/>
                <a:cs typeface="SimSun"/>
              </a:rPr>
              <a:t>开展数字营销活动</a:t>
            </a:r>
          </a:p>
          <a:p>
            <a:pPr lvl="1">
              <a:lnSpc>
                <a:spcPct val="100000"/>
              </a:lnSpc>
            </a:pPr>
            <a:r>
              <a:rPr lang="zh-CN" sz="1700" b="0" i="0" strike="noStrike" cap="none" baseline="0">
                <a:solidFill>
                  <a:srgbClr val="404040"/>
                </a:solidFill>
                <a:effectLst/>
                <a:latin typeface="SimSun"/>
                <a:ea typeface="SimSun"/>
                <a:cs typeface="SimSun"/>
              </a:rPr>
              <a:t>分发免费的印度奶茶样品和优惠券</a:t>
            </a:r>
          </a:p>
          <a:p>
            <a:pPr lvl="1">
              <a:lnSpc>
                <a:spcPct val="100000"/>
              </a:lnSpc>
            </a:pPr>
            <a:r>
              <a:rPr lang="zh-CN" sz="1700" b="0" i="0" strike="noStrike" cap="none" baseline="0">
                <a:solidFill>
                  <a:srgbClr val="404040"/>
                </a:solidFill>
                <a:effectLst/>
                <a:latin typeface="SimSun"/>
                <a:ea typeface="SimSun"/>
                <a:cs typeface="SimSun"/>
              </a:rPr>
              <a:t>组织活动和竞赛</a:t>
            </a:r>
          </a:p>
          <a:p>
            <a:pPr>
              <a:lnSpc>
                <a:spcPct val="100000"/>
              </a:lnSpc>
            </a:pPr>
            <a:r>
              <a:rPr lang="zh-CN" sz="1700" b="0" i="0" strike="noStrike" cap="none" baseline="0">
                <a:solidFill>
                  <a:srgbClr val="404040"/>
                </a:solidFill>
                <a:effectLst/>
                <a:latin typeface="SimSun"/>
                <a:ea typeface="SimSun"/>
                <a:cs typeface="SimSun"/>
              </a:rPr>
              <a:t>推广计划和策略的实施与评估</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100" b="0" i="0" strike="noStrike" cap="none" baseline="0">
                <a:solidFill>
                  <a:srgbClr val="404040"/>
                </a:solidFill>
                <a:effectLst/>
                <a:latin typeface="SimSun"/>
                <a:ea typeface="SimSun"/>
                <a:cs typeface="SimSun"/>
              </a:rPr>
              <a:t>预期结果和挑战：预期结果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sz="1900" b="0" i="0" strike="noStrike" cap="none" baseline="0">
                <a:solidFill>
                  <a:srgbClr val="404040"/>
                </a:solidFill>
                <a:effectLst/>
                <a:latin typeface="SimSun"/>
                <a:ea typeface="SimSun"/>
                <a:cs typeface="SimSun"/>
              </a:rPr>
              <a:t>目标受众对印度奶茶的认知度和兴趣提高 20%</a:t>
            </a:r>
          </a:p>
          <a:p>
            <a:r>
              <a:rPr lang="zh-CN" sz="1900" b="0" i="0" strike="noStrike" cap="none" baseline="0">
                <a:solidFill>
                  <a:srgbClr val="404040"/>
                </a:solidFill>
                <a:effectLst/>
                <a:latin typeface="SimSun"/>
                <a:ea typeface="SimSun"/>
                <a:cs typeface="SimSun"/>
              </a:rPr>
              <a:t>该地区印度奶茶市场份额提高 10%</a:t>
            </a:r>
          </a:p>
          <a:p>
            <a:r>
              <a:rPr lang="zh-CN" sz="1900" b="0" i="0" strike="noStrike" cap="none" baseline="0">
                <a:solidFill>
                  <a:srgbClr val="404040"/>
                </a:solidFill>
                <a:effectLst/>
                <a:latin typeface="SimSun"/>
                <a:ea typeface="SimSun"/>
                <a:cs typeface="SimSun"/>
              </a:rPr>
              <a:t>该地区印度奶茶销售量和收入提高 15%</a:t>
            </a:r>
          </a:p>
          <a:p>
            <a:r>
              <a:rPr lang="zh-CN" sz="1900" b="0" i="0" strike="noStrike" cap="none" baseline="0">
                <a:solidFill>
                  <a:srgbClr val="404040"/>
                </a:solidFill>
                <a:effectLst/>
                <a:latin typeface="SimSun"/>
                <a:ea typeface="SimSun"/>
                <a:cs typeface="SimSun"/>
              </a:rPr>
              <a:t>该地区印度奶茶的客户满意度和保留率提高 25%</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预期结果和挑战：潜在挑战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与其他饮料相比，印度奶茶产品价格高昂，消费者难以负担得起</a:t>
            </a:r>
          </a:p>
          <a:p>
            <a:r>
              <a:rPr lang="zh-CN" sz="2400" b="0" i="0" strike="noStrike" cap="none" baseline="0">
                <a:solidFill>
                  <a:srgbClr val="404040"/>
                </a:solidFill>
                <a:effectLst/>
                <a:latin typeface="SimSun"/>
                <a:ea typeface="SimSun"/>
                <a:cs typeface="SimSun"/>
              </a:rPr>
              <a:t>部分人群对印度奶茶缺乏认识和了解</a:t>
            </a:r>
          </a:p>
          <a:p>
            <a:r>
              <a:rPr lang="zh-CN" sz="2400" b="0" i="0" strike="noStrike" cap="none" baseline="0">
                <a:solidFill>
                  <a:srgbClr val="404040"/>
                </a:solidFill>
                <a:effectLst/>
                <a:latin typeface="SimSun"/>
                <a:ea typeface="SimSun"/>
                <a:cs typeface="SimSun"/>
              </a:rPr>
              <a:t>来自花草茶、绿茶和红茶等其他茶产品的竞争</a:t>
            </a:r>
          </a:p>
          <a:p>
            <a:r>
              <a:rPr lang="zh-CN" sz="2400" b="0" i="0" strike="noStrike" cap="none" baseline="0">
                <a:solidFill>
                  <a:srgbClr val="404040"/>
                </a:solidFill>
                <a:effectLst/>
                <a:latin typeface="SimSun"/>
                <a:ea typeface="SimSun"/>
                <a:cs typeface="SimSun"/>
              </a:rPr>
              <a:t>监管和文化障碍可能会限制印度奶茶产品在某些国家/地区的进入和扩张</a:t>
            </a:r>
          </a:p>
          <a:p>
            <a:r>
              <a:rPr lang="zh-CN" sz="2400" b="0" i="0" strike="noStrike" cap="none" baseline="0">
                <a:solidFill>
                  <a:srgbClr val="404040"/>
                </a:solidFill>
                <a:effectLst/>
                <a:latin typeface="SimSun"/>
                <a:ea typeface="SimSun"/>
                <a:cs typeface="SimSun"/>
              </a:rPr>
              <a:t>环境和社会问题可能会影响印度奶茶原料供应和质量</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CN" sz="3700" b="0" i="0" strike="noStrike" cap="none" baseline="0">
                <a:solidFill>
                  <a:srgbClr val="FFFFFF"/>
                </a:solidFill>
                <a:effectLst/>
                <a:latin typeface="SimSun"/>
                <a:ea typeface="SimSun"/>
                <a:cs typeface="SimSun"/>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zh-CN" sz="1900" b="0" i="0" strike="noStrike" cap="none" baseline="0">
                <a:solidFill>
                  <a:srgbClr val="404040"/>
                </a:solidFill>
                <a:effectLst/>
                <a:latin typeface="SimSun"/>
                <a:ea typeface="SimSun"/>
                <a:cs typeface="SimSun"/>
              </a:rPr>
              <a:t>印度奶茶是一种很有前景的产品，在拉丁美洲市场具有增长潜力</a:t>
            </a:r>
          </a:p>
          <a:p>
            <a:pPr lvl="1">
              <a:lnSpc>
                <a:spcPct val="90000"/>
              </a:lnSpc>
            </a:pPr>
            <a:r>
              <a:rPr lang="zh-CN" sz="1900" b="0" i="0" strike="noStrike" cap="none" baseline="0">
                <a:solidFill>
                  <a:srgbClr val="404040"/>
                </a:solidFill>
                <a:effectLst/>
                <a:latin typeface="SimSun"/>
                <a:ea typeface="SimSun"/>
                <a:cs typeface="SimSun"/>
              </a:rPr>
              <a:t>是一种健康、天然、充满异国情调的饮料替代品</a:t>
            </a:r>
          </a:p>
          <a:p>
            <a:pPr>
              <a:lnSpc>
                <a:spcPct val="90000"/>
              </a:lnSpc>
            </a:pPr>
            <a:r>
              <a:rPr lang="zh-CN" sz="1900" b="0" i="0" strike="noStrike" cap="none" baseline="0">
                <a:solidFill>
                  <a:srgbClr val="404040"/>
                </a:solidFill>
                <a:effectLst/>
                <a:latin typeface="SimSun"/>
                <a:ea typeface="SimSun"/>
                <a:cs typeface="SimSun"/>
              </a:rPr>
              <a:t>将印度奶茶定位为优质、正宗、多功能的产品并进行营销</a:t>
            </a:r>
          </a:p>
          <a:p>
            <a:pPr lvl="1">
              <a:lnSpc>
                <a:spcPct val="90000"/>
              </a:lnSpc>
            </a:pPr>
            <a:r>
              <a:rPr lang="zh-CN" sz="1900" b="0" i="0" strike="noStrike" cap="none" baseline="0">
                <a:solidFill>
                  <a:srgbClr val="404040"/>
                </a:solidFill>
                <a:effectLst/>
                <a:latin typeface="SimSun"/>
                <a:ea typeface="SimSun"/>
                <a:cs typeface="SimSun"/>
              </a:rPr>
              <a:t>吸引不同的消费群体和场合</a:t>
            </a:r>
          </a:p>
          <a:p>
            <a:pPr>
              <a:lnSpc>
                <a:spcPct val="90000"/>
              </a:lnSpc>
            </a:pPr>
            <a:r>
              <a:rPr lang="zh-CN" sz="1900" b="0" i="0" strike="noStrike" cap="none" baseline="0">
                <a:solidFill>
                  <a:srgbClr val="404040"/>
                </a:solidFill>
                <a:effectLst/>
                <a:latin typeface="SimSun"/>
                <a:ea typeface="SimSun"/>
                <a:cs typeface="SimSun"/>
              </a:rPr>
              <a:t>利用独特的特点和益处，例如浓郁的香气、风味和健康益处</a:t>
            </a:r>
          </a:p>
          <a:p>
            <a:pPr lvl="1">
              <a:lnSpc>
                <a:spcPct val="90000"/>
              </a:lnSpc>
            </a:pPr>
            <a:r>
              <a:rPr lang="zh-CN" sz="1900" b="0" i="0" strike="noStrike" cap="none" baseline="0">
                <a:solidFill>
                  <a:srgbClr val="404040"/>
                </a:solidFill>
                <a:effectLst/>
                <a:latin typeface="SimSun"/>
                <a:ea typeface="SimSun"/>
                <a:cs typeface="SimSun"/>
              </a:rPr>
              <a:t>区别于其他茶产品</a:t>
            </a:r>
          </a:p>
          <a:p>
            <a:pPr>
              <a:lnSpc>
                <a:spcPct val="90000"/>
              </a:lnSpc>
            </a:pPr>
            <a:r>
              <a:rPr lang="zh-CN" sz="1900" b="0" i="0" strike="noStrike" cap="none" baseline="0">
                <a:solidFill>
                  <a:srgbClr val="404040"/>
                </a:solidFill>
                <a:effectLst/>
                <a:latin typeface="SimSun"/>
                <a:ea typeface="SimSun"/>
                <a:cs typeface="SimSun"/>
              </a:rPr>
              <a:t>采用线上和线下相结合的方法，接触目标受众并与之互动</a:t>
            </a:r>
          </a:p>
          <a:p>
            <a:pPr lvl="1">
              <a:lnSpc>
                <a:spcPct val="90000"/>
              </a:lnSpc>
            </a:pPr>
            <a:r>
              <a:rPr lang="zh-CN" sz="1900" b="0" i="0" strike="noStrike" cap="none" baseline="0">
                <a:solidFill>
                  <a:srgbClr val="404040"/>
                </a:solidFill>
                <a:effectLst/>
                <a:latin typeface="SimSun"/>
                <a:ea typeface="SimSun"/>
                <a:cs typeface="SimSun"/>
              </a:rPr>
              <a:t>打造忠诚度高、满意度高的客户群</a:t>
            </a:r>
          </a:p>
          <a:p>
            <a:pPr>
              <a:lnSpc>
                <a:spcPct val="90000"/>
              </a:lnSpc>
            </a:pPr>
            <a:r>
              <a:rPr lang="zh-CN" sz="1900" b="0" i="0" strike="noStrike" cap="none" baseline="0">
                <a:solidFill>
                  <a:srgbClr val="404040"/>
                </a:solidFill>
                <a:effectLst/>
                <a:latin typeface="SimSun"/>
                <a:ea typeface="SimSun"/>
                <a:cs typeface="SimSun"/>
              </a:rPr>
              <a:t>克服价格、知名度、竞争、监管和可持续性等挑战和威胁</a:t>
            </a:r>
          </a:p>
          <a:p>
            <a:pPr lvl="1">
              <a:lnSpc>
                <a:spcPct val="90000"/>
              </a:lnSpc>
            </a:pPr>
            <a:r>
              <a:rPr lang="zh-CN" sz="1900" b="0" i="0" strike="noStrike" cap="none" baseline="0">
                <a:solidFill>
                  <a:srgbClr val="404040"/>
                </a:solidFill>
                <a:effectLst/>
                <a:latin typeface="SimSun"/>
                <a:ea typeface="SimSun"/>
                <a:cs typeface="SimSun"/>
              </a:rPr>
              <a:t>不断监测、评估和调整推广计划和策略</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sz="4700" b="0" i="0" strike="noStrike" cap="none" baseline="0">
                <a:solidFill>
                  <a:srgbClr val="404040"/>
                </a:solidFill>
                <a:effectLst/>
                <a:latin typeface="SimSun"/>
                <a:ea typeface="SimSun"/>
                <a:cs typeface="SimSun"/>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b="0" i="0" strike="noStrike" cap="none" baseline="0">
                <a:solidFill>
                  <a:srgbClr val="404040"/>
                </a:solidFill>
                <a:effectLst/>
                <a:latin typeface="SimSun"/>
                <a:ea typeface="SimSun"/>
                <a:cs typeface="SimSun"/>
              </a:rPr>
              <a:t>介绍</a:t>
            </a:r>
          </a:p>
          <a:p>
            <a:pPr>
              <a:lnSpc>
                <a:spcPct val="100000"/>
              </a:lnSpc>
            </a:pPr>
            <a:r>
              <a:rPr lang="zh-CN" sz="1800" b="0" i="0" strike="noStrike" cap="none" baseline="0">
                <a:solidFill>
                  <a:srgbClr val="404040"/>
                </a:solidFill>
                <a:effectLst/>
                <a:latin typeface="SimSun"/>
                <a:ea typeface="SimSun"/>
                <a:cs typeface="SimSun"/>
              </a:rPr>
              <a:t>产品描述</a:t>
            </a:r>
          </a:p>
          <a:p>
            <a:pPr>
              <a:lnSpc>
                <a:spcPct val="100000"/>
              </a:lnSpc>
            </a:pPr>
            <a:r>
              <a:rPr lang="zh-CN" sz="1800" b="0" i="0" strike="noStrike" cap="none" baseline="0">
                <a:solidFill>
                  <a:srgbClr val="404040"/>
                </a:solidFill>
                <a:effectLst/>
                <a:latin typeface="SimSun"/>
                <a:ea typeface="SimSun"/>
                <a:cs typeface="SimSun"/>
              </a:rPr>
              <a:t>产品说明 (1/2)</a:t>
            </a:r>
          </a:p>
          <a:p>
            <a:pPr>
              <a:lnSpc>
                <a:spcPct val="100000"/>
              </a:lnSpc>
            </a:pPr>
            <a:r>
              <a:rPr lang="zh-CN" sz="1800" b="0" i="0" strike="noStrike" cap="none" baseline="0">
                <a:solidFill>
                  <a:srgbClr val="404040"/>
                </a:solidFill>
                <a:effectLst/>
                <a:latin typeface="SimSun"/>
                <a:ea typeface="SimSun"/>
                <a:cs typeface="SimSun"/>
              </a:rPr>
              <a:t>产品说明 (2/2)</a:t>
            </a:r>
          </a:p>
          <a:p>
            <a:pPr>
              <a:lnSpc>
                <a:spcPct val="100000"/>
              </a:lnSpc>
            </a:pPr>
            <a:r>
              <a:rPr lang="zh-CN" sz="1800" b="0" i="0" strike="noStrike" cap="none" baseline="0">
                <a:solidFill>
                  <a:srgbClr val="404040"/>
                </a:solidFill>
                <a:effectLst/>
                <a:latin typeface="SimSun"/>
                <a:ea typeface="SimSun"/>
                <a:cs typeface="SimSun"/>
              </a:rPr>
              <a:t>市场趋势和需求</a:t>
            </a:r>
          </a:p>
          <a:p>
            <a:pPr>
              <a:lnSpc>
                <a:spcPct val="100000"/>
              </a:lnSpc>
            </a:pPr>
            <a:r>
              <a:rPr lang="zh-CN" sz="1800" b="0" i="0" strike="noStrike" cap="none" baseline="0">
                <a:solidFill>
                  <a:srgbClr val="404040"/>
                </a:solidFill>
                <a:effectLst/>
                <a:latin typeface="SimSun"/>
                <a:ea typeface="SimSun"/>
                <a:cs typeface="SimSun"/>
              </a:rPr>
              <a:t>拉丁美洲印度奶茶市场份额</a:t>
            </a:r>
          </a:p>
          <a:p>
            <a:pPr>
              <a:lnSpc>
                <a:spcPct val="100000"/>
              </a:lnSpc>
            </a:pPr>
            <a:r>
              <a:rPr lang="zh-CN" sz="1800" b="0" i="0" strike="noStrike" cap="none" baseline="0">
                <a:solidFill>
                  <a:srgbClr val="404040"/>
                </a:solidFill>
                <a:effectLst/>
                <a:latin typeface="SimSun"/>
                <a:ea typeface="SimSun"/>
                <a:cs typeface="SimSun"/>
              </a:rPr>
              <a:t>分销渠道</a:t>
            </a:r>
          </a:p>
          <a:p>
            <a:pPr>
              <a:lnSpc>
                <a:spcPct val="100000"/>
              </a:lnSpc>
            </a:pPr>
            <a:r>
              <a:rPr lang="zh-CN" sz="1800" b="0" i="0" strike="noStrike" cap="none" baseline="0">
                <a:solidFill>
                  <a:srgbClr val="404040"/>
                </a:solidFill>
                <a:effectLst/>
                <a:latin typeface="SimSun"/>
                <a:ea typeface="SimSun"/>
                <a:cs typeface="SimSun"/>
              </a:rPr>
              <a:t>推广计划和策略</a:t>
            </a:r>
          </a:p>
          <a:p>
            <a:pPr>
              <a:lnSpc>
                <a:spcPct val="100000"/>
              </a:lnSpc>
            </a:pPr>
            <a:r>
              <a:rPr lang="zh-CN" sz="1800" b="0" i="0" strike="noStrike" cap="none" baseline="0">
                <a:solidFill>
                  <a:srgbClr val="404040"/>
                </a:solidFill>
                <a:effectLst/>
                <a:latin typeface="SimSun"/>
                <a:ea typeface="SimSun"/>
                <a:cs typeface="SimSun"/>
              </a:rPr>
              <a:t>预期成果和挑战</a:t>
            </a:r>
          </a:p>
          <a:p>
            <a:pPr>
              <a:lnSpc>
                <a:spcPct val="100000"/>
              </a:lnSpc>
            </a:pPr>
            <a:r>
              <a:rPr lang="zh-CN" sz="1800" b="0" i="0" strike="noStrike" cap="none" baseline="0">
                <a:solidFill>
                  <a:srgbClr val="404040"/>
                </a:solidFill>
                <a:effectLst/>
                <a:latin typeface="SimSun"/>
                <a:ea typeface="SimSun"/>
                <a:cs typeface="SimSun"/>
              </a:rPr>
              <a:t>建议和结论</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b="0" i="0" strike="noStrike" cap="none" baseline="0">
                <a:solidFill>
                  <a:srgbClr val="FFFFFF"/>
                </a:solidFill>
                <a:effectLst/>
                <a:latin typeface="SimSun"/>
                <a:ea typeface="SimSun"/>
                <a:cs typeface="SimSun"/>
              </a:rPr>
              <a:t>介绍</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b="0" i="0" strike="noStrike" cap="none" baseline="0">
                <a:solidFill>
                  <a:srgbClr val="FFFFFF"/>
                </a:solidFill>
                <a:effectLst/>
                <a:latin typeface="SimSun"/>
                <a:ea typeface="SimSun"/>
                <a:cs typeface="SimSun"/>
              </a:rPr>
              <a:t>产品说明、特点和益处</a:t>
            </a:r>
          </a:p>
          <a:p>
            <a:pPr>
              <a:lnSpc>
                <a:spcPct val="90000"/>
              </a:lnSpc>
            </a:pPr>
            <a:r>
              <a:rPr lang="zh-CN" sz="1500" b="0" i="0" strike="noStrike" cap="none" baseline="0">
                <a:solidFill>
                  <a:srgbClr val="FFFFFF"/>
                </a:solidFill>
                <a:effectLst/>
                <a:latin typeface="SimSun"/>
                <a:ea typeface="SimSun"/>
                <a:cs typeface="SimSun"/>
              </a:rPr>
              <a:t>拉丁美洲市场趋势和需求</a:t>
            </a:r>
          </a:p>
          <a:p>
            <a:pPr>
              <a:lnSpc>
                <a:spcPct val="90000"/>
              </a:lnSpc>
            </a:pPr>
            <a:r>
              <a:rPr lang="zh-CN" sz="1500" b="0" i="0" strike="noStrike" cap="none" baseline="0">
                <a:solidFill>
                  <a:srgbClr val="FFFFFF"/>
                </a:solidFill>
                <a:effectLst/>
                <a:latin typeface="SimSun"/>
                <a:ea typeface="SimSun"/>
                <a:cs typeface="SimSun"/>
              </a:rPr>
              <a:t>拉丁美洲竞品分析</a:t>
            </a:r>
          </a:p>
          <a:p>
            <a:pPr>
              <a:lnSpc>
                <a:spcPct val="90000"/>
              </a:lnSpc>
            </a:pPr>
            <a:r>
              <a:rPr lang="zh-CN" sz="1500" b="0" i="0" strike="noStrike" cap="none" baseline="0">
                <a:solidFill>
                  <a:srgbClr val="FFFFFF"/>
                </a:solidFill>
                <a:effectLst/>
                <a:latin typeface="SimSun"/>
                <a:ea typeface="SimSun"/>
                <a:cs typeface="SimSun"/>
              </a:rPr>
              <a:t>拉丁美洲分销渠道</a:t>
            </a:r>
          </a:p>
          <a:p>
            <a:pPr>
              <a:lnSpc>
                <a:spcPct val="90000"/>
              </a:lnSpc>
            </a:pPr>
            <a:r>
              <a:rPr lang="zh-CN" sz="1500" b="0" i="0" strike="noStrike" cap="none" baseline="0">
                <a:solidFill>
                  <a:srgbClr val="FFFFFF"/>
                </a:solidFill>
                <a:effectLst/>
                <a:latin typeface="SimSun"/>
                <a:ea typeface="SimSun"/>
                <a:cs typeface="SimSun"/>
              </a:rPr>
              <a:t>拉丁美洲推广计划和策略</a:t>
            </a:r>
          </a:p>
          <a:p>
            <a:pPr>
              <a:lnSpc>
                <a:spcPct val="90000"/>
              </a:lnSpc>
            </a:pPr>
            <a:r>
              <a:rPr lang="zh-CN" sz="1500" b="0" i="0" strike="noStrike" cap="none" baseline="0">
                <a:solidFill>
                  <a:srgbClr val="FFFFFF"/>
                </a:solidFill>
                <a:effectLst/>
                <a:latin typeface="SimSun"/>
                <a:ea typeface="SimSun"/>
                <a:cs typeface="SimSun"/>
              </a:rPr>
              <a:t>预期成果和挑战</a:t>
            </a:r>
          </a:p>
          <a:p>
            <a:pPr>
              <a:lnSpc>
                <a:spcPct val="90000"/>
              </a:lnSpc>
            </a:pPr>
            <a:r>
              <a:rPr lang="zh-CN" sz="1500" b="0" i="0" strike="noStrike" cap="none" baseline="0">
                <a:solidFill>
                  <a:srgbClr val="FFFFFF"/>
                </a:solidFill>
                <a:effectLst/>
                <a:latin typeface="SimSun"/>
                <a:ea typeface="SimSun"/>
                <a:cs typeface="SimSun"/>
              </a:rPr>
              <a:t>建议和结论</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b="0" i="0" strike="noStrike" cap="none" baseline="0">
                <a:solidFill>
                  <a:srgbClr val="FFFFFF"/>
                </a:solidFill>
                <a:effectLst/>
                <a:latin typeface="SimSun"/>
                <a:ea typeface="SimSun"/>
                <a:cs typeface="SimSun"/>
              </a:rPr>
              <a:t>产品描述</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b="0" i="0" strike="noStrike" cap="none" baseline="0">
                <a:solidFill>
                  <a:srgbClr val="FFFFFF"/>
                </a:solidFill>
                <a:effectLst/>
                <a:latin typeface="SimSun"/>
                <a:ea typeface="SimSun"/>
                <a:cs typeface="SimSun"/>
              </a:rPr>
              <a:t>精心调配的混合茶</a:t>
            </a:r>
          </a:p>
          <a:p>
            <a:pPr lvl="1">
              <a:lnSpc>
                <a:spcPct val="90000"/>
              </a:lnSpc>
            </a:pPr>
            <a:r>
              <a:rPr lang="zh-CN" sz="1500" b="0" i="0" strike="noStrike" cap="none" baseline="0">
                <a:solidFill>
                  <a:srgbClr val="FFFFFF"/>
                </a:solidFill>
                <a:effectLst/>
                <a:latin typeface="SimSun"/>
                <a:ea typeface="SimSun"/>
                <a:cs typeface="SimSun"/>
              </a:rPr>
              <a:t>沿袭了印度奶茶的永恒传统</a:t>
            </a:r>
          </a:p>
          <a:p>
            <a:pPr>
              <a:lnSpc>
                <a:spcPct val="90000"/>
              </a:lnSpc>
            </a:pPr>
            <a:r>
              <a:rPr lang="zh-CN" sz="1500" b="0" i="0" strike="noStrike" cap="none" baseline="0">
                <a:solidFill>
                  <a:srgbClr val="FFFFFF"/>
                </a:solidFill>
                <a:effectLst/>
                <a:latin typeface="SimSun"/>
                <a:ea typeface="SimSun"/>
                <a:cs typeface="SimSun"/>
              </a:rPr>
              <a:t>领略印度生机勃勃的迷人风光</a:t>
            </a:r>
          </a:p>
          <a:p>
            <a:pPr lvl="1">
              <a:lnSpc>
                <a:spcPct val="90000"/>
              </a:lnSpc>
            </a:pPr>
            <a:r>
              <a:rPr lang="zh-CN" sz="1500" b="0" i="0" strike="noStrike" cap="none" baseline="0">
                <a:solidFill>
                  <a:srgbClr val="FFFFFF"/>
                </a:solidFill>
                <a:effectLst/>
                <a:latin typeface="SimSun"/>
                <a:ea typeface="SimSun"/>
                <a:cs typeface="SimSun"/>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zh-CN" sz="3300" b="0" i="0" strike="noStrike" cap="none" baseline="0">
                          <a:solidFill>
                            <a:srgbClr val="FFFFFF"/>
                          </a:solidFill>
                          <a:effectLst/>
                          <a:latin typeface="SimSun"/>
                          <a:ea typeface="SimSun"/>
                          <a:cs typeface="SimSun"/>
                        </a:rPr>
                        <a:t>产品说明</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功能</a:t>
                      </a:r>
                    </a:p>
                  </a:txBody>
                  <a:tcPr marL="167640" marR="167640" marT="83820" marB="83820" anchor="ctr"/>
                </a:tc>
                <a:tc>
                  <a:txBody>
                    <a:bodyPr vert="horz" wrap="square"/>
                    <a:lstStyle/>
                    <a:p>
                      <a:r>
                        <a:rPr lang="zh-CN" sz="3300" b="1" i="0" strike="noStrike" cap="none" baseline="0">
                          <a:solidFill>
                            <a:srgbClr val="FFFFFF"/>
                          </a:solidFill>
                          <a:effectLst/>
                          <a:latin typeface="SimSun"/>
                          <a:ea typeface="SimSun"/>
                          <a:cs typeface="SimSun"/>
                        </a:rPr>
                        <a:t>优点</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zh-CN" sz="3300" b="0" i="0" strike="noStrike" cap="none" baseline="0">
                          <a:solidFill>
                            <a:srgbClr val="000000"/>
                          </a:solidFill>
                          <a:effectLst/>
                          <a:latin typeface="SimSun"/>
                          <a:ea typeface="SimSun"/>
                          <a:cs typeface="SimSun"/>
                        </a:rPr>
                        <a:t>神秘香料臻品印度奶茶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精心调配的混合茶</a:t>
                      </a:r>
                    </a:p>
                  </a:txBody>
                  <a:tcPr marL="167640" marR="167640" marT="83820" marB="83820" anchor="ctr"/>
                </a:tc>
                <a:tc>
                  <a:txBody>
                    <a:bodyPr vert="horz" wrap="square"/>
                    <a:lstStyle/>
                    <a:p>
                      <a:r>
                        <a:rPr lang="zh-CN" sz="3300" b="0" i="0" strike="noStrike" cap="none" baseline="0">
                          <a:solidFill>
                            <a:srgbClr val="000000"/>
                          </a:solidFill>
                          <a:effectLst/>
                          <a:latin typeface="SimSun"/>
                          <a:ea typeface="SimSun"/>
                          <a:cs typeface="SimSun"/>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sz="4700" b="0" i="0" strike="noStrike" cap="none" baseline="0">
                <a:solidFill>
                  <a:srgbClr val="404040"/>
                </a:solidFill>
                <a:effectLst/>
                <a:latin typeface="SimSun"/>
                <a:ea typeface="SimSun"/>
                <a:cs typeface="SimSun"/>
              </a:rPr>
              <a:t>产品说明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zh-CN" sz="1400" b="1" i="0" strike="noStrike" cap="none" baseline="0">
                          <a:solidFill>
                            <a:srgbClr val="FFFFFF"/>
                          </a:solidFill>
                          <a:effectLst/>
                          <a:latin typeface="SimSun"/>
                          <a:ea typeface="SimSun"/>
                          <a:cs typeface="SimSun"/>
                        </a:rPr>
                        <a:t>产品名称</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FFFFFF"/>
                          </a:solidFill>
                          <a:effectLst/>
                          <a:latin typeface="SimSun"/>
                          <a:ea typeface="SimSun"/>
                          <a:cs typeface="SimSun"/>
                        </a:rPr>
                        <a:t>产品说明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zh-CN" sz="1400" b="0" i="0" strike="noStrike" cap="none" baseline="0">
                          <a:solidFill>
                            <a:srgbClr val="000000"/>
                          </a:solidFill>
                          <a:effectLst/>
                          <a:latin typeface="SimSun"/>
                          <a:ea typeface="SimSun"/>
                          <a:cs typeface="SimSun"/>
                        </a:rPr>
                        <a:t>神秘香料臻品印度奶茶</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尽享神秘香料臻品印度奶茶的浓郁芳香，这是一款精心调制的混合茶饮，沿袭了印度奶茶的永恒传统。</a:t>
                      </a:r>
                      <a:r>
                        <a:rPr lang="zh-CN" sz="1400" b="0" i="0" strike="noStrike" cap="none" baseline="0">
                          <a:solidFill>
                            <a:srgbClr val="000000"/>
                          </a:solidFill>
                          <a:effectLst/>
                          <a:latin typeface="SimSun"/>
                          <a:ea typeface="SimSun"/>
                          <a:cs typeface="SimSun"/>
                        </a:rPr>
                        <a:t>每一杯都开启了一场令人陶醉的旅程，带你穿越印度生机勃勃的景致，让你足不出户，就能品尝到原汁原味的印度奶茶。</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zh-CN" sz="1400" b="0" i="0" strike="noStrike" cap="none" baseline="0">
                          <a:solidFill>
                            <a:srgbClr val="000000"/>
                          </a:solidFill>
                          <a:effectLst/>
                          <a:latin typeface="SimSun"/>
                          <a:ea typeface="SimSun"/>
                          <a:cs typeface="SimSun"/>
                        </a:rPr>
                        <a:t>关键功能</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主要优势</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zh-CN" sz="1400" b="0" i="0" strike="noStrike" cap="none" baseline="0">
                          <a:solidFill>
                            <a:srgbClr val="000000"/>
                          </a:solidFill>
                          <a:effectLst/>
                          <a:latin typeface="SimSun"/>
                          <a:ea typeface="SimSun"/>
                          <a:cs typeface="SimSun"/>
                        </a:rPr>
                        <a:t>正宗混合：我们的柴是优质黑茶叶的和谐混合，也是地香料的标志性选择，包括肉桂、豆瓜、丁香、姜和黑胡椒。</a:t>
                      </a:r>
                      <a:r>
                        <a:rPr lang="zh-CN" sz="1400" b="0" i="0" strike="noStrike" cap="none" baseline="0">
                          <a:solidFill>
                            <a:srgbClr val="000000"/>
                          </a:solidFill>
                          <a:effectLst/>
                          <a:latin typeface="SimSun"/>
                          <a:ea typeface="SimSun"/>
                          <a:cs typeface="SimSun"/>
                        </a:rPr>
                        <a:t>这种古老的配方保证每一口都能品尝到纯正浓郁的味道。</a:t>
                      </a:r>
                      <a:endParaRPr lang="en-US" sz="2300">
                        <a:effectLst/>
                      </a:endParaRPr>
                    </a:p>
                  </a:txBody>
                  <a:tcPr marL="49352" marR="49352" marT="49352" marB="49352"/>
                </a:tc>
                <a:tc>
                  <a:txBody>
                    <a:bodyPr vert="horz" wrap="square"/>
                    <a:lstStyle/>
                    <a:p>
                      <a:pPr>
                        <a:spcAft>
                          <a:spcPct val="0"/>
                        </a:spcAft>
                      </a:pPr>
                      <a:r>
                        <a:rPr lang="zh-CN" sz="1400" b="0" i="0" strike="noStrike" cap="none" baseline="0">
                          <a:solidFill>
                            <a:srgbClr val="000000"/>
                          </a:solidFill>
                          <a:effectLst/>
                          <a:latin typeface="SimSun"/>
                          <a:ea typeface="SimSun"/>
                          <a:cs typeface="SimSun"/>
                        </a:rPr>
                        <a:t>健康增强成分：神秘香料柴茶中的每个成分都是出于自然健康益处而选择的。</a:t>
                      </a:r>
                      <a:r>
                        <a:rPr lang="zh-CN" sz="1400" b="0" i="0" strike="noStrike" cap="none" baseline="0">
                          <a:solidFill>
                            <a:srgbClr val="000000"/>
                          </a:solidFill>
                          <a:effectLst/>
                          <a:latin typeface="SimSun"/>
                          <a:ea typeface="SimSun"/>
                          <a:cs typeface="SimSun"/>
                        </a:rPr>
                        <a:t>生姜和豆蔻有助于消化，肉桂有助于调节血糖，丁香则能帮助抗氧化。</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b="0" i="0" strike="noStrike" cap="none" baseline="0">
                <a:solidFill>
                  <a:srgbClr val="FFFFFF"/>
                </a:solidFill>
                <a:effectLst/>
                <a:latin typeface="SimSun"/>
                <a:ea typeface="SimSun"/>
                <a:cs typeface="SimSun"/>
              </a:rPr>
              <a:t>产品说明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zh-CN" sz="1100" b="1" i="0" strike="noStrike" cap="none" baseline="0">
                          <a:solidFill>
                            <a:srgbClr val="FFFFFF"/>
                          </a:solidFill>
                          <a:effectLst/>
                          <a:latin typeface="SimSun"/>
                          <a:ea typeface="SimSun"/>
                          <a:cs typeface="SimSun"/>
                        </a:rPr>
                        <a:t>产品名称</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FFFFFF"/>
                          </a:solidFill>
                          <a:effectLst/>
                          <a:latin typeface="SimSun"/>
                          <a:ea typeface="SimSun"/>
                          <a:cs typeface="SimSun"/>
                        </a:rPr>
                        <a:t>产品说明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zh-CN" sz="1100" b="0" i="0" strike="noStrike" cap="none" baseline="0">
                          <a:solidFill>
                            <a:srgbClr val="000000"/>
                          </a:solidFill>
                          <a:effectLst/>
                          <a:latin typeface="SimSun"/>
                          <a:ea typeface="SimSun"/>
                          <a:cs typeface="SimSun"/>
                        </a:rPr>
                        <a:t>浓郁的香气和味道：温暖，辣味和深，令人振奋的味道，我们的柴使它成为完美的饮料，开始你的一天或放松在晚上。</a:t>
                      </a:r>
                      <a:r>
                        <a:rPr lang="zh-CN" sz="1100" b="0" i="0" strike="noStrike" cap="none" baseline="0">
                          <a:solidFill>
                            <a:srgbClr val="000000"/>
                          </a:solidFill>
                          <a:effectLst/>
                          <a:latin typeface="SimSun"/>
                          <a:ea typeface="SimSun"/>
                          <a:cs typeface="SimSun"/>
                        </a:rPr>
                        <a:t>风味浓郁而均衡，给人一种安心而舒缓的体验。</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多才多艺的酿造选项：无论你喜欢你的柴热，作为一个令人耳目一新的冰茶，或作为奶油拿铁，我们的混合是多才多艺的，以满足任何偏好。</a:t>
                      </a:r>
                      <a:r>
                        <a:rPr lang="zh-CN" sz="1100" b="0" i="0" strike="noStrike" cap="none" baseline="0">
                          <a:solidFill>
                            <a:srgbClr val="000000"/>
                          </a:solidFill>
                          <a:effectLst/>
                          <a:latin typeface="SimSun"/>
                          <a:ea typeface="SimSun"/>
                          <a:cs typeface="SimSun"/>
                        </a:rPr>
                        <a:t>随附的简易冲泡说明可帮助你按照自己喜欢的方式享用印度奶茶。</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可持续来源：致力于可持续性，我们从小型农场采购我们的成分，实践有机农业，不仅确保最好的品质，而且确保我们星球的福利。</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优雅的包装：神秘的香料柴茶是设计精美的生态友好包装，使其成为茶爱好者的理想礼物或豪华的礼物为自己。</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zh-CN" sz="1100" b="0" i="0" strike="noStrike" cap="none" baseline="0">
                          <a:solidFill>
                            <a:srgbClr val="000000"/>
                          </a:solidFill>
                          <a:effectLst/>
                          <a:latin typeface="SimSun"/>
                          <a:ea typeface="SimSun"/>
                          <a:cs typeface="SimSun"/>
                        </a:rPr>
                        <a:t>客户满意度保证：我们站在产品后面，提供满意保证。</a:t>
                      </a:r>
                      <a:r>
                        <a:rPr lang="zh-CN" sz="1100" b="0" i="0" strike="noStrike" cap="none" baseline="0">
                          <a:solidFill>
                            <a:srgbClr val="000000"/>
                          </a:solidFill>
                          <a:effectLst/>
                          <a:latin typeface="SimSun"/>
                          <a:ea typeface="SimSun"/>
                          <a:cs typeface="SimSun"/>
                        </a:rPr>
                        <a:t>如果神秘香料印度奶茶未能达到你的期望，我们将全力调整。</a:t>
                      </a:r>
                      <a:endParaRPr lang="en-US" sz="1700">
                        <a:effectLst/>
                      </a:endParaRPr>
                    </a:p>
                  </a:txBody>
                  <a:tcPr marL="36849" marR="36849" marT="36849" marB="36849"/>
                </a:tc>
                <a:tc>
                  <a:txBody>
                    <a:bodyPr vert="horz" wrap="square"/>
                    <a:lstStyle/>
                    <a:p>
                      <a:pPr>
                        <a:spcAft>
                          <a:spcPct val="0"/>
                        </a:spcAft>
                      </a:pPr>
                      <a:r>
                        <a:rPr lang="zh-CN" sz="1100" b="0" i="0" strike="noStrike" cap="none" baseline="0">
                          <a:solidFill>
                            <a:srgbClr val="000000"/>
                          </a:solidFill>
                          <a:effectLst/>
                          <a:latin typeface="SimSun"/>
                          <a:ea typeface="SimSun"/>
                          <a:cs typeface="SimSun"/>
                        </a:rPr>
                        <a:t>理想的选择：茶爱好者、有健康意识的个人、温暖、辛辣的饮料爱好者，以及任何希望探索传统印度柴的丰富口味的人。</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sz="4700" b="0" i="0" strike="noStrike" cap="none" baseline="0">
                <a:solidFill>
                  <a:srgbClr val="404040"/>
                </a:solidFill>
                <a:effectLst/>
                <a:latin typeface="SimSun"/>
                <a:ea typeface="SimSun"/>
                <a:cs typeface="SimSun"/>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b="0" i="0" strike="noStrike" cap="none" baseline="0">
                <a:solidFill>
                  <a:srgbClr val="404040"/>
                </a:solidFill>
                <a:effectLst/>
                <a:latin typeface="SimSun"/>
                <a:ea typeface="SimSun"/>
                <a:cs typeface="SimSun"/>
              </a:rPr>
              <a:t>拉丁美洲市场为印度奶茶提供了巨大商机</a:t>
            </a:r>
          </a:p>
          <a:p>
            <a:pPr lvl="1">
              <a:lnSpc>
                <a:spcPct val="90000"/>
              </a:lnSpc>
            </a:pPr>
            <a:r>
              <a:rPr lang="zh-CN" sz="1400" b="0" i="0" strike="noStrike" cap="none" baseline="0">
                <a:solidFill>
                  <a:srgbClr val="404040"/>
                </a:solidFill>
                <a:effectLst/>
                <a:latin typeface="SimSun"/>
                <a:ea typeface="SimSun"/>
                <a:cs typeface="SimSun"/>
              </a:rPr>
              <a:t>对健康、天然和异国情调产品的需求不断增长</a:t>
            </a:r>
          </a:p>
          <a:p>
            <a:pPr lvl="1">
              <a:lnSpc>
                <a:spcPct val="90000"/>
              </a:lnSpc>
            </a:pPr>
            <a:r>
              <a:rPr lang="zh-CN" sz="1400" b="0" i="0" strike="noStrike" cap="none" baseline="0">
                <a:solidFill>
                  <a:srgbClr val="404040"/>
                </a:solidFill>
                <a:effectLst/>
                <a:latin typeface="SimSun"/>
                <a:ea typeface="SimSun"/>
                <a:cs typeface="SimSun"/>
              </a:rPr>
              <a:t>阿根廷、智利和乌拉圭等国家茶文化浓厚</a:t>
            </a:r>
          </a:p>
          <a:p>
            <a:pPr lvl="1">
              <a:lnSpc>
                <a:spcPct val="90000"/>
              </a:lnSpc>
            </a:pPr>
            <a:r>
              <a:rPr lang="zh-CN" sz="1400" b="0" i="0" strike="noStrike" cap="none" baseline="0">
                <a:solidFill>
                  <a:srgbClr val="404040"/>
                </a:solidFill>
                <a:effectLst/>
                <a:latin typeface="SimSun"/>
                <a:ea typeface="SimSun"/>
                <a:cs typeface="SimSun"/>
              </a:rPr>
              <a:t>印度奶茶既能吸引茶爱好者，也能吸引咖啡爱好者</a:t>
            </a:r>
          </a:p>
          <a:p>
            <a:pPr lvl="1">
              <a:lnSpc>
                <a:spcPct val="90000"/>
              </a:lnSpc>
            </a:pPr>
            <a:r>
              <a:rPr lang="zh-CN" sz="1400" b="0" i="0" strike="noStrike" cap="none" baseline="0">
                <a:solidFill>
                  <a:srgbClr val="404040"/>
                </a:solidFill>
                <a:effectLst/>
                <a:latin typeface="SimSun"/>
                <a:ea typeface="SimSun"/>
                <a:cs typeface="SimSun"/>
              </a:rPr>
              <a:t>印度奶茶符合拉丁美洲消费者的生活方式和偏好</a:t>
            </a:r>
          </a:p>
          <a:p>
            <a:pPr>
              <a:lnSpc>
                <a:spcPct val="90000"/>
              </a:lnSpc>
            </a:pPr>
            <a:r>
              <a:rPr lang="zh-CN" sz="1400" b="0" i="0" strike="noStrike" cap="none" baseline="0">
                <a:solidFill>
                  <a:srgbClr val="404040"/>
                </a:solidFill>
                <a:effectLst/>
                <a:latin typeface="SimSun"/>
                <a:ea typeface="SimSun"/>
                <a:cs typeface="SimSun"/>
              </a:rPr>
              <a:t>2019 年全球印度奶茶市场规模为 19 亿美元</a:t>
            </a:r>
          </a:p>
          <a:p>
            <a:pPr lvl="1">
              <a:lnSpc>
                <a:spcPct val="90000"/>
              </a:lnSpc>
            </a:pPr>
            <a:r>
              <a:rPr lang="zh-CN" sz="1400" b="0" i="0" strike="noStrike" cap="none" baseline="0">
                <a:solidFill>
                  <a:srgbClr val="404040"/>
                </a:solidFill>
                <a:effectLst/>
                <a:latin typeface="SimSun"/>
                <a:ea typeface="SimSun"/>
                <a:cs typeface="SimSun"/>
              </a:rPr>
              <a:t>预计 2020 年至 2027 年复合年均增长率为 5.5%</a:t>
            </a:r>
          </a:p>
          <a:p>
            <a:pPr lvl="1">
              <a:lnSpc>
                <a:spcPct val="90000"/>
              </a:lnSpc>
            </a:pPr>
            <a:r>
              <a:rPr lang="zh-CN" sz="1400" b="0" i="0" strike="noStrike" cap="none" baseline="0">
                <a:solidFill>
                  <a:srgbClr val="404040"/>
                </a:solidFill>
                <a:effectLst/>
                <a:latin typeface="SimSun"/>
                <a:ea typeface="SimSun"/>
                <a:cs typeface="SimSun"/>
              </a:rPr>
              <a:t>拉丁美洲是印度奶茶市场规模增长最快的地区之一</a:t>
            </a:r>
          </a:p>
          <a:p>
            <a:pPr lvl="1">
              <a:lnSpc>
                <a:spcPct val="90000"/>
              </a:lnSpc>
            </a:pPr>
            <a:r>
              <a:rPr lang="zh-CN" sz="1400" b="0" i="0" strike="noStrike" cap="none" baseline="0">
                <a:solidFill>
                  <a:srgbClr val="404040"/>
                </a:solidFill>
                <a:effectLst/>
                <a:latin typeface="SimSun"/>
                <a:ea typeface="SimSun"/>
                <a:cs typeface="SimSun"/>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zh-CN" sz="2000" b="1" i="0" strike="noStrike" cap="all" baseline="0">
                          <a:solidFill>
                            <a:srgbClr val="000000"/>
                          </a:solidFill>
                          <a:effectLst/>
                          <a:latin typeface="SimSun"/>
                          <a:ea typeface="SimSun"/>
                          <a:cs typeface="SimSun"/>
                        </a:rPr>
                        <a:t>区域</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0" i="0" strike="noStrike" cap="all" baseline="0">
                          <a:solidFill>
                            <a:srgbClr val="000000"/>
                          </a:solidFill>
                          <a:effectLst/>
                          <a:latin typeface="SimSun"/>
                          <a:ea typeface="SimSun"/>
                          <a:cs typeface="SimSun"/>
                        </a:rPr>
                        <a:t>印度奶茶市场规模（十亿美元）</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CN" sz="2000" b="0" i="0" strike="noStrike" cap="all" baseline="0">
                          <a:solidFill>
                            <a:srgbClr val="000000"/>
                          </a:solidFill>
                          <a:effectLst/>
                          <a:latin typeface="SimSun"/>
                          <a:ea typeface="SimSun"/>
                          <a:cs typeface="SimSun"/>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zh-CN" sz="2600" b="0" i="0" strike="noStrike" cap="none" baseline="0">
                          <a:solidFill>
                            <a:srgbClr val="000000"/>
                          </a:solidFill>
                          <a:effectLst/>
                          <a:latin typeface="SimSun"/>
                          <a:ea typeface="SimSun"/>
                          <a:cs typeface="SimSun"/>
                        </a:rPr>
                        <a:t>全局</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CN" sz="2600" b="0" i="0" strike="noStrike" cap="none" baseline="0">
                          <a:solidFill>
                            <a:srgbClr val="000000"/>
                          </a:solidFill>
                          <a:effectLst/>
                          <a:latin typeface="SimSun"/>
                          <a:ea typeface="SimSun"/>
                          <a:cs typeface="SimSun"/>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zh-CN" sz="2600" b="0" i="0" strike="noStrike" cap="none" baseline="0">
                          <a:solidFill>
                            <a:srgbClr val="000000"/>
                          </a:solidFill>
                          <a:effectLst/>
                          <a:latin typeface="SimSun"/>
                          <a:ea typeface="SimSun"/>
                          <a:cs typeface="SimSun"/>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空值</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CN" sz="2600" b="0" i="0" strike="noStrike" cap="none" baseline="0">
                          <a:solidFill>
                            <a:srgbClr val="000000"/>
                          </a:solidFill>
                          <a:effectLst/>
                          <a:latin typeface="SimSun"/>
                          <a:ea typeface="SimSun"/>
                          <a:cs typeface="SimSun"/>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分销渠道：零售商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zh-CN" sz="2200" b="0" i="0" strike="noStrike" cap="none" baseline="0">
                <a:solidFill>
                  <a:srgbClr val="404040"/>
                </a:solidFill>
                <a:effectLst/>
                <a:latin typeface="SimSun"/>
                <a:ea typeface="SimSun"/>
                <a:cs typeface="SimSun"/>
              </a:rPr>
              <a:t>零售商：直接向消费者销售柴茶产品</a:t>
            </a:r>
          </a:p>
          <a:p>
            <a:pPr lvl="1"/>
            <a:r>
              <a:rPr lang="zh-CN" sz="2200" b="0" i="0" strike="noStrike" cap="none" baseline="0">
                <a:solidFill>
                  <a:srgbClr val="404040"/>
                </a:solidFill>
                <a:effectLst/>
                <a:latin typeface="SimSun"/>
                <a:ea typeface="SimSun"/>
                <a:cs typeface="SimSun"/>
              </a:rPr>
              <a:t>超市、便利店、专卖店、咖啡馆、在线平台</a:t>
            </a:r>
          </a:p>
          <a:p>
            <a:pPr lvl="1"/>
            <a:r>
              <a:rPr lang="zh-CN" sz="2200" b="0" i="0" strike="noStrike" cap="none" baseline="0">
                <a:solidFill>
                  <a:srgbClr val="404040"/>
                </a:solidFill>
                <a:effectLst/>
                <a:latin typeface="SimSun"/>
                <a:ea typeface="SimSun"/>
                <a:cs typeface="SimSun"/>
              </a:rPr>
              <a:t>影响消费者的认知、偏好和购买行为</a:t>
            </a:r>
          </a:p>
          <a:p>
            <a:pPr lvl="1"/>
            <a:r>
              <a:rPr lang="zh-CN" sz="2200" b="0" i="0" strike="noStrike" cap="none" baseline="0">
                <a:solidFill>
                  <a:srgbClr val="404040"/>
                </a:solidFill>
                <a:effectLst/>
                <a:latin typeface="SimSun"/>
                <a:ea typeface="SimSun"/>
                <a:cs typeface="SimSun"/>
              </a:rPr>
              <a:t>提供推广和营销支持</a:t>
            </a:r>
          </a:p>
          <a:p>
            <a:pPr lvl="1"/>
            <a:r>
              <a:rPr lang="zh-CN" sz="2200" b="0" i="0" strike="noStrike" cap="none" baseline="0">
                <a:solidFill>
                  <a:srgbClr val="404040"/>
                </a:solidFill>
                <a:effectLst/>
                <a:latin typeface="SimSun"/>
                <a:ea typeface="SimSun"/>
                <a:cs typeface="SimSun"/>
              </a:rPr>
              <a:t>主要零售商</a:t>
            </a:r>
          </a:p>
          <a:p>
            <a:r>
              <a:rPr lang="zh-CN" sz="2200" b="0" i="0" strike="noStrike" cap="none" baseline="0">
                <a:solidFill>
                  <a:srgbClr val="404040"/>
                </a:solidFill>
                <a:effectLst/>
                <a:latin typeface="SimSun"/>
                <a:ea typeface="SimSun"/>
                <a:cs typeface="SimSun"/>
              </a:rPr>
              <a:t>批发商：向零售商批量销售柴茶产品</a:t>
            </a:r>
          </a:p>
          <a:p>
            <a:r>
              <a:rPr lang="zh-CN" sz="2200" b="0" i="0" strike="noStrike" cap="none" baseline="0">
                <a:solidFill>
                  <a:srgbClr val="404040"/>
                </a:solidFill>
                <a:effectLst/>
                <a:latin typeface="SimSun"/>
                <a:ea typeface="SimSun"/>
                <a:cs typeface="SimSun"/>
              </a:rPr>
              <a:t>分销商：将柴茶产品从制造商运到零售商</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CN" sz="4400" b="0" i="0" strike="noStrike" cap="none" baseline="0">
                <a:solidFill>
                  <a:srgbClr val="FFFFFF"/>
                </a:solidFill>
                <a:effectLst/>
                <a:latin typeface="SimSun"/>
                <a:ea typeface="SimSun"/>
                <a:cs typeface="SimSun"/>
              </a:rPr>
              <a:t>分发渠道：批发商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b="0" i="0" strike="noStrike" cap="none" baseline="0">
                <a:solidFill>
                  <a:srgbClr val="404040"/>
                </a:solidFill>
                <a:effectLst/>
                <a:latin typeface="SimSun"/>
                <a:ea typeface="SimSun"/>
                <a:cs typeface="SimSun"/>
              </a:rPr>
              <a:t>批发商从制造商或分销商处批量购买印度奶茶产品</a:t>
            </a:r>
          </a:p>
          <a:p>
            <a:pPr lvl="1"/>
            <a:r>
              <a:rPr lang="zh-CN" sz="2400" b="0" i="0" strike="noStrike" cap="none" baseline="0">
                <a:solidFill>
                  <a:srgbClr val="404040"/>
                </a:solidFill>
                <a:effectLst/>
                <a:latin typeface="SimSun"/>
                <a:ea typeface="SimSun"/>
                <a:cs typeface="SimSun"/>
              </a:rPr>
              <a:t>他们出售给零售商或其他中间商</a:t>
            </a:r>
          </a:p>
          <a:p>
            <a:r>
              <a:rPr lang="zh-CN" sz="2400" b="0" i="0" strike="noStrike" cap="none" baseline="0">
                <a:solidFill>
                  <a:srgbClr val="404040"/>
                </a:solidFill>
                <a:effectLst/>
                <a:latin typeface="SimSun"/>
                <a:ea typeface="SimSun"/>
                <a:cs typeface="SimSun"/>
              </a:rPr>
              <a:t>批发商将印度奶茶产品的供需双方连接起来</a:t>
            </a:r>
          </a:p>
          <a:p>
            <a:pPr lvl="1"/>
            <a:r>
              <a:rPr lang="zh-CN" sz="2400" b="0" i="0" strike="noStrike" cap="none" baseline="0">
                <a:solidFill>
                  <a:srgbClr val="404040"/>
                </a:solidFill>
                <a:effectLst/>
                <a:latin typeface="SimSun"/>
                <a:ea typeface="SimSun"/>
                <a:cs typeface="SimSun"/>
              </a:rPr>
              <a:t>他们提供规模经济、储存和运输服务</a:t>
            </a:r>
          </a:p>
          <a:p>
            <a:r>
              <a:rPr lang="zh-CN" sz="2400" b="0" i="0" strike="noStrike" cap="none" baseline="0">
                <a:solidFill>
                  <a:srgbClr val="404040"/>
                </a:solidFill>
                <a:effectLst/>
                <a:latin typeface="SimSun"/>
                <a:ea typeface="SimSun"/>
                <a:cs typeface="SimSun"/>
              </a:rPr>
              <a:t>批发商提供市场信息、反馈和信贷服务</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“神秘香料臻品印度奶茶”市场分析报告</vt:lpstr>
      <vt:lpstr>议程</vt:lpstr>
      <vt:lpstr>介绍</vt:lpstr>
      <vt:lpstr>产品描述</vt:lpstr>
      <vt:lpstr>产品说明 (1/2)</vt:lpstr>
      <vt:lpstr>产品说明 (2/2)</vt:lpstr>
      <vt:lpstr>市场趋势和需求</vt:lpstr>
      <vt:lpstr>分销渠道：零售商</vt:lpstr>
      <vt:lpstr>分发渠道：批发商</vt:lpstr>
      <vt:lpstr>分发渠道：分发服务器</vt:lpstr>
      <vt:lpstr>推广计划和策略</vt:lpstr>
      <vt:lpstr>预期结果和挑战：预期结果</vt:lpstr>
      <vt:lpstr>预期结果和挑战：潜在挑战</vt:lpstr>
      <vt:lpstr>建议和结论</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2024-07-03T09:57:41Z</dcterms:modified>
</cp:coreProperties>
</file>