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7"/>
  </p:notesMasterIdLst>
  <p:handoutMasterIdLst>
    <p:handoutMasterId r:id="rId18"/>
  </p:handoutMasterIdLst>
  <p:sldIdLst>
    <p:sldId id="780" r:id="rId6"/>
    <p:sldId id="788" r:id="rId7"/>
    <p:sldId id="783" r:id="rId8"/>
    <p:sldId id="916" r:id="rId9"/>
    <p:sldId id="915" r:id="rId10"/>
    <p:sldId id="854" r:id="rId11"/>
    <p:sldId id="917" r:id="rId12"/>
    <p:sldId id="873" r:id="rId13"/>
    <p:sldId id="871" r:id="rId14"/>
    <p:sldId id="855" r:id="rId15"/>
    <p:sldId id="911"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A9D076-5B89-484D-A774-262D8A0B975E}">
          <p14:sldIdLst>
            <p14:sldId id="780"/>
            <p14:sldId id="788"/>
            <p14:sldId id="783"/>
            <p14:sldId id="916"/>
            <p14:sldId id="915"/>
            <p14:sldId id="854"/>
            <p14:sldId id="917"/>
            <p14:sldId id="873"/>
            <p14:sldId id="871"/>
            <p14:sldId id="855"/>
            <p14:sldId id="911"/>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2" autoAdjust="0"/>
    <p:restoredTop sz="73188" autoAdjust="0"/>
  </p:normalViewPr>
  <p:slideViewPr>
    <p:cSldViewPr snapToGrid="0">
      <p:cViewPr varScale="1">
        <p:scale>
          <a:sx n="79" d="100"/>
          <a:sy n="79" d="100"/>
        </p:scale>
        <p:origin x="147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p:scale>
        <a:sx n="150" d="100"/>
        <a:sy n="150" d="100"/>
      </p:scale>
      <p:origin x="0" y="-201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smtClean="0"/>
              <a:t>Quickly</a:t>
            </a:r>
            <a:r>
              <a:rPr lang="fr-CA" dirty="0" smtClean="0"/>
              <a:t> </a:t>
            </a:r>
            <a:r>
              <a:rPr lang="fr-CA" dirty="0" err="1" smtClean="0"/>
              <a:t>give</a:t>
            </a:r>
            <a:r>
              <a:rPr lang="fr-CA" dirty="0" smtClean="0"/>
              <a:t> an </a:t>
            </a:r>
            <a:r>
              <a:rPr lang="fr-CA" dirty="0" err="1" smtClean="0"/>
              <a:t>overview</a:t>
            </a:r>
            <a:r>
              <a:rPr lang="fr-CA" dirty="0" smtClean="0"/>
              <a:t> of the </a:t>
            </a:r>
            <a:r>
              <a:rPr lang="fr-CA" dirty="0" err="1" smtClean="0"/>
              <a:t>various</a:t>
            </a:r>
            <a:r>
              <a:rPr lang="fr-CA" dirty="0" smtClean="0"/>
              <a:t> </a:t>
            </a:r>
            <a:r>
              <a:rPr lang="fr-CA" dirty="0" err="1" smtClean="0"/>
              <a:t>app</a:t>
            </a:r>
            <a:r>
              <a:rPr lang="fr-CA" dirty="0" smtClean="0"/>
              <a:t> types and </a:t>
            </a:r>
            <a:r>
              <a:rPr lang="fr-CA" dirty="0" err="1" smtClean="0"/>
              <a:t>dig</a:t>
            </a:r>
            <a:r>
              <a:rPr lang="fr-CA" dirty="0" smtClean="0"/>
              <a:t> in </a:t>
            </a:r>
            <a:r>
              <a:rPr lang="fr-CA" dirty="0" err="1" smtClean="0"/>
              <a:t>deeper</a:t>
            </a:r>
            <a:r>
              <a:rPr lang="fr-CA" dirty="0" smtClean="0"/>
              <a:t> </a:t>
            </a:r>
            <a:r>
              <a:rPr lang="fr-CA" dirty="0" err="1" smtClean="0"/>
              <a:t>into</a:t>
            </a:r>
            <a:r>
              <a:rPr lang="fr-CA" dirty="0" smtClean="0"/>
              <a:t> the Provider-</a:t>
            </a:r>
            <a:r>
              <a:rPr lang="fr-CA" dirty="0" err="1" smtClean="0"/>
              <a:t>Hosted</a:t>
            </a:r>
            <a:r>
              <a:rPr lang="fr-CA" dirty="0" smtClean="0"/>
              <a:t> </a:t>
            </a:r>
            <a:r>
              <a:rPr lang="fr-CA" dirty="0" err="1" smtClean="0"/>
              <a:t>app</a:t>
            </a:r>
            <a:r>
              <a:rPr lang="fr-CA" dirty="0" smtClean="0"/>
              <a:t>.</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3/23/2015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B6A2DA4-65AB-4BED-9281-C51D6D183585}"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77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smtClean="0"/>
              <a:t>Nik:</a:t>
            </a:r>
          </a:p>
          <a:p>
            <a:r>
              <a:rPr lang="fr-CA" b="0" dirty="0" smtClean="0"/>
              <a:t>There are </a:t>
            </a:r>
            <a:r>
              <a:rPr lang="fr-CA" b="0" dirty="0" err="1" smtClean="0"/>
              <a:t>two</a:t>
            </a:r>
            <a:r>
              <a:rPr lang="fr-CA" b="0" dirty="0" smtClean="0"/>
              <a:t> types of </a:t>
            </a:r>
            <a:r>
              <a:rPr lang="fr-CA" b="0" dirty="0" err="1" smtClean="0"/>
              <a:t>apps</a:t>
            </a:r>
            <a:r>
              <a:rPr lang="fr-CA" b="0" dirty="0" smtClean="0"/>
              <a:t> in SharePoint Online: SharePoint-</a:t>
            </a:r>
            <a:r>
              <a:rPr lang="fr-CA" b="0" dirty="0" err="1" smtClean="0"/>
              <a:t>Hosted</a:t>
            </a:r>
            <a:r>
              <a:rPr lang="fr-CA" b="0" baseline="0" dirty="0" smtClean="0"/>
              <a:t> or Provider-</a:t>
            </a:r>
            <a:r>
              <a:rPr lang="fr-CA" b="0" baseline="0" dirty="0" err="1" smtClean="0"/>
              <a:t>Hosted</a:t>
            </a:r>
            <a:endParaRPr lang="en-US" b="0" dirty="0"/>
          </a:p>
        </p:txBody>
      </p:sp>
      <p:sp>
        <p:nvSpPr>
          <p:cNvPr id="4" name="Date Placeholder 3"/>
          <p:cNvSpPr>
            <a:spLocks noGrp="1"/>
          </p:cNvSpPr>
          <p:nvPr>
            <p:ph type="dt" idx="10"/>
          </p:nvPr>
        </p:nvSpPr>
        <p:spPr/>
        <p:txBody>
          <a:bodyPr/>
          <a:lstStyle/>
          <a:p>
            <a:fld id="{383AC190-3CE9-4EC9-B2B8-E0368181C9A1}"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005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p>
          <a:p>
            <a:endParaRPr lang="fr-CA" baseline="0" dirty="0" smtClean="0"/>
          </a:p>
          <a:p>
            <a:r>
              <a:rPr lang="fr-CA" b="1" baseline="0" dirty="0" smtClean="0"/>
              <a:t>Nik:</a:t>
            </a:r>
            <a:endParaRPr lang="fr-CA" b="0" baseline="0" dirty="0" smtClean="0"/>
          </a:p>
          <a:p>
            <a:r>
              <a:rPr lang="fr-CA" b="0" baseline="0" dirty="0" err="1" smtClean="0"/>
              <a:t>When</a:t>
            </a:r>
            <a:r>
              <a:rPr lang="fr-CA" b="0" baseline="0" dirty="0" smtClean="0"/>
              <a:t> </a:t>
            </a:r>
            <a:r>
              <a:rPr lang="fr-CA" b="0" baseline="0" dirty="0" err="1" smtClean="0"/>
              <a:t>creating</a:t>
            </a:r>
            <a:r>
              <a:rPr lang="fr-CA" b="0" baseline="0" dirty="0" smtClean="0"/>
              <a:t> a Provider-</a:t>
            </a:r>
            <a:r>
              <a:rPr lang="fr-CA" b="0" baseline="0" dirty="0" err="1" smtClean="0"/>
              <a:t>Hosted</a:t>
            </a:r>
            <a:r>
              <a:rPr lang="fr-CA" b="0" baseline="0" dirty="0" smtClean="0"/>
              <a:t> </a:t>
            </a:r>
            <a:r>
              <a:rPr lang="fr-CA" b="0" baseline="0" dirty="0" err="1" smtClean="0"/>
              <a:t>app</a:t>
            </a:r>
            <a:r>
              <a:rPr lang="fr-CA" b="0" baseline="0" dirty="0" smtClean="0"/>
              <a:t>, </a:t>
            </a:r>
            <a:r>
              <a:rPr lang="fr-CA" b="0" baseline="0" dirty="0" err="1" smtClean="0"/>
              <a:t>you</a:t>
            </a:r>
            <a:r>
              <a:rPr lang="fr-CA" b="0" baseline="0" dirty="0" smtClean="0"/>
              <a:t> </a:t>
            </a:r>
            <a:r>
              <a:rPr lang="fr-CA" b="0" baseline="0" dirty="0" err="1" smtClean="0"/>
              <a:t>can</a:t>
            </a:r>
            <a:r>
              <a:rPr lang="fr-CA" b="0" baseline="0" dirty="0" smtClean="0"/>
              <a:t> </a:t>
            </a:r>
            <a:r>
              <a:rPr lang="fr-CA" b="0" baseline="0" dirty="0" err="1" smtClean="0"/>
              <a:t>decide</a:t>
            </a:r>
            <a:r>
              <a:rPr lang="fr-CA" b="0" baseline="0" dirty="0" smtClean="0"/>
              <a:t> to </a:t>
            </a:r>
            <a:r>
              <a:rPr lang="fr-CA" b="0" baseline="0" dirty="0" err="1" smtClean="0"/>
              <a:t>include</a:t>
            </a:r>
            <a:r>
              <a:rPr lang="fr-CA" b="0" baseline="0" dirty="0" smtClean="0"/>
              <a:t> custom </a:t>
            </a:r>
            <a:r>
              <a:rPr lang="fr-CA" b="0" baseline="0" dirty="0" err="1" smtClean="0"/>
              <a:t>lists</a:t>
            </a:r>
            <a:r>
              <a:rPr lang="fr-CA" b="0" baseline="0" dirty="0" smtClean="0"/>
              <a:t> and content types. This </a:t>
            </a:r>
            <a:r>
              <a:rPr lang="fr-CA" b="0" baseline="0" dirty="0" err="1" smtClean="0"/>
              <a:t>will</a:t>
            </a:r>
            <a:r>
              <a:rPr lang="fr-CA" b="0" baseline="0" dirty="0" smtClean="0"/>
              <a:t> </a:t>
            </a:r>
            <a:r>
              <a:rPr lang="fr-CA" b="0" baseline="0" dirty="0" err="1" smtClean="0"/>
              <a:t>automatically</a:t>
            </a:r>
            <a:r>
              <a:rPr lang="fr-CA" b="0" baseline="0" dirty="0" smtClean="0"/>
              <a:t> </a:t>
            </a:r>
            <a:r>
              <a:rPr lang="fr-CA" b="0" baseline="0" dirty="0" err="1" smtClean="0"/>
              <a:t>create</a:t>
            </a:r>
            <a:r>
              <a:rPr lang="fr-CA" b="0" baseline="0" dirty="0" smtClean="0"/>
              <a:t> an </a:t>
            </a:r>
            <a:r>
              <a:rPr lang="fr-CA" b="0" baseline="0" dirty="0" err="1" smtClean="0"/>
              <a:t>appweb</a:t>
            </a:r>
            <a:r>
              <a:rPr lang="fr-CA" b="0" baseline="0" dirty="0" smtClean="0"/>
              <a:t> </a:t>
            </a:r>
            <a:r>
              <a:rPr lang="fr-CA" b="0" baseline="0" dirty="0" err="1" smtClean="0"/>
              <a:t>where</a:t>
            </a:r>
            <a:r>
              <a:rPr lang="fr-CA" b="0" baseline="0" dirty="0" smtClean="0"/>
              <a:t> </a:t>
            </a:r>
            <a:r>
              <a:rPr lang="fr-CA" b="0" baseline="0" dirty="0" err="1" smtClean="0"/>
              <a:t>these</a:t>
            </a:r>
            <a:r>
              <a:rPr lang="fr-CA" b="0" baseline="0" dirty="0" smtClean="0"/>
              <a:t> artefacts </a:t>
            </a:r>
            <a:r>
              <a:rPr lang="fr-CA" b="0" baseline="0" dirty="0" err="1" smtClean="0"/>
              <a:t>will</a:t>
            </a:r>
            <a:r>
              <a:rPr lang="fr-CA" b="0" baseline="0" dirty="0" smtClean="0"/>
              <a:t> </a:t>
            </a:r>
            <a:r>
              <a:rPr lang="fr-CA" b="0" baseline="0" dirty="0" err="1" smtClean="0"/>
              <a:t>be</a:t>
            </a:r>
            <a:r>
              <a:rPr lang="fr-CA" b="0" baseline="0" dirty="0" smtClean="0"/>
              <a:t> </a:t>
            </a:r>
            <a:r>
              <a:rPr lang="fr-CA" b="0" baseline="0" dirty="0" err="1" smtClean="0"/>
              <a:t>hosted</a:t>
            </a:r>
            <a:r>
              <a:rPr lang="fr-CA" b="0" baseline="0" dirty="0" smtClean="0"/>
              <a:t>.</a:t>
            </a:r>
            <a:endParaRPr lang="en-US" b="1" dirty="0"/>
          </a:p>
        </p:txBody>
      </p:sp>
      <p:sp>
        <p:nvSpPr>
          <p:cNvPr id="4" name="Date Placeholder 3"/>
          <p:cNvSpPr>
            <a:spLocks noGrp="1"/>
          </p:cNvSpPr>
          <p:nvPr>
            <p:ph type="dt" idx="10"/>
          </p:nvPr>
        </p:nvSpPr>
        <p:spPr/>
        <p:txBody>
          <a:bodyPr/>
          <a:lstStyle/>
          <a:p>
            <a:fld id="{0C3C20F7-22CF-4B06-A2C4-710BBA74F6A5}"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You </a:t>
            </a:r>
            <a:r>
              <a:rPr lang="fr-CA" dirty="0" err="1" smtClean="0"/>
              <a:t>can</a:t>
            </a:r>
            <a:r>
              <a:rPr lang="fr-CA" dirty="0" smtClean="0"/>
              <a:t> have </a:t>
            </a:r>
            <a:r>
              <a:rPr lang="fr-CA" dirty="0" err="1" smtClean="0"/>
              <a:t>different</a:t>
            </a:r>
            <a:r>
              <a:rPr lang="fr-CA" baseline="0" dirty="0" smtClean="0"/>
              <a:t> permissions </a:t>
            </a:r>
            <a:r>
              <a:rPr lang="fr-CA" baseline="0" dirty="0" err="1" smtClean="0"/>
              <a:t>given</a:t>
            </a:r>
            <a:r>
              <a:rPr lang="fr-CA" baseline="0" dirty="0" smtClean="0"/>
              <a:t> to the user as </a:t>
            </a:r>
            <a:r>
              <a:rPr lang="fr-CA" baseline="0" dirty="0" err="1" smtClean="0"/>
              <a:t>well</a:t>
            </a:r>
            <a:r>
              <a:rPr lang="fr-CA" baseline="0" dirty="0" smtClean="0"/>
              <a:t> as to a </a:t>
            </a:r>
            <a:r>
              <a:rPr lang="fr-CA" baseline="0" dirty="0" err="1" smtClean="0"/>
              <a:t>resource</a:t>
            </a:r>
            <a:r>
              <a:rPr lang="fr-CA" baseline="0" dirty="0" smtClean="0"/>
              <a:t> in the </a:t>
            </a:r>
            <a:r>
              <a:rPr lang="fr-CA" baseline="0" dirty="0" err="1" smtClean="0"/>
              <a:t>app</a:t>
            </a:r>
            <a:r>
              <a:rPr lang="fr-CA" baseline="0" dirty="0" smtClean="0"/>
              <a:t> </a:t>
            </a:r>
            <a:r>
              <a:rPr lang="fr-CA" baseline="0" dirty="0" err="1" smtClean="0"/>
              <a:t>itself</a:t>
            </a:r>
            <a:r>
              <a:rPr lang="fr-CA" baseline="0" dirty="0" smtClean="0"/>
              <a:t> (</a:t>
            </a:r>
            <a:r>
              <a:rPr lang="fr-CA" baseline="0" dirty="0" err="1" smtClean="0"/>
              <a:t>e.g</a:t>
            </a:r>
            <a:r>
              <a:rPr lang="fr-CA" baseline="0" dirty="0" smtClean="0"/>
              <a:t>. a </a:t>
            </a:r>
            <a:r>
              <a:rPr lang="fr-CA" baseline="0" dirty="0" err="1" smtClean="0"/>
              <a:t>list</a:t>
            </a:r>
            <a:r>
              <a:rPr lang="fr-CA" baseline="0" dirty="0" smtClean="0"/>
              <a:t>). By default, SharePoint uses a least </a:t>
            </a:r>
            <a:r>
              <a:rPr lang="fr-CA" baseline="0" dirty="0" err="1" smtClean="0"/>
              <a:t>privilege</a:t>
            </a:r>
            <a:r>
              <a:rPr lang="fr-CA" baseline="0" dirty="0" smtClean="0"/>
              <a:t> </a:t>
            </a:r>
            <a:r>
              <a:rPr lang="fr-CA" baseline="0" dirty="0" err="1" smtClean="0"/>
              <a:t>approach</a:t>
            </a:r>
            <a:r>
              <a:rPr lang="fr-CA" baseline="0" dirty="0" smtClean="0"/>
              <a:t>, </a:t>
            </a:r>
            <a:r>
              <a:rPr lang="fr-CA" baseline="0" dirty="0" err="1" smtClean="0"/>
              <a:t>where</a:t>
            </a:r>
            <a:r>
              <a:rPr lang="fr-CA" baseline="0" dirty="0" smtClean="0"/>
              <a:t> the </a:t>
            </a:r>
            <a:r>
              <a:rPr lang="fr-CA" baseline="0" dirty="0" err="1" smtClean="0"/>
              <a:t>resulting</a:t>
            </a:r>
            <a:r>
              <a:rPr lang="fr-CA" baseline="0" dirty="0" smtClean="0"/>
              <a:t> permissions for the </a:t>
            </a:r>
            <a:r>
              <a:rPr lang="fr-CA" baseline="0" dirty="0" err="1" smtClean="0"/>
              <a:t>app</a:t>
            </a:r>
            <a:r>
              <a:rPr lang="fr-CA" baseline="0" dirty="0" smtClean="0"/>
              <a:t> are </a:t>
            </a:r>
            <a:r>
              <a:rPr lang="fr-CA" baseline="0" dirty="0" err="1" smtClean="0"/>
              <a:t>whatever</a:t>
            </a:r>
            <a:r>
              <a:rPr lang="fr-CA" baseline="0" dirty="0" smtClean="0"/>
              <a:t> the </a:t>
            </a:r>
            <a:r>
              <a:rPr lang="fr-CA" baseline="0" dirty="0" err="1" smtClean="0"/>
              <a:t>lowest</a:t>
            </a:r>
            <a:r>
              <a:rPr lang="fr-CA" baseline="0" dirty="0" smtClean="0"/>
              <a:t> </a:t>
            </a:r>
            <a:r>
              <a:rPr lang="fr-CA" baseline="0" dirty="0" err="1" smtClean="0"/>
              <a:t>level</a:t>
            </a:r>
            <a:r>
              <a:rPr lang="fr-CA" baseline="0" dirty="0" smtClean="0"/>
              <a:t> of permission </a:t>
            </a:r>
            <a:r>
              <a:rPr lang="fr-CA" baseline="0" dirty="0" err="1" smtClean="0"/>
              <a:t>is</a:t>
            </a:r>
            <a:r>
              <a:rPr lang="fr-CA" baseline="0" dirty="0" smtClean="0"/>
              <a:t>. </a:t>
            </a:r>
          </a:p>
          <a:p>
            <a:endParaRPr lang="fr-CA" baseline="0" dirty="0" smtClean="0"/>
          </a:p>
          <a:p>
            <a:r>
              <a:rPr lang="fr-CA" b="1" u="sng" baseline="0" dirty="0" smtClean="0"/>
              <a:t>Nik:</a:t>
            </a:r>
          </a:p>
          <a:p>
            <a:r>
              <a:rPr lang="fr-CA" baseline="0" dirty="0" err="1" smtClean="0"/>
              <a:t>Think</a:t>
            </a:r>
            <a:r>
              <a:rPr lang="fr-CA" baseline="0" dirty="0" smtClean="0"/>
              <a:t> of </a:t>
            </a:r>
            <a:r>
              <a:rPr lang="fr-CA" baseline="0" dirty="0" err="1" smtClean="0"/>
              <a:t>decision</a:t>
            </a:r>
            <a:r>
              <a:rPr lang="fr-CA" baseline="0" dirty="0" smtClean="0"/>
              <a:t> to </a:t>
            </a:r>
            <a:r>
              <a:rPr lang="fr-CA" baseline="0" dirty="0" err="1" smtClean="0"/>
              <a:t>be</a:t>
            </a:r>
            <a:r>
              <a:rPr lang="fr-CA" baseline="0" dirty="0" smtClean="0"/>
              <a:t> made to a </a:t>
            </a:r>
            <a:r>
              <a:rPr lang="fr-CA" baseline="0" dirty="0" err="1" smtClean="0"/>
              <a:t>resource</a:t>
            </a:r>
            <a:r>
              <a:rPr lang="fr-CA" baseline="0" dirty="0" smtClean="0"/>
              <a:t> as and </a:t>
            </a:r>
            <a:r>
              <a:rPr lang="fr-CA" baseline="0" dirty="0" err="1" smtClean="0"/>
              <a:t>AND</a:t>
            </a:r>
            <a:r>
              <a:rPr lang="fr-CA" baseline="0" dirty="0" smtClean="0"/>
              <a:t> </a:t>
            </a:r>
            <a:r>
              <a:rPr lang="fr-CA" baseline="0" dirty="0" err="1" smtClean="0"/>
              <a:t>gate</a:t>
            </a:r>
            <a:r>
              <a:rPr lang="fr-CA" baseline="0" dirty="0" smtClean="0"/>
              <a:t>, </a:t>
            </a:r>
            <a:r>
              <a:rPr lang="fr-CA" baseline="0" dirty="0" err="1" smtClean="0"/>
              <a:t>both</a:t>
            </a:r>
            <a:r>
              <a:rPr lang="fr-CA" baseline="0" dirty="0" smtClean="0"/>
              <a:t> user and </a:t>
            </a:r>
            <a:r>
              <a:rPr lang="fr-CA" baseline="0" dirty="0" err="1" smtClean="0"/>
              <a:t>app</a:t>
            </a:r>
            <a:r>
              <a:rPr lang="fr-CA" baseline="0" dirty="0" smtClean="0"/>
              <a:t> </a:t>
            </a:r>
            <a:r>
              <a:rPr lang="fr-CA" baseline="0" dirty="0" err="1" smtClean="0"/>
              <a:t>need</a:t>
            </a:r>
            <a:r>
              <a:rPr lang="fr-CA" baseline="0" dirty="0" smtClean="0"/>
              <a:t> </a:t>
            </a:r>
            <a:r>
              <a:rPr lang="fr-CA" baseline="0" dirty="0" err="1" smtClean="0"/>
              <a:t>access</a:t>
            </a:r>
            <a:r>
              <a:rPr lang="fr-CA" baseline="0" dirty="0" smtClean="0"/>
              <a:t> to </a:t>
            </a:r>
            <a:r>
              <a:rPr lang="fr-CA" baseline="0" dirty="0" err="1" smtClean="0"/>
              <a:t>resource</a:t>
            </a:r>
            <a:r>
              <a:rPr lang="fr-CA" baseline="0" dirty="0" smtClean="0"/>
              <a:t> in </a:t>
            </a:r>
            <a:r>
              <a:rPr lang="fr-CA" baseline="0" dirty="0" err="1" smtClean="0"/>
              <a:t>order</a:t>
            </a:r>
            <a:r>
              <a:rPr lang="fr-CA" baseline="0" dirty="0" smtClean="0"/>
              <a:t> for </a:t>
            </a:r>
            <a:r>
              <a:rPr lang="fr-CA" baseline="0" dirty="0" err="1" smtClean="0"/>
              <a:t>access</a:t>
            </a:r>
            <a:r>
              <a:rPr lang="fr-CA" baseline="0" dirty="0" smtClean="0"/>
              <a:t> to </a:t>
            </a:r>
            <a:r>
              <a:rPr lang="fr-CA" baseline="0" dirty="0" err="1" smtClean="0"/>
              <a:t>be</a:t>
            </a:r>
            <a:r>
              <a:rPr lang="fr-CA" baseline="0" dirty="0" smtClean="0"/>
              <a:t> </a:t>
            </a:r>
            <a:r>
              <a:rPr lang="fr-CA" baseline="0" dirty="0" err="1" smtClean="0"/>
              <a:t>granted</a:t>
            </a:r>
            <a:r>
              <a:rPr lang="fr-CA" baseline="0" dirty="0" smtClean="0"/>
              <a:t>.</a:t>
            </a:r>
            <a:endParaRPr lang="en-US" dirty="0"/>
          </a:p>
        </p:txBody>
      </p:sp>
      <p:sp>
        <p:nvSpPr>
          <p:cNvPr id="4" name="Date Placeholder 3"/>
          <p:cNvSpPr>
            <a:spLocks noGrp="1"/>
          </p:cNvSpPr>
          <p:nvPr>
            <p:ph type="dt" idx="10"/>
          </p:nvPr>
        </p:nvSpPr>
        <p:spPr/>
        <p:txBody>
          <a:bodyPr/>
          <a:lstStyle/>
          <a:p>
            <a:fld id="{6E50E453-F0F1-4F28-9386-D0CC835A3436}"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p>
          <a:p>
            <a:endParaRPr lang="fr-CA" baseline="0" dirty="0" smtClean="0"/>
          </a:p>
          <a:p>
            <a:r>
              <a:rPr lang="fr-CA" b="1" u="sng" baseline="0" dirty="0" smtClean="0"/>
              <a:t>Nik:</a:t>
            </a:r>
            <a:endParaRPr lang="en-US" b="1" u="sng" baseline="0" dirty="0" smtClean="0"/>
          </a:p>
          <a:p>
            <a:r>
              <a:rPr lang="fr-CA" baseline="0" dirty="0" smtClean="0"/>
              <a:t>App only </a:t>
            </a:r>
            <a:r>
              <a:rPr lang="fr-CA" baseline="0" dirty="0" err="1" smtClean="0"/>
              <a:t>is</a:t>
            </a:r>
            <a:r>
              <a:rPr lang="fr-CA" baseline="0" dirty="0" smtClean="0"/>
              <a:t> to Apps </a:t>
            </a:r>
            <a:r>
              <a:rPr lang="fr-CA" baseline="0" dirty="0" err="1" smtClean="0"/>
              <a:t>what</a:t>
            </a:r>
            <a:r>
              <a:rPr lang="fr-CA" baseline="0" dirty="0" smtClean="0"/>
              <a:t> </a:t>
            </a:r>
            <a:r>
              <a:rPr lang="fr-CA" baseline="0" dirty="0" err="1" smtClean="0"/>
              <a:t>Elevated</a:t>
            </a:r>
            <a:r>
              <a:rPr lang="fr-CA" baseline="0" dirty="0" smtClean="0"/>
              <a:t> </a:t>
            </a:r>
            <a:r>
              <a:rPr lang="fr-CA" baseline="0" dirty="0" err="1" smtClean="0"/>
              <a:t>Privileges</a:t>
            </a:r>
            <a:r>
              <a:rPr lang="fr-CA" baseline="0" dirty="0" smtClean="0"/>
              <a:t> are to </a:t>
            </a:r>
            <a:r>
              <a:rPr lang="fr-CA" baseline="0" dirty="0" err="1" smtClean="0"/>
              <a:t>Farm</a:t>
            </a:r>
            <a:r>
              <a:rPr lang="fr-CA" baseline="0" dirty="0" smtClean="0"/>
              <a:t> Solutions</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3/23/2015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7" r:id="rId22"/>
    <p:sldLayoutId id="2147484148" r:id="rId2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p>
        </p:txBody>
      </p:sp>
      <p:sp>
        <p:nvSpPr>
          <p:cNvPr id="5" name="Subtitle 4"/>
          <p:cNvSpPr>
            <a:spLocks noGrp="1"/>
          </p:cNvSpPr>
          <p:nvPr>
            <p:ph type="subTitle" idx="1"/>
          </p:nvPr>
        </p:nvSpPr>
        <p:spPr>
          <a:xfrm>
            <a:off x="532265" y="4735249"/>
            <a:ext cx="7640611" cy="1878025"/>
          </a:xfrm>
        </p:spPr>
        <p:txBody>
          <a:bodyPr/>
          <a:lstStyle/>
          <a:p>
            <a:r>
              <a:rPr lang="en-US" dirty="0" smtClean="0"/>
              <a:t>Nik Charlebois</a:t>
            </a:r>
          </a:p>
          <a:p>
            <a:endParaRPr lang="en-US" dirty="0" smtClean="0"/>
          </a:p>
          <a:p>
            <a:r>
              <a:rPr lang="en-US" dirty="0" smtClean="0"/>
              <a:t>Christopher Harrison</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CA" dirty="0" err="1" smtClean="0"/>
              <a:t>Lab</a:t>
            </a:r>
            <a:r>
              <a:rPr lang="fr-CA" dirty="0" smtClean="0"/>
              <a:t> #3 – </a:t>
            </a:r>
            <a:r>
              <a:rPr lang="fr-CA" dirty="0" err="1" smtClean="0"/>
              <a:t>Exercise</a:t>
            </a:r>
            <a:r>
              <a:rPr lang="fr-CA" dirty="0" smtClean="0"/>
              <a:t> 1</a:t>
            </a:r>
            <a:br>
              <a:rPr lang="fr-CA" dirty="0" smtClean="0"/>
            </a:br>
            <a:r>
              <a:rPr lang="fr-CA" dirty="0" err="1" smtClean="0"/>
              <a:t>Task</a:t>
            </a:r>
            <a:r>
              <a:rPr lang="fr-CA" dirty="0" smtClean="0"/>
              <a:t> 1</a:t>
            </a:r>
            <a:endParaRPr lang="en-US" dirty="0"/>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9953137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Introduction to Apps for SharePoint </a:t>
            </a:r>
          </a:p>
          <a:p>
            <a:r>
              <a:rPr lang="en-US" dirty="0" smtClean="0"/>
              <a:t>App Permissions</a:t>
            </a:r>
            <a:endParaRPr lang="en-US" dirty="0"/>
          </a:p>
        </p:txBody>
      </p:sp>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Apps for SharePoint </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Types of SharePoint Apps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a:t>
            </a:fld>
            <a:endParaRPr lang="en-US" dirty="0"/>
          </a:p>
        </p:txBody>
      </p:sp>
      <p:sp>
        <p:nvSpPr>
          <p:cNvPr id="4" name="TextBox 3"/>
          <p:cNvSpPr txBox="1"/>
          <p:nvPr/>
        </p:nvSpPr>
        <p:spPr>
          <a:xfrm>
            <a:off x="683812" y="1570892"/>
            <a:ext cx="3161828" cy="369332"/>
          </a:xfrm>
          <a:prstGeom prst="rect">
            <a:avLst/>
          </a:prstGeom>
          <a:noFill/>
        </p:spPr>
        <p:txBody>
          <a:bodyPr wrap="none" lIns="0" tIns="0" rIns="0" bIns="0" rtlCol="0">
            <a:spAutoFit/>
          </a:bodyPr>
          <a:lstStyle/>
          <a:p>
            <a:r>
              <a:rPr lang="fr-CA" sz="2400" dirty="0" smtClean="0">
                <a:ln w="0"/>
                <a:effectLst>
                  <a:outerShdw blurRad="38100" dist="19050" dir="2700000" algn="tl" rotWithShape="0">
                    <a:schemeClr val="dk1">
                      <a:alpha val="40000"/>
                    </a:schemeClr>
                  </a:outerShdw>
                </a:effectLst>
              </a:rPr>
              <a:t>SharePoint-</a:t>
            </a:r>
            <a:r>
              <a:rPr lang="fr-CA" sz="2400" dirty="0" err="1" smtClean="0">
                <a:ln w="0"/>
                <a:effectLst>
                  <a:outerShdw blurRad="38100" dist="19050" dir="2700000" algn="tl" rotWithShape="0">
                    <a:schemeClr val="dk1">
                      <a:alpha val="40000"/>
                    </a:schemeClr>
                  </a:outerShdw>
                </a:effectLst>
              </a:rPr>
              <a:t>Hosted</a:t>
            </a:r>
            <a:r>
              <a:rPr lang="fr-CA" sz="2400" spc="-70" dirty="0" smtClean="0">
                <a:gradFill>
                  <a:gsLst>
                    <a:gs pos="2917">
                      <a:schemeClr val="bg2"/>
                    </a:gs>
                    <a:gs pos="95000">
                      <a:schemeClr val="bg2"/>
                    </a:gs>
                  </a:gsLst>
                  <a:lin ang="5400000" scaled="0"/>
                </a:gradFill>
              </a:rPr>
              <a:t> </a:t>
            </a:r>
            <a:r>
              <a:rPr lang="fr-CA" sz="2400" dirty="0" smtClean="0">
                <a:ln w="0"/>
                <a:effectLst>
                  <a:outerShdw blurRad="38100" dist="19050" dir="2700000" algn="tl" rotWithShape="0">
                    <a:schemeClr val="dk1">
                      <a:alpha val="40000"/>
                    </a:schemeClr>
                  </a:outerShdw>
                </a:effectLst>
              </a:rPr>
              <a:t>App</a:t>
            </a:r>
            <a:endParaRPr lang="en-US" sz="2400" spc="-70" dirty="0" smtClean="0">
              <a:gradFill>
                <a:gsLst>
                  <a:gs pos="2917">
                    <a:schemeClr val="bg2"/>
                  </a:gs>
                  <a:gs pos="95000">
                    <a:schemeClr val="bg2"/>
                  </a:gs>
                </a:gsLst>
                <a:lin ang="5400000" scaled="0"/>
              </a:gradFill>
            </a:endParaRPr>
          </a:p>
        </p:txBody>
      </p:sp>
      <p:sp>
        <p:nvSpPr>
          <p:cNvPr id="6" name="TextBox 5"/>
          <p:cNvSpPr txBox="1"/>
          <p:nvPr/>
        </p:nvSpPr>
        <p:spPr>
          <a:xfrm rot="10800000" flipV="1">
            <a:off x="801043" y="2210699"/>
            <a:ext cx="4673635" cy="147732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fr-CA" sz="2400" spc="-70" dirty="0" smtClean="0">
                <a:gradFill>
                  <a:gsLst>
                    <a:gs pos="2917">
                      <a:schemeClr val="bg2"/>
                    </a:gs>
                    <a:gs pos="95000">
                      <a:schemeClr val="bg2"/>
                    </a:gs>
                  </a:gsLst>
                  <a:lin ang="5400000" scaled="0"/>
                </a:gradFill>
              </a:rPr>
              <a:t>HTML &amp; JavaScript</a:t>
            </a:r>
          </a:p>
          <a:p>
            <a:pPr marL="342900" indent="-342900">
              <a:buFont typeface="Arial" panose="020B0604020202020204" pitchFamily="34" charset="0"/>
              <a:buChar char="•"/>
            </a:pPr>
            <a:endParaRPr lang="fr-CA" sz="2400" spc="-70" dirty="0" smtClean="0">
              <a:gradFill>
                <a:gsLst>
                  <a:gs pos="2917">
                    <a:schemeClr val="bg2"/>
                  </a:gs>
                  <a:gs pos="95000">
                    <a:schemeClr val="bg2"/>
                  </a:gs>
                </a:gsLst>
                <a:lin ang="5400000" scaled="0"/>
              </a:gradFill>
            </a:endParaRPr>
          </a:p>
          <a:p>
            <a:pPr marL="342900" indent="-342900">
              <a:buFont typeface="Arial" panose="020B0604020202020204" pitchFamily="34" charset="0"/>
              <a:buChar char="•"/>
            </a:pPr>
            <a:r>
              <a:rPr lang="fr-CA" sz="2400" spc="-70" dirty="0" err="1" smtClean="0">
                <a:gradFill>
                  <a:gsLst>
                    <a:gs pos="2917">
                      <a:schemeClr val="bg2"/>
                    </a:gs>
                    <a:gs pos="95000">
                      <a:schemeClr val="bg2"/>
                    </a:gs>
                  </a:gsLst>
                  <a:lin ang="5400000" scaled="0"/>
                </a:gradFill>
              </a:rPr>
              <a:t>Run</a:t>
            </a:r>
            <a:r>
              <a:rPr lang="fr-CA" sz="2400" spc="-70" dirty="0" smtClean="0">
                <a:gradFill>
                  <a:gsLst>
                    <a:gs pos="2917">
                      <a:schemeClr val="bg2"/>
                    </a:gs>
                    <a:gs pos="95000">
                      <a:schemeClr val="bg2"/>
                    </a:gs>
                  </a:gsLst>
                  <a:lin ang="5400000" scaled="0"/>
                </a:gradFill>
              </a:rPr>
              <a:t> in a </a:t>
            </a:r>
            <a:r>
              <a:rPr lang="fr-CA" sz="2400" spc="-70" dirty="0" err="1" smtClean="0">
                <a:gradFill>
                  <a:gsLst>
                    <a:gs pos="2917">
                      <a:schemeClr val="bg2"/>
                    </a:gs>
                    <a:gs pos="95000">
                      <a:schemeClr val="bg2"/>
                    </a:gs>
                  </a:gsLst>
                  <a:lin ang="5400000" scaled="0"/>
                </a:gradFill>
              </a:rPr>
              <a:t>special</a:t>
            </a:r>
            <a:r>
              <a:rPr lang="fr-CA" sz="2400" spc="-70" dirty="0" smtClean="0">
                <a:gradFill>
                  <a:gsLst>
                    <a:gs pos="2917">
                      <a:schemeClr val="bg2"/>
                    </a:gs>
                    <a:gs pos="95000">
                      <a:schemeClr val="bg2"/>
                    </a:gs>
                  </a:gsLst>
                  <a:lin ang="5400000" scaled="0"/>
                </a:gradFill>
              </a:rPr>
              <a:t> container </a:t>
            </a:r>
            <a:r>
              <a:rPr lang="fr-CA" sz="2400" spc="-70" dirty="0" err="1" smtClean="0">
                <a:gradFill>
                  <a:gsLst>
                    <a:gs pos="2917">
                      <a:schemeClr val="bg2"/>
                    </a:gs>
                    <a:gs pos="95000">
                      <a:schemeClr val="bg2"/>
                    </a:gs>
                  </a:gsLst>
                  <a:lin ang="5400000" scaled="0"/>
                </a:gradFill>
              </a:rPr>
              <a:t>called</a:t>
            </a:r>
            <a:r>
              <a:rPr lang="fr-CA" sz="2400" spc="-70" dirty="0" smtClean="0">
                <a:gradFill>
                  <a:gsLst>
                    <a:gs pos="2917">
                      <a:schemeClr val="bg2"/>
                    </a:gs>
                    <a:gs pos="95000">
                      <a:schemeClr val="bg2"/>
                    </a:gs>
                  </a:gsLst>
                  <a:lin ang="5400000" scaled="0"/>
                </a:gradFill>
              </a:rPr>
              <a:t> App Web</a:t>
            </a:r>
            <a:endParaRPr lang="en-US" sz="2400" spc="-70" dirty="0" smtClean="0">
              <a:gradFill>
                <a:gsLst>
                  <a:gs pos="2917">
                    <a:schemeClr val="bg2"/>
                  </a:gs>
                  <a:gs pos="95000">
                    <a:schemeClr val="bg2"/>
                  </a:gs>
                </a:gsLst>
                <a:lin ang="5400000" scaled="0"/>
              </a:gradFill>
            </a:endParaRPr>
          </a:p>
        </p:txBody>
      </p:sp>
      <p:sp>
        <p:nvSpPr>
          <p:cNvPr id="7" name="TextBox 6"/>
          <p:cNvSpPr txBox="1"/>
          <p:nvPr/>
        </p:nvSpPr>
        <p:spPr>
          <a:xfrm>
            <a:off x="6346058" y="1638327"/>
            <a:ext cx="2861937" cy="369332"/>
          </a:xfrm>
          <a:prstGeom prst="rect">
            <a:avLst/>
          </a:prstGeom>
          <a:noFill/>
        </p:spPr>
        <p:txBody>
          <a:bodyPr wrap="none" lIns="0" tIns="0" rIns="0" bIns="0" rtlCol="0">
            <a:spAutoFit/>
          </a:bodyPr>
          <a:lstStyle/>
          <a:p>
            <a:r>
              <a:rPr lang="fr-CA" sz="2400" dirty="0" smtClean="0">
                <a:ln w="0"/>
                <a:effectLst>
                  <a:outerShdw blurRad="38100" dist="19050" dir="2700000" algn="tl" rotWithShape="0">
                    <a:schemeClr val="dk1">
                      <a:alpha val="40000"/>
                    </a:schemeClr>
                  </a:outerShdw>
                </a:effectLst>
              </a:rPr>
              <a:t>Provider-</a:t>
            </a:r>
            <a:r>
              <a:rPr lang="fr-CA" sz="2400" dirty="0" err="1" smtClean="0">
                <a:ln w="0"/>
                <a:effectLst>
                  <a:outerShdw blurRad="38100" dist="19050" dir="2700000" algn="tl" rotWithShape="0">
                    <a:schemeClr val="dk1">
                      <a:alpha val="40000"/>
                    </a:schemeClr>
                  </a:outerShdw>
                </a:effectLst>
              </a:rPr>
              <a:t>Hosted</a:t>
            </a:r>
            <a:r>
              <a:rPr lang="fr-CA" sz="2400" spc="-70" dirty="0" smtClean="0">
                <a:gradFill>
                  <a:gsLst>
                    <a:gs pos="2917">
                      <a:schemeClr val="bg2"/>
                    </a:gs>
                    <a:gs pos="95000">
                      <a:schemeClr val="bg2"/>
                    </a:gs>
                  </a:gsLst>
                  <a:lin ang="5400000" scaled="0"/>
                </a:gradFill>
              </a:rPr>
              <a:t> </a:t>
            </a:r>
            <a:r>
              <a:rPr lang="fr-CA" sz="2400" dirty="0" smtClean="0">
                <a:ln w="0"/>
                <a:effectLst>
                  <a:outerShdw blurRad="38100" dist="19050" dir="2700000" algn="tl" rotWithShape="0">
                    <a:schemeClr val="dk1">
                      <a:alpha val="40000"/>
                    </a:schemeClr>
                  </a:outerShdw>
                </a:effectLst>
              </a:rPr>
              <a:t>App</a:t>
            </a:r>
            <a:endParaRPr lang="en-US" sz="2400" spc="-70" dirty="0" smtClean="0">
              <a:gradFill>
                <a:gsLst>
                  <a:gs pos="2917">
                    <a:schemeClr val="bg2"/>
                  </a:gs>
                  <a:gs pos="95000">
                    <a:schemeClr val="bg2"/>
                  </a:gs>
                </a:gsLst>
                <a:lin ang="5400000" scaled="0"/>
              </a:gradFill>
            </a:endParaRPr>
          </a:p>
        </p:txBody>
      </p:sp>
      <p:sp>
        <p:nvSpPr>
          <p:cNvPr id="8" name="TextBox 7"/>
          <p:cNvSpPr txBox="1"/>
          <p:nvPr/>
        </p:nvSpPr>
        <p:spPr>
          <a:xfrm rot="10800000" flipV="1">
            <a:off x="6533627" y="2145322"/>
            <a:ext cx="5134498" cy="295465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fr-CA" sz="2400" spc="-70" dirty="0" err="1" smtClean="0">
                <a:gradFill>
                  <a:gsLst>
                    <a:gs pos="2917">
                      <a:schemeClr val="bg2"/>
                    </a:gs>
                    <a:gs pos="95000">
                      <a:schemeClr val="bg2"/>
                    </a:gs>
                  </a:gsLst>
                  <a:lin ang="5400000" scaled="0"/>
                </a:gradFill>
              </a:rPr>
              <a:t>Hosted</a:t>
            </a:r>
            <a:r>
              <a:rPr lang="fr-CA" sz="2400" spc="-70" dirty="0" smtClean="0">
                <a:gradFill>
                  <a:gsLst>
                    <a:gs pos="2917">
                      <a:schemeClr val="bg2"/>
                    </a:gs>
                    <a:gs pos="95000">
                      <a:schemeClr val="bg2"/>
                    </a:gs>
                  </a:gsLst>
                  <a:lin ang="5400000" scaled="0"/>
                </a:gradFill>
              </a:rPr>
              <a:t> </a:t>
            </a:r>
            <a:r>
              <a:rPr lang="fr-CA" sz="2400" spc="-70" dirty="0" err="1" smtClean="0">
                <a:gradFill>
                  <a:gsLst>
                    <a:gs pos="2917">
                      <a:schemeClr val="bg2"/>
                    </a:gs>
                    <a:gs pos="95000">
                      <a:schemeClr val="bg2"/>
                    </a:gs>
                  </a:gsLst>
                  <a:lin ang="5400000" scaled="0"/>
                </a:gradFill>
              </a:rPr>
              <a:t>outside</a:t>
            </a:r>
            <a:r>
              <a:rPr lang="fr-CA" sz="2400" spc="-70" dirty="0" smtClean="0">
                <a:gradFill>
                  <a:gsLst>
                    <a:gs pos="2917">
                      <a:schemeClr val="bg2"/>
                    </a:gs>
                    <a:gs pos="95000">
                      <a:schemeClr val="bg2"/>
                    </a:gs>
                  </a:gsLst>
                  <a:lin ang="5400000" scaled="0"/>
                </a:gradFill>
              </a:rPr>
              <a:t> of SharePoint</a:t>
            </a:r>
          </a:p>
          <a:p>
            <a:pPr marL="342900" indent="-342900">
              <a:buFont typeface="Arial" panose="020B0604020202020204" pitchFamily="34" charset="0"/>
              <a:buChar char="•"/>
            </a:pPr>
            <a:endParaRPr lang="fr-CA" sz="2400" spc="-70" dirty="0" smtClean="0">
              <a:gradFill>
                <a:gsLst>
                  <a:gs pos="2917">
                    <a:schemeClr val="bg2"/>
                  </a:gs>
                  <a:gs pos="95000">
                    <a:schemeClr val="bg2"/>
                  </a:gs>
                </a:gsLst>
                <a:lin ang="5400000" scaled="0"/>
              </a:gradFill>
            </a:endParaRPr>
          </a:p>
          <a:p>
            <a:pPr marL="342900" indent="-342900">
              <a:buFont typeface="Arial" panose="020B0604020202020204" pitchFamily="34" charset="0"/>
              <a:buChar char="•"/>
            </a:pPr>
            <a:r>
              <a:rPr lang="fr-CA" sz="2400" spc="-70" dirty="0" smtClean="0">
                <a:gradFill>
                  <a:gsLst>
                    <a:gs pos="2917">
                      <a:schemeClr val="bg2"/>
                    </a:gs>
                    <a:gs pos="95000">
                      <a:schemeClr val="bg2"/>
                    </a:gs>
                  </a:gsLst>
                  <a:lin ang="5400000" scaled="0"/>
                </a:gradFill>
              </a:rPr>
              <a:t>Can use a </a:t>
            </a:r>
            <a:r>
              <a:rPr lang="fr-CA" sz="2400" spc="-70" dirty="0" err="1" smtClean="0">
                <a:gradFill>
                  <a:gsLst>
                    <a:gs pos="2917">
                      <a:schemeClr val="bg2"/>
                    </a:gs>
                    <a:gs pos="95000">
                      <a:schemeClr val="bg2"/>
                    </a:gs>
                  </a:gsLst>
                  <a:lin ang="5400000" scaled="0"/>
                </a:gradFill>
              </a:rPr>
              <a:t>variety</a:t>
            </a:r>
            <a:r>
              <a:rPr lang="fr-CA" sz="2400" spc="-70" dirty="0" smtClean="0">
                <a:gradFill>
                  <a:gsLst>
                    <a:gs pos="2917">
                      <a:schemeClr val="bg2"/>
                    </a:gs>
                    <a:gs pos="95000">
                      <a:schemeClr val="bg2"/>
                    </a:gs>
                  </a:gsLst>
                  <a:lin ang="5400000" scaled="0"/>
                </a:gradFill>
              </a:rPr>
              <a:t> of Web Technologies (C#, PHP, </a:t>
            </a:r>
            <a:r>
              <a:rPr lang="fr-CA" sz="2400" spc="-70" dirty="0" err="1" smtClean="0">
                <a:gradFill>
                  <a:gsLst>
                    <a:gs pos="2917">
                      <a:schemeClr val="bg2"/>
                    </a:gs>
                    <a:gs pos="95000">
                      <a:schemeClr val="bg2"/>
                    </a:gs>
                  </a:gsLst>
                  <a:lin ang="5400000" scaled="0"/>
                </a:gradFill>
              </a:rPr>
              <a:t>Javascript</a:t>
            </a:r>
            <a:r>
              <a:rPr lang="fr-CA" sz="2400" spc="-70" dirty="0" smtClean="0">
                <a:gradFill>
                  <a:gsLst>
                    <a:gs pos="2917">
                      <a:schemeClr val="bg2"/>
                    </a:gs>
                    <a:gs pos="95000">
                      <a:schemeClr val="bg2"/>
                    </a:gs>
                  </a:gsLst>
                  <a:lin ang="5400000" scaled="0"/>
                </a:gradFill>
              </a:rPr>
              <a:t>, etc.)</a:t>
            </a:r>
          </a:p>
          <a:p>
            <a:pPr marL="342900" indent="-342900">
              <a:buFont typeface="Arial" panose="020B0604020202020204" pitchFamily="34" charset="0"/>
              <a:buChar char="•"/>
            </a:pPr>
            <a:endParaRPr lang="fr-CA" sz="2400" spc="-70" dirty="0" smtClean="0">
              <a:gradFill>
                <a:gsLst>
                  <a:gs pos="2917">
                    <a:schemeClr val="bg2"/>
                  </a:gs>
                  <a:gs pos="95000">
                    <a:schemeClr val="bg2"/>
                  </a:gs>
                </a:gsLst>
                <a:lin ang="5400000" scaled="0"/>
              </a:gradFill>
            </a:endParaRPr>
          </a:p>
          <a:p>
            <a:pPr marL="342900" indent="-342900">
              <a:buFont typeface="Arial" panose="020B0604020202020204" pitchFamily="34" charset="0"/>
              <a:buChar char="•"/>
            </a:pPr>
            <a:r>
              <a:rPr lang="fr-CA" sz="2400" spc="-70" dirty="0" err="1" smtClean="0">
                <a:gradFill>
                  <a:gsLst>
                    <a:gs pos="2917">
                      <a:schemeClr val="bg2"/>
                    </a:gs>
                    <a:gs pos="95000">
                      <a:schemeClr val="bg2"/>
                    </a:gs>
                  </a:gsLst>
                  <a:lin ang="5400000" scaled="0"/>
                </a:gradFill>
              </a:rPr>
              <a:t>Need</a:t>
            </a:r>
            <a:r>
              <a:rPr lang="fr-CA" sz="2400" spc="-70" dirty="0" smtClean="0">
                <a:gradFill>
                  <a:gsLst>
                    <a:gs pos="2917">
                      <a:schemeClr val="bg2"/>
                    </a:gs>
                    <a:gs pos="95000">
                      <a:schemeClr val="bg2"/>
                    </a:gs>
                  </a:gsLst>
                  <a:lin ang="5400000" scaled="0"/>
                </a:gradFill>
              </a:rPr>
              <a:t> to use </a:t>
            </a:r>
            <a:r>
              <a:rPr lang="fr-CA" sz="2400" spc="-70" dirty="0" err="1" smtClean="0">
                <a:gradFill>
                  <a:gsLst>
                    <a:gs pos="2917">
                      <a:schemeClr val="bg2"/>
                    </a:gs>
                    <a:gs pos="95000">
                      <a:schemeClr val="bg2"/>
                    </a:gs>
                  </a:gsLst>
                  <a:lin ang="5400000" scaled="0"/>
                </a:gradFill>
              </a:rPr>
              <a:t>OAuth</a:t>
            </a:r>
            <a:r>
              <a:rPr lang="fr-CA" sz="2400" spc="-70" dirty="0" smtClean="0">
                <a:gradFill>
                  <a:gsLst>
                    <a:gs pos="2917">
                      <a:schemeClr val="bg2"/>
                    </a:gs>
                    <a:gs pos="95000">
                      <a:schemeClr val="bg2"/>
                    </a:gs>
                  </a:gsLst>
                  <a:lin ang="5400000" scaled="0"/>
                </a:gradFill>
              </a:rPr>
              <a:t> or Cross-Domain </a:t>
            </a:r>
            <a:r>
              <a:rPr lang="fr-CA" sz="2400" spc="-70" dirty="0" err="1" smtClean="0">
                <a:gradFill>
                  <a:gsLst>
                    <a:gs pos="2917">
                      <a:schemeClr val="bg2"/>
                    </a:gs>
                    <a:gs pos="95000">
                      <a:schemeClr val="bg2"/>
                    </a:gs>
                  </a:gsLst>
                  <a:lin ang="5400000" scaled="0"/>
                </a:gradFill>
              </a:rPr>
              <a:t>library</a:t>
            </a:r>
            <a:r>
              <a:rPr lang="fr-CA" sz="2400" spc="-70" dirty="0" smtClean="0">
                <a:gradFill>
                  <a:gsLst>
                    <a:gs pos="2917">
                      <a:schemeClr val="bg2"/>
                    </a:gs>
                    <a:gs pos="95000">
                      <a:schemeClr val="bg2"/>
                    </a:gs>
                  </a:gsLst>
                  <a:lin ang="5400000" scaled="0"/>
                </a:gradFill>
              </a:rPr>
              <a:t> to call back to SharePoint Online</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724498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Architecture of SharePoint-</a:t>
            </a:r>
            <a:r>
              <a:rPr lang="fr-CA" dirty="0" err="1" smtClean="0"/>
              <a:t>Hosted</a:t>
            </a:r>
            <a:r>
              <a:rPr lang="fr-CA" dirty="0" smtClean="0"/>
              <a:t>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5</a:t>
            </a:fld>
            <a:endParaRPr lang="en-US" dirty="0"/>
          </a:p>
        </p:txBody>
      </p:sp>
      <p:sp>
        <p:nvSpPr>
          <p:cNvPr id="5" name="Rectangle 4"/>
          <p:cNvSpPr/>
          <p:nvPr/>
        </p:nvSpPr>
        <p:spPr bwMode="auto">
          <a:xfrm>
            <a:off x="1081386" y="1445691"/>
            <a:ext cx="10098678" cy="4011168"/>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292352" y="1616379"/>
            <a:ext cx="2913888" cy="430887"/>
          </a:xfrm>
          <a:prstGeom prst="rect">
            <a:avLst/>
          </a:prstGeom>
          <a:noFill/>
        </p:spPr>
        <p:txBody>
          <a:bodyPr wrap="square" lIns="0" tIns="0" rIns="0" bIns="0" rtlCol="0">
            <a:spAutoFit/>
          </a:bodyPr>
          <a:lstStyle/>
          <a:p>
            <a:r>
              <a:rPr lang="fr-CA" sz="2800" dirty="0" smtClean="0">
                <a:ln w="0"/>
                <a:solidFill>
                  <a:schemeClr val="bg1"/>
                </a:solidFill>
                <a:effectLst>
                  <a:outerShdw blurRad="38100" dist="19050" dir="2700000" algn="tl" rotWithShape="0">
                    <a:schemeClr val="dk1">
                      <a:alpha val="40000"/>
                    </a:schemeClr>
                  </a:outerShdw>
                </a:effectLst>
              </a:rPr>
              <a:t>SharePoint</a:t>
            </a:r>
            <a:r>
              <a:rPr lang="fr-CA" sz="2800" dirty="0" smtClean="0">
                <a:ln w="0"/>
                <a:effectLst>
                  <a:outerShdw blurRad="38100" dist="19050" dir="2700000" algn="tl" rotWithShape="0">
                    <a:schemeClr val="dk1">
                      <a:alpha val="40000"/>
                    </a:schemeClr>
                  </a:outerShdw>
                </a:effectLst>
              </a:rPr>
              <a:t> </a:t>
            </a:r>
            <a:r>
              <a:rPr lang="fr-CA" sz="2800" dirty="0" smtClean="0">
                <a:ln w="0"/>
                <a:solidFill>
                  <a:schemeClr val="bg1"/>
                </a:solidFill>
                <a:effectLst>
                  <a:outerShdw blurRad="38100" dist="19050" dir="2700000" algn="tl" rotWithShape="0">
                    <a:schemeClr val="dk1">
                      <a:alpha val="40000"/>
                    </a:schemeClr>
                  </a:outerShdw>
                </a:effectLst>
              </a:rPr>
              <a:t>Online</a:t>
            </a:r>
            <a:r>
              <a:rPr lang="fr-CA" sz="2800" dirty="0" smtClean="0">
                <a:ln w="0"/>
                <a:effectLst>
                  <a:outerShdw blurRad="38100" dist="19050" dir="2700000" algn="tl" rotWithShape="0">
                    <a:schemeClr val="dk1">
                      <a:alpha val="40000"/>
                    </a:schemeClr>
                  </a:outerShdw>
                </a:effectLst>
              </a:rPr>
              <a:t> </a:t>
            </a:r>
            <a:endParaRPr lang="en-US" sz="2800" dirty="0" smtClean="0">
              <a:ln w="0"/>
              <a:effectLst>
                <a:outerShdw blurRad="38100" dist="19050" dir="2700000" algn="tl" rotWithShape="0">
                  <a:schemeClr val="dk1">
                    <a:alpha val="40000"/>
                  </a:schemeClr>
                </a:outerShdw>
              </a:effectLst>
            </a:endParaRPr>
          </a:p>
        </p:txBody>
      </p:sp>
      <p:sp>
        <p:nvSpPr>
          <p:cNvPr id="7" name="Rectangle 6"/>
          <p:cNvSpPr/>
          <p:nvPr/>
        </p:nvSpPr>
        <p:spPr bwMode="auto">
          <a:xfrm>
            <a:off x="1560576" y="2463670"/>
            <a:ext cx="2657856" cy="220071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2255520" y="3318695"/>
            <a:ext cx="1267968" cy="369332"/>
          </a:xfrm>
          <a:prstGeom prst="rect">
            <a:avLst/>
          </a:prstGeom>
          <a:noFill/>
        </p:spPr>
        <p:txBody>
          <a:bodyPr wrap="square" lIns="0" tIns="0" rIns="0" bIns="0" rtlCol="0">
            <a:spAutoFit/>
          </a:bodyPr>
          <a:lstStyle/>
          <a:p>
            <a:r>
              <a:rPr lang="fr-CA" sz="2400" spc="-70" dirty="0" smtClean="0"/>
              <a:t>Host Web</a:t>
            </a:r>
            <a:endParaRPr lang="en-US" sz="2400" spc="-70" dirty="0" smtClean="0"/>
          </a:p>
        </p:txBody>
      </p:sp>
      <p:sp>
        <p:nvSpPr>
          <p:cNvPr id="9" name="Rectangle 8"/>
          <p:cNvSpPr/>
          <p:nvPr/>
        </p:nvSpPr>
        <p:spPr bwMode="auto">
          <a:xfrm>
            <a:off x="7129938" y="2463670"/>
            <a:ext cx="1514190" cy="141839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253049" y="2949363"/>
            <a:ext cx="1267968" cy="369332"/>
          </a:xfrm>
          <a:prstGeom prst="rect">
            <a:avLst/>
          </a:prstGeom>
          <a:noFill/>
        </p:spPr>
        <p:txBody>
          <a:bodyPr wrap="square" lIns="0" tIns="0" rIns="0" bIns="0" rtlCol="0">
            <a:spAutoFit/>
          </a:bodyPr>
          <a:lstStyle/>
          <a:p>
            <a:r>
              <a:rPr lang="fr-CA" sz="2400" spc="-70" dirty="0" smtClean="0"/>
              <a:t>App Web</a:t>
            </a:r>
            <a:endParaRPr lang="en-US" sz="2400" spc="-70" dirty="0" smtClean="0"/>
          </a:p>
        </p:txBody>
      </p:sp>
      <p:sp>
        <p:nvSpPr>
          <p:cNvPr id="11" name="TextBox 10"/>
          <p:cNvSpPr txBox="1"/>
          <p:nvPr/>
        </p:nvSpPr>
        <p:spPr>
          <a:xfrm>
            <a:off x="1381941" y="4711452"/>
            <a:ext cx="4072128" cy="307777"/>
          </a:xfrm>
          <a:prstGeom prst="rect">
            <a:avLst/>
          </a:prstGeom>
          <a:noFill/>
        </p:spPr>
        <p:txBody>
          <a:bodyPr wrap="square" lIns="0" tIns="0" rIns="0" bIns="0" rtlCol="0">
            <a:spAutoFit/>
          </a:bodyPr>
          <a:lstStyle/>
          <a:p>
            <a:r>
              <a:rPr lang="fr-CA" sz="2000" spc="-70" dirty="0" smtClean="0">
                <a:solidFill>
                  <a:schemeClr val="bg1"/>
                </a:solidFill>
              </a:rPr>
              <a:t>https://contoso.sharepoint.com</a:t>
            </a:r>
            <a:endParaRPr lang="en-US" sz="2000" spc="-70" dirty="0" smtClean="0">
              <a:solidFill>
                <a:schemeClr val="bg1"/>
              </a:solidFill>
            </a:endParaRPr>
          </a:p>
        </p:txBody>
      </p:sp>
      <p:sp>
        <p:nvSpPr>
          <p:cNvPr id="12" name="TextBox 11"/>
          <p:cNvSpPr txBox="1"/>
          <p:nvPr/>
        </p:nvSpPr>
        <p:spPr>
          <a:xfrm>
            <a:off x="5755201" y="4140187"/>
            <a:ext cx="5531632" cy="553998"/>
          </a:xfrm>
          <a:prstGeom prst="rect">
            <a:avLst/>
          </a:prstGeom>
          <a:noFill/>
        </p:spPr>
        <p:txBody>
          <a:bodyPr wrap="square" lIns="0" tIns="0" rIns="0" bIns="0" rtlCol="0">
            <a:spAutoFit/>
          </a:bodyPr>
          <a:lstStyle/>
          <a:p>
            <a:r>
              <a:rPr lang="fr-CA" spc="-70" dirty="0" smtClean="0">
                <a:solidFill>
                  <a:schemeClr val="bg1"/>
                </a:solidFill>
              </a:rPr>
              <a:t>https</a:t>
            </a:r>
            <a:r>
              <a:rPr lang="fr-CA" spc="-70" dirty="0">
                <a:solidFill>
                  <a:schemeClr val="bg1"/>
                </a:solidFill>
              </a:rPr>
              <a:t>://</a:t>
            </a:r>
            <a:r>
              <a:rPr lang="fr-CA" spc="-70" dirty="0" smtClean="0">
                <a:solidFill>
                  <a:schemeClr val="bg1"/>
                </a:solidFill>
              </a:rPr>
              <a:t>contoso-86f409d2-0fc8-4fa6-b5ae-44482ced78aa</a:t>
            </a:r>
          </a:p>
          <a:p>
            <a:r>
              <a:rPr lang="fr-CA" spc="-70" dirty="0" smtClean="0">
                <a:solidFill>
                  <a:schemeClr val="bg1"/>
                </a:solidFill>
              </a:rPr>
              <a:t>.sharepoint.com</a:t>
            </a:r>
            <a:endParaRPr lang="en-US" spc="-70" dirty="0" smtClean="0">
              <a:solidFill>
                <a:schemeClr val="bg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718" y="3389625"/>
            <a:ext cx="294299" cy="348799"/>
          </a:xfrm>
          <a:prstGeom prst="rect">
            <a:avLst/>
          </a:prstGeom>
        </p:spPr>
      </p:pic>
      <p:sp>
        <p:nvSpPr>
          <p:cNvPr id="21" name="Frame 20"/>
          <p:cNvSpPr/>
          <p:nvPr/>
        </p:nvSpPr>
        <p:spPr bwMode="auto">
          <a:xfrm>
            <a:off x="1981200" y="3372692"/>
            <a:ext cx="1770185" cy="1070354"/>
          </a:xfrm>
          <a:prstGeom prst="fram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r-CA" sz="2200" dirty="0" smtClean="0">
                <a:gradFill>
                  <a:gsLst>
                    <a:gs pos="0">
                      <a:srgbClr val="FFFFFF"/>
                    </a:gs>
                    <a:gs pos="100000">
                      <a:srgbClr val="FFFFFF"/>
                    </a:gs>
                  </a:gsLst>
                  <a:lin ang="5400000" scaled="0"/>
                </a:gradFill>
                <a:ea typeface="Segoe UI" pitchFamily="34" charset="0"/>
                <a:cs typeface="Segoe UI" pitchFamily="34" charset="0"/>
              </a:rPr>
              <a:t>App Part</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H="1">
            <a:off x="3751385" y="3516923"/>
            <a:ext cx="3378553" cy="36514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381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8.96067E-7 3.7037E-7 L 0.00052 -0.09074 " pathEditMode="relative" rAng="0" ptsTypes="AA">
                                      <p:cBhvr>
                                        <p:cTn id="11" dur="2000" fill="hold"/>
                                        <p:tgtEl>
                                          <p:spTgt spid="8"/>
                                        </p:tgtEl>
                                        <p:attrNameLst>
                                          <p:attrName>ppt_x</p:attrName>
                                          <p:attrName>ppt_y</p:attrName>
                                        </p:attrNameLst>
                                      </p:cBhvr>
                                      <p:rCtr x="26" y="-4537"/>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 of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App Permissions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0326331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1371</Words>
  <Application>Microsoft Office PowerPoint</Application>
  <PresentationFormat>Custom</PresentationFormat>
  <Paragraphs>128</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Hooking into Apps for SharePoint</vt:lpstr>
      <vt:lpstr>Agenda </vt:lpstr>
      <vt:lpstr>Introduction to Apps for SharePoint </vt:lpstr>
      <vt:lpstr>Types of SharePoint Apps</vt:lpstr>
      <vt:lpstr>Architecture of SharePoint-Hosted App</vt:lpstr>
      <vt:lpstr>Architecture of Provider-Hosted App</vt:lpstr>
      <vt:lpstr>App Permissions</vt:lpstr>
      <vt:lpstr>App Permissions</vt:lpstr>
      <vt:lpstr>App-Only Permissions</vt:lpstr>
      <vt:lpstr>Creating Provider-Hosted Apps</vt:lpstr>
      <vt:lpstr>Lab #3 – Exercise 1 Task 1</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2015-03-23T21:54:11Z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