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451" r:id="rId2"/>
    <p:sldId id="473" r:id="rId3"/>
    <p:sldId id="469" r:id="rId4"/>
    <p:sldId id="476" r:id="rId5"/>
    <p:sldId id="474" r:id="rId6"/>
    <p:sldId id="475" r:id="rId7"/>
    <p:sldId id="45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73"/>
            <p14:sldId id="469"/>
            <p14:sldId id="476"/>
            <p14:sldId id="474"/>
            <p14:sldId id="475"/>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2" d="100"/>
          <a:sy n="92" d="100"/>
        </p:scale>
        <p:origin x="1026" y="8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30267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visualstudiogallery.msdn.microsoft.com/3f820e99-6c0d-41db-aa74-a18d9623b1f3" TargetMode="External"/><Relationship Id="rId3" Type="http://schemas.openxmlformats.org/officeDocument/2006/relationships/hyperlink" Target="https://visualstudiogallery.msdn.microsoft.com/3b329021-cd7a-4a01-86fc-714c2d05bb6c" TargetMode="External"/><Relationship Id="rId7" Type="http://schemas.openxmlformats.org/officeDocument/2006/relationships/hyperlink" Target="https://github.com/facebook/react-devtools"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8.xml"/><Relationship Id="rId6" Type="http://schemas.openxmlformats.org/officeDocument/2006/relationships/hyperlink" Target="https://code.visualstudio.com/" TargetMode="External"/><Relationship Id="rId5" Type="http://schemas.openxmlformats.org/officeDocument/2006/relationships/hyperlink" Target="http://orktes.github.io/atom-react/#snippets-list" TargetMode="External"/><Relationship Id="rId10" Type="http://schemas.openxmlformats.org/officeDocument/2006/relationships/hyperlink" Target="http://www.ageofascent.com/reduce-node_modules-recursion-long-paths-asp-net-5/" TargetMode="External"/><Relationship Id="rId4" Type="http://schemas.openxmlformats.org/officeDocument/2006/relationships/hyperlink" Target="https://visualstudiogallery.msdn.microsoft.com/6edc26d4-47d8-4987-82ee-7c820d79be1d" TargetMode="External"/><Relationship Id="rId9" Type="http://schemas.openxmlformats.org/officeDocument/2006/relationships/hyperlink" Target="https://visualstudiogallery.msdn.microsoft.com/234d79e9-f0fd-41e1-a926-850da8e8c7d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Single Page Applications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425024"/>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800" dirty="0" smtClean="0">
                          <a:latin typeface="Segoe UI Light" panose="020B0502040204020203" pitchFamily="34" charset="0"/>
                          <a:cs typeface="Segoe UI Light" panose="020B0502040204020203" pitchFamily="34" charset="0"/>
                        </a:rPr>
                        <a:t>01 | Introducing</a:t>
                      </a:r>
                      <a:r>
                        <a:rPr lang="en-US" sz="2800" baseline="0" dirty="0" smtClean="0">
                          <a:latin typeface="Segoe UI Light" panose="020B0502040204020203" pitchFamily="34" charset="0"/>
                          <a:cs typeface="Segoe UI Light" panose="020B0502040204020203" pitchFamily="34" charset="0"/>
                        </a:rPr>
                        <a:t> React.js</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04 | Working with Back-end Servers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800" dirty="0" smtClean="0">
                          <a:latin typeface="Segoe UI Light" panose="020B0502040204020203" pitchFamily="34" charset="0"/>
                          <a:cs typeface="Segoe UI Light" panose="020B0502040204020203" pitchFamily="34" charset="0"/>
                        </a:rPr>
                        <a:t>02 | Developer Setup</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05 | React Application Architectures with</a:t>
                      </a:r>
                      <a:br>
                        <a:rPr lang="en-US" sz="2800" dirty="0" smtClean="0">
                          <a:latin typeface="Segoe UI Light" panose="020B0502040204020203" pitchFamily="34" charset="0"/>
                          <a:cs typeface="Segoe UI Light" panose="020B0502040204020203" pitchFamily="34" charset="0"/>
                        </a:rPr>
                      </a:br>
                      <a:r>
                        <a:rPr lang="en-US" sz="2800" dirty="0" smtClean="0">
                          <a:latin typeface="Segoe UI Light" panose="020B0502040204020203" pitchFamily="34" charset="0"/>
                          <a:cs typeface="Segoe UI Light" panose="020B0502040204020203" pitchFamily="34" charset="0"/>
                        </a:rPr>
                        <a:t>       Flux and Redux </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03</a:t>
                      </a:r>
                      <a:r>
                        <a:rPr lang="en-US" sz="2800" baseline="0" dirty="0" smtClean="0">
                          <a:latin typeface="Segoe UI Light" panose="020B0502040204020203" pitchFamily="34" charset="0"/>
                          <a:cs typeface="Segoe UI Light" panose="020B0502040204020203" pitchFamily="34" charset="0"/>
                        </a:rPr>
                        <a:t> | JSX Templates, Components</a:t>
                      </a:r>
                      <a:br>
                        <a:rPr lang="en-US" sz="2800" baseline="0" dirty="0" smtClean="0">
                          <a:latin typeface="Segoe UI Light" panose="020B0502040204020203" pitchFamily="34" charset="0"/>
                          <a:cs typeface="Segoe UI Light" panose="020B0502040204020203" pitchFamily="34" charset="0"/>
                        </a:rPr>
                      </a:br>
                      <a:r>
                        <a:rPr lang="en-US" sz="2800" baseline="0" dirty="0" smtClean="0">
                          <a:latin typeface="Segoe UI Light" panose="020B0502040204020203" pitchFamily="34" charset="0"/>
                          <a:cs typeface="Segoe UI Light" panose="020B0502040204020203" pitchFamily="34" charset="0"/>
                        </a:rPr>
                        <a:t>       and Data</a:t>
                      </a:r>
                      <a:endParaRPr lang="en-US" sz="2800" dirty="0" smtClean="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06 | Single Page Applications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188239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Single Page Applications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3167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 Concerns</a:t>
            </a:r>
            <a:endParaRPr lang="en-US" dirty="0"/>
          </a:p>
        </p:txBody>
      </p:sp>
      <p:sp>
        <p:nvSpPr>
          <p:cNvPr id="3" name="Content Placeholder 2"/>
          <p:cNvSpPr>
            <a:spLocks noGrp="1"/>
          </p:cNvSpPr>
          <p:nvPr>
            <p:ph sz="quarter" idx="10"/>
          </p:nvPr>
        </p:nvSpPr>
        <p:spPr/>
        <p:txBody>
          <a:bodyPr/>
          <a:lstStyle/>
          <a:p>
            <a:r>
              <a:rPr lang="en-US" dirty="0" smtClean="0"/>
              <a:t>Nested components (not templates)</a:t>
            </a:r>
          </a:p>
          <a:p>
            <a:r>
              <a:rPr lang="en-US" dirty="0" smtClean="0"/>
              <a:t>Routing</a:t>
            </a:r>
          </a:p>
          <a:p>
            <a:r>
              <a:rPr lang="en-US" dirty="0" smtClean="0"/>
              <a:t>Architectures</a:t>
            </a:r>
            <a:endParaRPr lang="en-US" dirty="0"/>
          </a:p>
        </p:txBody>
      </p:sp>
    </p:spTree>
    <p:extLst>
      <p:ext uri="{BB962C8B-B14F-4D97-AF65-F5344CB8AC3E}">
        <p14:creationId xmlns:p14="http://schemas.microsoft.com/office/powerpoint/2010/main" val="1728448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Additional Resources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0736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50516222"/>
              </p:ext>
            </p:extLst>
          </p:nvPr>
        </p:nvGraphicFramePr>
        <p:xfrm>
          <a:off x="559017" y="145805"/>
          <a:ext cx="11006065" cy="6633201"/>
        </p:xfrm>
        <a:graphic>
          <a:graphicData uri="http://schemas.openxmlformats.org/drawingml/2006/table">
            <a:tbl>
              <a:tblPr firstRow="1">
                <a:tableStyleId>{3C2FFA5D-87B4-456A-9821-1D502468CF0F}</a:tableStyleId>
              </a:tblPr>
              <a:tblGrid>
                <a:gridCol w="1849842">
                  <a:extLst>
                    <a:ext uri="{9D8B030D-6E8A-4147-A177-3AD203B41FA5}">
                      <a16:colId xmlns:a16="http://schemas.microsoft.com/office/drawing/2014/main" val="1501113274"/>
                    </a:ext>
                  </a:extLst>
                </a:gridCol>
                <a:gridCol w="2830224">
                  <a:extLst>
                    <a:ext uri="{9D8B030D-6E8A-4147-A177-3AD203B41FA5}">
                      <a16:colId xmlns:a16="http://schemas.microsoft.com/office/drawing/2014/main" val="3434202527"/>
                    </a:ext>
                  </a:extLst>
                </a:gridCol>
                <a:gridCol w="6325999">
                  <a:extLst>
                    <a:ext uri="{9D8B030D-6E8A-4147-A177-3AD203B41FA5}">
                      <a16:colId xmlns:a16="http://schemas.microsoft.com/office/drawing/2014/main" val="1563021897"/>
                    </a:ext>
                  </a:extLst>
                </a:gridCol>
              </a:tblGrid>
              <a:tr h="356112">
                <a:tc>
                  <a:txBody>
                    <a:bodyPr/>
                    <a:lstStyle/>
                    <a:p>
                      <a:pPr marL="0" marR="0" fontAlgn="t">
                        <a:spcBef>
                          <a:spcPts val="0"/>
                        </a:spcBef>
                        <a:spcAft>
                          <a:spcPts val="0"/>
                        </a:spcAft>
                      </a:pPr>
                      <a:r>
                        <a:rPr lang="en-US" sz="1800" dirty="0" smtClean="0">
                          <a:effectLst/>
                        </a:rPr>
                        <a:t>Install</a:t>
                      </a:r>
                      <a:endParaRPr lang="en-US" sz="1800" dirty="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dirty="0" smtClean="0">
                          <a:effectLst/>
                        </a:rPr>
                        <a:t>Why</a:t>
                      </a:r>
                      <a:endParaRPr lang="en-US" sz="1800" dirty="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dirty="0" smtClean="0">
                          <a:effectLst/>
                        </a:rPr>
                        <a:t>Where</a:t>
                      </a:r>
                      <a:endParaRPr lang="en-US" sz="1800" dirty="0">
                        <a:effectLst/>
                        <a:latin typeface="Calibri" panose="020F0502020204030204" pitchFamily="34" charset="0"/>
                      </a:endParaRPr>
                    </a:p>
                  </a:txBody>
                  <a:tcPr marL="50800" marR="50800" marT="50800" marB="50800"/>
                </a:tc>
                <a:extLst>
                  <a:ext uri="{0D108BD9-81ED-4DB2-BD59-A6C34878D82A}">
                    <a16:rowId xmlns:a16="http://schemas.microsoft.com/office/drawing/2014/main" val="2459604035"/>
                  </a:ext>
                </a:extLst>
              </a:tr>
              <a:tr h="356112">
                <a:tc>
                  <a:txBody>
                    <a:bodyPr/>
                    <a:lstStyle/>
                    <a:p>
                      <a:pPr marL="0" marR="0" fontAlgn="t">
                        <a:spcBef>
                          <a:spcPts val="0"/>
                        </a:spcBef>
                        <a:spcAft>
                          <a:spcPts val="0"/>
                        </a:spcAft>
                      </a:pPr>
                      <a:r>
                        <a:rPr lang="en-US" sz="1800" dirty="0" err="1">
                          <a:effectLst/>
                        </a:rPr>
                        <a:t>TypeScript</a:t>
                      </a:r>
                      <a:r>
                        <a:rPr lang="en-US" sz="1800" dirty="0">
                          <a:effectLst/>
                        </a:rPr>
                        <a:t> 1.6</a:t>
                      </a:r>
                      <a:endParaRPr lang="en-US" sz="1800" dirty="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ES6 Support</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hlinkClick r:id="rId2"/>
                        </a:rPr>
                        <a:t>http://www.typescriptlang.org/#Download</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1695782358"/>
                  </a:ext>
                </a:extLst>
              </a:tr>
              <a:tr h="577841">
                <a:tc>
                  <a:txBody>
                    <a:bodyPr/>
                    <a:lstStyle/>
                    <a:p>
                      <a:pPr marL="0" marR="0" fontAlgn="t">
                        <a:spcBef>
                          <a:spcPts val="0"/>
                        </a:spcBef>
                        <a:spcAft>
                          <a:spcPts val="0"/>
                        </a:spcAft>
                      </a:pPr>
                      <a:r>
                        <a:rPr lang="en-US" sz="1800">
                          <a:effectLst/>
                        </a:rPr>
                        <a:t>Web Compiler</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JSX Compilation</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hlinkClick r:id="rId3"/>
                        </a:rPr>
                        <a:t>https://visualstudiogallery.msdn.microsoft.com/3b329021-cd7a-4a01-86fc-714c2d05bb6c</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1868556239"/>
                  </a:ext>
                </a:extLst>
              </a:tr>
              <a:tr h="577841">
                <a:tc>
                  <a:txBody>
                    <a:bodyPr/>
                    <a:lstStyle/>
                    <a:p>
                      <a:pPr marL="0" marR="0" fontAlgn="t">
                        <a:spcBef>
                          <a:spcPts val="0"/>
                        </a:spcBef>
                        <a:spcAft>
                          <a:spcPts val="0"/>
                        </a:spcAft>
                      </a:pPr>
                      <a:r>
                        <a:rPr lang="en-US" sz="1800">
                          <a:effectLst/>
                        </a:rPr>
                        <a:t>Web Analyzer</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JSX Linting</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hlinkClick r:id="rId4"/>
                        </a:rPr>
                        <a:t>https://visualstudiogallery.msdn.microsoft.com/6edc26d4-47d8-4987-82ee-7c820d79be1d</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4140357033"/>
                  </a:ext>
                </a:extLst>
              </a:tr>
              <a:tr h="577841">
                <a:tc>
                  <a:txBody>
                    <a:bodyPr/>
                    <a:lstStyle/>
                    <a:p>
                      <a:pPr marL="0" marR="0" fontAlgn="t">
                        <a:spcBef>
                          <a:spcPts val="0"/>
                        </a:spcBef>
                        <a:spcAft>
                          <a:spcPts val="0"/>
                        </a:spcAft>
                      </a:pPr>
                      <a:r>
                        <a:rPr lang="en-US" sz="1800" dirty="0">
                          <a:effectLst/>
                        </a:rPr>
                        <a:t>Atom React Plugin</a:t>
                      </a:r>
                      <a:endParaRPr lang="en-US" sz="1800" dirty="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Snippets, etc.</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hlinkClick r:id="rId5"/>
                        </a:rPr>
                        <a:t>http://orktes.github.io/atom-react/#snippets-list</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754441335"/>
                  </a:ext>
                </a:extLst>
              </a:tr>
              <a:tr h="356112">
                <a:tc>
                  <a:txBody>
                    <a:bodyPr/>
                    <a:lstStyle/>
                    <a:p>
                      <a:pPr marL="0" marR="0" fontAlgn="t">
                        <a:spcBef>
                          <a:spcPts val="0"/>
                        </a:spcBef>
                        <a:spcAft>
                          <a:spcPts val="0"/>
                        </a:spcAft>
                      </a:pPr>
                      <a:r>
                        <a:rPr lang="en-US" sz="1800">
                          <a:effectLst/>
                        </a:rPr>
                        <a:t>VS Code 0.9.1+</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JSX Colorization</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hlinkClick r:id="rId6"/>
                        </a:rPr>
                        <a:t>https://code.visualstudio.com/</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4049399067"/>
                  </a:ext>
                </a:extLst>
              </a:tr>
              <a:tr h="577841">
                <a:tc>
                  <a:txBody>
                    <a:bodyPr/>
                    <a:lstStyle/>
                    <a:p>
                      <a:pPr marL="0" marR="0" fontAlgn="t">
                        <a:spcBef>
                          <a:spcPts val="0"/>
                        </a:spcBef>
                        <a:spcAft>
                          <a:spcPts val="0"/>
                        </a:spcAft>
                      </a:pPr>
                      <a:r>
                        <a:rPr lang="en-US" sz="1800">
                          <a:effectLst/>
                        </a:rPr>
                        <a:t>React Dev Tools</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Chrome Developer Tools inspector</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hlinkClick r:id="rId7"/>
                        </a:rPr>
                        <a:t>https://github.com/facebook/react-devtools</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699468095"/>
                  </a:ext>
                </a:extLst>
              </a:tr>
              <a:tr h="577841">
                <a:tc>
                  <a:txBody>
                    <a:bodyPr/>
                    <a:lstStyle/>
                    <a:p>
                      <a:pPr marL="0" marR="0" fontAlgn="t">
                        <a:spcBef>
                          <a:spcPts val="0"/>
                        </a:spcBef>
                        <a:spcAft>
                          <a:spcPts val="0"/>
                        </a:spcAft>
                      </a:pPr>
                      <a:r>
                        <a:rPr lang="en-US" sz="1800">
                          <a:effectLst/>
                        </a:rPr>
                        <a:t>Add New File</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Add .bowerrc</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hlinkClick r:id="rId8"/>
                        </a:rPr>
                        <a:t>https://visualstudiogallery.msdn.microsoft.com/3f820e99-6c0d-41db-aa74-a18d9623b1f3</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2522709973"/>
                  </a:ext>
                </a:extLst>
              </a:tr>
              <a:tr h="577841">
                <a:tc>
                  <a:txBody>
                    <a:bodyPr/>
                    <a:lstStyle/>
                    <a:p>
                      <a:pPr marL="0" marR="0" fontAlgn="t">
                        <a:spcBef>
                          <a:spcPts val="0"/>
                        </a:spcBef>
                        <a:spcAft>
                          <a:spcPts val="0"/>
                        </a:spcAft>
                      </a:pPr>
                      <a:r>
                        <a:rPr lang="en-US" sz="1800">
                          <a:effectLst/>
                        </a:rPr>
                        <a:t>React Snippet Pack</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Visual Studio snippets</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hlinkClick r:id="rId9"/>
                        </a:rPr>
                        <a:t>https://visualstudiogallery.msdn.microsoft.com/234d79e9-f0fd-41e1-a926-850da8e8c7d7</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2703879312"/>
                  </a:ext>
                </a:extLst>
              </a:tr>
              <a:tr h="356112">
                <a:tc>
                  <a:txBody>
                    <a:bodyPr/>
                    <a:lstStyle/>
                    <a:p>
                      <a:pPr marL="0" marR="0" fontAlgn="t">
                        <a:spcBef>
                          <a:spcPts val="0"/>
                        </a:spcBef>
                        <a:spcAft>
                          <a:spcPts val="0"/>
                        </a:spcAft>
                      </a:pPr>
                      <a:r>
                        <a:rPr lang="en-US" sz="1800">
                          <a:effectLst/>
                        </a:rPr>
                        <a:t>React.NET</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 </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 </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2964098971"/>
                  </a:ext>
                </a:extLst>
              </a:tr>
              <a:tr h="577841">
                <a:tc>
                  <a:txBody>
                    <a:bodyPr/>
                    <a:lstStyle/>
                    <a:p>
                      <a:pPr marL="0" marR="0" fontAlgn="t">
                        <a:spcBef>
                          <a:spcPts val="0"/>
                        </a:spcBef>
                        <a:spcAft>
                          <a:spcPts val="0"/>
                        </a:spcAft>
                      </a:pPr>
                      <a:r>
                        <a:rPr lang="en-US" sz="1800">
                          <a:effectLst/>
                        </a:rPr>
                        <a:t>NPM 3</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Fix long path issues</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hlinkClick r:id="rId10"/>
                        </a:rPr>
                        <a:t>http://www.ageofascent.com/reduce-node_modules-recursion-long-paths-asp-net-5/</a:t>
                      </a:r>
                      <a:endParaRPr lang="en-US" sz="1800">
                        <a:effectLst/>
                        <a:latin typeface="Calibri" panose="020F0502020204030204" pitchFamily="34" charset="0"/>
                      </a:endParaRPr>
                    </a:p>
                  </a:txBody>
                  <a:tcPr marL="50800" marR="50800" marT="50800" marB="50800"/>
                </a:tc>
                <a:extLst>
                  <a:ext uri="{0D108BD9-81ED-4DB2-BD59-A6C34878D82A}">
                    <a16:rowId xmlns:a16="http://schemas.microsoft.com/office/drawing/2014/main" val="853570916"/>
                  </a:ext>
                </a:extLst>
              </a:tr>
              <a:tr h="577841">
                <a:tc>
                  <a:txBody>
                    <a:bodyPr/>
                    <a:lstStyle/>
                    <a:p>
                      <a:pPr marL="0" marR="0" fontAlgn="t">
                        <a:spcBef>
                          <a:spcPts val="0"/>
                        </a:spcBef>
                        <a:spcAft>
                          <a:spcPts val="0"/>
                        </a:spcAft>
                      </a:pPr>
                      <a:r>
                        <a:rPr lang="en-US" sz="1800">
                          <a:effectLst/>
                        </a:rPr>
                        <a:t>webpack</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a:effectLst/>
                        </a:rPr>
                        <a:t>Needed for react-devtools plain</a:t>
                      </a:r>
                      <a:endParaRPr lang="en-US" sz="1800">
                        <a:effectLst/>
                        <a:latin typeface="Calibri" panose="020F0502020204030204" pitchFamily="34" charset="0"/>
                      </a:endParaRPr>
                    </a:p>
                  </a:txBody>
                  <a:tcPr marL="50800" marR="50800" marT="50800" marB="50800"/>
                </a:tc>
                <a:tc>
                  <a:txBody>
                    <a:bodyPr/>
                    <a:lstStyle/>
                    <a:p>
                      <a:pPr marL="0" marR="0" fontAlgn="t">
                        <a:spcBef>
                          <a:spcPts val="0"/>
                        </a:spcBef>
                        <a:spcAft>
                          <a:spcPts val="0"/>
                        </a:spcAft>
                      </a:pPr>
                      <a:r>
                        <a:rPr lang="en-US" sz="1800" dirty="0">
                          <a:effectLst/>
                        </a:rPr>
                        <a:t>  </a:t>
                      </a:r>
                      <a:r>
                        <a:rPr lang="en-US" sz="1800" dirty="0" err="1">
                          <a:effectLst/>
                        </a:rPr>
                        <a:t>npm</a:t>
                      </a:r>
                      <a:r>
                        <a:rPr lang="en-US" sz="1800" dirty="0">
                          <a:effectLst/>
                        </a:rPr>
                        <a:t> install </a:t>
                      </a:r>
                      <a:r>
                        <a:rPr lang="en-US" sz="1800" dirty="0" err="1">
                          <a:effectLst/>
                        </a:rPr>
                        <a:t>webpack</a:t>
                      </a:r>
                      <a:r>
                        <a:rPr lang="en-US" sz="1800" dirty="0">
                          <a:effectLst/>
                        </a:rPr>
                        <a:t> -g </a:t>
                      </a:r>
                      <a:endParaRPr lang="en-US" sz="1800" dirty="0">
                        <a:effectLst/>
                        <a:latin typeface="Calibri" panose="020F0502020204030204" pitchFamily="34" charset="0"/>
                      </a:endParaRPr>
                    </a:p>
                  </a:txBody>
                  <a:tcPr marL="50800" marR="50800" marT="50800" marB="50800"/>
                </a:tc>
                <a:extLst>
                  <a:ext uri="{0D108BD9-81ED-4DB2-BD59-A6C34878D82A}">
                    <a16:rowId xmlns:a16="http://schemas.microsoft.com/office/drawing/2014/main" val="2291935290"/>
                  </a:ext>
                </a:extLst>
              </a:tr>
            </a:tbl>
          </a:graphicData>
        </a:graphic>
      </p:graphicFrame>
    </p:spTree>
    <p:extLst>
      <p:ext uri="{BB962C8B-B14F-4D97-AF65-F5344CB8AC3E}">
        <p14:creationId xmlns:p14="http://schemas.microsoft.com/office/powerpoint/2010/main" val="821204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6454</TotalTime>
  <Words>168</Words>
  <Application>Microsoft Office PowerPoint</Application>
  <PresentationFormat>Widescreen</PresentationFormat>
  <Paragraphs>55</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MVA</vt:lpstr>
      <vt:lpstr>Single Page Applications</vt:lpstr>
      <vt:lpstr>Course Topics</vt:lpstr>
      <vt:lpstr>PowerPoint Presentation</vt:lpstr>
      <vt:lpstr>Single Page Application Concerns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143</cp:revision>
  <dcterms:created xsi:type="dcterms:W3CDTF">2014-06-11T19:38:55Z</dcterms:created>
  <dcterms:modified xsi:type="dcterms:W3CDTF">2015-10-21T22:23:12Z</dcterms:modified>
</cp:coreProperties>
</file>