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6"/>
  </p:notesMasterIdLst>
  <p:handoutMasterIdLst>
    <p:handoutMasterId r:id="rId77"/>
  </p:handoutMasterIdLst>
  <p:sldIdLst>
    <p:sldId id="271" r:id="rId5"/>
    <p:sldId id="284" r:id="rId6"/>
    <p:sldId id="274" r:id="rId7"/>
    <p:sldId id="275" r:id="rId8"/>
    <p:sldId id="277" r:id="rId9"/>
    <p:sldId id="278" r:id="rId10"/>
    <p:sldId id="282" r:id="rId11"/>
    <p:sldId id="285" r:id="rId12"/>
    <p:sldId id="295" r:id="rId13"/>
    <p:sldId id="287" r:id="rId14"/>
    <p:sldId id="286" r:id="rId15"/>
    <p:sldId id="288" r:id="rId16"/>
    <p:sldId id="289" r:id="rId17"/>
    <p:sldId id="296" r:id="rId18"/>
    <p:sldId id="290" r:id="rId19"/>
    <p:sldId id="291" r:id="rId20"/>
    <p:sldId id="292" r:id="rId21"/>
    <p:sldId id="293" r:id="rId22"/>
    <p:sldId id="294" r:id="rId23"/>
    <p:sldId id="297" r:id="rId24"/>
    <p:sldId id="298" r:id="rId25"/>
    <p:sldId id="299" r:id="rId26"/>
    <p:sldId id="301" r:id="rId27"/>
    <p:sldId id="300"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9" r:id="rId41"/>
    <p:sldId id="314" r:id="rId42"/>
    <p:sldId id="315" r:id="rId43"/>
    <p:sldId id="316" r:id="rId44"/>
    <p:sldId id="317" r:id="rId45"/>
    <p:sldId id="318" r:id="rId46"/>
    <p:sldId id="320" r:id="rId47"/>
    <p:sldId id="321" r:id="rId48"/>
    <p:sldId id="322" r:id="rId49"/>
    <p:sldId id="323" r:id="rId50"/>
    <p:sldId id="324" r:id="rId51"/>
    <p:sldId id="325" r:id="rId52"/>
    <p:sldId id="326" r:id="rId53"/>
    <p:sldId id="329" r:id="rId54"/>
    <p:sldId id="328" r:id="rId55"/>
    <p:sldId id="330" r:id="rId56"/>
    <p:sldId id="327"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5" r:id="rId72"/>
    <p:sldId id="347" r:id="rId73"/>
    <p:sldId id="349" r:id="rId74"/>
    <p:sldId id="26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717" autoAdjust="0"/>
  </p:normalViewPr>
  <p:slideViewPr>
    <p:cSldViewPr snapToGrid="0">
      <p:cViewPr varScale="1">
        <p:scale>
          <a:sx n="117" d="100"/>
          <a:sy n="117" d="100"/>
        </p:scale>
        <p:origin x="102" y="15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0403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Indexes are used in SQL Server to improve the performance of queries. XML indexes are used to improve the performance of XQuery-based queries.</a:t>
            </a:r>
          </a:p>
          <a:p>
            <a:r>
              <a:rPr lang="en-US" sz="1200" kern="1200" dirty="0" smtClean="0">
                <a:solidFill>
                  <a:schemeClr val="tx1"/>
                </a:solidFill>
                <a:effectLst/>
                <a:latin typeface="+mn-lt"/>
                <a:ea typeface="+mn-ea"/>
                <a:cs typeface="+mn-cs"/>
              </a:rPr>
              <a:t>Many systems query XML data directly as text. This can be very slow, particularly if the XML data is large. You saw earlier how XML data is not directly stored in a text format in SQL Server. For ease of querying, it is broken into a form of object tree that makes it easier to navigate in memory.</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Rather than having to create these object trees as required for queries, which is also a relatively slow process, it is possible to define XML indexes. An XML index is rather like a copy of an XML object tree that is saved into the database for rapid reuse.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important to note that XML indexes can be quite large compared to the underlying XML data. Relational indexes are often much smaller than the tables on which they are built, but it is not uncommon to see XML indexes that are larger than the underlying data.</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should also consider alternatives to XML indexes. Promoting a value that is stored within the XML to a persisted calculated column would make it possible to use a standard relational index to quickly locate the value.</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382501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 XML index basically provides a persisted object tree in an internal format. The tree has been formed from the structure of the XML, is used to speed up access to elements and attributes within the XML, and avoids the need to read the entire XML document for every query. Before you can create a primary XML index on a table, the table must have a clustered primary key.</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60073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of the querying benefit comes from primary XML indexes, but SQL Server also enables the creation of three types of secondary XML index. These secondary indexes are each designed to speed up a particular type of query. There are three forms of query that they help with: PATH, VALUE, and PROPERTY:</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PATH index helps to decide whether a particular path to an element or attribute is valid. It is typically used with the </a:t>
            </a:r>
            <a:r>
              <a:rPr lang="en-US" sz="1200" b="1" kern="1200" dirty="0" smtClean="0">
                <a:solidFill>
                  <a:schemeClr val="tx1"/>
                </a:solidFill>
                <a:effectLst/>
                <a:latin typeface="+mn-lt"/>
                <a:ea typeface="+mn-ea"/>
                <a:cs typeface="+mn-cs"/>
              </a:rPr>
              <a:t>exist() XQuery</a:t>
            </a:r>
            <a:r>
              <a:rPr lang="en-US" sz="1200" kern="1200" dirty="0" smtClean="0">
                <a:solidFill>
                  <a:schemeClr val="tx1"/>
                </a:solidFill>
                <a:effectLst/>
                <a:latin typeface="+mn-lt"/>
                <a:ea typeface="+mn-ea"/>
                <a:cs typeface="+mn-cs"/>
              </a:rPr>
              <a:t> method.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VALUE index helps to obtain the value of an element or attribute.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PROPERTY index is used when retrieving multiple values through PATH expressions.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only create a secondary XML index after a primary XML index has been established.</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are creating the secondary XML index, you need to reference the primary XML index.</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2531742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9652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2178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dirty="0" err="1" smtClean="0"/>
              <a:t>rowset</a:t>
            </a:r>
            <a:r>
              <a:rPr lang="en-GB" dirty="0" smtClean="0"/>
              <a:t> schema in the WITH</a:t>
            </a:r>
            <a:r>
              <a:rPr lang="en-GB" baseline="0" dirty="0" smtClean="0"/>
              <a:t> clause can be a table name if the flags enables all nodes to be located without an explicit </a:t>
            </a:r>
            <a:r>
              <a:rPr lang="en-GB" baseline="0" smtClean="0"/>
              <a:t>column pattern.</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3281557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8831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43349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166069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171556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1825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Pete Harris </a:t>
            </a:r>
            <a:r>
              <a:rPr lang="en-US" dirty="0"/>
              <a:t>| </a:t>
            </a:r>
            <a:r>
              <a:rPr lang="en-US" dirty="0" smtClean="0"/>
              <a:t>Senior Content Developer, Microsoft</a:t>
            </a:r>
          </a:p>
          <a:p>
            <a:r>
              <a:rPr lang="en-US" dirty="0" smtClean="0"/>
              <a:t>Graeme Malcolm </a:t>
            </a:r>
            <a:r>
              <a:rPr lang="en-US" dirty="0"/>
              <a:t>| Senior </a:t>
            </a:r>
            <a:r>
              <a:rPr lang="en-US" dirty="0" smtClean="0"/>
              <a:t>Content Developer, Microsoft</a:t>
            </a:r>
            <a:endParaRPr lang="en-US" dirty="0"/>
          </a:p>
        </p:txBody>
      </p:sp>
      <p:sp>
        <p:nvSpPr>
          <p:cNvPr id="2" name="Title 1"/>
          <p:cNvSpPr>
            <a:spLocks noGrp="1"/>
          </p:cNvSpPr>
          <p:nvPr>
            <p:ph type="ctrTitle"/>
          </p:nvPr>
        </p:nvSpPr>
        <p:spPr>
          <a:solidFill>
            <a:srgbClr val="007233"/>
          </a:solidFill>
        </p:spPr>
        <p:txBody>
          <a:bodyPr/>
          <a:lstStyle/>
          <a:p>
            <a:r>
              <a:rPr lang="en-GB" sz="4000" dirty="0"/>
              <a:t>Using XML in SQL Server and Azure SQL Database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379514" y="1164134"/>
            <a:ext cx="11470107" cy="5262979"/>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2400" dirty="0">
                <a:solidFill>
                  <a:srgbClr val="0000FF"/>
                </a:solidFill>
              </a:rPr>
              <a:t>&lt;?xml version="1.0" encoding="ISO-8859-1"?&gt;</a:t>
            </a:r>
          </a:p>
          <a:p>
            <a:r>
              <a:rPr lang="en-GB" sz="2400" dirty="0">
                <a:solidFill>
                  <a:srgbClr val="0000FF"/>
                </a:solidFill>
              </a:rPr>
              <a:t>&lt;</a:t>
            </a:r>
            <a:r>
              <a:rPr lang="en-GB" sz="2400" dirty="0">
                <a:solidFill>
                  <a:srgbClr val="990000"/>
                </a:solidFill>
              </a:rPr>
              <a:t>order</a:t>
            </a:r>
            <a:r>
              <a:rPr lang="en-GB" sz="2400" dirty="0">
                <a:solidFill>
                  <a:srgbClr val="0000FF"/>
                </a:solidFill>
              </a:rPr>
              <a:t> </a:t>
            </a:r>
            <a:r>
              <a:rPr lang="en-GB" sz="2400" dirty="0">
                <a:solidFill>
                  <a:srgbClr val="990000"/>
                </a:solidFill>
              </a:rPr>
              <a:t>id</a:t>
            </a:r>
            <a:r>
              <a:rPr lang="en-GB" sz="2400" dirty="0">
                <a:solidFill>
                  <a:srgbClr val="0000FF"/>
                </a:solidFill>
              </a:rPr>
              <a:t>="</a:t>
            </a:r>
            <a:r>
              <a:rPr lang="en-GB" sz="2400" dirty="0">
                <a:solidFill>
                  <a:srgbClr val="000000"/>
                </a:solidFill>
              </a:rPr>
              <a:t>123456</a:t>
            </a:r>
            <a:r>
              <a:rPr lang="en-GB" sz="2400" dirty="0">
                <a:solidFill>
                  <a:srgbClr val="0000FF"/>
                </a:solidFill>
              </a:rPr>
              <a:t>" </a:t>
            </a:r>
            <a:r>
              <a:rPr lang="en-GB" sz="2400" dirty="0">
                <a:solidFill>
                  <a:srgbClr val="990000"/>
                </a:solidFill>
              </a:rPr>
              <a:t>date</a:t>
            </a:r>
            <a:r>
              <a:rPr lang="en-GB" sz="2400" dirty="0">
                <a:solidFill>
                  <a:srgbClr val="0000FF"/>
                </a:solidFill>
              </a:rPr>
              <a:t>="</a:t>
            </a:r>
            <a:r>
              <a:rPr lang="en-GB" sz="2400" dirty="0">
                <a:solidFill>
                  <a:srgbClr val="000000"/>
                </a:solidFill>
              </a:rPr>
              <a:t>2015-01-01</a:t>
            </a:r>
            <a:r>
              <a:rPr lang="en-GB" sz="2400" dirty="0">
                <a:solidFill>
                  <a:srgbClr val="0000FF"/>
                </a:solidFill>
              </a:rPr>
              <a:t>"&gt;</a:t>
            </a:r>
          </a:p>
          <a:p>
            <a:r>
              <a:rPr lang="en-GB" sz="2400" dirty="0">
                <a:solidFill>
                  <a:srgbClr val="0000FF"/>
                </a:solidFill>
              </a:rPr>
              <a:t>  &lt;</a:t>
            </a:r>
            <a:r>
              <a:rPr lang="en-GB" sz="2400" dirty="0">
                <a:solidFill>
                  <a:srgbClr val="990000"/>
                </a:solidFill>
              </a:rPr>
              <a:t>salesperson id</a:t>
            </a:r>
            <a:r>
              <a:rPr lang="en-GB" sz="2400" dirty="0">
                <a:solidFill>
                  <a:srgbClr val="0000FF"/>
                </a:solidFill>
              </a:rPr>
              <a:t>="</a:t>
            </a:r>
            <a:r>
              <a:rPr lang="en-GB" sz="2400" dirty="0">
                <a:solidFill>
                  <a:srgbClr val="000000"/>
                </a:solidFill>
              </a:rPr>
              <a:t>123</a:t>
            </a:r>
            <a:r>
              <a:rPr lang="en-GB" sz="2400" dirty="0">
                <a:solidFill>
                  <a:srgbClr val="0000FF"/>
                </a:solidFill>
              </a:rPr>
              <a:t>"&gt;</a:t>
            </a:r>
          </a:p>
          <a:p>
            <a:r>
              <a:rPr lang="en-GB" sz="2400" dirty="0">
                <a:solidFill>
                  <a:srgbClr val="0000FF"/>
                </a:solidFill>
              </a:rPr>
              <a:t>    &lt;</a:t>
            </a:r>
            <a:r>
              <a:rPr lang="en-GB" sz="2400" dirty="0">
                <a:solidFill>
                  <a:srgbClr val="990000"/>
                </a:solidFill>
              </a:rPr>
              <a:t>name</a:t>
            </a:r>
            <a:r>
              <a:rPr lang="en-GB" sz="2400" dirty="0">
                <a:solidFill>
                  <a:srgbClr val="0000FF"/>
                </a:solidFill>
              </a:rPr>
              <a:t>&gt;</a:t>
            </a:r>
            <a:r>
              <a:rPr lang="en-GB" sz="2400" dirty="0"/>
              <a:t>Naomi Sharp</a:t>
            </a:r>
            <a:r>
              <a:rPr lang="en-GB" sz="2400" dirty="0">
                <a:solidFill>
                  <a:srgbClr val="0000FF"/>
                </a:solidFill>
              </a:rPr>
              <a:t>&lt;/</a:t>
            </a:r>
            <a:r>
              <a:rPr lang="en-GB" sz="2400" dirty="0">
                <a:solidFill>
                  <a:srgbClr val="990000"/>
                </a:solidFill>
              </a:rPr>
              <a:t>name</a:t>
            </a:r>
            <a:r>
              <a:rPr lang="en-GB" sz="2400" dirty="0">
                <a:solidFill>
                  <a:srgbClr val="0000FF"/>
                </a:solidFill>
              </a:rPr>
              <a:t>&gt;</a:t>
            </a:r>
          </a:p>
          <a:p>
            <a:r>
              <a:rPr lang="en-GB" sz="2400" dirty="0">
                <a:solidFill>
                  <a:srgbClr val="0000FF"/>
                </a:solidFill>
              </a:rPr>
              <a:t>  &lt;/</a:t>
            </a:r>
            <a:r>
              <a:rPr lang="en-GB" sz="2400" dirty="0">
                <a:solidFill>
                  <a:srgbClr val="990000"/>
                </a:solidFill>
              </a:rPr>
              <a:t>salesperson</a:t>
            </a:r>
            <a:r>
              <a:rPr lang="en-GB" sz="2400" dirty="0">
                <a:solidFill>
                  <a:srgbClr val="0000FF"/>
                </a:solidFill>
              </a:rPr>
              <a:t>&gt;</a:t>
            </a:r>
          </a:p>
          <a:p>
            <a:r>
              <a:rPr lang="en-GB" sz="2400" dirty="0">
                <a:solidFill>
                  <a:srgbClr val="0000FF"/>
                </a:solidFill>
              </a:rPr>
              <a:t>  &lt;</a:t>
            </a:r>
            <a:r>
              <a:rPr lang="en-GB" sz="2400" dirty="0">
                <a:solidFill>
                  <a:srgbClr val="990000"/>
                </a:solidFill>
              </a:rPr>
              <a:t>customer</a:t>
            </a:r>
            <a:r>
              <a:rPr lang="en-GB" sz="2400" dirty="0">
                <a:solidFill>
                  <a:srgbClr val="0000FF"/>
                </a:solidFill>
              </a:rPr>
              <a:t> </a:t>
            </a:r>
            <a:r>
              <a:rPr lang="en-GB" sz="2400" dirty="0">
                <a:solidFill>
                  <a:srgbClr val="990000"/>
                </a:solidFill>
              </a:rPr>
              <a:t>id</a:t>
            </a:r>
            <a:r>
              <a:rPr lang="en-GB" sz="2400" dirty="0">
                <a:solidFill>
                  <a:srgbClr val="0000FF"/>
                </a:solidFill>
              </a:rPr>
              <a:t>="</a:t>
            </a:r>
            <a:r>
              <a:rPr lang="en-GB" sz="2400" dirty="0">
                <a:solidFill>
                  <a:srgbClr val="000000"/>
                </a:solidFill>
              </a:rPr>
              <a:t>921</a:t>
            </a:r>
            <a:r>
              <a:rPr lang="en-GB" sz="2400" dirty="0">
                <a:solidFill>
                  <a:srgbClr val="0000FF"/>
                </a:solidFill>
              </a:rPr>
              <a:t>"&gt;</a:t>
            </a:r>
          </a:p>
          <a:p>
            <a:r>
              <a:rPr lang="en-GB" sz="2400" dirty="0">
                <a:solidFill>
                  <a:srgbClr val="0000FF"/>
                </a:solidFill>
              </a:rPr>
              <a:t>    &lt;</a:t>
            </a:r>
            <a:r>
              <a:rPr lang="en-GB" sz="2400" dirty="0">
                <a:solidFill>
                  <a:srgbClr val="990000"/>
                </a:solidFill>
              </a:rPr>
              <a:t>name</a:t>
            </a:r>
            <a:r>
              <a:rPr lang="en-GB" sz="2400" dirty="0">
                <a:solidFill>
                  <a:srgbClr val="0000FF"/>
                </a:solidFill>
              </a:rPr>
              <a:t>&gt;</a:t>
            </a:r>
            <a:r>
              <a:rPr lang="en-GB" sz="2400" dirty="0"/>
              <a:t>Dan Drayton</a:t>
            </a:r>
            <a:r>
              <a:rPr lang="en-GB" sz="2400" dirty="0">
                <a:solidFill>
                  <a:srgbClr val="0000FF"/>
                </a:solidFill>
              </a:rPr>
              <a:t>&lt;/</a:t>
            </a:r>
            <a:r>
              <a:rPr lang="en-GB" sz="2400" dirty="0">
                <a:solidFill>
                  <a:srgbClr val="990000"/>
                </a:solidFill>
              </a:rPr>
              <a:t>name</a:t>
            </a:r>
            <a:r>
              <a:rPr lang="en-GB" sz="2400" dirty="0">
                <a:solidFill>
                  <a:srgbClr val="0000FF"/>
                </a:solidFill>
              </a:rPr>
              <a:t>&gt;</a:t>
            </a:r>
          </a:p>
          <a:p>
            <a:r>
              <a:rPr lang="en-GB" sz="2400" dirty="0" smtClean="0">
                <a:solidFill>
                  <a:srgbClr val="0000FF"/>
                </a:solidFill>
              </a:rPr>
              <a:t>  &lt;/</a:t>
            </a:r>
            <a:r>
              <a:rPr lang="en-GB" sz="2400" dirty="0">
                <a:solidFill>
                  <a:srgbClr val="990000"/>
                </a:solidFill>
              </a:rPr>
              <a:t>customer</a:t>
            </a:r>
            <a:r>
              <a:rPr lang="en-GB" sz="2400" dirty="0" smtClean="0">
                <a:solidFill>
                  <a:srgbClr val="0000FF"/>
                </a:solidFill>
              </a:rPr>
              <a:t>&gt;</a:t>
            </a:r>
          </a:p>
          <a:p>
            <a:r>
              <a:rPr lang="en-GB" sz="2400" dirty="0">
                <a:solidFill>
                  <a:srgbClr val="0000FF"/>
                </a:solidFill>
              </a:rPr>
              <a:t> </a:t>
            </a:r>
            <a:r>
              <a:rPr lang="en-GB" sz="2400" dirty="0" smtClean="0">
                <a:solidFill>
                  <a:srgbClr val="0000FF"/>
                </a:solidFill>
              </a:rPr>
              <a:t> </a:t>
            </a:r>
            <a:r>
              <a:rPr lang="en-GB" sz="2400" dirty="0" smtClean="0">
                <a:solidFill>
                  <a:schemeClr val="bg1">
                    <a:lumMod val="50000"/>
                  </a:schemeClr>
                </a:solidFill>
              </a:rPr>
              <a:t>&lt;!-- </a:t>
            </a:r>
            <a:r>
              <a:rPr lang="en-GB" sz="2400" dirty="0">
                <a:solidFill>
                  <a:schemeClr val="bg1">
                    <a:lumMod val="50000"/>
                  </a:schemeClr>
                </a:solidFill>
              </a:rPr>
              <a:t>an order may contain multiple items --&gt;</a:t>
            </a:r>
            <a:endParaRPr lang="en-GB" sz="2400" dirty="0">
              <a:solidFill>
                <a:srgbClr val="0000FF"/>
              </a:solidFill>
            </a:endParaRPr>
          </a:p>
          <a:p>
            <a:r>
              <a:rPr lang="en-GB" sz="2400" dirty="0">
                <a:solidFill>
                  <a:srgbClr val="0000FF"/>
                </a:solidFill>
              </a:rPr>
              <a:t>  &lt;</a:t>
            </a:r>
            <a:r>
              <a:rPr lang="en-GB" sz="2400" dirty="0">
                <a:solidFill>
                  <a:srgbClr val="990000"/>
                </a:solidFill>
              </a:rPr>
              <a:t>items</a:t>
            </a:r>
            <a:r>
              <a:rPr lang="en-GB" sz="2400" dirty="0">
                <a:solidFill>
                  <a:srgbClr val="0000FF"/>
                </a:solidFill>
              </a:rPr>
              <a:t>&gt;</a:t>
            </a:r>
          </a:p>
          <a:p>
            <a:r>
              <a:rPr lang="en-GB" sz="2400" dirty="0">
                <a:solidFill>
                  <a:srgbClr val="0000FF"/>
                </a:solidFill>
              </a:rPr>
              <a:t>    &lt;</a:t>
            </a:r>
            <a:r>
              <a:rPr lang="en-GB" sz="2400" dirty="0">
                <a:solidFill>
                  <a:srgbClr val="990000"/>
                </a:solidFill>
              </a:rPr>
              <a:t>item</a:t>
            </a:r>
            <a:r>
              <a:rPr lang="en-GB" sz="2400" dirty="0">
                <a:solidFill>
                  <a:srgbClr val="0000FF"/>
                </a:solidFill>
              </a:rPr>
              <a:t> </a:t>
            </a:r>
            <a:r>
              <a:rPr lang="en-GB" sz="2400" dirty="0">
                <a:solidFill>
                  <a:srgbClr val="990000"/>
                </a:solidFill>
              </a:rPr>
              <a:t>id</a:t>
            </a:r>
            <a:r>
              <a:rPr lang="en-GB" sz="2400" dirty="0">
                <a:solidFill>
                  <a:srgbClr val="0000FF"/>
                </a:solidFill>
              </a:rPr>
              <a:t>="</a:t>
            </a:r>
            <a:r>
              <a:rPr lang="en-GB" sz="2400" dirty="0">
                <a:solidFill>
                  <a:srgbClr val="000000"/>
                </a:solidFill>
              </a:rPr>
              <a:t>561</a:t>
            </a:r>
            <a:r>
              <a:rPr lang="en-GB" sz="2400" dirty="0">
                <a:solidFill>
                  <a:srgbClr val="0000FF"/>
                </a:solidFill>
              </a:rPr>
              <a:t>" </a:t>
            </a:r>
            <a:r>
              <a:rPr lang="en-GB" sz="2400" dirty="0">
                <a:solidFill>
                  <a:srgbClr val="990000"/>
                </a:solidFill>
              </a:rPr>
              <a:t>quantity</a:t>
            </a:r>
            <a:r>
              <a:rPr lang="en-GB" sz="2400" dirty="0">
                <a:solidFill>
                  <a:srgbClr val="0000FF"/>
                </a:solidFill>
              </a:rPr>
              <a:t>="</a:t>
            </a:r>
            <a:r>
              <a:rPr lang="en-GB" sz="2400" dirty="0">
                <a:solidFill>
                  <a:srgbClr val="000000"/>
                </a:solidFill>
              </a:rPr>
              <a:t>1</a:t>
            </a:r>
            <a:r>
              <a:rPr lang="en-GB" sz="2400" dirty="0">
                <a:solidFill>
                  <a:srgbClr val="0000FF"/>
                </a:solidFill>
              </a:rPr>
              <a:t>"/&gt;</a:t>
            </a:r>
          </a:p>
          <a:p>
            <a:r>
              <a:rPr lang="en-GB" sz="2400" dirty="0">
                <a:solidFill>
                  <a:srgbClr val="0000FF"/>
                </a:solidFill>
              </a:rPr>
              <a:t>    &lt;</a:t>
            </a:r>
            <a:r>
              <a:rPr lang="en-GB" sz="2400" dirty="0">
                <a:solidFill>
                  <a:srgbClr val="990000"/>
                </a:solidFill>
              </a:rPr>
              <a:t>item</a:t>
            </a:r>
            <a:r>
              <a:rPr lang="en-GB" sz="2400" dirty="0">
                <a:solidFill>
                  <a:srgbClr val="0000FF"/>
                </a:solidFill>
              </a:rPr>
              <a:t> </a:t>
            </a:r>
            <a:r>
              <a:rPr lang="en-GB" sz="2400" dirty="0">
                <a:solidFill>
                  <a:srgbClr val="990000"/>
                </a:solidFill>
              </a:rPr>
              <a:t>id</a:t>
            </a:r>
            <a:r>
              <a:rPr lang="en-GB" sz="2400" dirty="0">
                <a:solidFill>
                  <a:srgbClr val="0000FF"/>
                </a:solidFill>
              </a:rPr>
              <a:t>="</a:t>
            </a:r>
            <a:r>
              <a:rPr lang="en-GB" sz="2400" dirty="0">
                <a:solidFill>
                  <a:srgbClr val="000000"/>
                </a:solidFill>
              </a:rPr>
              <a:t>127</a:t>
            </a:r>
            <a:r>
              <a:rPr lang="en-GB" sz="2400" dirty="0">
                <a:solidFill>
                  <a:srgbClr val="0000FF"/>
                </a:solidFill>
              </a:rPr>
              <a:t>" </a:t>
            </a:r>
            <a:r>
              <a:rPr lang="en-GB" sz="2400" dirty="0">
                <a:solidFill>
                  <a:srgbClr val="990000"/>
                </a:solidFill>
              </a:rPr>
              <a:t>quantity</a:t>
            </a:r>
            <a:r>
              <a:rPr lang="en-GB" sz="2400" dirty="0">
                <a:solidFill>
                  <a:srgbClr val="0000FF"/>
                </a:solidFill>
              </a:rPr>
              <a:t>="</a:t>
            </a:r>
            <a:r>
              <a:rPr lang="en-GB" sz="2400" dirty="0">
                <a:solidFill>
                  <a:srgbClr val="000000"/>
                </a:solidFill>
              </a:rPr>
              <a:t>2</a:t>
            </a:r>
            <a:r>
              <a:rPr lang="en-GB" sz="2400" dirty="0">
                <a:solidFill>
                  <a:srgbClr val="0000FF"/>
                </a:solidFill>
              </a:rPr>
              <a:t>"/&gt;</a:t>
            </a:r>
          </a:p>
          <a:p>
            <a:r>
              <a:rPr lang="en-GB" sz="2400" dirty="0">
                <a:solidFill>
                  <a:srgbClr val="0000FF"/>
                </a:solidFill>
              </a:rPr>
              <a:t>  &lt;/</a:t>
            </a:r>
            <a:r>
              <a:rPr lang="en-GB" sz="2400" dirty="0">
                <a:solidFill>
                  <a:srgbClr val="990000"/>
                </a:solidFill>
              </a:rPr>
              <a:t>items</a:t>
            </a:r>
            <a:r>
              <a:rPr lang="en-GB" sz="2400" dirty="0">
                <a:solidFill>
                  <a:srgbClr val="0000FF"/>
                </a:solidFill>
              </a:rPr>
              <a:t>&gt;</a:t>
            </a:r>
          </a:p>
          <a:p>
            <a:r>
              <a:rPr lang="en-GB" sz="2400" dirty="0">
                <a:solidFill>
                  <a:srgbClr val="0000FF"/>
                </a:solidFill>
              </a:rPr>
              <a:t>&lt;/</a:t>
            </a:r>
            <a:r>
              <a:rPr lang="en-GB" sz="2400" dirty="0">
                <a:solidFill>
                  <a:srgbClr val="990000"/>
                </a:solidFill>
              </a:rPr>
              <a:t>order</a:t>
            </a:r>
            <a:r>
              <a:rPr lang="en-GB" sz="2400" dirty="0">
                <a:solidFill>
                  <a:srgbClr val="0000FF"/>
                </a:solidFill>
              </a:rPr>
              <a:t>&gt;</a:t>
            </a:r>
            <a:endParaRPr lang="en-GB" sz="24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GB" dirty="0" smtClean="0"/>
              <a:t>Representing Data with XML</a:t>
            </a:r>
            <a:br>
              <a:rPr lang="en-GB" dirty="0" smtClean="0"/>
            </a:br>
            <a:r>
              <a:rPr lang="en-GB" sz="3600" dirty="0" smtClean="0">
                <a:solidFill>
                  <a:schemeClr val="bg1">
                    <a:lumMod val="50000"/>
                  </a:schemeClr>
                </a:solidFill>
              </a:rPr>
              <a:t>Node Trees</a:t>
            </a:r>
            <a:endParaRPr lang="en-GB" sz="3600" dirty="0">
              <a:solidFill>
                <a:schemeClr val="bg1">
                  <a:lumMod val="50000"/>
                </a:schemeClr>
              </a:solidFill>
            </a:endParaRPr>
          </a:p>
        </p:txBody>
      </p:sp>
      <p:grpSp>
        <p:nvGrpSpPr>
          <p:cNvPr id="92" name="Group 91"/>
          <p:cNvGrpSpPr/>
          <p:nvPr/>
        </p:nvGrpSpPr>
        <p:grpSpPr>
          <a:xfrm>
            <a:off x="7093428" y="729496"/>
            <a:ext cx="2674188" cy="6037052"/>
            <a:chOff x="7381526" y="591709"/>
            <a:chExt cx="2674188" cy="6037052"/>
          </a:xfrm>
        </p:grpSpPr>
        <p:sp>
          <p:nvSpPr>
            <p:cNvPr id="3" name="Oval 2"/>
            <p:cNvSpPr/>
            <p:nvPr/>
          </p:nvSpPr>
          <p:spPr>
            <a:xfrm>
              <a:off x="7655960" y="620625"/>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8040047" y="958624"/>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040048" y="133503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040047" y="2851303"/>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8378046" y="3225084"/>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378045" y="3604117"/>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8047723" y="4023976"/>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8408761" y="4397757"/>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8746760" y="4771538"/>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8746759" y="515057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8408761" y="5529600"/>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8746760" y="590338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746759" y="6282413"/>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7381526" y="598710"/>
              <a:ext cx="274434" cy="369332"/>
            </a:xfrm>
            <a:prstGeom prst="rect">
              <a:avLst/>
            </a:prstGeom>
            <a:noFill/>
          </p:spPr>
          <p:txBody>
            <a:bodyPr wrap="none" rtlCol="0">
              <a:spAutoFit/>
            </a:bodyPr>
            <a:lstStyle/>
            <a:p>
              <a:r>
                <a:rPr lang="en-GB" dirty="0" smtClean="0"/>
                <a:t>/</a:t>
              </a:r>
              <a:endParaRPr lang="en-GB" dirty="0"/>
            </a:p>
          </p:txBody>
        </p:sp>
        <p:cxnSp>
          <p:nvCxnSpPr>
            <p:cNvPr id="30" name="Elbow Connector 29"/>
            <p:cNvCxnSpPr>
              <a:stCxn id="3" idx="4"/>
              <a:endCxn id="18" idx="2"/>
            </p:cNvCxnSpPr>
            <p:nvPr/>
          </p:nvCxnSpPr>
          <p:spPr>
            <a:xfrm rot="16200000" flipH="1">
              <a:off x="6319165" y="2464418"/>
              <a:ext cx="3234352" cy="222763"/>
            </a:xfrm>
            <a:prstGeom prst="bentConnector2">
              <a:avLst/>
            </a:prstGeom>
          </p:spPr>
          <p:style>
            <a:lnRef idx="2">
              <a:schemeClr val="dk1"/>
            </a:lnRef>
            <a:fillRef idx="0">
              <a:schemeClr val="dk1"/>
            </a:fillRef>
            <a:effectRef idx="1">
              <a:schemeClr val="dk1"/>
            </a:effectRef>
            <a:fontRef idx="minor">
              <a:schemeClr val="tx1"/>
            </a:fontRef>
          </p:style>
        </p:cxnSp>
        <p:cxnSp>
          <p:nvCxnSpPr>
            <p:cNvPr id="31" name="Elbow Connector 30"/>
            <p:cNvCxnSpPr>
              <a:stCxn id="3" idx="4"/>
              <a:endCxn id="12" idx="2"/>
            </p:cNvCxnSpPr>
            <p:nvPr/>
          </p:nvCxnSpPr>
          <p:spPr>
            <a:xfrm rot="16200000" flipH="1">
              <a:off x="7848003" y="935580"/>
              <a:ext cx="169000" cy="215087"/>
            </a:xfrm>
            <a:prstGeom prst="bentConnector2">
              <a:avLst/>
            </a:prstGeom>
          </p:spPr>
          <p:style>
            <a:lnRef idx="2">
              <a:schemeClr val="dk1"/>
            </a:lnRef>
            <a:fillRef idx="0">
              <a:schemeClr val="dk1"/>
            </a:fillRef>
            <a:effectRef idx="1">
              <a:schemeClr val="dk1"/>
            </a:effectRef>
            <a:fontRef idx="minor">
              <a:schemeClr val="tx1"/>
            </a:fontRef>
          </p:style>
        </p:cxnSp>
        <p:cxnSp>
          <p:nvCxnSpPr>
            <p:cNvPr id="34" name="Elbow Connector 33"/>
            <p:cNvCxnSpPr>
              <a:endCxn id="13" idx="2"/>
            </p:cNvCxnSpPr>
            <p:nvPr/>
          </p:nvCxnSpPr>
          <p:spPr>
            <a:xfrm rot="16200000" flipH="1">
              <a:off x="7664509" y="1128491"/>
              <a:ext cx="535989" cy="215089"/>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36"/>
            <p:cNvCxnSpPr>
              <a:stCxn id="3" idx="4"/>
              <a:endCxn id="14" idx="2"/>
            </p:cNvCxnSpPr>
            <p:nvPr/>
          </p:nvCxnSpPr>
          <p:spPr>
            <a:xfrm rot="16200000" flipH="1">
              <a:off x="6901664" y="1881919"/>
              <a:ext cx="2061679" cy="215087"/>
            </a:xfrm>
            <a:prstGeom prst="bentConnector2">
              <a:avLst/>
            </a:prstGeom>
          </p:spPr>
          <p:style>
            <a:lnRef idx="2">
              <a:schemeClr val="dk1"/>
            </a:lnRef>
            <a:fillRef idx="0">
              <a:schemeClr val="dk1"/>
            </a:fillRef>
            <a:effectRef idx="1">
              <a:schemeClr val="dk1"/>
            </a:effectRef>
            <a:fontRef idx="minor">
              <a:schemeClr val="tx1"/>
            </a:fontRef>
          </p:style>
        </p:cxnSp>
        <p:cxnSp>
          <p:nvCxnSpPr>
            <p:cNvPr id="40" name="Elbow Connector 39"/>
            <p:cNvCxnSpPr>
              <a:stCxn id="14" idx="4"/>
              <a:endCxn id="15" idx="2"/>
            </p:cNvCxnSpPr>
            <p:nvPr/>
          </p:nvCxnSpPr>
          <p:spPr>
            <a:xfrm rot="16200000" flipH="1">
              <a:off x="8191155" y="3207193"/>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43" name="Elbow Connector 42"/>
            <p:cNvCxnSpPr>
              <a:stCxn id="14" idx="4"/>
              <a:endCxn id="16" idx="2"/>
            </p:cNvCxnSpPr>
            <p:nvPr/>
          </p:nvCxnSpPr>
          <p:spPr>
            <a:xfrm rot="16200000" flipH="1">
              <a:off x="8001639" y="3396710"/>
              <a:ext cx="583815" cy="168998"/>
            </a:xfrm>
            <a:prstGeom prst="bentConnector2">
              <a:avLst/>
            </a:prstGeom>
          </p:spPr>
          <p:style>
            <a:lnRef idx="2">
              <a:schemeClr val="dk1"/>
            </a:lnRef>
            <a:fillRef idx="0">
              <a:schemeClr val="dk1"/>
            </a:fillRef>
            <a:effectRef idx="1">
              <a:schemeClr val="dk1"/>
            </a:effectRef>
            <a:fontRef idx="minor">
              <a:schemeClr val="tx1"/>
            </a:fontRef>
          </p:style>
        </p:cxnSp>
        <p:cxnSp>
          <p:nvCxnSpPr>
            <p:cNvPr id="49" name="Elbow Connector 48"/>
            <p:cNvCxnSpPr>
              <a:stCxn id="18" idx="4"/>
              <a:endCxn id="21" idx="2"/>
            </p:cNvCxnSpPr>
            <p:nvPr/>
          </p:nvCxnSpPr>
          <p:spPr>
            <a:xfrm rot="16200000" flipH="1">
              <a:off x="8210351" y="4368347"/>
              <a:ext cx="204782" cy="192038"/>
            </a:xfrm>
            <a:prstGeom prst="bentConnector2">
              <a:avLst/>
            </a:prstGeom>
          </p:spPr>
          <p:style>
            <a:lnRef idx="2">
              <a:schemeClr val="dk1"/>
            </a:lnRef>
            <a:fillRef idx="0">
              <a:schemeClr val="dk1"/>
            </a:fillRef>
            <a:effectRef idx="1">
              <a:schemeClr val="dk1"/>
            </a:effectRef>
            <a:fontRef idx="minor">
              <a:schemeClr val="tx1"/>
            </a:fontRef>
          </p:style>
        </p:cxnSp>
        <p:cxnSp>
          <p:nvCxnSpPr>
            <p:cNvPr id="52" name="Elbow Connector 51"/>
            <p:cNvCxnSpPr>
              <a:stCxn id="21" idx="4"/>
              <a:endCxn id="22" idx="2"/>
            </p:cNvCxnSpPr>
            <p:nvPr/>
          </p:nvCxnSpPr>
          <p:spPr>
            <a:xfrm rot="16200000" flipH="1">
              <a:off x="8559869" y="4753647"/>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55" name="Elbow Connector 54"/>
            <p:cNvCxnSpPr>
              <a:stCxn id="21" idx="4"/>
              <a:endCxn id="23" idx="2"/>
            </p:cNvCxnSpPr>
            <p:nvPr/>
          </p:nvCxnSpPr>
          <p:spPr>
            <a:xfrm rot="16200000" flipH="1">
              <a:off x="8370353" y="4943164"/>
              <a:ext cx="583815" cy="168998"/>
            </a:xfrm>
            <a:prstGeom prst="bentConnector2">
              <a:avLst/>
            </a:prstGeom>
          </p:spPr>
          <p:style>
            <a:lnRef idx="2">
              <a:schemeClr val="dk1"/>
            </a:lnRef>
            <a:fillRef idx="0">
              <a:schemeClr val="dk1"/>
            </a:fillRef>
            <a:effectRef idx="1">
              <a:schemeClr val="dk1"/>
            </a:effectRef>
            <a:fontRef idx="minor">
              <a:schemeClr val="tx1"/>
            </a:fontRef>
          </p:style>
        </p:cxnSp>
        <p:cxnSp>
          <p:nvCxnSpPr>
            <p:cNvPr id="58" name="Elbow Connector 57"/>
            <p:cNvCxnSpPr>
              <a:stCxn id="18" idx="4"/>
              <a:endCxn id="24" idx="2"/>
            </p:cNvCxnSpPr>
            <p:nvPr/>
          </p:nvCxnSpPr>
          <p:spPr>
            <a:xfrm rot="16200000" flipH="1">
              <a:off x="7644430" y="4934268"/>
              <a:ext cx="1336625" cy="192038"/>
            </a:xfrm>
            <a:prstGeom prst="bentConnector2">
              <a:avLst/>
            </a:prstGeom>
          </p:spPr>
          <p:style>
            <a:lnRef idx="2">
              <a:schemeClr val="dk1"/>
            </a:lnRef>
            <a:fillRef idx="0">
              <a:schemeClr val="dk1"/>
            </a:fillRef>
            <a:effectRef idx="1">
              <a:schemeClr val="dk1"/>
            </a:effectRef>
            <a:fontRef idx="minor">
              <a:schemeClr val="tx1"/>
            </a:fontRef>
          </p:style>
        </p:cxnSp>
        <p:cxnSp>
          <p:nvCxnSpPr>
            <p:cNvPr id="61" name="Elbow Connector 60"/>
            <p:cNvCxnSpPr>
              <a:stCxn id="24" idx="4"/>
              <a:endCxn id="25" idx="2"/>
            </p:cNvCxnSpPr>
            <p:nvPr/>
          </p:nvCxnSpPr>
          <p:spPr>
            <a:xfrm rot="16200000" flipH="1">
              <a:off x="8559869" y="5885490"/>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64" name="Elbow Connector 63"/>
            <p:cNvCxnSpPr>
              <a:endCxn id="26" idx="2"/>
            </p:cNvCxnSpPr>
            <p:nvPr/>
          </p:nvCxnSpPr>
          <p:spPr>
            <a:xfrm rot="16200000" flipH="1">
              <a:off x="8388245" y="6092899"/>
              <a:ext cx="548030" cy="168997"/>
            </a:xfrm>
            <a:prstGeom prst="bentConnector2">
              <a:avLst/>
            </a:prstGeom>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7962293" y="591709"/>
              <a:ext cx="700898" cy="369332"/>
            </a:xfrm>
            <a:prstGeom prst="rect">
              <a:avLst/>
            </a:prstGeom>
            <a:noFill/>
          </p:spPr>
          <p:txBody>
            <a:bodyPr wrap="none" rtlCol="0">
              <a:spAutoFit/>
            </a:bodyPr>
            <a:lstStyle/>
            <a:p>
              <a:r>
                <a:rPr lang="en-GB" dirty="0" smtClean="0"/>
                <a:t>order</a:t>
              </a:r>
              <a:endParaRPr lang="en-GB" dirty="0"/>
            </a:p>
          </p:txBody>
        </p:sp>
        <p:sp>
          <p:nvSpPr>
            <p:cNvPr id="68" name="TextBox 67"/>
            <p:cNvSpPr txBox="1"/>
            <p:nvPr/>
          </p:nvSpPr>
          <p:spPr>
            <a:xfrm>
              <a:off x="8354056" y="933104"/>
              <a:ext cx="359394" cy="369332"/>
            </a:xfrm>
            <a:prstGeom prst="rect">
              <a:avLst/>
            </a:prstGeom>
            <a:noFill/>
          </p:spPr>
          <p:txBody>
            <a:bodyPr wrap="none" rtlCol="0">
              <a:spAutoFit/>
            </a:bodyPr>
            <a:lstStyle/>
            <a:p>
              <a:r>
                <a:rPr lang="en-GB" dirty="0" smtClean="0"/>
                <a:t>id</a:t>
              </a:r>
              <a:endParaRPr lang="en-GB" dirty="0"/>
            </a:p>
          </p:txBody>
        </p:sp>
        <p:sp>
          <p:nvSpPr>
            <p:cNvPr id="69" name="TextBox 68"/>
            <p:cNvSpPr txBox="1"/>
            <p:nvPr/>
          </p:nvSpPr>
          <p:spPr>
            <a:xfrm>
              <a:off x="8365594" y="1315185"/>
              <a:ext cx="604846" cy="369332"/>
            </a:xfrm>
            <a:prstGeom prst="rect">
              <a:avLst/>
            </a:prstGeom>
            <a:noFill/>
          </p:spPr>
          <p:txBody>
            <a:bodyPr wrap="none" rtlCol="0">
              <a:spAutoFit/>
            </a:bodyPr>
            <a:lstStyle/>
            <a:p>
              <a:r>
                <a:rPr lang="en-GB" dirty="0" smtClean="0"/>
                <a:t>date</a:t>
              </a:r>
              <a:endParaRPr lang="en-GB" dirty="0"/>
            </a:p>
          </p:txBody>
        </p:sp>
        <p:sp>
          <p:nvSpPr>
            <p:cNvPr id="70" name="TextBox 69"/>
            <p:cNvSpPr txBox="1"/>
            <p:nvPr/>
          </p:nvSpPr>
          <p:spPr>
            <a:xfrm>
              <a:off x="8365594" y="2817292"/>
              <a:ext cx="1067921" cy="369332"/>
            </a:xfrm>
            <a:prstGeom prst="rect">
              <a:avLst/>
            </a:prstGeom>
            <a:noFill/>
          </p:spPr>
          <p:txBody>
            <a:bodyPr wrap="none" rtlCol="0">
              <a:spAutoFit/>
            </a:bodyPr>
            <a:lstStyle/>
            <a:p>
              <a:r>
                <a:rPr lang="en-GB" dirty="0" smtClean="0"/>
                <a:t>customer</a:t>
              </a:r>
              <a:endParaRPr lang="en-GB" dirty="0"/>
            </a:p>
          </p:txBody>
        </p:sp>
        <p:sp>
          <p:nvSpPr>
            <p:cNvPr id="71" name="TextBox 70"/>
            <p:cNvSpPr txBox="1"/>
            <p:nvPr/>
          </p:nvSpPr>
          <p:spPr>
            <a:xfrm>
              <a:off x="8693603" y="3193882"/>
              <a:ext cx="359394" cy="369332"/>
            </a:xfrm>
            <a:prstGeom prst="rect">
              <a:avLst/>
            </a:prstGeom>
            <a:noFill/>
          </p:spPr>
          <p:txBody>
            <a:bodyPr wrap="none" rtlCol="0">
              <a:spAutoFit/>
            </a:bodyPr>
            <a:lstStyle/>
            <a:p>
              <a:r>
                <a:rPr lang="en-GB" dirty="0" smtClean="0"/>
                <a:t>id</a:t>
              </a:r>
              <a:endParaRPr lang="en-GB" dirty="0"/>
            </a:p>
          </p:txBody>
        </p:sp>
        <p:sp>
          <p:nvSpPr>
            <p:cNvPr id="72" name="TextBox 71"/>
            <p:cNvSpPr txBox="1"/>
            <p:nvPr/>
          </p:nvSpPr>
          <p:spPr>
            <a:xfrm>
              <a:off x="8693603" y="3599928"/>
              <a:ext cx="716863" cy="369332"/>
            </a:xfrm>
            <a:prstGeom prst="rect">
              <a:avLst/>
            </a:prstGeom>
            <a:noFill/>
          </p:spPr>
          <p:txBody>
            <a:bodyPr wrap="none" rtlCol="0">
              <a:spAutoFit/>
            </a:bodyPr>
            <a:lstStyle/>
            <a:p>
              <a:r>
                <a:rPr lang="en-GB" dirty="0" smtClean="0"/>
                <a:t>name</a:t>
              </a:r>
              <a:endParaRPr lang="en-GB" dirty="0"/>
            </a:p>
          </p:txBody>
        </p:sp>
        <p:sp>
          <p:nvSpPr>
            <p:cNvPr id="75" name="TextBox 74"/>
            <p:cNvSpPr txBox="1"/>
            <p:nvPr/>
          </p:nvSpPr>
          <p:spPr>
            <a:xfrm>
              <a:off x="8369177" y="4007155"/>
              <a:ext cx="701539" cy="369332"/>
            </a:xfrm>
            <a:prstGeom prst="rect">
              <a:avLst/>
            </a:prstGeom>
            <a:noFill/>
          </p:spPr>
          <p:txBody>
            <a:bodyPr wrap="none" rtlCol="0">
              <a:spAutoFit/>
            </a:bodyPr>
            <a:lstStyle/>
            <a:p>
              <a:r>
                <a:rPr lang="en-GB" dirty="0" smtClean="0"/>
                <a:t>items</a:t>
              </a:r>
              <a:endParaRPr lang="en-GB" dirty="0"/>
            </a:p>
          </p:txBody>
        </p:sp>
        <p:sp>
          <p:nvSpPr>
            <p:cNvPr id="76" name="TextBox 75"/>
            <p:cNvSpPr txBox="1"/>
            <p:nvPr/>
          </p:nvSpPr>
          <p:spPr>
            <a:xfrm>
              <a:off x="8724988" y="4355570"/>
              <a:ext cx="611771" cy="369332"/>
            </a:xfrm>
            <a:prstGeom prst="rect">
              <a:avLst/>
            </a:prstGeom>
            <a:noFill/>
          </p:spPr>
          <p:txBody>
            <a:bodyPr wrap="none" rtlCol="0">
              <a:spAutoFit/>
            </a:bodyPr>
            <a:lstStyle/>
            <a:p>
              <a:r>
                <a:rPr lang="en-GB" dirty="0" smtClean="0"/>
                <a:t>item</a:t>
              </a:r>
              <a:endParaRPr lang="en-GB" dirty="0"/>
            </a:p>
          </p:txBody>
        </p:sp>
        <p:sp>
          <p:nvSpPr>
            <p:cNvPr id="77" name="TextBox 76"/>
            <p:cNvSpPr txBox="1"/>
            <p:nvPr/>
          </p:nvSpPr>
          <p:spPr>
            <a:xfrm>
              <a:off x="9086090" y="4750900"/>
              <a:ext cx="359394" cy="369332"/>
            </a:xfrm>
            <a:prstGeom prst="rect">
              <a:avLst/>
            </a:prstGeom>
            <a:noFill/>
          </p:spPr>
          <p:txBody>
            <a:bodyPr wrap="none" rtlCol="0">
              <a:spAutoFit/>
            </a:bodyPr>
            <a:lstStyle/>
            <a:p>
              <a:r>
                <a:rPr lang="en-GB" dirty="0" smtClean="0"/>
                <a:t>id</a:t>
              </a:r>
              <a:endParaRPr lang="en-GB" dirty="0"/>
            </a:p>
          </p:txBody>
        </p:sp>
        <p:sp>
          <p:nvSpPr>
            <p:cNvPr id="78" name="TextBox 77"/>
            <p:cNvSpPr txBox="1"/>
            <p:nvPr/>
          </p:nvSpPr>
          <p:spPr>
            <a:xfrm>
              <a:off x="9086090" y="5117568"/>
              <a:ext cx="969624" cy="369332"/>
            </a:xfrm>
            <a:prstGeom prst="rect">
              <a:avLst/>
            </a:prstGeom>
            <a:noFill/>
          </p:spPr>
          <p:txBody>
            <a:bodyPr wrap="none" rtlCol="0">
              <a:spAutoFit/>
            </a:bodyPr>
            <a:lstStyle/>
            <a:p>
              <a:r>
                <a:rPr lang="en-GB" dirty="0" smtClean="0"/>
                <a:t>quantity</a:t>
              </a:r>
              <a:endParaRPr lang="en-GB" dirty="0"/>
            </a:p>
          </p:txBody>
        </p:sp>
        <p:sp>
          <p:nvSpPr>
            <p:cNvPr id="79" name="TextBox 78"/>
            <p:cNvSpPr txBox="1"/>
            <p:nvPr/>
          </p:nvSpPr>
          <p:spPr>
            <a:xfrm>
              <a:off x="8723656" y="5497431"/>
              <a:ext cx="611771" cy="369332"/>
            </a:xfrm>
            <a:prstGeom prst="rect">
              <a:avLst/>
            </a:prstGeom>
            <a:noFill/>
          </p:spPr>
          <p:txBody>
            <a:bodyPr wrap="none" rtlCol="0">
              <a:spAutoFit/>
            </a:bodyPr>
            <a:lstStyle/>
            <a:p>
              <a:r>
                <a:rPr lang="en-GB" dirty="0" smtClean="0"/>
                <a:t>item</a:t>
              </a:r>
              <a:endParaRPr lang="en-GB" dirty="0"/>
            </a:p>
          </p:txBody>
        </p:sp>
        <p:sp>
          <p:nvSpPr>
            <p:cNvPr id="80" name="TextBox 79"/>
            <p:cNvSpPr txBox="1"/>
            <p:nvPr/>
          </p:nvSpPr>
          <p:spPr>
            <a:xfrm>
              <a:off x="9084758" y="5892761"/>
              <a:ext cx="359394" cy="369332"/>
            </a:xfrm>
            <a:prstGeom prst="rect">
              <a:avLst/>
            </a:prstGeom>
            <a:noFill/>
          </p:spPr>
          <p:txBody>
            <a:bodyPr wrap="none" rtlCol="0">
              <a:spAutoFit/>
            </a:bodyPr>
            <a:lstStyle/>
            <a:p>
              <a:r>
                <a:rPr lang="en-GB" dirty="0" smtClean="0"/>
                <a:t>id</a:t>
              </a:r>
              <a:endParaRPr lang="en-GB" dirty="0"/>
            </a:p>
          </p:txBody>
        </p:sp>
        <p:sp>
          <p:nvSpPr>
            <p:cNvPr id="81" name="TextBox 80"/>
            <p:cNvSpPr txBox="1"/>
            <p:nvPr/>
          </p:nvSpPr>
          <p:spPr>
            <a:xfrm>
              <a:off x="9084758" y="6259429"/>
              <a:ext cx="969624" cy="369332"/>
            </a:xfrm>
            <a:prstGeom prst="rect">
              <a:avLst/>
            </a:prstGeom>
            <a:noFill/>
          </p:spPr>
          <p:txBody>
            <a:bodyPr wrap="none" rtlCol="0">
              <a:spAutoFit/>
            </a:bodyPr>
            <a:lstStyle/>
            <a:p>
              <a:r>
                <a:rPr lang="en-GB" dirty="0" smtClean="0"/>
                <a:t>quantity</a:t>
              </a:r>
              <a:endParaRPr lang="en-GB" dirty="0"/>
            </a:p>
          </p:txBody>
        </p:sp>
        <p:sp>
          <p:nvSpPr>
            <p:cNvPr id="84" name="Oval 83"/>
            <p:cNvSpPr/>
            <p:nvPr/>
          </p:nvSpPr>
          <p:spPr>
            <a:xfrm>
              <a:off x="8047723" y="1750349"/>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8385722" y="2124130"/>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8385721" y="2503163"/>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Elbow Connector 86"/>
            <p:cNvCxnSpPr>
              <a:stCxn id="84" idx="4"/>
              <a:endCxn id="85" idx="2"/>
            </p:cNvCxnSpPr>
            <p:nvPr/>
          </p:nvCxnSpPr>
          <p:spPr>
            <a:xfrm rot="16200000" flipH="1">
              <a:off x="8198831" y="2106239"/>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88" name="Elbow Connector 87"/>
            <p:cNvCxnSpPr>
              <a:stCxn id="84" idx="4"/>
              <a:endCxn id="86" idx="2"/>
            </p:cNvCxnSpPr>
            <p:nvPr/>
          </p:nvCxnSpPr>
          <p:spPr>
            <a:xfrm rot="16200000" flipH="1">
              <a:off x="8009315" y="2295756"/>
              <a:ext cx="583815" cy="168998"/>
            </a:xfrm>
            <a:prstGeom prst="bentConnector2">
              <a:avLst/>
            </a:prstGeom>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8373270" y="1716338"/>
              <a:ext cx="1289969" cy="369332"/>
            </a:xfrm>
            <a:prstGeom prst="rect">
              <a:avLst/>
            </a:prstGeom>
            <a:noFill/>
          </p:spPr>
          <p:txBody>
            <a:bodyPr wrap="none" rtlCol="0">
              <a:spAutoFit/>
            </a:bodyPr>
            <a:lstStyle/>
            <a:p>
              <a:r>
                <a:rPr lang="en-GB" dirty="0" smtClean="0"/>
                <a:t>salesperson</a:t>
              </a:r>
              <a:endParaRPr lang="en-GB" dirty="0"/>
            </a:p>
          </p:txBody>
        </p:sp>
        <p:sp>
          <p:nvSpPr>
            <p:cNvPr id="90" name="TextBox 89"/>
            <p:cNvSpPr txBox="1"/>
            <p:nvPr/>
          </p:nvSpPr>
          <p:spPr>
            <a:xfrm>
              <a:off x="8701279" y="2092928"/>
              <a:ext cx="359394" cy="369332"/>
            </a:xfrm>
            <a:prstGeom prst="rect">
              <a:avLst/>
            </a:prstGeom>
            <a:noFill/>
          </p:spPr>
          <p:txBody>
            <a:bodyPr wrap="none" rtlCol="0">
              <a:spAutoFit/>
            </a:bodyPr>
            <a:lstStyle/>
            <a:p>
              <a:r>
                <a:rPr lang="en-GB" dirty="0" smtClean="0"/>
                <a:t>id</a:t>
              </a:r>
              <a:endParaRPr lang="en-GB" dirty="0"/>
            </a:p>
          </p:txBody>
        </p:sp>
        <p:sp>
          <p:nvSpPr>
            <p:cNvPr id="91" name="TextBox 90"/>
            <p:cNvSpPr txBox="1"/>
            <p:nvPr/>
          </p:nvSpPr>
          <p:spPr>
            <a:xfrm>
              <a:off x="8701279" y="2498974"/>
              <a:ext cx="716863" cy="369332"/>
            </a:xfrm>
            <a:prstGeom prst="rect">
              <a:avLst/>
            </a:prstGeom>
            <a:noFill/>
          </p:spPr>
          <p:txBody>
            <a:bodyPr wrap="none" rtlCol="0">
              <a:spAutoFit/>
            </a:bodyPr>
            <a:lstStyle/>
            <a:p>
              <a:r>
                <a:rPr lang="en-GB" dirty="0" smtClean="0"/>
                <a:t>name</a:t>
              </a:r>
              <a:endParaRPr lang="en-GB" dirty="0"/>
            </a:p>
          </p:txBody>
        </p:sp>
      </p:grpSp>
    </p:spTree>
    <p:extLst>
      <p:ext uri="{BB962C8B-B14F-4D97-AF65-F5344CB8AC3E}">
        <p14:creationId xmlns:p14="http://schemas.microsoft.com/office/powerpoint/2010/main" val="1503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Representing Data with XML</a:t>
            </a:r>
            <a:br>
              <a:rPr lang="en-GB" dirty="0"/>
            </a:br>
            <a:r>
              <a:rPr lang="en-GB" sz="3600" dirty="0" smtClean="0">
                <a:solidFill>
                  <a:schemeClr val="bg1">
                    <a:lumMod val="50000"/>
                  </a:schemeClr>
                </a:solidFill>
              </a:rPr>
              <a:t>Documents vs Fragments</a:t>
            </a:r>
            <a:endParaRPr lang="en-GB" dirty="0"/>
          </a:p>
        </p:txBody>
      </p:sp>
      <p:sp>
        <p:nvSpPr>
          <p:cNvPr id="3" name="Content Placeholder 2"/>
          <p:cNvSpPr>
            <a:spLocks noGrp="1"/>
          </p:cNvSpPr>
          <p:nvPr>
            <p:ph sz="quarter" idx="10"/>
          </p:nvPr>
        </p:nvSpPr>
        <p:spPr/>
        <p:txBody>
          <a:bodyPr/>
          <a:lstStyle/>
          <a:p>
            <a:r>
              <a:rPr lang="en-GB" dirty="0" smtClean="0"/>
              <a:t>Documents are </a:t>
            </a:r>
            <a:r>
              <a:rPr lang="en-GB" i="1" dirty="0" smtClean="0"/>
              <a:t>well-formed</a:t>
            </a:r>
          </a:p>
          <a:p>
            <a:pPr lvl="1"/>
            <a:r>
              <a:rPr lang="en-GB" dirty="0" smtClean="0"/>
              <a:t>They have a single root element</a:t>
            </a:r>
          </a:p>
          <a:p>
            <a:endParaRPr lang="en-GB" dirty="0"/>
          </a:p>
          <a:p>
            <a:endParaRPr lang="en-GB" dirty="0" smtClean="0"/>
          </a:p>
          <a:p>
            <a:endParaRPr lang="en-GB" sz="100" dirty="0" smtClean="0"/>
          </a:p>
          <a:p>
            <a:r>
              <a:rPr lang="en-GB" dirty="0" smtClean="0"/>
              <a:t>Fragments have no root element</a:t>
            </a:r>
          </a:p>
          <a:p>
            <a:pPr lvl="1"/>
            <a:r>
              <a:rPr lang="en-GB" dirty="0" smtClean="0"/>
              <a:t>But all elements in the fragment are well-formed</a:t>
            </a:r>
            <a:endParaRPr lang="en-GB" dirty="0"/>
          </a:p>
        </p:txBody>
      </p:sp>
      <p:sp>
        <p:nvSpPr>
          <p:cNvPr id="5" name="Rectangle 4"/>
          <p:cNvSpPr/>
          <p:nvPr/>
        </p:nvSpPr>
        <p:spPr>
          <a:xfrm>
            <a:off x="2084439" y="2446693"/>
            <a:ext cx="6351638" cy="1569660"/>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txBody>
          <a:bodyPr wrap="square">
            <a:spAutoFit/>
          </a:bodyPr>
          <a:lstStyle/>
          <a:p>
            <a:pPr lvl="0"/>
            <a:r>
              <a:rPr lang="en-GB" sz="2400" dirty="0" smtClean="0">
                <a:solidFill>
                  <a:srgbClr val="0000FF"/>
                </a:solidFill>
              </a:rPr>
              <a:t>&lt;</a:t>
            </a:r>
            <a:r>
              <a:rPr lang="en-GB" sz="2400" dirty="0" smtClean="0">
                <a:solidFill>
                  <a:srgbClr val="990000"/>
                </a:solidFill>
              </a:rPr>
              <a:t>employee id</a:t>
            </a:r>
            <a:r>
              <a:rPr lang="en-GB" sz="2400" dirty="0" smtClean="0">
                <a:solidFill>
                  <a:srgbClr val="0000FF"/>
                </a:solidFill>
              </a:rPr>
              <a:t>="</a:t>
            </a:r>
            <a:r>
              <a:rPr lang="en-GB" sz="2400" dirty="0" smtClean="0">
                <a:solidFill>
                  <a:srgbClr val="000000"/>
                </a:solidFill>
              </a:rPr>
              <a:t>123</a:t>
            </a:r>
            <a:r>
              <a:rPr lang="en-GB" sz="2400" dirty="0" smtClean="0">
                <a:solidFill>
                  <a:srgbClr val="0000FF"/>
                </a:solidFill>
              </a:rPr>
              <a:t>"&gt;</a:t>
            </a:r>
            <a:endParaRPr lang="en-GB" sz="2400" dirty="0">
              <a:solidFill>
                <a:srgbClr val="0000FF"/>
              </a:solidFill>
            </a:endParaRPr>
          </a:p>
          <a:p>
            <a:pPr lvl="0"/>
            <a:r>
              <a:rPr lang="en-GB" sz="2400" dirty="0">
                <a:solidFill>
                  <a:srgbClr val="0000FF"/>
                </a:solidFill>
              </a:rPr>
              <a:t>    </a:t>
            </a:r>
            <a:r>
              <a:rPr lang="en-GB" sz="2400" dirty="0" smtClean="0">
                <a:solidFill>
                  <a:srgbClr val="0000FF"/>
                </a:solidFill>
              </a:rPr>
              <a:t>&lt;</a:t>
            </a:r>
            <a:r>
              <a:rPr lang="en-GB" sz="2400" dirty="0" smtClean="0">
                <a:solidFill>
                  <a:srgbClr val="990000"/>
                </a:solidFill>
              </a:rPr>
              <a:t>first-name</a:t>
            </a:r>
            <a:r>
              <a:rPr lang="en-GB" sz="2400" dirty="0" smtClean="0">
                <a:solidFill>
                  <a:srgbClr val="0000FF"/>
                </a:solidFill>
              </a:rPr>
              <a:t>&gt;</a:t>
            </a:r>
            <a:r>
              <a:rPr lang="en-GB" sz="2400" dirty="0" smtClean="0">
                <a:solidFill>
                  <a:prstClr val="black"/>
                </a:solidFill>
              </a:rPr>
              <a:t>Naomi</a:t>
            </a:r>
            <a:r>
              <a:rPr lang="en-GB" sz="2400" dirty="0" smtClean="0">
                <a:solidFill>
                  <a:srgbClr val="0000FF"/>
                </a:solidFill>
              </a:rPr>
              <a:t>&lt;/</a:t>
            </a:r>
            <a:r>
              <a:rPr lang="en-GB" sz="2400" dirty="0">
                <a:solidFill>
                  <a:srgbClr val="990000"/>
                </a:solidFill>
              </a:rPr>
              <a:t>first-name</a:t>
            </a:r>
            <a:r>
              <a:rPr lang="en-GB" sz="2400" dirty="0" smtClean="0">
                <a:solidFill>
                  <a:srgbClr val="0000FF"/>
                </a:solidFill>
              </a:rPr>
              <a:t>&gt;</a:t>
            </a:r>
            <a:endParaRPr lang="en-GB" sz="2400" dirty="0">
              <a:solidFill>
                <a:srgbClr val="0000FF"/>
              </a:solidFill>
            </a:endParaRPr>
          </a:p>
          <a:p>
            <a:pPr lvl="0"/>
            <a:r>
              <a:rPr lang="en-GB" sz="2400" dirty="0">
                <a:solidFill>
                  <a:srgbClr val="0000FF"/>
                </a:solidFill>
              </a:rPr>
              <a:t>    </a:t>
            </a:r>
            <a:r>
              <a:rPr lang="en-GB" sz="2400" dirty="0" smtClean="0">
                <a:solidFill>
                  <a:srgbClr val="0000FF"/>
                </a:solidFill>
              </a:rPr>
              <a:t>&lt;</a:t>
            </a:r>
            <a:r>
              <a:rPr lang="en-GB" sz="2400" dirty="0" smtClean="0">
                <a:solidFill>
                  <a:srgbClr val="990000"/>
                </a:solidFill>
              </a:rPr>
              <a:t>last-name</a:t>
            </a:r>
            <a:r>
              <a:rPr lang="en-GB" sz="2400" dirty="0" smtClean="0">
                <a:solidFill>
                  <a:srgbClr val="0000FF"/>
                </a:solidFill>
              </a:rPr>
              <a:t>&gt;</a:t>
            </a:r>
            <a:r>
              <a:rPr lang="en-GB" sz="2400" dirty="0" smtClean="0">
                <a:solidFill>
                  <a:prstClr val="black"/>
                </a:solidFill>
              </a:rPr>
              <a:t>Sharp</a:t>
            </a:r>
            <a:r>
              <a:rPr lang="en-GB" sz="2400" dirty="0" smtClean="0">
                <a:solidFill>
                  <a:srgbClr val="0000FF"/>
                </a:solidFill>
              </a:rPr>
              <a:t>&lt;/</a:t>
            </a:r>
            <a:r>
              <a:rPr lang="en-GB" sz="2400" dirty="0" smtClean="0">
                <a:solidFill>
                  <a:srgbClr val="990000"/>
                </a:solidFill>
              </a:rPr>
              <a:t>last-name</a:t>
            </a:r>
            <a:r>
              <a:rPr lang="en-GB" sz="2400" dirty="0" smtClean="0">
                <a:solidFill>
                  <a:srgbClr val="0000FF"/>
                </a:solidFill>
              </a:rPr>
              <a:t>&gt;</a:t>
            </a:r>
            <a:endParaRPr lang="en-GB" sz="2400" dirty="0">
              <a:solidFill>
                <a:srgbClr val="0000FF"/>
              </a:solidFill>
            </a:endParaRPr>
          </a:p>
          <a:p>
            <a:pPr lvl="0"/>
            <a:r>
              <a:rPr lang="en-GB" sz="2400" dirty="0" smtClean="0">
                <a:solidFill>
                  <a:srgbClr val="0000FF"/>
                </a:solidFill>
              </a:rPr>
              <a:t>&lt;/</a:t>
            </a:r>
            <a:r>
              <a:rPr lang="en-GB" sz="2400" dirty="0" smtClean="0">
                <a:solidFill>
                  <a:srgbClr val="990000"/>
                </a:solidFill>
              </a:rPr>
              <a:t>employee</a:t>
            </a:r>
            <a:r>
              <a:rPr lang="en-GB" sz="2400" dirty="0" smtClean="0">
                <a:solidFill>
                  <a:srgbClr val="0000FF"/>
                </a:solidFill>
              </a:rPr>
              <a:t>&gt;</a:t>
            </a:r>
            <a:endParaRPr lang="en-GB" sz="2400" dirty="0">
              <a:solidFill>
                <a:srgbClr val="0000FF"/>
              </a:solidFill>
            </a:endParaRPr>
          </a:p>
        </p:txBody>
      </p:sp>
      <p:sp>
        <p:nvSpPr>
          <p:cNvPr id="7" name="Rectangle 6"/>
          <p:cNvSpPr/>
          <p:nvPr/>
        </p:nvSpPr>
        <p:spPr>
          <a:xfrm>
            <a:off x="2084439" y="5226941"/>
            <a:ext cx="8072284" cy="830997"/>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txBody>
          <a:bodyPr wrap="square">
            <a:spAutoFit/>
          </a:bodyPr>
          <a:lstStyle/>
          <a:p>
            <a:pPr lvl="0"/>
            <a:r>
              <a:rPr lang="en-GB" sz="2400" dirty="0" smtClean="0">
                <a:solidFill>
                  <a:srgbClr val="0000FF"/>
                </a:solidFill>
              </a:rPr>
              <a:t>&lt;</a:t>
            </a:r>
            <a:r>
              <a:rPr lang="en-GB" sz="2400" dirty="0" smtClean="0">
                <a:solidFill>
                  <a:srgbClr val="990000"/>
                </a:solidFill>
              </a:rPr>
              <a:t>product id</a:t>
            </a:r>
            <a:r>
              <a:rPr lang="en-GB" sz="2400" dirty="0" smtClean="0">
                <a:solidFill>
                  <a:srgbClr val="0000FF"/>
                </a:solidFill>
              </a:rPr>
              <a:t>="</a:t>
            </a:r>
            <a:r>
              <a:rPr lang="en-GB" sz="2400" dirty="0" smtClean="0">
                <a:solidFill>
                  <a:srgbClr val="000000"/>
                </a:solidFill>
              </a:rPr>
              <a:t>561</a:t>
            </a:r>
            <a:r>
              <a:rPr lang="en-GB" sz="2400" dirty="0" smtClean="0">
                <a:solidFill>
                  <a:srgbClr val="0000FF"/>
                </a:solidFill>
              </a:rPr>
              <a:t>" </a:t>
            </a:r>
            <a:r>
              <a:rPr lang="en-GB" sz="2400" dirty="0" smtClean="0">
                <a:solidFill>
                  <a:srgbClr val="990000"/>
                </a:solidFill>
              </a:rPr>
              <a:t>price</a:t>
            </a:r>
            <a:r>
              <a:rPr lang="en-GB" sz="2400" dirty="0">
                <a:solidFill>
                  <a:srgbClr val="0000FF"/>
                </a:solidFill>
              </a:rPr>
              <a:t> </a:t>
            </a:r>
            <a:r>
              <a:rPr lang="en-GB" sz="2400" dirty="0" smtClean="0">
                <a:solidFill>
                  <a:srgbClr val="0000FF"/>
                </a:solidFill>
              </a:rPr>
              <a:t>="</a:t>
            </a:r>
            <a:r>
              <a:rPr lang="en-GB" sz="2400" dirty="0" smtClean="0">
                <a:solidFill>
                  <a:prstClr val="black"/>
                </a:solidFill>
              </a:rPr>
              <a:t>1013.79</a:t>
            </a:r>
            <a:r>
              <a:rPr lang="en-GB" sz="2400" dirty="0" smtClean="0">
                <a:solidFill>
                  <a:srgbClr val="0000FF"/>
                </a:solidFill>
              </a:rPr>
              <a:t>"&gt;</a:t>
            </a:r>
            <a:r>
              <a:rPr lang="en-GB" sz="2400" dirty="0">
                <a:solidFill>
                  <a:prstClr val="black"/>
                </a:solidFill>
              </a:rPr>
              <a:t>Mountain </a:t>
            </a:r>
            <a:r>
              <a:rPr lang="en-GB" sz="2400" dirty="0" smtClean="0">
                <a:solidFill>
                  <a:prstClr val="black"/>
                </a:solidFill>
              </a:rPr>
              <a:t>Bike</a:t>
            </a:r>
            <a:r>
              <a:rPr lang="en-GB" sz="2400" dirty="0" smtClean="0">
                <a:solidFill>
                  <a:srgbClr val="0000FF"/>
                </a:solidFill>
              </a:rPr>
              <a:t>&lt;/</a:t>
            </a:r>
            <a:r>
              <a:rPr lang="en-GB" sz="2400" dirty="0">
                <a:solidFill>
                  <a:srgbClr val="990000"/>
                </a:solidFill>
              </a:rPr>
              <a:t>product</a:t>
            </a:r>
            <a:r>
              <a:rPr lang="en-GB" sz="2400" dirty="0" smtClean="0">
                <a:solidFill>
                  <a:srgbClr val="0000FF"/>
                </a:solidFill>
              </a:rPr>
              <a:t>&gt;</a:t>
            </a:r>
          </a:p>
          <a:p>
            <a:r>
              <a:rPr lang="en-GB" sz="2400" dirty="0">
                <a:solidFill>
                  <a:srgbClr val="0000FF"/>
                </a:solidFill>
              </a:rPr>
              <a:t>&lt;</a:t>
            </a:r>
            <a:r>
              <a:rPr lang="en-GB" sz="2400" dirty="0" smtClean="0">
                <a:solidFill>
                  <a:srgbClr val="990000"/>
                </a:solidFill>
              </a:rPr>
              <a:t>product id</a:t>
            </a:r>
            <a:r>
              <a:rPr lang="en-GB" sz="2400" dirty="0" smtClean="0">
                <a:solidFill>
                  <a:srgbClr val="0000FF"/>
                </a:solidFill>
              </a:rPr>
              <a:t>="</a:t>
            </a:r>
            <a:r>
              <a:rPr lang="en-GB" sz="2400" dirty="0" smtClean="0">
                <a:solidFill>
                  <a:srgbClr val="000000"/>
                </a:solidFill>
              </a:rPr>
              <a:t>127</a:t>
            </a:r>
            <a:r>
              <a:rPr lang="en-GB" sz="2400" dirty="0" smtClean="0">
                <a:solidFill>
                  <a:srgbClr val="0000FF"/>
                </a:solidFill>
              </a:rPr>
              <a:t>" </a:t>
            </a:r>
            <a:r>
              <a:rPr lang="en-GB" sz="2400" dirty="0">
                <a:solidFill>
                  <a:srgbClr val="990000"/>
                </a:solidFill>
              </a:rPr>
              <a:t>price</a:t>
            </a:r>
            <a:r>
              <a:rPr lang="en-GB" sz="2400" dirty="0">
                <a:solidFill>
                  <a:srgbClr val="0000FF"/>
                </a:solidFill>
              </a:rPr>
              <a:t> </a:t>
            </a:r>
            <a:r>
              <a:rPr lang="en-GB" sz="2400" dirty="0" smtClean="0">
                <a:solidFill>
                  <a:srgbClr val="0000FF"/>
                </a:solidFill>
              </a:rPr>
              <a:t>="</a:t>
            </a:r>
            <a:r>
              <a:rPr lang="en-GB" sz="2400" dirty="0" smtClean="0">
                <a:solidFill>
                  <a:prstClr val="black"/>
                </a:solidFill>
              </a:rPr>
              <a:t>9.59</a:t>
            </a:r>
            <a:r>
              <a:rPr lang="en-GB" sz="2400" dirty="0" smtClean="0">
                <a:solidFill>
                  <a:srgbClr val="0000FF"/>
                </a:solidFill>
              </a:rPr>
              <a:t>"&gt;</a:t>
            </a:r>
            <a:r>
              <a:rPr lang="en-GB" sz="2400" dirty="0" smtClean="0">
                <a:solidFill>
                  <a:prstClr val="black"/>
                </a:solidFill>
              </a:rPr>
              <a:t>Water Bottle</a:t>
            </a:r>
            <a:r>
              <a:rPr lang="en-GB" sz="2400" dirty="0" smtClean="0">
                <a:solidFill>
                  <a:srgbClr val="0000FF"/>
                </a:solidFill>
              </a:rPr>
              <a:t>&lt;/</a:t>
            </a:r>
            <a:r>
              <a:rPr lang="en-GB" sz="2400" dirty="0">
                <a:solidFill>
                  <a:srgbClr val="990000"/>
                </a:solidFill>
              </a:rPr>
              <a:t>product</a:t>
            </a:r>
            <a:r>
              <a:rPr lang="en-GB" sz="2400" dirty="0" smtClean="0">
                <a:solidFill>
                  <a:srgbClr val="0000FF"/>
                </a:solidFill>
              </a:rPr>
              <a:t>&gt;</a:t>
            </a:r>
            <a:endParaRPr lang="en-GB" sz="2400" dirty="0">
              <a:solidFill>
                <a:srgbClr val="0000FF"/>
              </a:solidFill>
            </a:endParaRPr>
          </a:p>
        </p:txBody>
      </p:sp>
    </p:spTree>
    <p:extLst>
      <p:ext uri="{BB962C8B-B14F-4D97-AF65-F5344CB8AC3E}">
        <p14:creationId xmlns:p14="http://schemas.microsoft.com/office/powerpoint/2010/main" val="186210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XML Namespaces</a:t>
            </a:r>
            <a:endParaRPr lang="en-GB" sz="3600" dirty="0">
              <a:solidFill>
                <a:schemeClr val="bg1">
                  <a:lumMod val="50000"/>
                </a:schemeClr>
              </a:solidFill>
            </a:endParaRPr>
          </a:p>
        </p:txBody>
      </p:sp>
      <p:sp>
        <p:nvSpPr>
          <p:cNvPr id="59" name="Rectangle 58"/>
          <p:cNvSpPr/>
          <p:nvPr/>
        </p:nvSpPr>
        <p:spPr>
          <a:xfrm>
            <a:off x="357742" y="924646"/>
            <a:ext cx="11470107" cy="5047536"/>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2300" dirty="0">
                <a:solidFill>
                  <a:srgbClr val="0000FF"/>
                </a:solidFill>
              </a:rPr>
              <a:t>&lt;?xml version="1.0" encoding="ISO-8859-1"?&gt;</a:t>
            </a:r>
          </a:p>
          <a:p>
            <a:r>
              <a:rPr lang="en-GB" sz="2300" dirty="0">
                <a:solidFill>
                  <a:srgbClr val="0000FF"/>
                </a:solidFill>
              </a:rPr>
              <a:t>&lt;</a:t>
            </a:r>
            <a:r>
              <a:rPr lang="en-GB" sz="2300" dirty="0">
                <a:solidFill>
                  <a:srgbClr val="990000"/>
                </a:solidFill>
              </a:rPr>
              <a:t>order</a:t>
            </a:r>
            <a:r>
              <a:rPr lang="en-GB" sz="2300" dirty="0">
                <a:solidFill>
                  <a:srgbClr val="0000FF"/>
                </a:solidFill>
              </a:rPr>
              <a:t> </a:t>
            </a:r>
            <a:r>
              <a:rPr lang="en-GB" sz="2300" dirty="0">
                <a:solidFill>
                  <a:srgbClr val="990000"/>
                </a:solidFill>
              </a:rPr>
              <a:t>id</a:t>
            </a:r>
            <a:r>
              <a:rPr lang="en-GB" sz="2300" dirty="0">
                <a:solidFill>
                  <a:srgbClr val="0000FF"/>
                </a:solidFill>
              </a:rPr>
              <a:t>="</a:t>
            </a:r>
            <a:r>
              <a:rPr lang="en-GB" sz="2300" dirty="0">
                <a:solidFill>
                  <a:srgbClr val="000000"/>
                </a:solidFill>
              </a:rPr>
              <a:t>123456</a:t>
            </a:r>
            <a:r>
              <a:rPr lang="en-GB" sz="2300" dirty="0">
                <a:solidFill>
                  <a:srgbClr val="0000FF"/>
                </a:solidFill>
              </a:rPr>
              <a:t>" </a:t>
            </a:r>
            <a:r>
              <a:rPr lang="en-GB" sz="2300" dirty="0">
                <a:solidFill>
                  <a:srgbClr val="990000"/>
                </a:solidFill>
              </a:rPr>
              <a:t>date</a:t>
            </a:r>
            <a:r>
              <a:rPr lang="en-GB" sz="2300" dirty="0">
                <a:solidFill>
                  <a:srgbClr val="0000FF"/>
                </a:solidFill>
              </a:rPr>
              <a:t>="</a:t>
            </a:r>
            <a:r>
              <a:rPr lang="en-GB" sz="2300" dirty="0">
                <a:solidFill>
                  <a:srgbClr val="000000"/>
                </a:solidFill>
              </a:rPr>
              <a:t>2015-01-01</a:t>
            </a:r>
            <a:r>
              <a:rPr lang="en-GB" sz="2300" dirty="0">
                <a:solidFill>
                  <a:srgbClr val="0000FF"/>
                </a:solidFill>
              </a:rPr>
              <a:t>"&gt;</a:t>
            </a:r>
          </a:p>
          <a:p>
            <a:r>
              <a:rPr lang="en-GB" sz="2300" dirty="0">
                <a:solidFill>
                  <a:srgbClr val="0000FF"/>
                </a:solidFill>
              </a:rPr>
              <a:t>  &lt;</a:t>
            </a:r>
            <a:r>
              <a:rPr lang="en-GB" sz="2300" dirty="0">
                <a:solidFill>
                  <a:srgbClr val="990000"/>
                </a:solidFill>
              </a:rPr>
              <a:t>salesperson id</a:t>
            </a:r>
            <a:r>
              <a:rPr lang="en-GB" sz="2300" dirty="0">
                <a:solidFill>
                  <a:srgbClr val="0000FF"/>
                </a:solidFill>
              </a:rPr>
              <a:t>="</a:t>
            </a:r>
            <a:r>
              <a:rPr lang="en-GB" sz="2300" dirty="0">
                <a:solidFill>
                  <a:srgbClr val="000000"/>
                </a:solidFill>
              </a:rPr>
              <a:t>123</a:t>
            </a:r>
            <a:r>
              <a:rPr lang="en-GB" sz="2300" dirty="0">
                <a:solidFill>
                  <a:srgbClr val="0000FF"/>
                </a:solidFill>
              </a:rPr>
              <a:t>"&gt;</a:t>
            </a:r>
          </a:p>
          <a:p>
            <a:r>
              <a:rPr lang="en-GB" sz="2300" dirty="0">
                <a:solidFill>
                  <a:srgbClr val="0000FF"/>
                </a:solidFill>
              </a:rPr>
              <a:t>    &lt;</a:t>
            </a:r>
            <a:r>
              <a:rPr lang="en-GB" sz="2300" dirty="0">
                <a:solidFill>
                  <a:srgbClr val="990000"/>
                </a:solidFill>
              </a:rPr>
              <a:t>name</a:t>
            </a:r>
            <a:r>
              <a:rPr lang="en-GB" sz="2300" dirty="0">
                <a:solidFill>
                  <a:srgbClr val="0000FF"/>
                </a:solidFill>
              </a:rPr>
              <a:t>&gt;</a:t>
            </a:r>
            <a:r>
              <a:rPr lang="en-GB" sz="2300" dirty="0"/>
              <a:t>Naomi Sharp</a:t>
            </a:r>
            <a:r>
              <a:rPr lang="en-GB" sz="2300" dirty="0">
                <a:solidFill>
                  <a:srgbClr val="0000FF"/>
                </a:solidFill>
              </a:rPr>
              <a:t>&lt;/</a:t>
            </a:r>
            <a:r>
              <a:rPr lang="en-GB" sz="2300" dirty="0">
                <a:solidFill>
                  <a:srgbClr val="990000"/>
                </a:solidFill>
              </a:rPr>
              <a:t>name</a:t>
            </a:r>
            <a:r>
              <a:rPr lang="en-GB" sz="2300" dirty="0">
                <a:solidFill>
                  <a:srgbClr val="0000FF"/>
                </a:solidFill>
              </a:rPr>
              <a:t>&gt;</a:t>
            </a:r>
          </a:p>
          <a:p>
            <a:r>
              <a:rPr lang="en-GB" sz="2300" dirty="0">
                <a:solidFill>
                  <a:srgbClr val="0000FF"/>
                </a:solidFill>
              </a:rPr>
              <a:t>  &lt;/</a:t>
            </a:r>
            <a:r>
              <a:rPr lang="en-GB" sz="2300" dirty="0">
                <a:solidFill>
                  <a:srgbClr val="990000"/>
                </a:solidFill>
              </a:rPr>
              <a:t>salesperson</a:t>
            </a:r>
            <a:r>
              <a:rPr lang="en-GB" sz="2300" dirty="0">
                <a:solidFill>
                  <a:srgbClr val="0000FF"/>
                </a:solidFill>
              </a:rPr>
              <a:t>&gt;</a:t>
            </a:r>
          </a:p>
          <a:p>
            <a:r>
              <a:rPr lang="en-GB" sz="2300" dirty="0">
                <a:solidFill>
                  <a:srgbClr val="0000FF"/>
                </a:solidFill>
              </a:rPr>
              <a:t>  &lt;</a:t>
            </a:r>
            <a:r>
              <a:rPr lang="en-GB" sz="2300" dirty="0">
                <a:solidFill>
                  <a:srgbClr val="990000"/>
                </a:solidFill>
              </a:rPr>
              <a:t>customer</a:t>
            </a:r>
            <a:r>
              <a:rPr lang="en-GB" sz="2300" dirty="0">
                <a:solidFill>
                  <a:srgbClr val="0000FF"/>
                </a:solidFill>
              </a:rPr>
              <a:t> </a:t>
            </a:r>
            <a:r>
              <a:rPr lang="en-GB" sz="2300" dirty="0">
                <a:solidFill>
                  <a:srgbClr val="990000"/>
                </a:solidFill>
              </a:rPr>
              <a:t>id</a:t>
            </a:r>
            <a:r>
              <a:rPr lang="en-GB" sz="2300" dirty="0">
                <a:solidFill>
                  <a:srgbClr val="0000FF"/>
                </a:solidFill>
              </a:rPr>
              <a:t>="</a:t>
            </a:r>
            <a:r>
              <a:rPr lang="en-GB" sz="2300" dirty="0">
                <a:solidFill>
                  <a:srgbClr val="000000"/>
                </a:solidFill>
              </a:rPr>
              <a:t>921</a:t>
            </a:r>
            <a:r>
              <a:rPr lang="en-GB" sz="2300" dirty="0">
                <a:solidFill>
                  <a:srgbClr val="0000FF"/>
                </a:solidFill>
              </a:rPr>
              <a:t>"&gt;</a:t>
            </a:r>
          </a:p>
          <a:p>
            <a:r>
              <a:rPr lang="en-GB" sz="2300" dirty="0">
                <a:solidFill>
                  <a:srgbClr val="0000FF"/>
                </a:solidFill>
              </a:rPr>
              <a:t>    &lt;</a:t>
            </a:r>
            <a:r>
              <a:rPr lang="en-GB" sz="2300" dirty="0">
                <a:solidFill>
                  <a:srgbClr val="990000"/>
                </a:solidFill>
              </a:rPr>
              <a:t>name</a:t>
            </a:r>
            <a:r>
              <a:rPr lang="en-GB" sz="2300" dirty="0">
                <a:solidFill>
                  <a:srgbClr val="0000FF"/>
                </a:solidFill>
              </a:rPr>
              <a:t>&gt;</a:t>
            </a:r>
            <a:r>
              <a:rPr lang="en-GB" sz="2300" dirty="0"/>
              <a:t>Dan Drayton</a:t>
            </a:r>
            <a:r>
              <a:rPr lang="en-GB" sz="2300" dirty="0">
                <a:solidFill>
                  <a:srgbClr val="0000FF"/>
                </a:solidFill>
              </a:rPr>
              <a:t>&lt;/</a:t>
            </a:r>
            <a:r>
              <a:rPr lang="en-GB" sz="2300" dirty="0">
                <a:solidFill>
                  <a:srgbClr val="990000"/>
                </a:solidFill>
              </a:rPr>
              <a:t>name</a:t>
            </a:r>
            <a:r>
              <a:rPr lang="en-GB" sz="2300" dirty="0">
                <a:solidFill>
                  <a:srgbClr val="0000FF"/>
                </a:solidFill>
              </a:rPr>
              <a:t>&gt;</a:t>
            </a:r>
          </a:p>
          <a:p>
            <a:r>
              <a:rPr lang="en-GB" sz="2300" dirty="0" smtClean="0">
                <a:solidFill>
                  <a:srgbClr val="0000FF"/>
                </a:solidFill>
              </a:rPr>
              <a:t>  &lt;/</a:t>
            </a:r>
            <a:r>
              <a:rPr lang="en-GB" sz="2300" dirty="0">
                <a:solidFill>
                  <a:srgbClr val="990000"/>
                </a:solidFill>
              </a:rPr>
              <a:t>customer</a:t>
            </a:r>
            <a:r>
              <a:rPr lang="en-GB" sz="2300" dirty="0" smtClean="0">
                <a:solidFill>
                  <a:srgbClr val="0000FF"/>
                </a:solidFill>
              </a:rPr>
              <a:t>&gt;</a:t>
            </a:r>
          </a:p>
          <a:p>
            <a:r>
              <a:rPr lang="en-GB" sz="2300" dirty="0">
                <a:solidFill>
                  <a:srgbClr val="0000FF"/>
                </a:solidFill>
              </a:rPr>
              <a:t> </a:t>
            </a:r>
            <a:r>
              <a:rPr lang="en-GB" sz="2300" dirty="0" smtClean="0">
                <a:solidFill>
                  <a:srgbClr val="0000FF"/>
                </a:solidFill>
              </a:rPr>
              <a:t> </a:t>
            </a:r>
            <a:r>
              <a:rPr lang="en-GB" sz="2300" dirty="0" smtClean="0">
                <a:solidFill>
                  <a:schemeClr val="bg1">
                    <a:lumMod val="50000"/>
                  </a:schemeClr>
                </a:solidFill>
              </a:rPr>
              <a:t>&lt;!-- </a:t>
            </a:r>
            <a:r>
              <a:rPr lang="en-GB" sz="2300" dirty="0">
                <a:solidFill>
                  <a:schemeClr val="bg1">
                    <a:lumMod val="50000"/>
                  </a:schemeClr>
                </a:solidFill>
              </a:rPr>
              <a:t>an order may contain multiple items --&gt;</a:t>
            </a:r>
            <a:endParaRPr lang="en-GB" sz="2300" dirty="0">
              <a:solidFill>
                <a:srgbClr val="0000FF"/>
              </a:solidFill>
            </a:endParaRPr>
          </a:p>
          <a:p>
            <a:r>
              <a:rPr lang="en-GB" sz="2300" dirty="0">
                <a:solidFill>
                  <a:srgbClr val="0000FF"/>
                </a:solidFill>
              </a:rPr>
              <a:t>  &lt;</a:t>
            </a:r>
            <a:r>
              <a:rPr lang="en-GB" sz="2300" dirty="0">
                <a:solidFill>
                  <a:srgbClr val="990000"/>
                </a:solidFill>
              </a:rPr>
              <a:t>items</a:t>
            </a:r>
            <a:r>
              <a:rPr lang="en-GB" sz="2300" dirty="0">
                <a:solidFill>
                  <a:srgbClr val="0000FF"/>
                </a:solidFill>
              </a:rPr>
              <a:t>&gt;</a:t>
            </a:r>
          </a:p>
          <a:p>
            <a:r>
              <a:rPr lang="en-GB" sz="2300" dirty="0">
                <a:solidFill>
                  <a:srgbClr val="0000FF"/>
                </a:solidFill>
              </a:rPr>
              <a:t>    &lt;</a:t>
            </a:r>
            <a:r>
              <a:rPr lang="en-GB" sz="2300" dirty="0">
                <a:solidFill>
                  <a:srgbClr val="990000"/>
                </a:solidFill>
              </a:rPr>
              <a:t>item</a:t>
            </a:r>
            <a:r>
              <a:rPr lang="en-GB" sz="2300" dirty="0">
                <a:solidFill>
                  <a:srgbClr val="0000FF"/>
                </a:solidFill>
              </a:rPr>
              <a:t> </a:t>
            </a:r>
            <a:r>
              <a:rPr lang="en-GB" sz="2300" dirty="0">
                <a:solidFill>
                  <a:srgbClr val="990000"/>
                </a:solidFill>
              </a:rPr>
              <a:t>id</a:t>
            </a:r>
            <a:r>
              <a:rPr lang="en-GB" sz="2300" dirty="0">
                <a:solidFill>
                  <a:srgbClr val="0000FF"/>
                </a:solidFill>
              </a:rPr>
              <a:t>="</a:t>
            </a:r>
            <a:r>
              <a:rPr lang="en-GB" sz="2300" dirty="0">
                <a:solidFill>
                  <a:srgbClr val="000000"/>
                </a:solidFill>
              </a:rPr>
              <a:t>561</a:t>
            </a:r>
            <a:r>
              <a:rPr lang="en-GB" sz="2300" dirty="0">
                <a:solidFill>
                  <a:srgbClr val="0000FF"/>
                </a:solidFill>
              </a:rPr>
              <a:t>" </a:t>
            </a:r>
            <a:r>
              <a:rPr lang="en-GB" sz="2300" dirty="0">
                <a:solidFill>
                  <a:srgbClr val="990000"/>
                </a:solidFill>
              </a:rPr>
              <a:t>quantity</a:t>
            </a:r>
            <a:r>
              <a:rPr lang="en-GB" sz="2300" dirty="0">
                <a:solidFill>
                  <a:srgbClr val="0000FF"/>
                </a:solidFill>
              </a:rPr>
              <a:t>="</a:t>
            </a:r>
            <a:r>
              <a:rPr lang="en-GB" sz="2300" dirty="0">
                <a:solidFill>
                  <a:srgbClr val="000000"/>
                </a:solidFill>
              </a:rPr>
              <a:t>1</a:t>
            </a:r>
            <a:r>
              <a:rPr lang="en-GB" sz="2300" dirty="0">
                <a:solidFill>
                  <a:srgbClr val="0000FF"/>
                </a:solidFill>
              </a:rPr>
              <a:t>"/&gt;</a:t>
            </a:r>
          </a:p>
          <a:p>
            <a:r>
              <a:rPr lang="en-GB" sz="2300" dirty="0">
                <a:solidFill>
                  <a:srgbClr val="0000FF"/>
                </a:solidFill>
              </a:rPr>
              <a:t>    &lt;</a:t>
            </a:r>
            <a:r>
              <a:rPr lang="en-GB" sz="2300" dirty="0">
                <a:solidFill>
                  <a:srgbClr val="990000"/>
                </a:solidFill>
              </a:rPr>
              <a:t>item</a:t>
            </a:r>
            <a:r>
              <a:rPr lang="en-GB" sz="2300" dirty="0">
                <a:solidFill>
                  <a:srgbClr val="0000FF"/>
                </a:solidFill>
              </a:rPr>
              <a:t> </a:t>
            </a:r>
            <a:r>
              <a:rPr lang="en-GB" sz="2300" dirty="0">
                <a:solidFill>
                  <a:srgbClr val="990000"/>
                </a:solidFill>
              </a:rPr>
              <a:t>id</a:t>
            </a:r>
            <a:r>
              <a:rPr lang="en-GB" sz="2300" dirty="0">
                <a:solidFill>
                  <a:srgbClr val="0000FF"/>
                </a:solidFill>
              </a:rPr>
              <a:t>="</a:t>
            </a:r>
            <a:r>
              <a:rPr lang="en-GB" sz="2300" dirty="0">
                <a:solidFill>
                  <a:srgbClr val="000000"/>
                </a:solidFill>
              </a:rPr>
              <a:t>127</a:t>
            </a:r>
            <a:r>
              <a:rPr lang="en-GB" sz="2300" dirty="0">
                <a:solidFill>
                  <a:srgbClr val="0000FF"/>
                </a:solidFill>
              </a:rPr>
              <a:t>" </a:t>
            </a:r>
            <a:r>
              <a:rPr lang="en-GB" sz="2300" dirty="0">
                <a:solidFill>
                  <a:srgbClr val="990000"/>
                </a:solidFill>
              </a:rPr>
              <a:t>quantity</a:t>
            </a:r>
            <a:r>
              <a:rPr lang="en-GB" sz="2300" dirty="0">
                <a:solidFill>
                  <a:srgbClr val="0000FF"/>
                </a:solidFill>
              </a:rPr>
              <a:t>="</a:t>
            </a:r>
            <a:r>
              <a:rPr lang="en-GB" sz="2300" dirty="0">
                <a:solidFill>
                  <a:srgbClr val="000000"/>
                </a:solidFill>
              </a:rPr>
              <a:t>2</a:t>
            </a:r>
            <a:r>
              <a:rPr lang="en-GB" sz="2300" dirty="0">
                <a:solidFill>
                  <a:srgbClr val="0000FF"/>
                </a:solidFill>
              </a:rPr>
              <a:t>"/&gt;</a:t>
            </a:r>
          </a:p>
          <a:p>
            <a:r>
              <a:rPr lang="en-GB" sz="2300" dirty="0">
                <a:solidFill>
                  <a:srgbClr val="0000FF"/>
                </a:solidFill>
              </a:rPr>
              <a:t>  &lt;/</a:t>
            </a:r>
            <a:r>
              <a:rPr lang="en-GB" sz="2300" dirty="0">
                <a:solidFill>
                  <a:srgbClr val="990000"/>
                </a:solidFill>
              </a:rPr>
              <a:t>items</a:t>
            </a:r>
            <a:r>
              <a:rPr lang="en-GB" sz="2300" dirty="0">
                <a:solidFill>
                  <a:srgbClr val="0000FF"/>
                </a:solidFill>
              </a:rPr>
              <a:t>&gt;</a:t>
            </a:r>
          </a:p>
          <a:p>
            <a:r>
              <a:rPr lang="en-GB" sz="2300" dirty="0">
                <a:solidFill>
                  <a:srgbClr val="0000FF"/>
                </a:solidFill>
              </a:rPr>
              <a:t>&lt;/</a:t>
            </a:r>
            <a:r>
              <a:rPr lang="en-GB" sz="2300" dirty="0">
                <a:solidFill>
                  <a:srgbClr val="990000"/>
                </a:solidFill>
              </a:rPr>
              <a:t>order</a:t>
            </a:r>
            <a:r>
              <a:rPr lang="en-GB" sz="2300" dirty="0">
                <a:solidFill>
                  <a:srgbClr val="0000FF"/>
                </a:solidFill>
              </a:rPr>
              <a:t>&gt;</a:t>
            </a:r>
            <a:endParaRPr lang="en-GB" sz="2300" dirty="0">
              <a:latin typeface="Consolas" panose="020B0609020204030204" pitchFamily="49" charset="0"/>
              <a:cs typeface="Consolas" panose="020B0609020204030204" pitchFamily="49" charset="0"/>
            </a:endParaRPr>
          </a:p>
        </p:txBody>
      </p:sp>
      <p:grpSp>
        <p:nvGrpSpPr>
          <p:cNvPr id="8" name="Group 7"/>
          <p:cNvGrpSpPr/>
          <p:nvPr/>
        </p:nvGrpSpPr>
        <p:grpSpPr>
          <a:xfrm>
            <a:off x="237831" y="1977701"/>
            <a:ext cx="5156990" cy="1596903"/>
            <a:chOff x="379514" y="2455101"/>
            <a:chExt cx="5156990" cy="1596903"/>
          </a:xfrm>
        </p:grpSpPr>
        <p:sp>
          <p:nvSpPr>
            <p:cNvPr id="7" name="Oval 6"/>
            <p:cNvSpPr/>
            <p:nvPr/>
          </p:nvSpPr>
          <p:spPr>
            <a:xfrm>
              <a:off x="379514" y="2455101"/>
              <a:ext cx="5156990" cy="5636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p:cNvSpPr/>
            <p:nvPr/>
          </p:nvSpPr>
          <p:spPr>
            <a:xfrm>
              <a:off x="379514" y="3488332"/>
              <a:ext cx="5156990" cy="5636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2" name="Rectangle 61"/>
          <p:cNvSpPr/>
          <p:nvPr/>
        </p:nvSpPr>
        <p:spPr>
          <a:xfrm>
            <a:off x="357742" y="927905"/>
            <a:ext cx="11470107" cy="5062924"/>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2300" dirty="0">
                <a:solidFill>
                  <a:srgbClr val="0000FF"/>
                </a:solidFill>
              </a:rPr>
              <a:t>&lt;?xml version="1.0" encoding="ISO-8859-1"?&gt;</a:t>
            </a:r>
          </a:p>
          <a:p>
            <a:r>
              <a:rPr lang="en-GB" sz="2300" dirty="0">
                <a:solidFill>
                  <a:srgbClr val="0000FF"/>
                </a:solidFill>
              </a:rPr>
              <a:t>&lt;</a:t>
            </a:r>
            <a:r>
              <a:rPr lang="en-GB" sz="2300" dirty="0" smtClean="0">
                <a:solidFill>
                  <a:srgbClr val="990000"/>
                </a:solidFill>
              </a:rPr>
              <a:t>order </a:t>
            </a:r>
            <a:r>
              <a:rPr lang="en-GB" sz="2300" dirty="0" err="1">
                <a:solidFill>
                  <a:srgbClr val="FF0000"/>
                </a:solidFill>
              </a:rPr>
              <a:t>xmlns</a:t>
            </a:r>
            <a:r>
              <a:rPr lang="en-GB" sz="2300" dirty="0">
                <a:solidFill>
                  <a:srgbClr val="FF0000"/>
                </a:solidFill>
              </a:rPr>
              <a:t>="http://aw/order"</a:t>
            </a:r>
            <a:r>
              <a:rPr lang="en-GB" sz="2300" dirty="0" smtClean="0">
                <a:solidFill>
                  <a:srgbClr val="0000FF"/>
                </a:solidFill>
              </a:rPr>
              <a:t> </a:t>
            </a:r>
            <a:r>
              <a:rPr lang="en-GB" sz="2300" dirty="0">
                <a:solidFill>
                  <a:srgbClr val="990000"/>
                </a:solidFill>
              </a:rPr>
              <a:t>id</a:t>
            </a:r>
            <a:r>
              <a:rPr lang="en-GB" sz="2300" dirty="0">
                <a:solidFill>
                  <a:srgbClr val="0000FF"/>
                </a:solidFill>
              </a:rPr>
              <a:t>="</a:t>
            </a:r>
            <a:r>
              <a:rPr lang="en-GB" sz="2300" dirty="0">
                <a:solidFill>
                  <a:srgbClr val="000000"/>
                </a:solidFill>
              </a:rPr>
              <a:t>123456</a:t>
            </a:r>
            <a:r>
              <a:rPr lang="en-GB" sz="2300" dirty="0">
                <a:solidFill>
                  <a:srgbClr val="0000FF"/>
                </a:solidFill>
              </a:rPr>
              <a:t>" </a:t>
            </a:r>
            <a:r>
              <a:rPr lang="en-GB" sz="2300" dirty="0">
                <a:solidFill>
                  <a:srgbClr val="990000"/>
                </a:solidFill>
              </a:rPr>
              <a:t>date</a:t>
            </a:r>
            <a:r>
              <a:rPr lang="en-GB" sz="2300" dirty="0">
                <a:solidFill>
                  <a:srgbClr val="0000FF"/>
                </a:solidFill>
              </a:rPr>
              <a:t>="</a:t>
            </a:r>
            <a:r>
              <a:rPr lang="en-GB" sz="2300" dirty="0">
                <a:solidFill>
                  <a:srgbClr val="000000"/>
                </a:solidFill>
              </a:rPr>
              <a:t>2015-01-01</a:t>
            </a:r>
            <a:r>
              <a:rPr lang="en-GB" sz="2300" dirty="0">
                <a:solidFill>
                  <a:srgbClr val="0000FF"/>
                </a:solidFill>
              </a:rPr>
              <a:t>"&gt;</a:t>
            </a:r>
          </a:p>
          <a:p>
            <a:r>
              <a:rPr lang="en-GB" sz="2300" dirty="0">
                <a:solidFill>
                  <a:srgbClr val="0000FF"/>
                </a:solidFill>
              </a:rPr>
              <a:t>  &lt;</a:t>
            </a:r>
            <a:r>
              <a:rPr lang="en-GB" sz="2300" dirty="0" smtClean="0">
                <a:solidFill>
                  <a:srgbClr val="990000"/>
                </a:solidFill>
              </a:rPr>
              <a:t>salesperson </a:t>
            </a:r>
            <a:r>
              <a:rPr lang="en-GB" sz="2300" dirty="0" err="1">
                <a:solidFill>
                  <a:srgbClr val="FF0000"/>
                </a:solidFill>
              </a:rPr>
              <a:t>xmlns</a:t>
            </a:r>
            <a:r>
              <a:rPr lang="en-GB" sz="2300" dirty="0">
                <a:solidFill>
                  <a:srgbClr val="FF0000"/>
                </a:solidFill>
              </a:rPr>
              <a:t>="http://</a:t>
            </a:r>
            <a:r>
              <a:rPr lang="en-GB" sz="2300" dirty="0" smtClean="0">
                <a:solidFill>
                  <a:srgbClr val="FF0000"/>
                </a:solidFill>
              </a:rPr>
              <a:t>aw/sales"</a:t>
            </a:r>
            <a:r>
              <a:rPr lang="en-GB" sz="2300" dirty="0" smtClean="0">
                <a:solidFill>
                  <a:srgbClr val="990000"/>
                </a:solidFill>
              </a:rPr>
              <a:t> </a:t>
            </a:r>
            <a:r>
              <a:rPr lang="en-GB" sz="2300" dirty="0">
                <a:solidFill>
                  <a:srgbClr val="990000"/>
                </a:solidFill>
              </a:rPr>
              <a:t>id</a:t>
            </a:r>
            <a:r>
              <a:rPr lang="en-GB" sz="2300" dirty="0">
                <a:solidFill>
                  <a:srgbClr val="0000FF"/>
                </a:solidFill>
              </a:rPr>
              <a:t>="</a:t>
            </a:r>
            <a:r>
              <a:rPr lang="en-GB" sz="2300" dirty="0">
                <a:solidFill>
                  <a:srgbClr val="000000"/>
                </a:solidFill>
              </a:rPr>
              <a:t>123</a:t>
            </a:r>
            <a:r>
              <a:rPr lang="en-GB" sz="2300" dirty="0">
                <a:solidFill>
                  <a:srgbClr val="0000FF"/>
                </a:solidFill>
              </a:rPr>
              <a:t>"&gt;</a:t>
            </a:r>
          </a:p>
          <a:p>
            <a:r>
              <a:rPr lang="en-GB" sz="2300" dirty="0">
                <a:solidFill>
                  <a:srgbClr val="0000FF"/>
                </a:solidFill>
              </a:rPr>
              <a:t>    &lt;</a:t>
            </a:r>
            <a:r>
              <a:rPr lang="en-GB" sz="2300" dirty="0">
                <a:solidFill>
                  <a:srgbClr val="990000"/>
                </a:solidFill>
              </a:rPr>
              <a:t>name</a:t>
            </a:r>
            <a:r>
              <a:rPr lang="en-GB" sz="2300" dirty="0">
                <a:solidFill>
                  <a:srgbClr val="0000FF"/>
                </a:solidFill>
              </a:rPr>
              <a:t>&gt;</a:t>
            </a:r>
            <a:r>
              <a:rPr lang="en-GB" sz="2300" dirty="0"/>
              <a:t>Naomi Sharp</a:t>
            </a:r>
            <a:r>
              <a:rPr lang="en-GB" sz="2300" dirty="0">
                <a:solidFill>
                  <a:srgbClr val="0000FF"/>
                </a:solidFill>
              </a:rPr>
              <a:t>&lt;/</a:t>
            </a:r>
            <a:r>
              <a:rPr lang="en-GB" sz="2300" dirty="0">
                <a:solidFill>
                  <a:srgbClr val="990000"/>
                </a:solidFill>
              </a:rPr>
              <a:t>name</a:t>
            </a:r>
            <a:r>
              <a:rPr lang="en-GB" sz="2300" dirty="0">
                <a:solidFill>
                  <a:srgbClr val="0000FF"/>
                </a:solidFill>
              </a:rPr>
              <a:t>&gt;</a:t>
            </a:r>
          </a:p>
          <a:p>
            <a:r>
              <a:rPr lang="en-GB" sz="2300" dirty="0">
                <a:solidFill>
                  <a:srgbClr val="0000FF"/>
                </a:solidFill>
              </a:rPr>
              <a:t>  &lt;/</a:t>
            </a:r>
            <a:r>
              <a:rPr lang="en-GB" sz="2300" dirty="0">
                <a:solidFill>
                  <a:srgbClr val="990000"/>
                </a:solidFill>
              </a:rPr>
              <a:t>salesperson</a:t>
            </a:r>
            <a:r>
              <a:rPr lang="en-GB" sz="2300" dirty="0">
                <a:solidFill>
                  <a:srgbClr val="0000FF"/>
                </a:solidFill>
              </a:rPr>
              <a:t>&gt;</a:t>
            </a:r>
          </a:p>
          <a:p>
            <a:r>
              <a:rPr lang="en-GB" sz="2300" dirty="0">
                <a:solidFill>
                  <a:srgbClr val="0000FF"/>
                </a:solidFill>
              </a:rPr>
              <a:t>  &lt;</a:t>
            </a:r>
            <a:r>
              <a:rPr lang="en-GB" sz="2300" dirty="0" smtClean="0">
                <a:solidFill>
                  <a:srgbClr val="990000"/>
                </a:solidFill>
              </a:rPr>
              <a:t>customer </a:t>
            </a:r>
            <a:r>
              <a:rPr lang="en-GB" sz="2300" dirty="0" err="1">
                <a:solidFill>
                  <a:srgbClr val="FF0000"/>
                </a:solidFill>
              </a:rPr>
              <a:t>xmlns</a:t>
            </a:r>
            <a:r>
              <a:rPr lang="en-GB" sz="2300" dirty="0">
                <a:solidFill>
                  <a:srgbClr val="FF0000"/>
                </a:solidFill>
              </a:rPr>
              <a:t>="http://aw/customer"</a:t>
            </a:r>
            <a:r>
              <a:rPr lang="en-GB" sz="2300" dirty="0" smtClean="0">
                <a:solidFill>
                  <a:srgbClr val="0000FF"/>
                </a:solidFill>
              </a:rPr>
              <a:t> </a:t>
            </a:r>
            <a:r>
              <a:rPr lang="en-GB" sz="2300" dirty="0">
                <a:solidFill>
                  <a:srgbClr val="990000"/>
                </a:solidFill>
              </a:rPr>
              <a:t>id</a:t>
            </a:r>
            <a:r>
              <a:rPr lang="en-GB" sz="2300" dirty="0">
                <a:solidFill>
                  <a:srgbClr val="0000FF"/>
                </a:solidFill>
              </a:rPr>
              <a:t>="</a:t>
            </a:r>
            <a:r>
              <a:rPr lang="en-GB" sz="2300" dirty="0">
                <a:solidFill>
                  <a:srgbClr val="000000"/>
                </a:solidFill>
              </a:rPr>
              <a:t>921</a:t>
            </a:r>
            <a:r>
              <a:rPr lang="en-GB" sz="2300" dirty="0">
                <a:solidFill>
                  <a:srgbClr val="0000FF"/>
                </a:solidFill>
              </a:rPr>
              <a:t>"&gt;</a:t>
            </a:r>
          </a:p>
          <a:p>
            <a:r>
              <a:rPr lang="en-GB" sz="2300" dirty="0">
                <a:solidFill>
                  <a:srgbClr val="0000FF"/>
                </a:solidFill>
              </a:rPr>
              <a:t>    &lt;</a:t>
            </a:r>
            <a:r>
              <a:rPr lang="en-GB" sz="2300" dirty="0">
                <a:solidFill>
                  <a:srgbClr val="990000"/>
                </a:solidFill>
              </a:rPr>
              <a:t>name</a:t>
            </a:r>
            <a:r>
              <a:rPr lang="en-GB" sz="2300" dirty="0">
                <a:solidFill>
                  <a:srgbClr val="0000FF"/>
                </a:solidFill>
              </a:rPr>
              <a:t>&gt;</a:t>
            </a:r>
            <a:r>
              <a:rPr lang="en-GB" sz="2300" dirty="0"/>
              <a:t>Dan Drayton</a:t>
            </a:r>
            <a:r>
              <a:rPr lang="en-GB" sz="2300" dirty="0">
                <a:solidFill>
                  <a:srgbClr val="0000FF"/>
                </a:solidFill>
              </a:rPr>
              <a:t>&lt;/</a:t>
            </a:r>
            <a:r>
              <a:rPr lang="en-GB" sz="2300" dirty="0">
                <a:solidFill>
                  <a:srgbClr val="990000"/>
                </a:solidFill>
              </a:rPr>
              <a:t>name</a:t>
            </a:r>
            <a:r>
              <a:rPr lang="en-GB" sz="2300" dirty="0">
                <a:solidFill>
                  <a:srgbClr val="0000FF"/>
                </a:solidFill>
              </a:rPr>
              <a:t>&gt;</a:t>
            </a:r>
          </a:p>
          <a:p>
            <a:r>
              <a:rPr lang="en-GB" sz="2300" dirty="0" smtClean="0">
                <a:solidFill>
                  <a:srgbClr val="0000FF"/>
                </a:solidFill>
              </a:rPr>
              <a:t>  &lt;/</a:t>
            </a:r>
            <a:r>
              <a:rPr lang="en-GB" sz="2300" dirty="0">
                <a:solidFill>
                  <a:srgbClr val="990000"/>
                </a:solidFill>
              </a:rPr>
              <a:t>customer</a:t>
            </a:r>
            <a:r>
              <a:rPr lang="en-GB" sz="2300" dirty="0">
                <a:solidFill>
                  <a:srgbClr val="0000FF"/>
                </a:solidFill>
              </a:rPr>
              <a:t>&gt;</a:t>
            </a:r>
          </a:p>
          <a:p>
            <a:r>
              <a:rPr lang="en-GB" sz="2300" dirty="0">
                <a:solidFill>
                  <a:srgbClr val="0000FF"/>
                </a:solidFill>
              </a:rPr>
              <a:t> </a:t>
            </a:r>
            <a:r>
              <a:rPr lang="en-GB" sz="2300" dirty="0" smtClean="0">
                <a:solidFill>
                  <a:srgbClr val="0000FF"/>
                </a:solidFill>
              </a:rPr>
              <a:t> </a:t>
            </a:r>
            <a:r>
              <a:rPr lang="en-GB" sz="2300" dirty="0" smtClean="0">
                <a:solidFill>
                  <a:prstClr val="white">
                    <a:lumMod val="50000"/>
                  </a:prstClr>
                </a:solidFill>
              </a:rPr>
              <a:t>&lt;!-- </a:t>
            </a:r>
            <a:r>
              <a:rPr lang="en-GB" sz="2300" dirty="0">
                <a:solidFill>
                  <a:prstClr val="white">
                    <a:lumMod val="50000"/>
                  </a:prstClr>
                </a:solidFill>
              </a:rPr>
              <a:t>an order may contain multiple items </a:t>
            </a:r>
            <a:r>
              <a:rPr lang="en-GB" sz="2300" dirty="0" smtClean="0">
                <a:solidFill>
                  <a:prstClr val="white">
                    <a:lumMod val="50000"/>
                  </a:prstClr>
                </a:solidFill>
              </a:rPr>
              <a:t>--&gt;</a:t>
            </a:r>
          </a:p>
          <a:p>
            <a:r>
              <a:rPr lang="en-GB" sz="2400" dirty="0">
                <a:solidFill>
                  <a:prstClr val="white">
                    <a:lumMod val="50000"/>
                  </a:prstClr>
                </a:solidFill>
              </a:rPr>
              <a:t> </a:t>
            </a:r>
            <a:r>
              <a:rPr lang="en-GB" sz="2400" dirty="0" smtClean="0">
                <a:solidFill>
                  <a:prstClr val="white">
                    <a:lumMod val="50000"/>
                  </a:prstClr>
                </a:solidFill>
              </a:rPr>
              <a:t> </a:t>
            </a:r>
            <a:r>
              <a:rPr lang="en-GB" sz="2300" dirty="0" smtClean="0">
                <a:solidFill>
                  <a:srgbClr val="0000FF"/>
                </a:solidFill>
              </a:rPr>
              <a:t>&lt;</a:t>
            </a:r>
            <a:r>
              <a:rPr lang="en-GB" sz="2300" dirty="0">
                <a:solidFill>
                  <a:srgbClr val="990000"/>
                </a:solidFill>
              </a:rPr>
              <a:t>items</a:t>
            </a:r>
            <a:r>
              <a:rPr lang="en-GB" sz="2300" dirty="0">
                <a:solidFill>
                  <a:srgbClr val="0000FF"/>
                </a:solidFill>
              </a:rPr>
              <a:t>&gt;</a:t>
            </a:r>
          </a:p>
          <a:p>
            <a:r>
              <a:rPr lang="en-GB" sz="2300" dirty="0">
                <a:solidFill>
                  <a:srgbClr val="0000FF"/>
                </a:solidFill>
              </a:rPr>
              <a:t>    &lt;</a:t>
            </a:r>
            <a:r>
              <a:rPr lang="en-GB" sz="2300" dirty="0">
                <a:solidFill>
                  <a:srgbClr val="990000"/>
                </a:solidFill>
              </a:rPr>
              <a:t>item</a:t>
            </a:r>
            <a:r>
              <a:rPr lang="en-GB" sz="2300" dirty="0">
                <a:solidFill>
                  <a:srgbClr val="0000FF"/>
                </a:solidFill>
              </a:rPr>
              <a:t> </a:t>
            </a:r>
            <a:r>
              <a:rPr lang="en-GB" sz="2300" dirty="0">
                <a:solidFill>
                  <a:srgbClr val="990000"/>
                </a:solidFill>
              </a:rPr>
              <a:t>id</a:t>
            </a:r>
            <a:r>
              <a:rPr lang="en-GB" sz="2300" dirty="0">
                <a:solidFill>
                  <a:srgbClr val="0000FF"/>
                </a:solidFill>
              </a:rPr>
              <a:t>="</a:t>
            </a:r>
            <a:r>
              <a:rPr lang="en-GB" sz="2300" dirty="0">
                <a:solidFill>
                  <a:srgbClr val="000000"/>
                </a:solidFill>
              </a:rPr>
              <a:t>561</a:t>
            </a:r>
            <a:r>
              <a:rPr lang="en-GB" sz="2300" dirty="0">
                <a:solidFill>
                  <a:srgbClr val="0000FF"/>
                </a:solidFill>
              </a:rPr>
              <a:t>" </a:t>
            </a:r>
            <a:r>
              <a:rPr lang="en-GB" sz="2300" dirty="0">
                <a:solidFill>
                  <a:srgbClr val="990000"/>
                </a:solidFill>
              </a:rPr>
              <a:t>quantity</a:t>
            </a:r>
            <a:r>
              <a:rPr lang="en-GB" sz="2300" dirty="0">
                <a:solidFill>
                  <a:srgbClr val="0000FF"/>
                </a:solidFill>
              </a:rPr>
              <a:t>="</a:t>
            </a:r>
            <a:r>
              <a:rPr lang="en-GB" sz="2300" dirty="0">
                <a:solidFill>
                  <a:srgbClr val="000000"/>
                </a:solidFill>
              </a:rPr>
              <a:t>1</a:t>
            </a:r>
            <a:r>
              <a:rPr lang="en-GB" sz="2300" dirty="0">
                <a:solidFill>
                  <a:srgbClr val="0000FF"/>
                </a:solidFill>
              </a:rPr>
              <a:t>"/&gt;</a:t>
            </a:r>
          </a:p>
          <a:p>
            <a:r>
              <a:rPr lang="en-GB" sz="2300" dirty="0">
                <a:solidFill>
                  <a:srgbClr val="0000FF"/>
                </a:solidFill>
              </a:rPr>
              <a:t>    &lt;</a:t>
            </a:r>
            <a:r>
              <a:rPr lang="en-GB" sz="2300" dirty="0">
                <a:solidFill>
                  <a:srgbClr val="990000"/>
                </a:solidFill>
              </a:rPr>
              <a:t>item</a:t>
            </a:r>
            <a:r>
              <a:rPr lang="en-GB" sz="2300" dirty="0">
                <a:solidFill>
                  <a:srgbClr val="0000FF"/>
                </a:solidFill>
              </a:rPr>
              <a:t> </a:t>
            </a:r>
            <a:r>
              <a:rPr lang="en-GB" sz="2300" dirty="0">
                <a:solidFill>
                  <a:srgbClr val="990000"/>
                </a:solidFill>
              </a:rPr>
              <a:t>id</a:t>
            </a:r>
            <a:r>
              <a:rPr lang="en-GB" sz="2300" dirty="0">
                <a:solidFill>
                  <a:srgbClr val="0000FF"/>
                </a:solidFill>
              </a:rPr>
              <a:t>="</a:t>
            </a:r>
            <a:r>
              <a:rPr lang="en-GB" sz="2300" dirty="0">
                <a:solidFill>
                  <a:srgbClr val="000000"/>
                </a:solidFill>
              </a:rPr>
              <a:t>127</a:t>
            </a:r>
            <a:r>
              <a:rPr lang="en-GB" sz="2300" dirty="0">
                <a:solidFill>
                  <a:srgbClr val="0000FF"/>
                </a:solidFill>
              </a:rPr>
              <a:t>" </a:t>
            </a:r>
            <a:r>
              <a:rPr lang="en-GB" sz="2300" dirty="0">
                <a:solidFill>
                  <a:srgbClr val="990000"/>
                </a:solidFill>
              </a:rPr>
              <a:t>quantity</a:t>
            </a:r>
            <a:r>
              <a:rPr lang="en-GB" sz="2300" dirty="0">
                <a:solidFill>
                  <a:srgbClr val="0000FF"/>
                </a:solidFill>
              </a:rPr>
              <a:t>="</a:t>
            </a:r>
            <a:r>
              <a:rPr lang="en-GB" sz="2300" dirty="0">
                <a:solidFill>
                  <a:srgbClr val="000000"/>
                </a:solidFill>
              </a:rPr>
              <a:t>2</a:t>
            </a:r>
            <a:r>
              <a:rPr lang="en-GB" sz="2300" dirty="0">
                <a:solidFill>
                  <a:srgbClr val="0000FF"/>
                </a:solidFill>
              </a:rPr>
              <a:t>"/&gt;</a:t>
            </a:r>
          </a:p>
          <a:p>
            <a:r>
              <a:rPr lang="en-GB" sz="2300" dirty="0">
                <a:solidFill>
                  <a:srgbClr val="0000FF"/>
                </a:solidFill>
              </a:rPr>
              <a:t>  &lt;/</a:t>
            </a:r>
            <a:r>
              <a:rPr lang="en-GB" sz="2300" dirty="0">
                <a:solidFill>
                  <a:srgbClr val="990000"/>
                </a:solidFill>
              </a:rPr>
              <a:t>items</a:t>
            </a:r>
            <a:r>
              <a:rPr lang="en-GB" sz="2300" dirty="0">
                <a:solidFill>
                  <a:srgbClr val="0000FF"/>
                </a:solidFill>
              </a:rPr>
              <a:t>&gt;</a:t>
            </a:r>
          </a:p>
          <a:p>
            <a:r>
              <a:rPr lang="en-GB" sz="2300" dirty="0">
                <a:solidFill>
                  <a:srgbClr val="0000FF"/>
                </a:solidFill>
              </a:rPr>
              <a:t>&lt;/</a:t>
            </a:r>
            <a:r>
              <a:rPr lang="en-GB" sz="2300" dirty="0">
                <a:solidFill>
                  <a:srgbClr val="990000"/>
                </a:solidFill>
              </a:rPr>
              <a:t>order</a:t>
            </a:r>
            <a:r>
              <a:rPr lang="en-GB" sz="2300" dirty="0">
                <a:solidFill>
                  <a:srgbClr val="0000FF"/>
                </a:solidFill>
              </a:rPr>
              <a:t>&gt;</a:t>
            </a:r>
            <a:endParaRPr lang="en-GB" sz="2300" dirty="0">
              <a:latin typeface="Consolas" panose="020B0609020204030204" pitchFamily="49" charset="0"/>
              <a:cs typeface="Consolas" panose="020B0609020204030204" pitchFamily="49" charset="0"/>
            </a:endParaRPr>
          </a:p>
        </p:txBody>
      </p:sp>
      <p:grpSp>
        <p:nvGrpSpPr>
          <p:cNvPr id="11" name="Group 10"/>
          <p:cNvGrpSpPr/>
          <p:nvPr/>
        </p:nvGrpSpPr>
        <p:grpSpPr>
          <a:xfrm>
            <a:off x="1222059" y="1230315"/>
            <a:ext cx="5571359" cy="4007711"/>
            <a:chOff x="2097272" y="1565594"/>
            <a:chExt cx="5571359" cy="4007711"/>
          </a:xfrm>
        </p:grpSpPr>
        <p:sp>
          <p:nvSpPr>
            <p:cNvPr id="9" name="Oval 8"/>
            <p:cNvSpPr/>
            <p:nvPr/>
          </p:nvSpPr>
          <p:spPr>
            <a:xfrm>
              <a:off x="5001930" y="1565594"/>
              <a:ext cx="2166965" cy="4630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p:cNvSpPr/>
            <p:nvPr/>
          </p:nvSpPr>
          <p:spPr>
            <a:xfrm>
              <a:off x="5870447" y="1953574"/>
              <a:ext cx="1572769" cy="4536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6095862" y="3036209"/>
              <a:ext cx="1572769" cy="4536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2097272" y="4720085"/>
              <a:ext cx="1572769" cy="4536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2151597" y="5119667"/>
              <a:ext cx="1572769" cy="4536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3" name="Rectangle 82"/>
          <p:cNvSpPr/>
          <p:nvPr/>
        </p:nvSpPr>
        <p:spPr>
          <a:xfrm>
            <a:off x="355217" y="922187"/>
            <a:ext cx="11470107" cy="5755422"/>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2300" dirty="0">
                <a:solidFill>
                  <a:srgbClr val="0000FF"/>
                </a:solidFill>
              </a:rPr>
              <a:t>&lt;?xml version="1.0" encoding="ISO-8859-1"?&gt;</a:t>
            </a:r>
          </a:p>
          <a:p>
            <a:r>
              <a:rPr lang="en-GB" sz="2300" dirty="0" smtClean="0">
                <a:solidFill>
                  <a:srgbClr val="0000FF"/>
                </a:solidFill>
              </a:rPr>
              <a:t>&lt;</a:t>
            </a:r>
            <a:r>
              <a:rPr lang="en-GB" sz="2300" dirty="0" err="1" smtClean="0">
                <a:solidFill>
                  <a:srgbClr val="FF0000"/>
                </a:solidFill>
              </a:rPr>
              <a:t>o:</a:t>
            </a:r>
            <a:r>
              <a:rPr lang="en-GB" sz="2300" dirty="0" err="1" smtClean="0">
                <a:solidFill>
                  <a:srgbClr val="990000"/>
                </a:solidFill>
              </a:rPr>
              <a:t>order</a:t>
            </a:r>
            <a:r>
              <a:rPr lang="en-GB" sz="2300" dirty="0" smtClean="0">
                <a:solidFill>
                  <a:srgbClr val="990000"/>
                </a:solidFill>
              </a:rPr>
              <a:t> </a:t>
            </a:r>
            <a:r>
              <a:rPr lang="en-GB" sz="2300" dirty="0" err="1" smtClean="0">
                <a:solidFill>
                  <a:srgbClr val="FF0000"/>
                </a:solidFill>
              </a:rPr>
              <a:t>xmlns:o</a:t>
            </a:r>
            <a:r>
              <a:rPr lang="en-GB" sz="2300" dirty="0" smtClean="0">
                <a:solidFill>
                  <a:srgbClr val="FF0000"/>
                </a:solidFill>
              </a:rPr>
              <a:t>="http</a:t>
            </a:r>
            <a:r>
              <a:rPr lang="en-GB" sz="2300" dirty="0">
                <a:solidFill>
                  <a:srgbClr val="FF0000"/>
                </a:solidFill>
              </a:rPr>
              <a:t>://</a:t>
            </a:r>
            <a:r>
              <a:rPr lang="en-GB" sz="2300" dirty="0" smtClean="0">
                <a:solidFill>
                  <a:srgbClr val="FF0000"/>
                </a:solidFill>
              </a:rPr>
              <a:t>aw/order" </a:t>
            </a:r>
            <a:r>
              <a:rPr lang="en-GB" sz="2300" dirty="0" err="1" smtClean="0">
                <a:solidFill>
                  <a:srgbClr val="FF0000"/>
                </a:solidFill>
              </a:rPr>
              <a:t>xmlns:s</a:t>
            </a:r>
            <a:r>
              <a:rPr lang="en-GB" sz="2300" dirty="0" smtClean="0">
                <a:solidFill>
                  <a:srgbClr val="FF0000"/>
                </a:solidFill>
              </a:rPr>
              <a:t>="</a:t>
            </a:r>
            <a:r>
              <a:rPr lang="en-GB" sz="2300" dirty="0">
                <a:solidFill>
                  <a:srgbClr val="FF0000"/>
                </a:solidFill>
              </a:rPr>
              <a:t>http://</a:t>
            </a:r>
            <a:r>
              <a:rPr lang="en-GB" sz="2300" dirty="0" smtClean="0">
                <a:solidFill>
                  <a:srgbClr val="FF0000"/>
                </a:solidFill>
              </a:rPr>
              <a:t>aw/sales"</a:t>
            </a:r>
            <a:r>
              <a:rPr lang="en-GB" sz="2300" dirty="0" smtClean="0">
                <a:solidFill>
                  <a:srgbClr val="0000FF"/>
                </a:solidFill>
              </a:rPr>
              <a:t> </a:t>
            </a:r>
          </a:p>
          <a:p>
            <a:r>
              <a:rPr lang="en-GB" sz="2300" dirty="0">
                <a:solidFill>
                  <a:srgbClr val="0000FF"/>
                </a:solidFill>
              </a:rPr>
              <a:t> </a:t>
            </a:r>
            <a:r>
              <a:rPr lang="en-GB" sz="2300" dirty="0" smtClean="0">
                <a:solidFill>
                  <a:srgbClr val="0000FF"/>
                </a:solidFill>
              </a:rPr>
              <a:t>               </a:t>
            </a:r>
            <a:r>
              <a:rPr lang="en-GB" sz="2300" dirty="0" err="1" smtClean="0">
                <a:solidFill>
                  <a:srgbClr val="FF0000"/>
                </a:solidFill>
              </a:rPr>
              <a:t>xmlns:c</a:t>
            </a:r>
            <a:r>
              <a:rPr lang="en-GB" sz="2300" dirty="0" smtClean="0">
                <a:solidFill>
                  <a:srgbClr val="FF0000"/>
                </a:solidFill>
              </a:rPr>
              <a:t>="http</a:t>
            </a:r>
            <a:r>
              <a:rPr lang="en-GB" sz="2300" dirty="0">
                <a:solidFill>
                  <a:srgbClr val="FF0000"/>
                </a:solidFill>
              </a:rPr>
              <a:t>://</a:t>
            </a:r>
            <a:r>
              <a:rPr lang="en-GB" sz="2300" dirty="0" smtClean="0">
                <a:solidFill>
                  <a:srgbClr val="FF0000"/>
                </a:solidFill>
              </a:rPr>
              <a:t>aw/customer" </a:t>
            </a:r>
            <a:r>
              <a:rPr lang="en-GB" sz="2300" dirty="0" err="1" smtClean="0">
                <a:solidFill>
                  <a:srgbClr val="FF0000"/>
                </a:solidFill>
              </a:rPr>
              <a:t>xmlns:p</a:t>
            </a:r>
            <a:r>
              <a:rPr lang="en-GB" sz="2300" dirty="0" smtClean="0">
                <a:solidFill>
                  <a:srgbClr val="FF0000"/>
                </a:solidFill>
              </a:rPr>
              <a:t>="</a:t>
            </a:r>
            <a:r>
              <a:rPr lang="en-GB" sz="2300" dirty="0">
                <a:solidFill>
                  <a:srgbClr val="FF0000"/>
                </a:solidFill>
              </a:rPr>
              <a:t>http://</a:t>
            </a:r>
            <a:r>
              <a:rPr lang="en-GB" sz="2300" dirty="0" smtClean="0">
                <a:solidFill>
                  <a:srgbClr val="FF0000"/>
                </a:solidFill>
              </a:rPr>
              <a:t>aw/product"</a:t>
            </a:r>
          </a:p>
          <a:p>
            <a:r>
              <a:rPr lang="en-GB" sz="2300" dirty="0" smtClean="0">
                <a:solidFill>
                  <a:srgbClr val="FF0000"/>
                </a:solidFill>
              </a:rPr>
              <a:t>       o:</a:t>
            </a:r>
            <a:r>
              <a:rPr lang="en-GB" sz="2300" dirty="0" smtClean="0">
                <a:solidFill>
                  <a:srgbClr val="990000"/>
                </a:solidFill>
              </a:rPr>
              <a:t>id</a:t>
            </a:r>
            <a:r>
              <a:rPr lang="en-GB" sz="2300" dirty="0">
                <a:solidFill>
                  <a:srgbClr val="0000FF"/>
                </a:solidFill>
              </a:rPr>
              <a:t>="</a:t>
            </a:r>
            <a:r>
              <a:rPr lang="en-GB" sz="2300" dirty="0">
                <a:solidFill>
                  <a:srgbClr val="000000"/>
                </a:solidFill>
              </a:rPr>
              <a:t>123456</a:t>
            </a:r>
            <a:r>
              <a:rPr lang="en-GB" sz="2300" dirty="0">
                <a:solidFill>
                  <a:srgbClr val="0000FF"/>
                </a:solidFill>
              </a:rPr>
              <a:t>" </a:t>
            </a:r>
            <a:r>
              <a:rPr lang="en-GB" sz="2300" dirty="0" smtClean="0">
                <a:solidFill>
                  <a:srgbClr val="FF0000"/>
                </a:solidFill>
              </a:rPr>
              <a:t>o:</a:t>
            </a:r>
            <a:r>
              <a:rPr lang="en-GB" sz="2300" dirty="0" smtClean="0">
                <a:solidFill>
                  <a:srgbClr val="990000"/>
                </a:solidFill>
              </a:rPr>
              <a:t>date</a:t>
            </a:r>
            <a:r>
              <a:rPr lang="en-GB" sz="2300" dirty="0">
                <a:solidFill>
                  <a:srgbClr val="0000FF"/>
                </a:solidFill>
              </a:rPr>
              <a:t>="</a:t>
            </a:r>
            <a:r>
              <a:rPr lang="en-GB" sz="2300" dirty="0">
                <a:solidFill>
                  <a:srgbClr val="000000"/>
                </a:solidFill>
              </a:rPr>
              <a:t>2015-01-01</a:t>
            </a:r>
            <a:r>
              <a:rPr lang="en-GB" sz="2300" dirty="0">
                <a:solidFill>
                  <a:srgbClr val="0000FF"/>
                </a:solidFill>
              </a:rPr>
              <a:t>"&gt;</a:t>
            </a:r>
          </a:p>
          <a:p>
            <a:r>
              <a:rPr lang="en-GB" sz="2300" dirty="0">
                <a:solidFill>
                  <a:srgbClr val="0000FF"/>
                </a:solidFill>
              </a:rPr>
              <a:t>  </a:t>
            </a:r>
            <a:r>
              <a:rPr lang="en-GB" sz="2300" dirty="0" smtClean="0">
                <a:solidFill>
                  <a:srgbClr val="0000FF"/>
                </a:solidFill>
              </a:rPr>
              <a:t>&lt;</a:t>
            </a:r>
            <a:r>
              <a:rPr lang="en-GB" sz="2300" dirty="0" err="1" smtClean="0">
                <a:solidFill>
                  <a:srgbClr val="FF0000"/>
                </a:solidFill>
              </a:rPr>
              <a:t>s:</a:t>
            </a:r>
            <a:r>
              <a:rPr lang="en-GB" sz="2300" dirty="0" err="1" smtClean="0">
                <a:solidFill>
                  <a:srgbClr val="990000"/>
                </a:solidFill>
              </a:rPr>
              <a:t>salesperson</a:t>
            </a:r>
            <a:r>
              <a:rPr lang="en-GB" sz="2300" dirty="0" smtClean="0">
                <a:solidFill>
                  <a:srgbClr val="990000"/>
                </a:solidFill>
              </a:rPr>
              <a:t> </a:t>
            </a:r>
            <a:r>
              <a:rPr lang="en-GB" sz="2300" dirty="0" smtClean="0">
                <a:solidFill>
                  <a:srgbClr val="FF0000"/>
                </a:solidFill>
              </a:rPr>
              <a:t>s:</a:t>
            </a:r>
            <a:r>
              <a:rPr lang="en-GB" sz="2300" dirty="0" smtClean="0">
                <a:solidFill>
                  <a:srgbClr val="990000"/>
                </a:solidFill>
              </a:rPr>
              <a:t>id</a:t>
            </a:r>
            <a:r>
              <a:rPr lang="en-GB" sz="2300" dirty="0">
                <a:solidFill>
                  <a:srgbClr val="0000FF"/>
                </a:solidFill>
              </a:rPr>
              <a:t>="</a:t>
            </a:r>
            <a:r>
              <a:rPr lang="en-GB" sz="2300" dirty="0">
                <a:solidFill>
                  <a:srgbClr val="000000"/>
                </a:solidFill>
              </a:rPr>
              <a:t>123</a:t>
            </a:r>
            <a:r>
              <a:rPr lang="en-GB" sz="2300" dirty="0">
                <a:solidFill>
                  <a:srgbClr val="0000FF"/>
                </a:solidFill>
              </a:rPr>
              <a:t>"&gt;</a:t>
            </a:r>
          </a:p>
          <a:p>
            <a:r>
              <a:rPr lang="en-GB" sz="2300" dirty="0">
                <a:solidFill>
                  <a:srgbClr val="0000FF"/>
                </a:solidFill>
              </a:rPr>
              <a:t>    </a:t>
            </a:r>
            <a:r>
              <a:rPr lang="en-GB" sz="2300" dirty="0" smtClean="0">
                <a:solidFill>
                  <a:srgbClr val="0000FF"/>
                </a:solidFill>
              </a:rPr>
              <a:t>&lt;</a:t>
            </a:r>
            <a:r>
              <a:rPr lang="en-GB" sz="2300" dirty="0" err="1" smtClean="0">
                <a:solidFill>
                  <a:srgbClr val="FF0000"/>
                </a:solidFill>
              </a:rPr>
              <a:t>s:</a:t>
            </a:r>
            <a:r>
              <a:rPr lang="en-GB" sz="2300" dirty="0" err="1" smtClean="0">
                <a:solidFill>
                  <a:srgbClr val="990000"/>
                </a:solidFill>
              </a:rPr>
              <a:t>name</a:t>
            </a:r>
            <a:r>
              <a:rPr lang="en-GB" sz="2300" dirty="0" smtClean="0">
                <a:solidFill>
                  <a:srgbClr val="0000FF"/>
                </a:solidFill>
              </a:rPr>
              <a:t>&gt;</a:t>
            </a:r>
            <a:r>
              <a:rPr lang="en-GB" sz="2300" dirty="0" smtClean="0"/>
              <a:t>Naomi </a:t>
            </a:r>
            <a:r>
              <a:rPr lang="en-GB" sz="2300" dirty="0"/>
              <a:t>Sharp</a:t>
            </a:r>
            <a:r>
              <a:rPr lang="en-GB" sz="2300" dirty="0" smtClean="0">
                <a:solidFill>
                  <a:srgbClr val="0000FF"/>
                </a:solidFill>
              </a:rPr>
              <a:t>&lt;/</a:t>
            </a:r>
            <a:r>
              <a:rPr lang="en-GB" sz="2300" dirty="0" err="1" smtClean="0">
                <a:solidFill>
                  <a:srgbClr val="FF0000"/>
                </a:solidFill>
              </a:rPr>
              <a:t>s:</a:t>
            </a:r>
            <a:r>
              <a:rPr lang="en-GB" sz="2300" dirty="0" err="1" smtClean="0">
                <a:solidFill>
                  <a:srgbClr val="990000"/>
                </a:solidFill>
              </a:rPr>
              <a:t>name</a:t>
            </a:r>
            <a:r>
              <a:rPr lang="en-GB" sz="2300" dirty="0">
                <a:solidFill>
                  <a:srgbClr val="0000FF"/>
                </a:solidFill>
              </a:rPr>
              <a:t>&gt;</a:t>
            </a:r>
          </a:p>
          <a:p>
            <a:r>
              <a:rPr lang="en-GB" sz="2300" dirty="0">
                <a:solidFill>
                  <a:srgbClr val="0000FF"/>
                </a:solidFill>
              </a:rPr>
              <a:t>  </a:t>
            </a:r>
            <a:r>
              <a:rPr lang="en-GB" sz="2300" dirty="0" smtClean="0">
                <a:solidFill>
                  <a:srgbClr val="0000FF"/>
                </a:solidFill>
              </a:rPr>
              <a:t>&lt;/</a:t>
            </a:r>
            <a:r>
              <a:rPr lang="en-GB" sz="2300" dirty="0" err="1" smtClean="0">
                <a:solidFill>
                  <a:srgbClr val="FF0000"/>
                </a:solidFill>
              </a:rPr>
              <a:t>s:</a:t>
            </a:r>
            <a:r>
              <a:rPr lang="en-GB" sz="2300" dirty="0" err="1" smtClean="0">
                <a:solidFill>
                  <a:srgbClr val="990000"/>
                </a:solidFill>
              </a:rPr>
              <a:t>salesperson</a:t>
            </a:r>
            <a:r>
              <a:rPr lang="en-GB" sz="2300" dirty="0">
                <a:solidFill>
                  <a:srgbClr val="0000FF"/>
                </a:solidFill>
              </a:rPr>
              <a:t>&gt;</a:t>
            </a:r>
          </a:p>
          <a:p>
            <a:r>
              <a:rPr lang="en-GB" sz="2300" dirty="0">
                <a:solidFill>
                  <a:srgbClr val="0000FF"/>
                </a:solidFill>
              </a:rPr>
              <a:t>  </a:t>
            </a:r>
            <a:r>
              <a:rPr lang="en-GB" sz="2300" dirty="0" smtClean="0">
                <a:solidFill>
                  <a:srgbClr val="0000FF"/>
                </a:solidFill>
              </a:rPr>
              <a:t>&lt;</a:t>
            </a:r>
            <a:r>
              <a:rPr lang="en-GB" sz="2300" dirty="0" err="1" smtClean="0">
                <a:solidFill>
                  <a:srgbClr val="FF0000"/>
                </a:solidFill>
              </a:rPr>
              <a:t>c:</a:t>
            </a:r>
            <a:r>
              <a:rPr lang="en-GB" sz="2300" dirty="0" err="1" smtClean="0">
                <a:solidFill>
                  <a:srgbClr val="990000"/>
                </a:solidFill>
              </a:rPr>
              <a:t>customer</a:t>
            </a:r>
            <a:r>
              <a:rPr lang="en-GB" sz="2300" dirty="0" smtClean="0">
                <a:solidFill>
                  <a:srgbClr val="990000"/>
                </a:solidFill>
              </a:rPr>
              <a:t> </a:t>
            </a:r>
            <a:r>
              <a:rPr lang="en-GB" sz="2300" dirty="0" smtClean="0">
                <a:solidFill>
                  <a:srgbClr val="FF0000"/>
                </a:solidFill>
              </a:rPr>
              <a:t>c:</a:t>
            </a:r>
            <a:r>
              <a:rPr lang="en-GB" sz="2300" dirty="0" smtClean="0">
                <a:solidFill>
                  <a:srgbClr val="990000"/>
                </a:solidFill>
              </a:rPr>
              <a:t>id</a:t>
            </a:r>
            <a:r>
              <a:rPr lang="en-GB" sz="2300" dirty="0">
                <a:solidFill>
                  <a:srgbClr val="0000FF"/>
                </a:solidFill>
              </a:rPr>
              <a:t>="</a:t>
            </a:r>
            <a:r>
              <a:rPr lang="en-GB" sz="2300" dirty="0">
                <a:solidFill>
                  <a:srgbClr val="000000"/>
                </a:solidFill>
              </a:rPr>
              <a:t>921</a:t>
            </a:r>
            <a:r>
              <a:rPr lang="en-GB" sz="2300" dirty="0">
                <a:solidFill>
                  <a:srgbClr val="0000FF"/>
                </a:solidFill>
              </a:rPr>
              <a:t>"&gt;</a:t>
            </a:r>
          </a:p>
          <a:p>
            <a:r>
              <a:rPr lang="en-GB" sz="2300" dirty="0">
                <a:solidFill>
                  <a:srgbClr val="0000FF"/>
                </a:solidFill>
              </a:rPr>
              <a:t>    </a:t>
            </a:r>
            <a:r>
              <a:rPr lang="en-GB" sz="2300" dirty="0" smtClean="0">
                <a:solidFill>
                  <a:srgbClr val="0000FF"/>
                </a:solidFill>
              </a:rPr>
              <a:t>&lt;</a:t>
            </a:r>
            <a:r>
              <a:rPr lang="en-GB" sz="2300" dirty="0" err="1">
                <a:solidFill>
                  <a:srgbClr val="FF0000"/>
                </a:solidFill>
              </a:rPr>
              <a:t>c:</a:t>
            </a:r>
            <a:r>
              <a:rPr lang="en-GB" sz="2300" dirty="0" err="1" smtClean="0">
                <a:solidFill>
                  <a:srgbClr val="990000"/>
                </a:solidFill>
              </a:rPr>
              <a:t>name</a:t>
            </a:r>
            <a:r>
              <a:rPr lang="en-GB" sz="2300" dirty="0" smtClean="0">
                <a:solidFill>
                  <a:srgbClr val="0000FF"/>
                </a:solidFill>
              </a:rPr>
              <a:t>&gt;</a:t>
            </a:r>
            <a:r>
              <a:rPr lang="en-GB" sz="2300" dirty="0" smtClean="0"/>
              <a:t>Dan </a:t>
            </a:r>
            <a:r>
              <a:rPr lang="en-GB" sz="2300" dirty="0"/>
              <a:t>Drayton</a:t>
            </a:r>
            <a:r>
              <a:rPr lang="en-GB" sz="2300" dirty="0" smtClean="0">
                <a:solidFill>
                  <a:srgbClr val="0000FF"/>
                </a:solidFill>
              </a:rPr>
              <a:t>&lt;/</a:t>
            </a:r>
            <a:r>
              <a:rPr lang="en-GB" sz="2300" dirty="0" err="1">
                <a:solidFill>
                  <a:srgbClr val="FF0000"/>
                </a:solidFill>
              </a:rPr>
              <a:t>c:</a:t>
            </a:r>
            <a:r>
              <a:rPr lang="en-GB" sz="2300" dirty="0" err="1" smtClean="0">
                <a:solidFill>
                  <a:srgbClr val="990000"/>
                </a:solidFill>
              </a:rPr>
              <a:t>name</a:t>
            </a:r>
            <a:r>
              <a:rPr lang="en-GB" sz="2300" dirty="0">
                <a:solidFill>
                  <a:srgbClr val="0000FF"/>
                </a:solidFill>
              </a:rPr>
              <a:t>&gt;</a:t>
            </a:r>
          </a:p>
          <a:p>
            <a:r>
              <a:rPr lang="en-GB" sz="2300" dirty="0" smtClean="0">
                <a:solidFill>
                  <a:srgbClr val="0000FF"/>
                </a:solidFill>
              </a:rPr>
              <a:t>  &lt;/</a:t>
            </a:r>
            <a:r>
              <a:rPr lang="en-GB" sz="2300" dirty="0" err="1">
                <a:solidFill>
                  <a:srgbClr val="FF0000"/>
                </a:solidFill>
              </a:rPr>
              <a:t>c:</a:t>
            </a:r>
            <a:r>
              <a:rPr lang="en-GB" sz="2300" dirty="0" err="1" smtClean="0">
                <a:solidFill>
                  <a:srgbClr val="990000"/>
                </a:solidFill>
              </a:rPr>
              <a:t>customer</a:t>
            </a:r>
            <a:r>
              <a:rPr lang="en-GB" sz="2300" dirty="0" smtClean="0">
                <a:solidFill>
                  <a:srgbClr val="0000FF"/>
                </a:solidFill>
              </a:rPr>
              <a:t>&gt;</a:t>
            </a:r>
          </a:p>
          <a:p>
            <a:r>
              <a:rPr lang="en-GB" sz="2300" dirty="0" smtClean="0">
                <a:solidFill>
                  <a:srgbClr val="0000FF"/>
                </a:solidFill>
              </a:rPr>
              <a:t>  </a:t>
            </a:r>
            <a:r>
              <a:rPr lang="en-GB" sz="2300" dirty="0">
                <a:solidFill>
                  <a:schemeClr val="bg1">
                    <a:lumMod val="50000"/>
                  </a:schemeClr>
                </a:solidFill>
              </a:rPr>
              <a:t>&lt;!-- an order may contain multiple items --&gt;</a:t>
            </a:r>
            <a:endParaRPr lang="en-GB" sz="2300" dirty="0">
              <a:solidFill>
                <a:srgbClr val="0000FF"/>
              </a:solidFill>
            </a:endParaRPr>
          </a:p>
          <a:p>
            <a:r>
              <a:rPr lang="en-GB" sz="2300" dirty="0">
                <a:solidFill>
                  <a:srgbClr val="0000FF"/>
                </a:solidFill>
              </a:rPr>
              <a:t>  </a:t>
            </a:r>
            <a:r>
              <a:rPr lang="en-GB" sz="2300" dirty="0" smtClean="0">
                <a:solidFill>
                  <a:srgbClr val="0000FF"/>
                </a:solidFill>
              </a:rPr>
              <a:t>&lt;</a:t>
            </a:r>
            <a:r>
              <a:rPr lang="en-GB" sz="2300" dirty="0" err="1">
                <a:solidFill>
                  <a:srgbClr val="FF0000"/>
                </a:solidFill>
              </a:rPr>
              <a:t>o:</a:t>
            </a:r>
            <a:r>
              <a:rPr lang="en-GB" sz="2300" dirty="0" err="1" smtClean="0">
                <a:solidFill>
                  <a:srgbClr val="990000"/>
                </a:solidFill>
              </a:rPr>
              <a:t>items</a:t>
            </a:r>
            <a:r>
              <a:rPr lang="en-GB" sz="2300" dirty="0">
                <a:solidFill>
                  <a:srgbClr val="0000FF"/>
                </a:solidFill>
              </a:rPr>
              <a:t>&gt;</a:t>
            </a:r>
          </a:p>
          <a:p>
            <a:r>
              <a:rPr lang="en-GB" sz="2300" dirty="0">
                <a:solidFill>
                  <a:srgbClr val="0000FF"/>
                </a:solidFill>
              </a:rPr>
              <a:t>    </a:t>
            </a:r>
            <a:r>
              <a:rPr lang="en-GB" sz="2300" dirty="0" smtClean="0">
                <a:solidFill>
                  <a:srgbClr val="0000FF"/>
                </a:solidFill>
              </a:rPr>
              <a:t>&lt;</a:t>
            </a:r>
            <a:r>
              <a:rPr lang="en-GB" sz="2300" dirty="0" err="1">
                <a:solidFill>
                  <a:srgbClr val="FF0000"/>
                </a:solidFill>
              </a:rPr>
              <a:t>o:</a:t>
            </a:r>
            <a:r>
              <a:rPr lang="en-GB" sz="2300" dirty="0" err="1" smtClean="0">
                <a:solidFill>
                  <a:srgbClr val="990000"/>
                </a:solidFill>
              </a:rPr>
              <a:t>item</a:t>
            </a:r>
            <a:r>
              <a:rPr lang="en-GB" sz="2300" dirty="0" smtClean="0">
                <a:solidFill>
                  <a:srgbClr val="0000FF"/>
                </a:solidFill>
              </a:rPr>
              <a:t> </a:t>
            </a:r>
            <a:r>
              <a:rPr lang="en-GB" sz="2300" dirty="0" smtClean="0">
                <a:solidFill>
                  <a:srgbClr val="FF0000"/>
                </a:solidFill>
              </a:rPr>
              <a:t>p:</a:t>
            </a:r>
            <a:r>
              <a:rPr lang="en-GB" sz="2300" dirty="0" smtClean="0">
                <a:solidFill>
                  <a:srgbClr val="990000"/>
                </a:solidFill>
              </a:rPr>
              <a:t>id</a:t>
            </a:r>
            <a:r>
              <a:rPr lang="en-GB" sz="2300" dirty="0">
                <a:solidFill>
                  <a:srgbClr val="0000FF"/>
                </a:solidFill>
              </a:rPr>
              <a:t>="</a:t>
            </a:r>
            <a:r>
              <a:rPr lang="en-GB" sz="2300" dirty="0">
                <a:solidFill>
                  <a:srgbClr val="000000"/>
                </a:solidFill>
              </a:rPr>
              <a:t>561</a:t>
            </a:r>
            <a:r>
              <a:rPr lang="en-GB" sz="2300" dirty="0">
                <a:solidFill>
                  <a:srgbClr val="0000FF"/>
                </a:solidFill>
              </a:rPr>
              <a:t>" </a:t>
            </a:r>
            <a:r>
              <a:rPr lang="en-GB" sz="2300" dirty="0">
                <a:solidFill>
                  <a:srgbClr val="FF0000"/>
                </a:solidFill>
              </a:rPr>
              <a:t>o:</a:t>
            </a:r>
            <a:r>
              <a:rPr lang="en-GB" sz="2300" dirty="0" smtClean="0">
                <a:solidFill>
                  <a:srgbClr val="990000"/>
                </a:solidFill>
              </a:rPr>
              <a:t>quantity</a:t>
            </a:r>
            <a:r>
              <a:rPr lang="en-GB" sz="2300" dirty="0">
                <a:solidFill>
                  <a:srgbClr val="0000FF"/>
                </a:solidFill>
              </a:rPr>
              <a:t>="</a:t>
            </a:r>
            <a:r>
              <a:rPr lang="en-GB" sz="2300" dirty="0">
                <a:solidFill>
                  <a:srgbClr val="000000"/>
                </a:solidFill>
              </a:rPr>
              <a:t>1</a:t>
            </a:r>
            <a:r>
              <a:rPr lang="en-GB" sz="2300" dirty="0">
                <a:solidFill>
                  <a:srgbClr val="0000FF"/>
                </a:solidFill>
              </a:rPr>
              <a:t>"/&gt;</a:t>
            </a:r>
          </a:p>
          <a:p>
            <a:r>
              <a:rPr lang="en-GB" sz="2300" dirty="0">
                <a:solidFill>
                  <a:srgbClr val="0000FF"/>
                </a:solidFill>
              </a:rPr>
              <a:t>    </a:t>
            </a:r>
            <a:r>
              <a:rPr lang="en-GB" sz="2300" dirty="0" smtClean="0">
                <a:solidFill>
                  <a:srgbClr val="0000FF"/>
                </a:solidFill>
              </a:rPr>
              <a:t>&lt;</a:t>
            </a:r>
            <a:r>
              <a:rPr lang="en-GB" sz="2300" dirty="0" err="1">
                <a:solidFill>
                  <a:srgbClr val="FF0000"/>
                </a:solidFill>
              </a:rPr>
              <a:t>o:</a:t>
            </a:r>
            <a:r>
              <a:rPr lang="en-GB" sz="2300" dirty="0" err="1" smtClean="0">
                <a:solidFill>
                  <a:srgbClr val="990000"/>
                </a:solidFill>
              </a:rPr>
              <a:t>item</a:t>
            </a:r>
            <a:r>
              <a:rPr lang="en-GB" sz="2300" dirty="0" smtClean="0">
                <a:solidFill>
                  <a:srgbClr val="0000FF"/>
                </a:solidFill>
              </a:rPr>
              <a:t> </a:t>
            </a:r>
            <a:r>
              <a:rPr lang="en-GB" sz="2300" dirty="0">
                <a:solidFill>
                  <a:srgbClr val="FF0000"/>
                </a:solidFill>
              </a:rPr>
              <a:t>p:</a:t>
            </a:r>
            <a:r>
              <a:rPr lang="en-GB" sz="2300" dirty="0" smtClean="0">
                <a:solidFill>
                  <a:srgbClr val="990000"/>
                </a:solidFill>
              </a:rPr>
              <a:t>id</a:t>
            </a:r>
            <a:r>
              <a:rPr lang="en-GB" sz="2300" dirty="0">
                <a:solidFill>
                  <a:srgbClr val="0000FF"/>
                </a:solidFill>
              </a:rPr>
              <a:t>="</a:t>
            </a:r>
            <a:r>
              <a:rPr lang="en-GB" sz="2300" dirty="0">
                <a:solidFill>
                  <a:srgbClr val="000000"/>
                </a:solidFill>
              </a:rPr>
              <a:t>127</a:t>
            </a:r>
            <a:r>
              <a:rPr lang="en-GB" sz="2300" dirty="0">
                <a:solidFill>
                  <a:srgbClr val="0000FF"/>
                </a:solidFill>
              </a:rPr>
              <a:t>" </a:t>
            </a:r>
            <a:r>
              <a:rPr lang="en-GB" sz="2300" dirty="0">
                <a:solidFill>
                  <a:srgbClr val="FF0000"/>
                </a:solidFill>
              </a:rPr>
              <a:t>o:</a:t>
            </a:r>
            <a:r>
              <a:rPr lang="en-GB" sz="2300" dirty="0" smtClean="0">
                <a:solidFill>
                  <a:srgbClr val="990000"/>
                </a:solidFill>
              </a:rPr>
              <a:t>quantity</a:t>
            </a:r>
            <a:r>
              <a:rPr lang="en-GB" sz="2300" dirty="0">
                <a:solidFill>
                  <a:srgbClr val="0000FF"/>
                </a:solidFill>
              </a:rPr>
              <a:t>="</a:t>
            </a:r>
            <a:r>
              <a:rPr lang="en-GB" sz="2300" dirty="0">
                <a:solidFill>
                  <a:srgbClr val="000000"/>
                </a:solidFill>
              </a:rPr>
              <a:t>2</a:t>
            </a:r>
            <a:r>
              <a:rPr lang="en-GB" sz="2300" dirty="0">
                <a:solidFill>
                  <a:srgbClr val="0000FF"/>
                </a:solidFill>
              </a:rPr>
              <a:t>"/&gt;</a:t>
            </a:r>
          </a:p>
          <a:p>
            <a:r>
              <a:rPr lang="en-GB" sz="2300" dirty="0">
                <a:solidFill>
                  <a:srgbClr val="0000FF"/>
                </a:solidFill>
              </a:rPr>
              <a:t>  </a:t>
            </a:r>
            <a:r>
              <a:rPr lang="en-GB" sz="2300" dirty="0" smtClean="0">
                <a:solidFill>
                  <a:srgbClr val="0000FF"/>
                </a:solidFill>
              </a:rPr>
              <a:t>&lt;/</a:t>
            </a:r>
            <a:r>
              <a:rPr lang="en-GB" sz="2300" dirty="0" err="1">
                <a:solidFill>
                  <a:srgbClr val="FF0000"/>
                </a:solidFill>
              </a:rPr>
              <a:t>o:</a:t>
            </a:r>
            <a:r>
              <a:rPr lang="en-GB" sz="2300" dirty="0" err="1" smtClean="0">
                <a:solidFill>
                  <a:srgbClr val="990000"/>
                </a:solidFill>
              </a:rPr>
              <a:t>items</a:t>
            </a:r>
            <a:r>
              <a:rPr lang="en-GB" sz="2300" dirty="0">
                <a:solidFill>
                  <a:srgbClr val="0000FF"/>
                </a:solidFill>
              </a:rPr>
              <a:t>&gt;</a:t>
            </a:r>
          </a:p>
          <a:p>
            <a:r>
              <a:rPr lang="en-GB" sz="2300" dirty="0" smtClean="0">
                <a:solidFill>
                  <a:srgbClr val="0000FF"/>
                </a:solidFill>
              </a:rPr>
              <a:t>&lt;/</a:t>
            </a:r>
            <a:r>
              <a:rPr lang="en-GB" sz="2300" dirty="0" err="1">
                <a:solidFill>
                  <a:srgbClr val="FF0000"/>
                </a:solidFill>
              </a:rPr>
              <a:t>o:</a:t>
            </a:r>
            <a:r>
              <a:rPr lang="en-GB" sz="2300" dirty="0" err="1" smtClean="0">
                <a:solidFill>
                  <a:srgbClr val="990000"/>
                </a:solidFill>
              </a:rPr>
              <a:t>order</a:t>
            </a:r>
            <a:r>
              <a:rPr lang="en-GB" sz="2300" dirty="0">
                <a:solidFill>
                  <a:srgbClr val="0000FF"/>
                </a:solidFill>
              </a:rPr>
              <a:t>&gt;</a:t>
            </a:r>
            <a:endParaRPr lang="en-GB" sz="2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40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XML Support</a:t>
            </a:r>
            <a:br>
              <a:rPr lang="en-GB" dirty="0" smtClean="0"/>
            </a:br>
            <a:r>
              <a:rPr lang="en-GB" sz="3600" dirty="0">
                <a:solidFill>
                  <a:schemeClr val="bg1">
                    <a:lumMod val="50000"/>
                  </a:schemeClr>
                </a:solidFill>
              </a:rPr>
              <a:t>In SQL Server and Azure SQL Database</a:t>
            </a:r>
          </a:p>
        </p:txBody>
      </p:sp>
      <p:graphicFrame>
        <p:nvGraphicFramePr>
          <p:cNvPr id="4" name="Table 3"/>
          <p:cNvGraphicFramePr>
            <a:graphicFrameLocks noGrp="1"/>
          </p:cNvGraphicFramePr>
          <p:nvPr>
            <p:extLst>
              <p:ext uri="{D42A27DB-BD31-4B8C-83A1-F6EECF244321}">
                <p14:modId xmlns:p14="http://schemas.microsoft.com/office/powerpoint/2010/main" val="320502076"/>
              </p:ext>
            </p:extLst>
          </p:nvPr>
        </p:nvGraphicFramePr>
        <p:xfrm>
          <a:off x="1542352" y="1737921"/>
          <a:ext cx="8979990" cy="3921386"/>
        </p:xfrm>
        <a:graphic>
          <a:graphicData uri="http://schemas.openxmlformats.org/drawingml/2006/table">
            <a:tbl>
              <a:tblPr firstRow="1" bandRow="1">
                <a:tableStyleId>{5C22544A-7EE6-4342-B048-85BDC9FD1C3A}</a:tableStyleId>
              </a:tblPr>
              <a:tblGrid>
                <a:gridCol w="2823171"/>
                <a:gridCol w="6156819"/>
              </a:tblGrid>
              <a:tr h="560198">
                <a:tc>
                  <a:txBody>
                    <a:bodyPr/>
                    <a:lstStyle/>
                    <a:p>
                      <a:r>
                        <a:rPr lang="en-GB" sz="2400" dirty="0" smtClean="0"/>
                        <a:t>Feature</a:t>
                      </a:r>
                      <a:endParaRPr lang="en-GB" sz="2400" dirty="0"/>
                    </a:p>
                  </a:txBody>
                  <a:tcPr/>
                </a:tc>
                <a:tc>
                  <a:txBody>
                    <a:bodyPr/>
                    <a:lstStyle/>
                    <a:p>
                      <a:r>
                        <a:rPr lang="en-GB" sz="2400" dirty="0" smtClean="0"/>
                        <a:t>Description</a:t>
                      </a:r>
                      <a:endParaRPr lang="en-GB" sz="2400" dirty="0"/>
                    </a:p>
                  </a:txBody>
                  <a:tcPr/>
                </a:tc>
              </a:tr>
              <a:tr h="560198">
                <a:tc>
                  <a:txBody>
                    <a:bodyPr/>
                    <a:lstStyle/>
                    <a:p>
                      <a:r>
                        <a:rPr lang="en-GB" sz="2400" b="1" dirty="0" smtClean="0"/>
                        <a:t>xml</a:t>
                      </a:r>
                      <a:r>
                        <a:rPr lang="en-GB" sz="2400" dirty="0" smtClean="0"/>
                        <a:t> data type</a:t>
                      </a:r>
                      <a:endParaRPr lang="en-GB" sz="2400" dirty="0"/>
                    </a:p>
                  </a:txBody>
                  <a:tcPr/>
                </a:tc>
                <a:tc>
                  <a:txBody>
                    <a:bodyPr/>
                    <a:lstStyle/>
                    <a:p>
                      <a:r>
                        <a:rPr lang="en-GB" sz="2400" dirty="0" smtClean="0"/>
                        <a:t>Store XML in variables and columns</a:t>
                      </a:r>
                      <a:endParaRPr lang="en-GB" sz="2400" dirty="0"/>
                    </a:p>
                  </a:txBody>
                  <a:tcPr/>
                </a:tc>
              </a:tr>
              <a:tr h="560198">
                <a:tc>
                  <a:txBody>
                    <a:bodyPr/>
                    <a:lstStyle/>
                    <a:p>
                      <a:r>
                        <a:rPr lang="en-GB" sz="2400" dirty="0" smtClean="0"/>
                        <a:t>XQuery</a:t>
                      </a:r>
                      <a:endParaRPr lang="en-GB" sz="2400" dirty="0"/>
                    </a:p>
                  </a:txBody>
                  <a:tcPr/>
                </a:tc>
                <a:tc>
                  <a:txBody>
                    <a:bodyPr/>
                    <a:lstStyle/>
                    <a:p>
                      <a:r>
                        <a:rPr lang="en-GB" sz="2400" dirty="0" smtClean="0"/>
                        <a:t>Node-tree query language for XML</a:t>
                      </a:r>
                      <a:endParaRPr lang="en-GB" sz="2400" dirty="0"/>
                    </a:p>
                  </a:txBody>
                  <a:tcPr/>
                </a:tc>
              </a:tr>
              <a:tr h="560198">
                <a:tc>
                  <a:txBody>
                    <a:bodyPr/>
                    <a:lstStyle/>
                    <a:p>
                      <a:r>
                        <a:rPr lang="en-GB" sz="2400" dirty="0" smtClean="0"/>
                        <a:t>XML Indexes</a:t>
                      </a:r>
                      <a:endParaRPr lang="en-GB" sz="2400" dirty="0"/>
                    </a:p>
                  </a:txBody>
                  <a:tcPr/>
                </a:tc>
                <a:tc>
                  <a:txBody>
                    <a:bodyPr/>
                    <a:lstStyle/>
                    <a:p>
                      <a:r>
                        <a:rPr lang="en-GB" sz="2400" dirty="0" smtClean="0"/>
                        <a:t>Optimize XQuery performance</a:t>
                      </a:r>
                      <a:endParaRPr lang="en-GB" sz="2400" dirty="0"/>
                    </a:p>
                  </a:txBody>
                  <a:tcPr/>
                </a:tc>
              </a:tr>
              <a:tr h="560198">
                <a:tc>
                  <a:txBody>
                    <a:bodyPr/>
                    <a:lstStyle/>
                    <a:p>
                      <a:r>
                        <a:rPr lang="en-GB" sz="2400" dirty="0" smtClean="0"/>
                        <a:t>XSD Schemas</a:t>
                      </a:r>
                      <a:endParaRPr lang="en-GB" sz="2400" dirty="0"/>
                    </a:p>
                  </a:txBody>
                  <a:tcPr/>
                </a:tc>
                <a:tc>
                  <a:txBody>
                    <a:bodyPr/>
                    <a:lstStyle/>
                    <a:p>
                      <a:r>
                        <a:rPr lang="en-GB" sz="2400" dirty="0" smtClean="0"/>
                        <a:t>Enforce type validation for XML data</a:t>
                      </a:r>
                      <a:endParaRPr lang="en-GB" sz="2400" dirty="0"/>
                    </a:p>
                  </a:txBody>
                  <a:tcPr/>
                </a:tc>
              </a:tr>
              <a:tr h="560198">
                <a:tc>
                  <a:txBody>
                    <a:bodyPr/>
                    <a:lstStyle/>
                    <a:p>
                      <a:r>
                        <a:rPr lang="en-GB" sz="2400" dirty="0" smtClean="0"/>
                        <a:t>FOR XML clause</a:t>
                      </a:r>
                      <a:endParaRPr lang="en-GB" sz="2400" dirty="0"/>
                    </a:p>
                  </a:txBody>
                  <a:tcPr/>
                </a:tc>
                <a:tc>
                  <a:txBody>
                    <a:bodyPr/>
                    <a:lstStyle/>
                    <a:p>
                      <a:r>
                        <a:rPr lang="en-GB" sz="2400" dirty="0" smtClean="0"/>
                        <a:t>Generate XML from relational data</a:t>
                      </a:r>
                      <a:endParaRPr lang="en-GB" sz="2400" dirty="0"/>
                    </a:p>
                  </a:txBody>
                  <a:tcPr/>
                </a:tc>
              </a:tr>
              <a:tr h="560198">
                <a:tc>
                  <a:txBody>
                    <a:bodyPr/>
                    <a:lstStyle/>
                    <a:p>
                      <a:r>
                        <a:rPr lang="en-GB" sz="2400" dirty="0" smtClean="0"/>
                        <a:t>OPENXML function</a:t>
                      </a:r>
                      <a:endParaRPr lang="en-GB" sz="2400" dirty="0"/>
                    </a:p>
                  </a:txBody>
                  <a:tcPr/>
                </a:tc>
                <a:tc>
                  <a:txBody>
                    <a:bodyPr/>
                    <a:lstStyle/>
                    <a:p>
                      <a:r>
                        <a:rPr lang="en-GB" sz="2400" dirty="0" smtClean="0"/>
                        <a:t>Generate relational data from XML</a:t>
                      </a:r>
                      <a:endParaRPr lang="en-GB" sz="2400" dirty="0"/>
                    </a:p>
                  </a:txBody>
                  <a:tcPr/>
                </a:tc>
              </a:tr>
            </a:tbl>
          </a:graphicData>
        </a:graphic>
      </p:graphicFrame>
    </p:spTree>
    <p:extLst>
      <p:ext uri="{BB962C8B-B14F-4D97-AF65-F5344CB8AC3E}">
        <p14:creationId xmlns:p14="http://schemas.microsoft.com/office/powerpoint/2010/main" val="660094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XML Support</a:t>
            </a:r>
            <a:br>
              <a:rPr lang="en-GB" dirty="0"/>
            </a:br>
            <a:r>
              <a:rPr lang="en-GB" sz="3600" dirty="0">
                <a:solidFill>
                  <a:schemeClr val="bg1">
                    <a:lumMod val="50000"/>
                  </a:schemeClr>
                </a:solidFill>
              </a:rPr>
              <a:t>Scenarios for XML in a Database</a:t>
            </a:r>
          </a:p>
        </p:txBody>
      </p:sp>
      <p:graphicFrame>
        <p:nvGraphicFramePr>
          <p:cNvPr id="4" name="Table 3"/>
          <p:cNvGraphicFramePr>
            <a:graphicFrameLocks noGrp="1"/>
          </p:cNvGraphicFramePr>
          <p:nvPr>
            <p:extLst>
              <p:ext uri="{D42A27DB-BD31-4B8C-83A1-F6EECF244321}">
                <p14:modId xmlns:p14="http://schemas.microsoft.com/office/powerpoint/2010/main" val="2774819782"/>
              </p:ext>
            </p:extLst>
          </p:nvPr>
        </p:nvGraphicFramePr>
        <p:xfrm>
          <a:off x="1478757" y="1511301"/>
          <a:ext cx="9165432" cy="4754880"/>
        </p:xfrm>
        <a:graphic>
          <a:graphicData uri="http://schemas.openxmlformats.org/drawingml/2006/table">
            <a:tbl>
              <a:tblPr firstRow="1" bandRow="1">
                <a:tableStyleId>{5C22544A-7EE6-4342-B048-85BDC9FD1C3A}</a:tableStyleId>
              </a:tblPr>
              <a:tblGrid>
                <a:gridCol w="9165432"/>
              </a:tblGrid>
              <a:tr h="370840">
                <a:tc>
                  <a:txBody>
                    <a:bodyPr/>
                    <a:lstStyle/>
                    <a:p>
                      <a:r>
                        <a:rPr lang="en-AU" sz="2400" dirty="0" smtClean="0"/>
                        <a:t>Why work with XML data in SQL Server and Azure SQL Database?</a:t>
                      </a:r>
                      <a:endParaRPr lang="en-AU" sz="2400" dirty="0">
                        <a:latin typeface="Segoe UI" panose="020B0502040204020203" pitchFamily="34" charset="0"/>
                        <a:cs typeface="Segoe UI" panose="020B0502040204020203" pitchFamily="34" charset="0"/>
                      </a:endParaRPr>
                    </a:p>
                  </a:txBody>
                  <a:tcPr/>
                </a:tc>
              </a:tr>
              <a:tr h="370840">
                <a:tc>
                  <a:txBody>
                    <a:bodyPr/>
                    <a:lstStyle/>
                    <a:p>
                      <a:r>
                        <a:rPr lang="en-AU" sz="2400" dirty="0" smtClean="0"/>
                        <a:t>You need to share, query, and modify XML in an efficient and transacted way</a:t>
                      </a:r>
                      <a:endParaRPr lang="en-AU" sz="2400" dirty="0">
                        <a:latin typeface="Segoe UI" panose="020B0502040204020203" pitchFamily="34" charset="0"/>
                        <a:cs typeface="Segoe UI" panose="020B0502040204020203" pitchFamily="34" charset="0"/>
                      </a:endParaRPr>
                    </a:p>
                  </a:txBody>
                  <a:tcPr/>
                </a:tc>
              </a:tr>
              <a:tr h="370840">
                <a:tc>
                  <a:txBody>
                    <a:bodyPr/>
                    <a:lstStyle/>
                    <a:p>
                      <a:r>
                        <a:rPr lang="en-AU" sz="2400" dirty="0" smtClean="0"/>
                        <a:t>You have both relational and XML data and need to have interoperability</a:t>
                      </a:r>
                      <a:endParaRPr lang="en-AU" sz="2400" dirty="0">
                        <a:latin typeface="Segoe UI" panose="020B0502040204020203" pitchFamily="34" charset="0"/>
                        <a:cs typeface="Segoe UI" panose="020B0502040204020203" pitchFamily="34" charset="0"/>
                      </a:endParaRPr>
                    </a:p>
                  </a:txBody>
                  <a:tcPr/>
                </a:tc>
              </a:tr>
              <a:tr h="370840">
                <a:tc>
                  <a:txBody>
                    <a:bodyPr/>
                    <a:lstStyle/>
                    <a:p>
                      <a:r>
                        <a:rPr lang="en-AU" sz="2400" dirty="0" smtClean="0"/>
                        <a:t>You need to build cross</a:t>
                      </a:r>
                      <a:r>
                        <a:rPr lang="en-AU" sz="2400" baseline="0" dirty="0" smtClean="0"/>
                        <a:t>-</a:t>
                      </a:r>
                      <a:r>
                        <a:rPr lang="en-AU" sz="2400" dirty="0" smtClean="0"/>
                        <a:t>domain applications and need portability of data</a:t>
                      </a:r>
                      <a:endParaRPr lang="en-AU" sz="2400" dirty="0">
                        <a:latin typeface="Segoe UI" panose="020B0502040204020203" pitchFamily="34" charset="0"/>
                        <a:cs typeface="Segoe UI" panose="020B0502040204020203" pitchFamily="34" charset="0"/>
                      </a:endParaRPr>
                    </a:p>
                  </a:txBody>
                  <a:tcPr/>
                </a:tc>
              </a:tr>
              <a:tr h="370840">
                <a:tc>
                  <a:txBody>
                    <a:bodyPr/>
                    <a:lstStyle/>
                    <a:p>
                      <a:r>
                        <a:rPr lang="en-AU" sz="2400" dirty="0" smtClean="0"/>
                        <a:t>Your data is sparse or you do not know the structure of your data</a:t>
                      </a:r>
                      <a:endParaRPr lang="en-AU" sz="2400" dirty="0">
                        <a:latin typeface="Segoe UI" panose="020B0502040204020203" pitchFamily="34" charset="0"/>
                        <a:cs typeface="Segoe UI" panose="020B0502040204020203" pitchFamily="34" charset="0"/>
                      </a:endParaRPr>
                    </a:p>
                  </a:txBody>
                  <a:tcPr/>
                </a:tc>
              </a:tr>
              <a:tr h="370840">
                <a:tc>
                  <a:txBody>
                    <a:bodyPr/>
                    <a:lstStyle/>
                    <a:p>
                      <a:r>
                        <a:rPr lang="en-AU" sz="2400" dirty="0" smtClean="0"/>
                        <a:t>You want the server to guarantee that the XML is well-formed and optionally validate your data against a schema</a:t>
                      </a:r>
                      <a:endParaRPr lang="en-AU" sz="2400" dirty="0">
                        <a:latin typeface="Segoe UI" panose="020B0502040204020203" pitchFamily="34" charset="0"/>
                        <a:cs typeface="Segoe UI" panose="020B0502040204020203" pitchFamily="34" charset="0"/>
                      </a:endParaRPr>
                    </a:p>
                  </a:txBody>
                  <a:tcPr/>
                </a:tc>
              </a:tr>
              <a:tr h="370840">
                <a:tc>
                  <a:txBody>
                    <a:bodyPr/>
                    <a:lstStyle/>
                    <a:p>
                      <a:r>
                        <a:rPr lang="en-AU" sz="2400" dirty="0" smtClean="0"/>
                        <a:t>You want to index your XML data for high query performance</a:t>
                      </a:r>
                      <a:endParaRPr lang="en-AU" sz="2400" dirty="0">
                        <a:latin typeface="Segoe UI" panose="020B0502040204020203" pitchFamily="34" charset="0"/>
                        <a:cs typeface="Segoe UI" panose="020B0502040204020203" pitchFamily="34" charset="0"/>
                      </a:endParaRPr>
                    </a:p>
                  </a:txBody>
                  <a:tcPr/>
                </a:tc>
              </a:tr>
              <a:tr h="370840">
                <a:tc>
                  <a:txBody>
                    <a:bodyPr/>
                    <a:lstStyle/>
                    <a:p>
                      <a:pPr marL="0" algn="l" defTabSz="914088" rtl="0" eaLnBrk="1" latinLnBrk="0" hangingPunct="1"/>
                      <a:r>
                        <a:rPr lang="en-AU" sz="2400" kern="1200" dirty="0" smtClean="0">
                          <a:solidFill>
                            <a:schemeClr val="dk1"/>
                          </a:solidFill>
                          <a:latin typeface="+mn-lt"/>
                          <a:ea typeface="+mn-ea"/>
                          <a:cs typeface="+mn-cs"/>
                        </a:rPr>
                        <a:t>You want to store and query relational data, but use XML as an interchange format</a:t>
                      </a:r>
                      <a:endParaRPr lang="en-AU" sz="24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675539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XML?</a:t>
            </a:r>
          </a:p>
          <a:p>
            <a:r>
              <a:rPr lang="en-GB" dirty="0" smtClean="0"/>
              <a:t>Representing Data with XML</a:t>
            </a:r>
          </a:p>
          <a:p>
            <a:r>
              <a:rPr lang="en-GB" dirty="0" smtClean="0"/>
              <a:t>XML Namespaces</a:t>
            </a:r>
          </a:p>
          <a:p>
            <a:r>
              <a:rPr lang="en-GB" dirty="0" smtClean="0"/>
              <a:t>XML Support in SQL Server and Azure SQL Database</a:t>
            </a:r>
            <a:endParaRPr lang="en-GB" dirty="0"/>
          </a:p>
        </p:txBody>
      </p:sp>
      <p:sp>
        <p:nvSpPr>
          <p:cNvPr id="2" name="Title 1"/>
          <p:cNvSpPr>
            <a:spLocks noGrp="1"/>
          </p:cNvSpPr>
          <p:nvPr>
            <p:ph type="title"/>
          </p:nvPr>
        </p:nvSpPr>
        <p:spPr/>
        <p:txBody>
          <a:bodyPr/>
          <a:lstStyle/>
          <a:p>
            <a:r>
              <a:rPr lang="en-US" dirty="0"/>
              <a:t>Introduction to XML Data</a:t>
            </a:r>
          </a:p>
        </p:txBody>
      </p:sp>
    </p:spTree>
    <p:extLst>
      <p:ext uri="{BB962C8B-B14F-4D97-AF65-F5344CB8AC3E}">
        <p14:creationId xmlns:p14="http://schemas.microsoft.com/office/powerpoint/2010/main" val="2301914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Storing </a:t>
            </a:r>
            <a:r>
              <a:rPr lang="en-US" dirty="0" smtClean="0"/>
              <a:t>and Querying XML</a:t>
            </a:r>
            <a:endParaRPr lang="en-US" dirty="0"/>
          </a:p>
        </p:txBody>
      </p:sp>
      <p:sp>
        <p:nvSpPr>
          <p:cNvPr id="4" name="Subtitle 3"/>
          <p:cNvSpPr>
            <a:spLocks noGrp="1"/>
          </p:cNvSpPr>
          <p:nvPr>
            <p:ph type="subTitle" idx="1"/>
          </p:nvPr>
        </p:nvSpPr>
        <p:spPr/>
        <p:txBody>
          <a:bodyPr/>
          <a:lstStyle/>
          <a:p>
            <a:r>
              <a:rPr lang="en-US" dirty="0"/>
              <a:t>Pete Harris | Senior Content Developer, Microsoft</a:t>
            </a:r>
          </a:p>
          <a:p>
            <a:r>
              <a:rPr lang="en-US" dirty="0"/>
              <a:t>Graeme Malcolm | Senior Content Developer, Microsoft</a:t>
            </a:r>
          </a:p>
        </p:txBody>
      </p:sp>
    </p:spTree>
    <p:extLst>
      <p:ext uri="{BB962C8B-B14F-4D97-AF65-F5344CB8AC3E}">
        <p14:creationId xmlns:p14="http://schemas.microsoft.com/office/powerpoint/2010/main" val="341679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Overview</a:t>
            </a:r>
            <a:endParaRPr lang="en-GB" dirty="0"/>
          </a:p>
        </p:txBody>
      </p:sp>
      <p:sp>
        <p:nvSpPr>
          <p:cNvPr id="5" name="Content Placeholder 4"/>
          <p:cNvSpPr>
            <a:spLocks noGrp="1"/>
          </p:cNvSpPr>
          <p:nvPr>
            <p:ph sz="quarter" idx="10"/>
          </p:nvPr>
        </p:nvSpPr>
        <p:spPr/>
        <p:txBody>
          <a:bodyPr/>
          <a:lstStyle/>
          <a:p>
            <a:r>
              <a:rPr lang="en-GB" dirty="0" smtClean="0"/>
              <a:t>The </a:t>
            </a:r>
            <a:r>
              <a:rPr lang="en-GB" b="1" dirty="0" smtClean="0"/>
              <a:t>xml</a:t>
            </a:r>
            <a:r>
              <a:rPr lang="en-GB" dirty="0" smtClean="0"/>
              <a:t> Data Type</a:t>
            </a:r>
          </a:p>
          <a:p>
            <a:r>
              <a:rPr lang="en-GB" dirty="0" smtClean="0"/>
              <a:t>XQuery</a:t>
            </a:r>
            <a:endParaRPr lang="en-GB" dirty="0" smtClean="0"/>
          </a:p>
          <a:p>
            <a:r>
              <a:rPr lang="en-GB" dirty="0" smtClean="0"/>
              <a:t>Querying the </a:t>
            </a:r>
            <a:r>
              <a:rPr lang="en-GB" b="1" dirty="0" smtClean="0"/>
              <a:t>xml</a:t>
            </a:r>
            <a:r>
              <a:rPr lang="en-GB" dirty="0" smtClean="0"/>
              <a:t> Data Type</a:t>
            </a:r>
          </a:p>
          <a:p>
            <a:r>
              <a:rPr lang="en-GB" dirty="0" smtClean="0"/>
              <a:t>Modifying the </a:t>
            </a:r>
            <a:r>
              <a:rPr lang="en-GB" b="1" dirty="0" smtClean="0"/>
              <a:t>xml</a:t>
            </a:r>
            <a:r>
              <a:rPr lang="en-GB" dirty="0" smtClean="0"/>
              <a:t> Data Type</a:t>
            </a:r>
            <a:endParaRPr lang="en-GB" dirty="0"/>
          </a:p>
        </p:txBody>
      </p:sp>
    </p:spTree>
    <p:extLst>
      <p:ext uri="{BB962C8B-B14F-4D97-AF65-F5344CB8AC3E}">
        <p14:creationId xmlns:p14="http://schemas.microsoft.com/office/powerpoint/2010/main" val="37784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b="1" dirty="0" smtClean="0"/>
              <a:t>xml</a:t>
            </a:r>
            <a:r>
              <a:rPr lang="en-GB" dirty="0" smtClean="0"/>
              <a:t> Data Type</a:t>
            </a:r>
            <a:endParaRPr lang="en-GB" dirty="0"/>
          </a:p>
        </p:txBody>
      </p:sp>
      <p:sp>
        <p:nvSpPr>
          <p:cNvPr id="3" name="Content Placeholder 2"/>
          <p:cNvSpPr>
            <a:spLocks noGrp="1"/>
          </p:cNvSpPr>
          <p:nvPr>
            <p:ph sz="quarter" idx="10"/>
          </p:nvPr>
        </p:nvSpPr>
        <p:spPr/>
        <p:txBody>
          <a:bodyPr/>
          <a:lstStyle/>
          <a:p>
            <a:r>
              <a:rPr lang="en-GB" dirty="0"/>
              <a:t>N</a:t>
            </a:r>
            <a:r>
              <a:rPr lang="en-GB" dirty="0" smtClean="0"/>
              <a:t>ative </a:t>
            </a:r>
            <a:r>
              <a:rPr lang="en-GB" dirty="0"/>
              <a:t>data type for XML</a:t>
            </a:r>
          </a:p>
          <a:p>
            <a:r>
              <a:rPr lang="en-GB" dirty="0"/>
              <a:t>Enables you to store XML documents and fragments</a:t>
            </a:r>
          </a:p>
          <a:p>
            <a:r>
              <a:rPr lang="en-GB" dirty="0"/>
              <a:t>U</a:t>
            </a:r>
            <a:r>
              <a:rPr lang="en-GB" dirty="0" smtClean="0"/>
              <a:t>sed </a:t>
            </a:r>
            <a:r>
              <a:rPr lang="en-GB" dirty="0"/>
              <a:t>for columns, variables, or parameters</a:t>
            </a:r>
          </a:p>
          <a:p>
            <a:r>
              <a:rPr lang="en-GB" dirty="0" smtClean="0"/>
              <a:t>Stores XML in an internal form</a:t>
            </a:r>
          </a:p>
          <a:p>
            <a:pPr lvl="1"/>
            <a:r>
              <a:rPr lang="en-GB" dirty="0" smtClean="0"/>
              <a:t>When queried, semantically equivalent XML is returned</a:t>
            </a:r>
            <a:endParaRPr lang="en-GB" dirty="0"/>
          </a:p>
          <a:p>
            <a:endParaRPr lang="en-GB" dirty="0"/>
          </a:p>
        </p:txBody>
      </p:sp>
    </p:spTree>
    <p:extLst>
      <p:ext uri="{BB962C8B-B14F-4D97-AF65-F5344CB8AC3E}">
        <p14:creationId xmlns:p14="http://schemas.microsoft.com/office/powerpoint/2010/main" val="359835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b="1" dirty="0" smtClean="0"/>
              <a:t>xml</a:t>
            </a:r>
            <a:r>
              <a:rPr lang="en-GB" dirty="0" smtClean="0"/>
              <a:t> Data Type</a:t>
            </a:r>
            <a:endParaRPr lang="en-GB" dirty="0"/>
          </a:p>
        </p:txBody>
      </p:sp>
    </p:spTree>
    <p:extLst>
      <p:ext uri="{BB962C8B-B14F-4D97-AF65-F5344CB8AC3E}">
        <p14:creationId xmlns:p14="http://schemas.microsoft.com/office/powerpoint/2010/main" val="3424870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Your Instructors</a:t>
            </a:r>
            <a:endParaRPr lang="en-US" dirty="0"/>
          </a:p>
        </p:txBody>
      </p:sp>
      <p:sp>
        <p:nvSpPr>
          <p:cNvPr id="7" name="Content Placeholder 6"/>
          <p:cNvSpPr>
            <a:spLocks noGrp="1"/>
          </p:cNvSpPr>
          <p:nvPr>
            <p:ph idx="10"/>
          </p:nvPr>
        </p:nvSpPr>
        <p:spPr>
          <a:xfrm>
            <a:off x="235973" y="1319756"/>
            <a:ext cx="11402709" cy="2031006"/>
          </a:xfrm>
        </p:spPr>
        <p:txBody>
          <a:bodyPr/>
          <a:lstStyle/>
          <a:p>
            <a:pPr marL="0" indent="0">
              <a:buNone/>
            </a:pPr>
            <a:r>
              <a:rPr lang="en-US" dirty="0" smtClean="0"/>
              <a:t>Pete Harris | </a:t>
            </a:r>
            <a:r>
              <a:rPr lang="en-US" dirty="0"/>
              <a:t>‏</a:t>
            </a:r>
            <a:r>
              <a:rPr lang="en-US" dirty="0" smtClean="0"/>
              <a:t>@</a:t>
            </a:r>
            <a:r>
              <a:rPr lang="en-US" dirty="0" err="1" smtClean="0"/>
              <a:t>peteatmsft</a:t>
            </a:r>
            <a:endParaRPr lang="en-US" dirty="0"/>
          </a:p>
          <a:p>
            <a:pPr lvl="1"/>
            <a:r>
              <a:rPr lang="en-GB" dirty="0" smtClean="0"/>
              <a:t>Senior Content </a:t>
            </a:r>
            <a:r>
              <a:rPr lang="en-GB" dirty="0" err="1" smtClean="0"/>
              <a:t>Devloper</a:t>
            </a:r>
            <a:endParaRPr lang="en-GB" dirty="0"/>
          </a:p>
          <a:p>
            <a:pPr lvl="1"/>
            <a:r>
              <a:rPr lang="en-GB" dirty="0"/>
              <a:t>Various roles at Microsoft since 1995</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06120">
            <a:off x="1105802" y="3766668"/>
            <a:ext cx="2020677" cy="2156932"/>
          </a:xfrm>
          <a:prstGeom prst="rect">
            <a:avLst/>
          </a:prstGeom>
          <a:effectLst>
            <a:outerShdw blurRad="50800" dist="38100" dir="2700000" algn="tl" rotWithShape="0">
              <a:prstClr val="black">
                <a:alpha val="40000"/>
              </a:prstClr>
            </a:outerShdw>
          </a:effectLst>
        </p:spPr>
      </p:pic>
      <p:sp>
        <p:nvSpPr>
          <p:cNvPr id="6" name="Content Placeholder 6"/>
          <p:cNvSpPr txBox="1">
            <a:spLocks/>
          </p:cNvSpPr>
          <p:nvPr/>
        </p:nvSpPr>
        <p:spPr>
          <a:xfrm>
            <a:off x="3458555" y="3961681"/>
            <a:ext cx="8601365" cy="3048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Graeme Malcolm | ‏@</a:t>
            </a:r>
            <a:r>
              <a:rPr lang="en-US" dirty="0" err="1"/>
              <a:t>graeme_malcolm</a:t>
            </a:r>
            <a:endParaRPr lang="en-US" dirty="0"/>
          </a:p>
          <a:p>
            <a:pPr lvl="1"/>
            <a:r>
              <a:rPr lang="en-US" dirty="0"/>
              <a:t>Senior </a:t>
            </a:r>
            <a:r>
              <a:rPr lang="en-US" dirty="0" smtClean="0"/>
              <a:t>Content Developer </a:t>
            </a:r>
            <a:r>
              <a:rPr lang="en-US" dirty="0"/>
              <a:t>at Microsoft</a:t>
            </a:r>
          </a:p>
          <a:p>
            <a:pPr lvl="1"/>
            <a:r>
              <a:rPr lang="en-US" dirty="0"/>
              <a:t>Consultant, trainer, and author since SQL Server 4.2</a:t>
            </a:r>
          </a:p>
          <a:p>
            <a:pPr lvl="1"/>
            <a:endParaRPr lang="en-US" dirty="0" smtClean="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76640">
            <a:off x="8391750" y="642108"/>
            <a:ext cx="2179355" cy="2179355"/>
          </a:xfrm>
          <a:prstGeom prst="rect">
            <a:avLst/>
          </a:prstGeom>
        </p:spPr>
      </p:pic>
    </p:spTree>
    <p:extLst>
      <p:ext uri="{BB962C8B-B14F-4D97-AF65-F5344CB8AC3E}">
        <p14:creationId xmlns:p14="http://schemas.microsoft.com/office/powerpoint/2010/main" val="3535947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sz="4900" dirty="0" smtClean="0"/>
              <a:t>XQuery</a:t>
            </a:r>
            <a:r>
              <a:rPr lang="en-GB" dirty="0" smtClean="0"/>
              <a:t/>
            </a:r>
            <a:br>
              <a:rPr lang="en-GB" dirty="0" smtClean="0"/>
            </a:br>
            <a:r>
              <a:rPr lang="en-GB" sz="3600" dirty="0" smtClean="0">
                <a:solidFill>
                  <a:schemeClr val="bg1">
                    <a:lumMod val="50000"/>
                  </a:schemeClr>
                </a:solidFill>
              </a:rPr>
              <a:t>Basic Syntax</a:t>
            </a:r>
            <a:endParaRPr lang="en-GB" sz="3600" dirty="0">
              <a:solidFill>
                <a:schemeClr val="bg1">
                  <a:lumMod val="50000"/>
                </a:schemeClr>
              </a:solidFill>
            </a:endParaRPr>
          </a:p>
        </p:txBody>
      </p:sp>
      <p:sp>
        <p:nvSpPr>
          <p:cNvPr id="4" name="Content Placeholder 3"/>
          <p:cNvSpPr>
            <a:spLocks noGrp="1"/>
          </p:cNvSpPr>
          <p:nvPr>
            <p:ph sz="quarter" idx="10"/>
          </p:nvPr>
        </p:nvSpPr>
        <p:spPr>
          <a:xfrm>
            <a:off x="379413" y="1273550"/>
            <a:ext cx="11525250" cy="5405064"/>
          </a:xfrm>
        </p:spPr>
        <p:txBody>
          <a:bodyPr/>
          <a:lstStyle/>
          <a:p>
            <a:r>
              <a:rPr lang="en-GB" dirty="0" smtClean="0"/>
              <a:t>Query syntax for XML</a:t>
            </a:r>
          </a:p>
          <a:p>
            <a:r>
              <a:rPr lang="en-GB" dirty="0" smtClean="0"/>
              <a:t>Based on XPath expressions</a:t>
            </a:r>
            <a:endParaRPr lang="en-GB" dirty="0"/>
          </a:p>
        </p:txBody>
      </p:sp>
      <p:sp>
        <p:nvSpPr>
          <p:cNvPr id="5" name="Rectangle 4"/>
          <p:cNvSpPr/>
          <p:nvPr/>
        </p:nvSpPr>
        <p:spPr>
          <a:xfrm>
            <a:off x="379413" y="2532119"/>
            <a:ext cx="11470107" cy="4247317"/>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rPr>
              <a:t>&lt;?xml version="1.0" encoding="ISO-8859-1"?&gt;</a:t>
            </a:r>
          </a:p>
          <a:p>
            <a:r>
              <a:rPr lang="en-GB" dirty="0">
                <a:solidFill>
                  <a:srgbClr val="0000FF"/>
                </a:solidFill>
              </a:rPr>
              <a:t>&lt;</a:t>
            </a:r>
            <a:r>
              <a:rPr lang="en-GB" dirty="0">
                <a:solidFill>
                  <a:srgbClr val="990000"/>
                </a:solidFill>
              </a:rPr>
              <a:t>order</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123456</a:t>
            </a:r>
            <a:r>
              <a:rPr lang="en-GB" dirty="0">
                <a:solidFill>
                  <a:srgbClr val="0000FF"/>
                </a:solidFill>
              </a:rPr>
              <a:t>" </a:t>
            </a:r>
            <a:r>
              <a:rPr lang="en-GB" dirty="0">
                <a:solidFill>
                  <a:srgbClr val="990000"/>
                </a:solidFill>
              </a:rPr>
              <a:t>date</a:t>
            </a:r>
            <a:r>
              <a:rPr lang="en-GB" dirty="0">
                <a:solidFill>
                  <a:srgbClr val="0000FF"/>
                </a:solidFill>
              </a:rPr>
              <a:t>="</a:t>
            </a:r>
            <a:r>
              <a:rPr lang="en-GB" dirty="0">
                <a:solidFill>
                  <a:srgbClr val="000000"/>
                </a:solidFill>
              </a:rPr>
              <a:t>2015-01-01</a:t>
            </a:r>
            <a:r>
              <a:rPr lang="en-GB" dirty="0">
                <a:solidFill>
                  <a:srgbClr val="0000FF"/>
                </a:solidFill>
              </a:rPr>
              <a:t>"&gt;</a:t>
            </a:r>
          </a:p>
          <a:p>
            <a:r>
              <a:rPr lang="en-GB" dirty="0">
                <a:solidFill>
                  <a:srgbClr val="0000FF"/>
                </a:solidFill>
              </a:rPr>
              <a:t>  &lt;</a:t>
            </a:r>
            <a:r>
              <a:rPr lang="en-GB" dirty="0">
                <a:solidFill>
                  <a:srgbClr val="990000"/>
                </a:solidFill>
              </a:rPr>
              <a:t>salesperson id</a:t>
            </a:r>
            <a:r>
              <a:rPr lang="en-GB" dirty="0">
                <a:solidFill>
                  <a:srgbClr val="0000FF"/>
                </a:solidFill>
              </a:rPr>
              <a:t>="</a:t>
            </a:r>
            <a:r>
              <a:rPr lang="en-GB" dirty="0">
                <a:solidFill>
                  <a:srgbClr val="000000"/>
                </a:solidFill>
              </a:rPr>
              <a:t>123</a:t>
            </a:r>
            <a:r>
              <a:rPr lang="en-GB" dirty="0">
                <a:solidFill>
                  <a:srgbClr val="0000FF"/>
                </a:solidFill>
              </a:rPr>
              <a:t>"&gt;</a:t>
            </a:r>
          </a:p>
          <a:p>
            <a:r>
              <a:rPr lang="en-GB" dirty="0">
                <a:solidFill>
                  <a:srgbClr val="0000FF"/>
                </a:solidFill>
              </a:rPr>
              <a:t>    &lt;</a:t>
            </a:r>
            <a:r>
              <a:rPr lang="en-GB" dirty="0">
                <a:solidFill>
                  <a:srgbClr val="990000"/>
                </a:solidFill>
              </a:rPr>
              <a:t>name</a:t>
            </a:r>
            <a:r>
              <a:rPr lang="en-GB" dirty="0">
                <a:solidFill>
                  <a:srgbClr val="0000FF"/>
                </a:solidFill>
              </a:rPr>
              <a:t>&gt;</a:t>
            </a:r>
            <a:r>
              <a:rPr lang="en-GB" dirty="0"/>
              <a:t>Naomi Sharp</a:t>
            </a:r>
            <a:r>
              <a:rPr lang="en-GB" dirty="0">
                <a:solidFill>
                  <a:srgbClr val="0000FF"/>
                </a:solidFill>
              </a:rPr>
              <a:t>&lt;/</a:t>
            </a:r>
            <a:r>
              <a:rPr lang="en-GB" dirty="0">
                <a:solidFill>
                  <a:srgbClr val="990000"/>
                </a:solidFill>
              </a:rPr>
              <a:t>name</a:t>
            </a:r>
            <a:r>
              <a:rPr lang="en-GB" dirty="0">
                <a:solidFill>
                  <a:srgbClr val="0000FF"/>
                </a:solidFill>
              </a:rPr>
              <a:t>&gt;</a:t>
            </a:r>
          </a:p>
          <a:p>
            <a:r>
              <a:rPr lang="en-GB" dirty="0">
                <a:solidFill>
                  <a:srgbClr val="0000FF"/>
                </a:solidFill>
              </a:rPr>
              <a:t>  &lt;/</a:t>
            </a:r>
            <a:r>
              <a:rPr lang="en-GB" dirty="0">
                <a:solidFill>
                  <a:srgbClr val="990000"/>
                </a:solidFill>
              </a:rPr>
              <a:t>salesperson</a:t>
            </a:r>
            <a:r>
              <a:rPr lang="en-GB" dirty="0">
                <a:solidFill>
                  <a:srgbClr val="0000FF"/>
                </a:solidFill>
              </a:rPr>
              <a:t>&gt;</a:t>
            </a:r>
          </a:p>
          <a:p>
            <a:r>
              <a:rPr lang="en-GB" dirty="0">
                <a:solidFill>
                  <a:srgbClr val="0000FF"/>
                </a:solidFill>
              </a:rPr>
              <a:t>  &lt;</a:t>
            </a:r>
            <a:r>
              <a:rPr lang="en-GB" dirty="0">
                <a:solidFill>
                  <a:srgbClr val="990000"/>
                </a:solidFill>
              </a:rPr>
              <a:t>customer</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921</a:t>
            </a:r>
            <a:r>
              <a:rPr lang="en-GB" dirty="0">
                <a:solidFill>
                  <a:srgbClr val="0000FF"/>
                </a:solidFill>
              </a:rPr>
              <a:t>"&gt;</a:t>
            </a:r>
          </a:p>
          <a:p>
            <a:r>
              <a:rPr lang="en-GB" dirty="0">
                <a:solidFill>
                  <a:srgbClr val="0000FF"/>
                </a:solidFill>
              </a:rPr>
              <a:t>    &lt;</a:t>
            </a:r>
            <a:r>
              <a:rPr lang="en-GB" dirty="0">
                <a:solidFill>
                  <a:srgbClr val="990000"/>
                </a:solidFill>
              </a:rPr>
              <a:t>name</a:t>
            </a:r>
            <a:r>
              <a:rPr lang="en-GB" dirty="0">
                <a:solidFill>
                  <a:srgbClr val="0000FF"/>
                </a:solidFill>
              </a:rPr>
              <a:t>&gt;</a:t>
            </a:r>
            <a:r>
              <a:rPr lang="en-GB" dirty="0"/>
              <a:t>Dan Drayton</a:t>
            </a:r>
            <a:r>
              <a:rPr lang="en-GB" dirty="0">
                <a:solidFill>
                  <a:srgbClr val="0000FF"/>
                </a:solidFill>
              </a:rPr>
              <a:t>&lt;/</a:t>
            </a:r>
            <a:r>
              <a:rPr lang="en-GB" dirty="0">
                <a:solidFill>
                  <a:srgbClr val="990000"/>
                </a:solidFill>
              </a:rPr>
              <a:t>name</a:t>
            </a:r>
            <a:r>
              <a:rPr lang="en-GB" dirty="0">
                <a:solidFill>
                  <a:srgbClr val="0000FF"/>
                </a:solidFill>
              </a:rPr>
              <a:t>&gt;</a:t>
            </a:r>
          </a:p>
          <a:p>
            <a:r>
              <a:rPr lang="en-GB" dirty="0" smtClean="0">
                <a:solidFill>
                  <a:srgbClr val="0000FF"/>
                </a:solidFill>
              </a:rPr>
              <a:t>  &lt;/</a:t>
            </a:r>
            <a:r>
              <a:rPr lang="en-GB" dirty="0">
                <a:solidFill>
                  <a:srgbClr val="990000"/>
                </a:solidFill>
              </a:rPr>
              <a:t>customer</a:t>
            </a:r>
            <a:r>
              <a:rPr lang="en-GB" dirty="0" smtClean="0">
                <a:solidFill>
                  <a:srgbClr val="0000FF"/>
                </a:solidFill>
              </a:rPr>
              <a:t>&gt;</a:t>
            </a:r>
          </a:p>
          <a:p>
            <a:r>
              <a:rPr lang="en-GB" dirty="0" smtClean="0">
                <a:solidFill>
                  <a:srgbClr val="0000FF"/>
                </a:solidFill>
              </a:rPr>
              <a:t>  </a:t>
            </a:r>
            <a:r>
              <a:rPr lang="en-GB" dirty="0" smtClean="0">
                <a:solidFill>
                  <a:schemeClr val="bg1">
                    <a:lumMod val="50000"/>
                  </a:schemeClr>
                </a:solidFill>
              </a:rPr>
              <a:t>&lt;!-- an order may contain multiple items --&gt;</a:t>
            </a:r>
            <a:endParaRPr lang="en-GB" dirty="0" smtClean="0">
              <a:solidFill>
                <a:srgbClr val="0000FF"/>
              </a:solidFill>
            </a:endParaRPr>
          </a:p>
          <a:p>
            <a:r>
              <a:rPr lang="en-GB" dirty="0" smtClean="0">
                <a:solidFill>
                  <a:srgbClr val="0000FF"/>
                </a:solidFill>
              </a:rPr>
              <a:t>  &lt;</a:t>
            </a:r>
            <a:r>
              <a:rPr lang="en-GB" dirty="0" smtClean="0">
                <a:solidFill>
                  <a:srgbClr val="990000"/>
                </a:solidFill>
              </a:rPr>
              <a:t>items</a:t>
            </a:r>
            <a:r>
              <a:rPr lang="en-GB" dirty="0" smtClean="0">
                <a:solidFill>
                  <a:srgbClr val="0000FF"/>
                </a:solidFill>
              </a:rPr>
              <a:t>&gt;</a:t>
            </a:r>
          </a:p>
          <a:p>
            <a:r>
              <a:rPr lang="en-GB" dirty="0" smtClean="0">
                <a:solidFill>
                  <a:srgbClr val="0000FF"/>
                </a:solidFill>
              </a:rPr>
              <a:t>    &lt;</a:t>
            </a:r>
            <a:r>
              <a:rPr lang="en-GB" dirty="0">
                <a:solidFill>
                  <a:srgbClr val="990000"/>
                </a:solidFill>
              </a:rPr>
              <a:t>item</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268</a:t>
            </a:r>
            <a:r>
              <a:rPr lang="en-GB" dirty="0">
                <a:solidFill>
                  <a:srgbClr val="0000FF"/>
                </a:solidFill>
              </a:rPr>
              <a:t>" </a:t>
            </a:r>
            <a:r>
              <a:rPr lang="en-GB" dirty="0">
                <a:solidFill>
                  <a:srgbClr val="990000"/>
                </a:solidFill>
              </a:rPr>
              <a:t>quantity</a:t>
            </a:r>
            <a:r>
              <a:rPr lang="en-GB" dirty="0">
                <a:solidFill>
                  <a:srgbClr val="0000FF"/>
                </a:solidFill>
              </a:rPr>
              <a:t>="</a:t>
            </a:r>
            <a:r>
              <a:rPr lang="en-GB" dirty="0">
                <a:solidFill>
                  <a:srgbClr val="000000"/>
                </a:solidFill>
              </a:rPr>
              <a:t>2</a:t>
            </a:r>
            <a:r>
              <a:rPr lang="en-GB" dirty="0">
                <a:solidFill>
                  <a:srgbClr val="0000FF"/>
                </a:solidFill>
              </a:rPr>
              <a:t>"/&gt; </a:t>
            </a:r>
            <a:endParaRPr lang="en-GB" dirty="0" smtClean="0">
              <a:solidFill>
                <a:srgbClr val="0000FF"/>
              </a:solidFill>
            </a:endParaRPr>
          </a:p>
          <a:p>
            <a:r>
              <a:rPr lang="en-GB" dirty="0" smtClean="0">
                <a:solidFill>
                  <a:srgbClr val="0000FF"/>
                </a:solidFill>
              </a:rPr>
              <a:t>    &lt;</a:t>
            </a:r>
            <a:r>
              <a:rPr lang="en-GB" dirty="0">
                <a:solidFill>
                  <a:srgbClr val="990000"/>
                </a:solidFill>
              </a:rPr>
              <a:t>item</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561</a:t>
            </a:r>
            <a:r>
              <a:rPr lang="en-GB" dirty="0">
                <a:solidFill>
                  <a:srgbClr val="0000FF"/>
                </a:solidFill>
              </a:rPr>
              <a:t>" </a:t>
            </a:r>
            <a:r>
              <a:rPr lang="en-GB" dirty="0">
                <a:solidFill>
                  <a:srgbClr val="990000"/>
                </a:solidFill>
              </a:rPr>
              <a:t>quantity</a:t>
            </a:r>
            <a:r>
              <a:rPr lang="en-GB" dirty="0">
                <a:solidFill>
                  <a:srgbClr val="0000FF"/>
                </a:solidFill>
              </a:rPr>
              <a:t>="</a:t>
            </a:r>
            <a:r>
              <a:rPr lang="en-GB" dirty="0">
                <a:solidFill>
                  <a:srgbClr val="000000"/>
                </a:solidFill>
              </a:rPr>
              <a:t>1</a:t>
            </a:r>
            <a:r>
              <a:rPr lang="en-GB" dirty="0">
                <a:solidFill>
                  <a:srgbClr val="0000FF"/>
                </a:solidFill>
              </a:rPr>
              <a:t>"/&gt;</a:t>
            </a:r>
          </a:p>
          <a:p>
            <a:r>
              <a:rPr lang="en-GB" dirty="0">
                <a:solidFill>
                  <a:srgbClr val="0000FF"/>
                </a:solidFill>
              </a:rPr>
              <a:t>    &lt;</a:t>
            </a:r>
            <a:r>
              <a:rPr lang="en-GB" dirty="0">
                <a:solidFill>
                  <a:srgbClr val="990000"/>
                </a:solidFill>
              </a:rPr>
              <a:t>item</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127</a:t>
            </a:r>
            <a:r>
              <a:rPr lang="en-GB" dirty="0">
                <a:solidFill>
                  <a:srgbClr val="0000FF"/>
                </a:solidFill>
              </a:rPr>
              <a:t>" </a:t>
            </a:r>
            <a:r>
              <a:rPr lang="en-GB" dirty="0">
                <a:solidFill>
                  <a:srgbClr val="990000"/>
                </a:solidFill>
              </a:rPr>
              <a:t>quantity</a:t>
            </a:r>
            <a:r>
              <a:rPr lang="en-GB" dirty="0">
                <a:solidFill>
                  <a:srgbClr val="0000FF"/>
                </a:solidFill>
              </a:rPr>
              <a:t>="</a:t>
            </a:r>
            <a:r>
              <a:rPr lang="en-GB" dirty="0">
                <a:solidFill>
                  <a:srgbClr val="000000"/>
                </a:solidFill>
              </a:rPr>
              <a:t>2</a:t>
            </a:r>
            <a:r>
              <a:rPr lang="en-GB" dirty="0">
                <a:solidFill>
                  <a:srgbClr val="0000FF"/>
                </a:solidFill>
              </a:rPr>
              <a:t>"/&gt;</a:t>
            </a:r>
          </a:p>
          <a:p>
            <a:r>
              <a:rPr lang="en-GB" dirty="0">
                <a:solidFill>
                  <a:srgbClr val="0000FF"/>
                </a:solidFill>
              </a:rPr>
              <a:t>  &lt;/</a:t>
            </a:r>
            <a:r>
              <a:rPr lang="en-GB" dirty="0">
                <a:solidFill>
                  <a:srgbClr val="990000"/>
                </a:solidFill>
              </a:rPr>
              <a:t>items</a:t>
            </a:r>
            <a:r>
              <a:rPr lang="en-GB" dirty="0">
                <a:solidFill>
                  <a:srgbClr val="0000FF"/>
                </a:solidFill>
              </a:rPr>
              <a:t>&gt;</a:t>
            </a:r>
          </a:p>
          <a:p>
            <a:r>
              <a:rPr lang="en-GB" dirty="0">
                <a:solidFill>
                  <a:srgbClr val="0000FF"/>
                </a:solidFill>
              </a:rPr>
              <a:t>&lt;/</a:t>
            </a:r>
            <a:r>
              <a:rPr lang="en-GB" dirty="0">
                <a:solidFill>
                  <a:srgbClr val="990000"/>
                </a:solidFill>
              </a:rPr>
              <a:t>order</a:t>
            </a:r>
            <a:r>
              <a:rPr lang="en-GB" dirty="0">
                <a:solidFill>
                  <a:srgbClr val="0000FF"/>
                </a:solidFill>
              </a:rPr>
              <a:t>&gt;</a:t>
            </a:r>
            <a:endParaRPr lang="en-GB" dirty="0">
              <a:latin typeface="Consolas" panose="020B0609020204030204" pitchFamily="49" charset="0"/>
              <a:cs typeface="Consolas" panose="020B0609020204030204" pitchFamily="49" charset="0"/>
            </a:endParaRPr>
          </a:p>
        </p:txBody>
      </p:sp>
      <p:grpSp>
        <p:nvGrpSpPr>
          <p:cNvPr id="6" name="Group 5"/>
          <p:cNvGrpSpPr/>
          <p:nvPr/>
        </p:nvGrpSpPr>
        <p:grpSpPr>
          <a:xfrm>
            <a:off x="9473003" y="1992367"/>
            <a:ext cx="1978166" cy="4882197"/>
            <a:chOff x="7381526" y="591709"/>
            <a:chExt cx="2914824" cy="7193912"/>
          </a:xfrm>
        </p:grpSpPr>
        <p:sp>
          <p:nvSpPr>
            <p:cNvPr id="7" name="Oval 6"/>
            <p:cNvSpPr/>
            <p:nvPr/>
          </p:nvSpPr>
          <p:spPr>
            <a:xfrm>
              <a:off x="7655960" y="620625"/>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8" name="Oval 7"/>
            <p:cNvSpPr/>
            <p:nvPr/>
          </p:nvSpPr>
          <p:spPr>
            <a:xfrm>
              <a:off x="8040047" y="958624"/>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9" name="Oval 8"/>
            <p:cNvSpPr/>
            <p:nvPr/>
          </p:nvSpPr>
          <p:spPr>
            <a:xfrm>
              <a:off x="8040048" y="133503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0" name="Oval 9"/>
            <p:cNvSpPr/>
            <p:nvPr/>
          </p:nvSpPr>
          <p:spPr>
            <a:xfrm>
              <a:off x="8040047" y="2851303"/>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 name="Oval 10"/>
            <p:cNvSpPr/>
            <p:nvPr/>
          </p:nvSpPr>
          <p:spPr>
            <a:xfrm>
              <a:off x="8378046" y="3225084"/>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2" name="Oval 11"/>
            <p:cNvSpPr/>
            <p:nvPr/>
          </p:nvSpPr>
          <p:spPr>
            <a:xfrm>
              <a:off x="8378045" y="3604117"/>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3" name="Oval 12"/>
            <p:cNvSpPr/>
            <p:nvPr/>
          </p:nvSpPr>
          <p:spPr>
            <a:xfrm>
              <a:off x="8047723" y="4023976"/>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4" name="Oval 13"/>
            <p:cNvSpPr/>
            <p:nvPr/>
          </p:nvSpPr>
          <p:spPr>
            <a:xfrm>
              <a:off x="8408761" y="4397757"/>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5" name="Oval 14"/>
            <p:cNvSpPr/>
            <p:nvPr/>
          </p:nvSpPr>
          <p:spPr>
            <a:xfrm>
              <a:off x="8746760" y="4771538"/>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6" name="Oval 15"/>
            <p:cNvSpPr/>
            <p:nvPr/>
          </p:nvSpPr>
          <p:spPr>
            <a:xfrm>
              <a:off x="8746759" y="515057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7" name="Oval 16"/>
            <p:cNvSpPr/>
            <p:nvPr/>
          </p:nvSpPr>
          <p:spPr>
            <a:xfrm>
              <a:off x="8408761" y="5529600"/>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8" name="Oval 17"/>
            <p:cNvSpPr/>
            <p:nvPr/>
          </p:nvSpPr>
          <p:spPr>
            <a:xfrm>
              <a:off x="8746760" y="590338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9" name="Oval 18"/>
            <p:cNvSpPr/>
            <p:nvPr/>
          </p:nvSpPr>
          <p:spPr>
            <a:xfrm>
              <a:off x="8746759" y="6282413"/>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20" name="TextBox 19"/>
            <p:cNvSpPr txBox="1"/>
            <p:nvPr/>
          </p:nvSpPr>
          <p:spPr>
            <a:xfrm>
              <a:off x="7381526" y="598710"/>
              <a:ext cx="373673" cy="453509"/>
            </a:xfrm>
            <a:prstGeom prst="rect">
              <a:avLst/>
            </a:prstGeom>
            <a:noFill/>
          </p:spPr>
          <p:txBody>
            <a:bodyPr wrap="none" rtlCol="0">
              <a:spAutoFit/>
            </a:bodyPr>
            <a:lstStyle/>
            <a:p>
              <a:r>
                <a:rPr lang="en-GB" sz="1400" dirty="0" smtClean="0"/>
                <a:t>/</a:t>
              </a:r>
              <a:endParaRPr lang="en-GB" sz="1400" dirty="0"/>
            </a:p>
          </p:txBody>
        </p:sp>
        <p:cxnSp>
          <p:nvCxnSpPr>
            <p:cNvPr id="21" name="Elbow Connector 20"/>
            <p:cNvCxnSpPr>
              <a:stCxn id="7" idx="4"/>
              <a:endCxn id="13" idx="2"/>
            </p:cNvCxnSpPr>
            <p:nvPr/>
          </p:nvCxnSpPr>
          <p:spPr>
            <a:xfrm rot="16200000" flipH="1">
              <a:off x="6319165" y="2464418"/>
              <a:ext cx="3234352" cy="222763"/>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7" idx="4"/>
              <a:endCxn id="8" idx="2"/>
            </p:cNvCxnSpPr>
            <p:nvPr/>
          </p:nvCxnSpPr>
          <p:spPr>
            <a:xfrm rot="16200000" flipH="1">
              <a:off x="7848003" y="935580"/>
              <a:ext cx="169000" cy="215087"/>
            </a:xfrm>
            <a:prstGeom prst="bentConnector2">
              <a:avLst/>
            </a:prstGeom>
          </p:spPr>
          <p:style>
            <a:lnRef idx="2">
              <a:schemeClr val="dk1"/>
            </a:lnRef>
            <a:fillRef idx="0">
              <a:schemeClr val="dk1"/>
            </a:fillRef>
            <a:effectRef idx="1">
              <a:schemeClr val="dk1"/>
            </a:effectRef>
            <a:fontRef idx="minor">
              <a:schemeClr val="tx1"/>
            </a:fontRef>
          </p:style>
        </p:cxnSp>
        <p:cxnSp>
          <p:nvCxnSpPr>
            <p:cNvPr id="23" name="Elbow Connector 22"/>
            <p:cNvCxnSpPr>
              <a:endCxn id="9" idx="2"/>
            </p:cNvCxnSpPr>
            <p:nvPr/>
          </p:nvCxnSpPr>
          <p:spPr>
            <a:xfrm rot="16200000" flipH="1">
              <a:off x="7664509" y="1128491"/>
              <a:ext cx="535989" cy="215089"/>
            </a:xfrm>
            <a:prstGeom prst="bentConnector2">
              <a:avLst/>
            </a:prstGeom>
          </p:spPr>
          <p:style>
            <a:lnRef idx="2">
              <a:schemeClr val="dk1"/>
            </a:lnRef>
            <a:fillRef idx="0">
              <a:schemeClr val="dk1"/>
            </a:fillRef>
            <a:effectRef idx="1">
              <a:schemeClr val="dk1"/>
            </a:effectRef>
            <a:fontRef idx="minor">
              <a:schemeClr val="tx1"/>
            </a:fontRef>
          </p:style>
        </p:cxnSp>
        <p:cxnSp>
          <p:nvCxnSpPr>
            <p:cNvPr id="24" name="Elbow Connector 23"/>
            <p:cNvCxnSpPr>
              <a:stCxn id="7" idx="4"/>
              <a:endCxn id="10" idx="2"/>
            </p:cNvCxnSpPr>
            <p:nvPr/>
          </p:nvCxnSpPr>
          <p:spPr>
            <a:xfrm rot="16200000" flipH="1">
              <a:off x="6901664" y="1881919"/>
              <a:ext cx="2061679" cy="215087"/>
            </a:xfrm>
            <a:prstGeom prst="bentConnector2">
              <a:avLst/>
            </a:prstGeom>
          </p:spPr>
          <p:style>
            <a:lnRef idx="2">
              <a:schemeClr val="dk1"/>
            </a:lnRef>
            <a:fillRef idx="0">
              <a:schemeClr val="dk1"/>
            </a:fillRef>
            <a:effectRef idx="1">
              <a:schemeClr val="dk1"/>
            </a:effectRef>
            <a:fontRef idx="minor">
              <a:schemeClr val="tx1"/>
            </a:fontRef>
          </p:style>
        </p:cxnSp>
        <p:cxnSp>
          <p:nvCxnSpPr>
            <p:cNvPr id="25" name="Elbow Connector 24"/>
            <p:cNvCxnSpPr>
              <a:stCxn id="10" idx="4"/>
              <a:endCxn id="11" idx="2"/>
            </p:cNvCxnSpPr>
            <p:nvPr/>
          </p:nvCxnSpPr>
          <p:spPr>
            <a:xfrm rot="16200000" flipH="1">
              <a:off x="8191155" y="3207193"/>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26" name="Elbow Connector 25"/>
            <p:cNvCxnSpPr>
              <a:stCxn id="10" idx="4"/>
              <a:endCxn id="12" idx="2"/>
            </p:cNvCxnSpPr>
            <p:nvPr/>
          </p:nvCxnSpPr>
          <p:spPr>
            <a:xfrm rot="16200000" flipH="1">
              <a:off x="8001639" y="3396710"/>
              <a:ext cx="583815" cy="168998"/>
            </a:xfrm>
            <a:prstGeom prst="bentConnector2">
              <a:avLst/>
            </a:prstGeom>
          </p:spPr>
          <p:style>
            <a:lnRef idx="2">
              <a:schemeClr val="dk1"/>
            </a:lnRef>
            <a:fillRef idx="0">
              <a:schemeClr val="dk1"/>
            </a:fillRef>
            <a:effectRef idx="1">
              <a:schemeClr val="dk1"/>
            </a:effectRef>
            <a:fontRef idx="minor">
              <a:schemeClr val="tx1"/>
            </a:fontRef>
          </p:style>
        </p:cxnSp>
        <p:cxnSp>
          <p:nvCxnSpPr>
            <p:cNvPr id="27" name="Elbow Connector 26"/>
            <p:cNvCxnSpPr>
              <a:stCxn id="13" idx="4"/>
              <a:endCxn id="14" idx="2"/>
            </p:cNvCxnSpPr>
            <p:nvPr/>
          </p:nvCxnSpPr>
          <p:spPr>
            <a:xfrm rot="16200000" flipH="1">
              <a:off x="8210351" y="4368347"/>
              <a:ext cx="204782" cy="192038"/>
            </a:xfrm>
            <a:prstGeom prst="bentConnector2">
              <a:avLst/>
            </a:prstGeom>
          </p:spPr>
          <p:style>
            <a:lnRef idx="2">
              <a:schemeClr val="dk1"/>
            </a:lnRef>
            <a:fillRef idx="0">
              <a:schemeClr val="dk1"/>
            </a:fillRef>
            <a:effectRef idx="1">
              <a:schemeClr val="dk1"/>
            </a:effectRef>
            <a:fontRef idx="minor">
              <a:schemeClr val="tx1"/>
            </a:fontRef>
          </p:style>
        </p:cxnSp>
        <p:cxnSp>
          <p:nvCxnSpPr>
            <p:cNvPr id="28" name="Elbow Connector 27"/>
            <p:cNvCxnSpPr>
              <a:stCxn id="14" idx="4"/>
              <a:endCxn id="15" idx="2"/>
            </p:cNvCxnSpPr>
            <p:nvPr/>
          </p:nvCxnSpPr>
          <p:spPr>
            <a:xfrm rot="16200000" flipH="1">
              <a:off x="8559869" y="4753647"/>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29" name="Elbow Connector 28"/>
            <p:cNvCxnSpPr>
              <a:stCxn id="14" idx="4"/>
              <a:endCxn id="16" idx="2"/>
            </p:cNvCxnSpPr>
            <p:nvPr/>
          </p:nvCxnSpPr>
          <p:spPr>
            <a:xfrm rot="16200000" flipH="1">
              <a:off x="8370353" y="4943164"/>
              <a:ext cx="583815" cy="168998"/>
            </a:xfrm>
            <a:prstGeom prst="bentConnector2">
              <a:avLst/>
            </a:prstGeom>
          </p:spPr>
          <p:style>
            <a:lnRef idx="2">
              <a:schemeClr val="dk1"/>
            </a:lnRef>
            <a:fillRef idx="0">
              <a:schemeClr val="dk1"/>
            </a:fillRef>
            <a:effectRef idx="1">
              <a:schemeClr val="dk1"/>
            </a:effectRef>
            <a:fontRef idx="minor">
              <a:schemeClr val="tx1"/>
            </a:fontRef>
          </p:style>
        </p:cxnSp>
        <p:cxnSp>
          <p:nvCxnSpPr>
            <p:cNvPr id="30" name="Elbow Connector 29"/>
            <p:cNvCxnSpPr>
              <a:stCxn id="13" idx="4"/>
              <a:endCxn id="17" idx="2"/>
            </p:cNvCxnSpPr>
            <p:nvPr/>
          </p:nvCxnSpPr>
          <p:spPr>
            <a:xfrm rot="16200000" flipH="1">
              <a:off x="7644430" y="4934268"/>
              <a:ext cx="1336625" cy="192038"/>
            </a:xfrm>
            <a:prstGeom prst="bentConnector2">
              <a:avLst/>
            </a:prstGeom>
          </p:spPr>
          <p:style>
            <a:lnRef idx="2">
              <a:schemeClr val="dk1"/>
            </a:lnRef>
            <a:fillRef idx="0">
              <a:schemeClr val="dk1"/>
            </a:fillRef>
            <a:effectRef idx="1">
              <a:schemeClr val="dk1"/>
            </a:effectRef>
            <a:fontRef idx="minor">
              <a:schemeClr val="tx1"/>
            </a:fontRef>
          </p:style>
        </p:cxnSp>
        <p:cxnSp>
          <p:nvCxnSpPr>
            <p:cNvPr id="31" name="Elbow Connector 30"/>
            <p:cNvCxnSpPr>
              <a:stCxn id="17" idx="4"/>
              <a:endCxn id="18" idx="2"/>
            </p:cNvCxnSpPr>
            <p:nvPr/>
          </p:nvCxnSpPr>
          <p:spPr>
            <a:xfrm rot="16200000" flipH="1">
              <a:off x="8559869" y="5885490"/>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32" name="Elbow Connector 31"/>
            <p:cNvCxnSpPr>
              <a:endCxn id="19" idx="2"/>
            </p:cNvCxnSpPr>
            <p:nvPr/>
          </p:nvCxnSpPr>
          <p:spPr>
            <a:xfrm rot="16200000" flipH="1">
              <a:off x="8388245" y="6092899"/>
              <a:ext cx="548030" cy="168997"/>
            </a:xfrm>
            <a:prstGeom prst="bentConnector2">
              <a:avLst/>
            </a:prstGeom>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7962294" y="591709"/>
              <a:ext cx="863744" cy="453509"/>
            </a:xfrm>
            <a:prstGeom prst="rect">
              <a:avLst/>
            </a:prstGeom>
            <a:noFill/>
          </p:spPr>
          <p:txBody>
            <a:bodyPr wrap="none" rtlCol="0">
              <a:spAutoFit/>
            </a:bodyPr>
            <a:lstStyle/>
            <a:p>
              <a:r>
                <a:rPr lang="en-GB" sz="1400" dirty="0" smtClean="0"/>
                <a:t>order</a:t>
              </a:r>
              <a:endParaRPr lang="en-GB" sz="1400" dirty="0"/>
            </a:p>
          </p:txBody>
        </p:sp>
        <p:sp>
          <p:nvSpPr>
            <p:cNvPr id="34" name="TextBox 33"/>
            <p:cNvSpPr txBox="1"/>
            <p:nvPr/>
          </p:nvSpPr>
          <p:spPr>
            <a:xfrm>
              <a:off x="8387410" y="889564"/>
              <a:ext cx="472878" cy="453509"/>
            </a:xfrm>
            <a:prstGeom prst="rect">
              <a:avLst/>
            </a:prstGeom>
            <a:noFill/>
          </p:spPr>
          <p:txBody>
            <a:bodyPr wrap="none" rtlCol="0">
              <a:spAutoFit/>
            </a:bodyPr>
            <a:lstStyle/>
            <a:p>
              <a:r>
                <a:rPr lang="en-GB" sz="1400" dirty="0" smtClean="0"/>
                <a:t>id</a:t>
              </a:r>
              <a:endParaRPr lang="en-GB" sz="1400" dirty="0"/>
            </a:p>
          </p:txBody>
        </p:sp>
        <p:sp>
          <p:nvSpPr>
            <p:cNvPr id="35" name="TextBox 34"/>
            <p:cNvSpPr txBox="1"/>
            <p:nvPr/>
          </p:nvSpPr>
          <p:spPr>
            <a:xfrm>
              <a:off x="8390268" y="1274024"/>
              <a:ext cx="755753" cy="453509"/>
            </a:xfrm>
            <a:prstGeom prst="rect">
              <a:avLst/>
            </a:prstGeom>
            <a:noFill/>
          </p:spPr>
          <p:txBody>
            <a:bodyPr wrap="none" rtlCol="0">
              <a:spAutoFit/>
            </a:bodyPr>
            <a:lstStyle/>
            <a:p>
              <a:r>
                <a:rPr lang="en-GB" sz="1400" dirty="0" smtClean="0"/>
                <a:t>date</a:t>
              </a:r>
              <a:endParaRPr lang="en-GB" sz="1400" dirty="0"/>
            </a:p>
          </p:txBody>
        </p:sp>
        <p:sp>
          <p:nvSpPr>
            <p:cNvPr id="36" name="TextBox 35"/>
            <p:cNvSpPr txBox="1"/>
            <p:nvPr/>
          </p:nvSpPr>
          <p:spPr>
            <a:xfrm>
              <a:off x="8365593" y="2817292"/>
              <a:ext cx="1284658" cy="453509"/>
            </a:xfrm>
            <a:prstGeom prst="rect">
              <a:avLst/>
            </a:prstGeom>
            <a:noFill/>
          </p:spPr>
          <p:txBody>
            <a:bodyPr wrap="none" rtlCol="0">
              <a:spAutoFit/>
            </a:bodyPr>
            <a:lstStyle/>
            <a:p>
              <a:r>
                <a:rPr lang="en-GB" sz="1400" dirty="0" smtClean="0"/>
                <a:t>customer</a:t>
              </a:r>
              <a:endParaRPr lang="en-GB" sz="1400" dirty="0"/>
            </a:p>
          </p:txBody>
        </p:sp>
        <p:sp>
          <p:nvSpPr>
            <p:cNvPr id="37" name="TextBox 36"/>
            <p:cNvSpPr txBox="1"/>
            <p:nvPr/>
          </p:nvSpPr>
          <p:spPr>
            <a:xfrm>
              <a:off x="8693603" y="3193881"/>
              <a:ext cx="472878" cy="453509"/>
            </a:xfrm>
            <a:prstGeom prst="rect">
              <a:avLst/>
            </a:prstGeom>
            <a:noFill/>
          </p:spPr>
          <p:txBody>
            <a:bodyPr wrap="none" rtlCol="0">
              <a:spAutoFit/>
            </a:bodyPr>
            <a:lstStyle/>
            <a:p>
              <a:r>
                <a:rPr lang="en-GB" sz="1400" dirty="0" smtClean="0"/>
                <a:t>id</a:t>
              </a:r>
              <a:endParaRPr lang="en-GB" sz="1400" dirty="0"/>
            </a:p>
          </p:txBody>
        </p:sp>
        <p:sp>
          <p:nvSpPr>
            <p:cNvPr id="38" name="TextBox 37"/>
            <p:cNvSpPr txBox="1"/>
            <p:nvPr/>
          </p:nvSpPr>
          <p:spPr>
            <a:xfrm>
              <a:off x="8693603" y="3599928"/>
              <a:ext cx="881507" cy="453509"/>
            </a:xfrm>
            <a:prstGeom prst="rect">
              <a:avLst/>
            </a:prstGeom>
            <a:noFill/>
          </p:spPr>
          <p:txBody>
            <a:bodyPr wrap="none" rtlCol="0">
              <a:spAutoFit/>
            </a:bodyPr>
            <a:lstStyle/>
            <a:p>
              <a:r>
                <a:rPr lang="en-GB" sz="1400" dirty="0" smtClean="0"/>
                <a:t>name</a:t>
              </a:r>
              <a:endParaRPr lang="en-GB" sz="1400" dirty="0"/>
            </a:p>
          </p:txBody>
        </p:sp>
        <p:sp>
          <p:nvSpPr>
            <p:cNvPr id="39" name="TextBox 38"/>
            <p:cNvSpPr txBox="1"/>
            <p:nvPr/>
          </p:nvSpPr>
          <p:spPr>
            <a:xfrm>
              <a:off x="8369177" y="4007154"/>
              <a:ext cx="866864" cy="453509"/>
            </a:xfrm>
            <a:prstGeom prst="rect">
              <a:avLst/>
            </a:prstGeom>
            <a:noFill/>
          </p:spPr>
          <p:txBody>
            <a:bodyPr wrap="none" rtlCol="0">
              <a:spAutoFit/>
            </a:bodyPr>
            <a:lstStyle/>
            <a:p>
              <a:r>
                <a:rPr lang="en-GB" sz="1400" dirty="0" smtClean="0"/>
                <a:t>items</a:t>
              </a:r>
              <a:endParaRPr lang="en-GB" sz="1400" dirty="0"/>
            </a:p>
          </p:txBody>
        </p:sp>
        <p:sp>
          <p:nvSpPr>
            <p:cNvPr id="40" name="TextBox 39"/>
            <p:cNvSpPr txBox="1"/>
            <p:nvPr/>
          </p:nvSpPr>
          <p:spPr>
            <a:xfrm>
              <a:off x="8724988" y="4355570"/>
              <a:ext cx="762933" cy="453509"/>
            </a:xfrm>
            <a:prstGeom prst="rect">
              <a:avLst/>
            </a:prstGeom>
            <a:noFill/>
          </p:spPr>
          <p:txBody>
            <a:bodyPr wrap="none" rtlCol="0">
              <a:spAutoFit/>
            </a:bodyPr>
            <a:lstStyle/>
            <a:p>
              <a:r>
                <a:rPr lang="en-GB" sz="1400" dirty="0" smtClean="0"/>
                <a:t>item</a:t>
              </a:r>
              <a:endParaRPr lang="en-GB" sz="1400" dirty="0"/>
            </a:p>
          </p:txBody>
        </p:sp>
        <p:sp>
          <p:nvSpPr>
            <p:cNvPr id="41" name="TextBox 40"/>
            <p:cNvSpPr txBox="1"/>
            <p:nvPr/>
          </p:nvSpPr>
          <p:spPr>
            <a:xfrm>
              <a:off x="9086090" y="4750900"/>
              <a:ext cx="472878" cy="453509"/>
            </a:xfrm>
            <a:prstGeom prst="rect">
              <a:avLst/>
            </a:prstGeom>
            <a:noFill/>
          </p:spPr>
          <p:txBody>
            <a:bodyPr wrap="none" rtlCol="0">
              <a:spAutoFit/>
            </a:bodyPr>
            <a:lstStyle/>
            <a:p>
              <a:r>
                <a:rPr lang="en-GB" sz="1400" dirty="0" smtClean="0"/>
                <a:t>id</a:t>
              </a:r>
              <a:endParaRPr lang="en-GB" sz="1400" dirty="0"/>
            </a:p>
          </p:txBody>
        </p:sp>
        <p:sp>
          <p:nvSpPr>
            <p:cNvPr id="42" name="TextBox 41"/>
            <p:cNvSpPr txBox="1"/>
            <p:nvPr/>
          </p:nvSpPr>
          <p:spPr>
            <a:xfrm>
              <a:off x="9086090" y="5117568"/>
              <a:ext cx="1176665" cy="453509"/>
            </a:xfrm>
            <a:prstGeom prst="rect">
              <a:avLst/>
            </a:prstGeom>
            <a:noFill/>
          </p:spPr>
          <p:txBody>
            <a:bodyPr wrap="none" rtlCol="0">
              <a:spAutoFit/>
            </a:bodyPr>
            <a:lstStyle/>
            <a:p>
              <a:r>
                <a:rPr lang="en-GB" sz="1400" dirty="0" smtClean="0"/>
                <a:t>quantity</a:t>
              </a:r>
              <a:endParaRPr lang="en-GB" sz="1400" dirty="0"/>
            </a:p>
          </p:txBody>
        </p:sp>
        <p:sp>
          <p:nvSpPr>
            <p:cNvPr id="43" name="TextBox 42"/>
            <p:cNvSpPr txBox="1"/>
            <p:nvPr/>
          </p:nvSpPr>
          <p:spPr>
            <a:xfrm>
              <a:off x="8723656" y="5497432"/>
              <a:ext cx="762933" cy="453509"/>
            </a:xfrm>
            <a:prstGeom prst="rect">
              <a:avLst/>
            </a:prstGeom>
            <a:noFill/>
          </p:spPr>
          <p:txBody>
            <a:bodyPr wrap="none" rtlCol="0">
              <a:spAutoFit/>
            </a:bodyPr>
            <a:lstStyle/>
            <a:p>
              <a:r>
                <a:rPr lang="en-GB" sz="1400" dirty="0" smtClean="0"/>
                <a:t>item</a:t>
              </a:r>
              <a:endParaRPr lang="en-GB" sz="1400" dirty="0"/>
            </a:p>
          </p:txBody>
        </p:sp>
        <p:sp>
          <p:nvSpPr>
            <p:cNvPr id="44" name="TextBox 43"/>
            <p:cNvSpPr txBox="1"/>
            <p:nvPr/>
          </p:nvSpPr>
          <p:spPr>
            <a:xfrm>
              <a:off x="9084758" y="5892763"/>
              <a:ext cx="472878" cy="453509"/>
            </a:xfrm>
            <a:prstGeom prst="rect">
              <a:avLst/>
            </a:prstGeom>
            <a:noFill/>
          </p:spPr>
          <p:txBody>
            <a:bodyPr wrap="none" rtlCol="0">
              <a:spAutoFit/>
            </a:bodyPr>
            <a:lstStyle/>
            <a:p>
              <a:r>
                <a:rPr lang="en-GB" sz="1400" dirty="0" smtClean="0"/>
                <a:t>id</a:t>
              </a:r>
              <a:endParaRPr lang="en-GB" sz="1400" dirty="0"/>
            </a:p>
          </p:txBody>
        </p:sp>
        <p:sp>
          <p:nvSpPr>
            <p:cNvPr id="45" name="TextBox 44"/>
            <p:cNvSpPr txBox="1"/>
            <p:nvPr/>
          </p:nvSpPr>
          <p:spPr>
            <a:xfrm>
              <a:off x="9084758" y="6259428"/>
              <a:ext cx="1176665" cy="453509"/>
            </a:xfrm>
            <a:prstGeom prst="rect">
              <a:avLst/>
            </a:prstGeom>
            <a:noFill/>
          </p:spPr>
          <p:txBody>
            <a:bodyPr wrap="none" rtlCol="0">
              <a:spAutoFit/>
            </a:bodyPr>
            <a:lstStyle/>
            <a:p>
              <a:r>
                <a:rPr lang="en-GB" sz="1400" dirty="0" smtClean="0"/>
                <a:t>quantity</a:t>
              </a:r>
              <a:endParaRPr lang="en-GB" sz="1400" dirty="0"/>
            </a:p>
          </p:txBody>
        </p:sp>
        <p:sp>
          <p:nvSpPr>
            <p:cNvPr id="46" name="Oval 45"/>
            <p:cNvSpPr/>
            <p:nvPr/>
          </p:nvSpPr>
          <p:spPr>
            <a:xfrm>
              <a:off x="8047723" y="1750349"/>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47" name="Oval 46"/>
            <p:cNvSpPr/>
            <p:nvPr/>
          </p:nvSpPr>
          <p:spPr>
            <a:xfrm>
              <a:off x="8385722" y="2124130"/>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48" name="Oval 47"/>
            <p:cNvSpPr/>
            <p:nvPr/>
          </p:nvSpPr>
          <p:spPr>
            <a:xfrm>
              <a:off x="8385721" y="2503163"/>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9" name="Elbow Connector 48"/>
            <p:cNvCxnSpPr>
              <a:stCxn id="46" idx="4"/>
              <a:endCxn id="47" idx="2"/>
            </p:cNvCxnSpPr>
            <p:nvPr/>
          </p:nvCxnSpPr>
          <p:spPr>
            <a:xfrm rot="16200000" flipH="1">
              <a:off x="8198831" y="2106239"/>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50" name="Elbow Connector 49"/>
            <p:cNvCxnSpPr>
              <a:stCxn id="46" idx="4"/>
              <a:endCxn id="48" idx="2"/>
            </p:cNvCxnSpPr>
            <p:nvPr/>
          </p:nvCxnSpPr>
          <p:spPr>
            <a:xfrm rot="16200000" flipH="1">
              <a:off x="8009315" y="2295756"/>
              <a:ext cx="583815" cy="168998"/>
            </a:xfrm>
            <a:prstGeom prst="bentConnector2">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8373270" y="1716338"/>
              <a:ext cx="1543062" cy="453509"/>
            </a:xfrm>
            <a:prstGeom prst="rect">
              <a:avLst/>
            </a:prstGeom>
            <a:noFill/>
          </p:spPr>
          <p:txBody>
            <a:bodyPr wrap="none" rtlCol="0">
              <a:spAutoFit/>
            </a:bodyPr>
            <a:lstStyle/>
            <a:p>
              <a:r>
                <a:rPr lang="en-GB" sz="1400" dirty="0" smtClean="0"/>
                <a:t>salesperson</a:t>
              </a:r>
              <a:endParaRPr lang="en-GB" sz="1400" dirty="0"/>
            </a:p>
          </p:txBody>
        </p:sp>
        <p:sp>
          <p:nvSpPr>
            <p:cNvPr id="52" name="TextBox 51"/>
            <p:cNvSpPr txBox="1"/>
            <p:nvPr/>
          </p:nvSpPr>
          <p:spPr>
            <a:xfrm>
              <a:off x="8701278" y="2092927"/>
              <a:ext cx="472878" cy="453509"/>
            </a:xfrm>
            <a:prstGeom prst="rect">
              <a:avLst/>
            </a:prstGeom>
            <a:noFill/>
          </p:spPr>
          <p:txBody>
            <a:bodyPr wrap="none" rtlCol="0">
              <a:spAutoFit/>
            </a:bodyPr>
            <a:lstStyle/>
            <a:p>
              <a:r>
                <a:rPr lang="en-GB" sz="1400" dirty="0" smtClean="0"/>
                <a:t>id</a:t>
              </a:r>
              <a:endParaRPr lang="en-GB" sz="1400" dirty="0"/>
            </a:p>
          </p:txBody>
        </p:sp>
        <p:sp>
          <p:nvSpPr>
            <p:cNvPr id="53" name="TextBox 52"/>
            <p:cNvSpPr txBox="1"/>
            <p:nvPr/>
          </p:nvSpPr>
          <p:spPr>
            <a:xfrm>
              <a:off x="8701278" y="2498973"/>
              <a:ext cx="881507" cy="453509"/>
            </a:xfrm>
            <a:prstGeom prst="rect">
              <a:avLst/>
            </a:prstGeom>
            <a:noFill/>
          </p:spPr>
          <p:txBody>
            <a:bodyPr wrap="none" rtlCol="0">
              <a:spAutoFit/>
            </a:bodyPr>
            <a:lstStyle/>
            <a:p>
              <a:r>
                <a:rPr lang="en-GB" sz="1400" dirty="0" smtClean="0"/>
                <a:t>name</a:t>
              </a:r>
              <a:endParaRPr lang="en-GB" sz="1400" dirty="0"/>
            </a:p>
          </p:txBody>
        </p:sp>
        <p:sp>
          <p:nvSpPr>
            <p:cNvPr id="134" name="Oval 133"/>
            <p:cNvSpPr/>
            <p:nvPr/>
          </p:nvSpPr>
          <p:spPr>
            <a:xfrm>
              <a:off x="8488039" y="6640006"/>
              <a:ext cx="337998"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35" name="Oval 134"/>
            <p:cNvSpPr/>
            <p:nvPr/>
          </p:nvSpPr>
          <p:spPr>
            <a:xfrm>
              <a:off x="8826039" y="7013787"/>
              <a:ext cx="337998"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36" name="Oval 135"/>
            <p:cNvSpPr/>
            <p:nvPr/>
          </p:nvSpPr>
          <p:spPr>
            <a:xfrm>
              <a:off x="8826038" y="7392820"/>
              <a:ext cx="337998"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137" name="Elbow Connector 136"/>
            <p:cNvCxnSpPr>
              <a:stCxn id="13" idx="4"/>
              <a:endCxn id="134" idx="2"/>
            </p:cNvCxnSpPr>
            <p:nvPr/>
          </p:nvCxnSpPr>
          <p:spPr>
            <a:xfrm rot="16200000" flipH="1">
              <a:off x="7128865" y="5449831"/>
              <a:ext cx="2447031" cy="271317"/>
            </a:xfrm>
            <a:prstGeom prst="bentConnector2">
              <a:avLst/>
            </a:prstGeom>
          </p:spPr>
          <p:style>
            <a:lnRef idx="2">
              <a:schemeClr val="dk1"/>
            </a:lnRef>
            <a:fillRef idx="0">
              <a:schemeClr val="dk1"/>
            </a:fillRef>
            <a:effectRef idx="1">
              <a:schemeClr val="dk1"/>
            </a:effectRef>
            <a:fontRef idx="minor">
              <a:schemeClr val="tx1"/>
            </a:fontRef>
          </p:style>
        </p:cxnSp>
        <p:cxnSp>
          <p:nvCxnSpPr>
            <p:cNvPr id="138" name="Elbow Connector 137"/>
            <p:cNvCxnSpPr>
              <a:stCxn id="134" idx="4"/>
              <a:endCxn id="135" idx="2"/>
            </p:cNvCxnSpPr>
            <p:nvPr/>
          </p:nvCxnSpPr>
          <p:spPr>
            <a:xfrm rot="16200000" flipH="1">
              <a:off x="8639148" y="6995894"/>
              <a:ext cx="204782" cy="169000"/>
            </a:xfrm>
            <a:prstGeom prst="bentConnector2">
              <a:avLst/>
            </a:prstGeom>
          </p:spPr>
          <p:style>
            <a:lnRef idx="2">
              <a:schemeClr val="dk1"/>
            </a:lnRef>
            <a:fillRef idx="0">
              <a:schemeClr val="dk1"/>
            </a:fillRef>
            <a:effectRef idx="1">
              <a:schemeClr val="dk1"/>
            </a:effectRef>
            <a:fontRef idx="minor">
              <a:schemeClr val="tx1"/>
            </a:fontRef>
          </p:style>
        </p:cxnSp>
        <p:cxnSp>
          <p:nvCxnSpPr>
            <p:cNvPr id="144" name="Elbow Connector 143"/>
            <p:cNvCxnSpPr>
              <a:endCxn id="136" idx="2"/>
            </p:cNvCxnSpPr>
            <p:nvPr/>
          </p:nvCxnSpPr>
          <p:spPr>
            <a:xfrm rot="16200000" flipH="1">
              <a:off x="8459445" y="7195226"/>
              <a:ext cx="556050" cy="177138"/>
            </a:xfrm>
            <a:prstGeom prst="bentConnector2">
              <a:avLst/>
            </a:prstGeom>
          </p:spPr>
          <p:style>
            <a:lnRef idx="2">
              <a:schemeClr val="dk1"/>
            </a:lnRef>
            <a:fillRef idx="0">
              <a:schemeClr val="dk1"/>
            </a:fillRef>
            <a:effectRef idx="1">
              <a:schemeClr val="dk1"/>
            </a:effectRef>
            <a:fontRef idx="minor">
              <a:schemeClr val="tx1"/>
            </a:fontRef>
          </p:style>
        </p:cxnSp>
        <p:sp>
          <p:nvSpPr>
            <p:cNvPr id="147" name="TextBox 146"/>
            <p:cNvSpPr txBox="1"/>
            <p:nvPr/>
          </p:nvSpPr>
          <p:spPr>
            <a:xfrm>
              <a:off x="9119685" y="6965447"/>
              <a:ext cx="472878" cy="453509"/>
            </a:xfrm>
            <a:prstGeom prst="rect">
              <a:avLst/>
            </a:prstGeom>
            <a:noFill/>
          </p:spPr>
          <p:txBody>
            <a:bodyPr wrap="none" rtlCol="0">
              <a:spAutoFit/>
            </a:bodyPr>
            <a:lstStyle/>
            <a:p>
              <a:r>
                <a:rPr lang="en-GB" sz="1400" dirty="0" smtClean="0"/>
                <a:t>id</a:t>
              </a:r>
              <a:endParaRPr lang="en-GB" sz="1400" dirty="0"/>
            </a:p>
          </p:txBody>
        </p:sp>
        <p:sp>
          <p:nvSpPr>
            <p:cNvPr id="148" name="TextBox 147"/>
            <p:cNvSpPr txBox="1"/>
            <p:nvPr/>
          </p:nvSpPr>
          <p:spPr>
            <a:xfrm>
              <a:off x="9119685" y="7332112"/>
              <a:ext cx="1176665" cy="453509"/>
            </a:xfrm>
            <a:prstGeom prst="rect">
              <a:avLst/>
            </a:prstGeom>
            <a:noFill/>
          </p:spPr>
          <p:txBody>
            <a:bodyPr wrap="none" rtlCol="0">
              <a:spAutoFit/>
            </a:bodyPr>
            <a:lstStyle/>
            <a:p>
              <a:r>
                <a:rPr lang="en-GB" sz="1400" dirty="0" smtClean="0"/>
                <a:t>quantity</a:t>
              </a:r>
              <a:endParaRPr lang="en-GB" sz="1400" dirty="0"/>
            </a:p>
          </p:txBody>
        </p:sp>
        <p:sp>
          <p:nvSpPr>
            <p:cNvPr id="157" name="TextBox 156"/>
            <p:cNvSpPr txBox="1"/>
            <p:nvPr/>
          </p:nvSpPr>
          <p:spPr>
            <a:xfrm>
              <a:off x="8769891" y="6569094"/>
              <a:ext cx="762933" cy="453509"/>
            </a:xfrm>
            <a:prstGeom prst="rect">
              <a:avLst/>
            </a:prstGeom>
            <a:noFill/>
          </p:spPr>
          <p:txBody>
            <a:bodyPr wrap="none" rtlCol="0">
              <a:spAutoFit/>
            </a:bodyPr>
            <a:lstStyle/>
            <a:p>
              <a:r>
                <a:rPr lang="en-GB" sz="1400" dirty="0" smtClean="0"/>
                <a:t>item</a:t>
              </a:r>
              <a:endParaRPr lang="en-GB" sz="1400" dirty="0"/>
            </a:p>
          </p:txBody>
        </p:sp>
      </p:grpSp>
      <p:grpSp>
        <p:nvGrpSpPr>
          <p:cNvPr id="66" name="Group 65"/>
          <p:cNvGrpSpPr/>
          <p:nvPr/>
        </p:nvGrpSpPr>
        <p:grpSpPr>
          <a:xfrm>
            <a:off x="1575280" y="3758411"/>
            <a:ext cx="9192723" cy="567920"/>
            <a:chOff x="1778795" y="3130548"/>
            <a:chExt cx="9192723" cy="567920"/>
          </a:xfrm>
        </p:grpSpPr>
        <p:sp>
          <p:nvSpPr>
            <p:cNvPr id="55" name="TextBox 54"/>
            <p:cNvSpPr txBox="1"/>
            <p:nvPr/>
          </p:nvSpPr>
          <p:spPr>
            <a:xfrm>
              <a:off x="5193508" y="3329136"/>
              <a:ext cx="2212638" cy="369332"/>
            </a:xfrm>
            <a:prstGeom prst="rect">
              <a:avLst/>
            </a:prstGeom>
            <a:noFill/>
          </p:spPr>
          <p:txBody>
            <a:bodyPr wrap="square" rtlCol="0">
              <a:spAutoFit/>
            </a:bodyPr>
            <a:lstStyle/>
            <a:p>
              <a:r>
                <a:rPr lang="en-GB" dirty="0" smtClean="0"/>
                <a:t>/order/customer/@id</a:t>
              </a:r>
              <a:endParaRPr lang="en-GB" dirty="0"/>
            </a:p>
          </p:txBody>
        </p:sp>
        <p:cxnSp>
          <p:nvCxnSpPr>
            <p:cNvPr id="57" name="Straight Arrow Connector 56"/>
            <p:cNvCxnSpPr>
              <a:stCxn id="55" idx="1"/>
            </p:cNvCxnSpPr>
            <p:nvPr/>
          </p:nvCxnSpPr>
          <p:spPr>
            <a:xfrm flipH="1" flipV="1">
              <a:off x="2878932" y="3453244"/>
              <a:ext cx="2314576" cy="605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a:stCxn id="55" idx="3"/>
              <a:endCxn id="64" idx="2"/>
            </p:cNvCxnSpPr>
            <p:nvPr/>
          </p:nvCxnSpPr>
          <p:spPr>
            <a:xfrm flipV="1">
              <a:off x="7406146" y="3313952"/>
              <a:ext cx="2712894" cy="199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Oval 62"/>
            <p:cNvSpPr/>
            <p:nvPr/>
          </p:nvSpPr>
          <p:spPr>
            <a:xfrm>
              <a:off x="1778795" y="3271016"/>
              <a:ext cx="985446" cy="348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p:cNvSpPr/>
            <p:nvPr/>
          </p:nvSpPr>
          <p:spPr>
            <a:xfrm>
              <a:off x="10119040" y="3130548"/>
              <a:ext cx="852478" cy="3668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p:cNvGrpSpPr/>
          <p:nvPr/>
        </p:nvGrpSpPr>
        <p:grpSpPr>
          <a:xfrm>
            <a:off x="573515" y="4580844"/>
            <a:ext cx="11016360" cy="1055835"/>
            <a:chOff x="774322" y="3971066"/>
            <a:chExt cx="11016360" cy="1055835"/>
          </a:xfrm>
        </p:grpSpPr>
        <p:sp>
          <p:nvSpPr>
            <p:cNvPr id="68" name="TextBox 67"/>
            <p:cNvSpPr txBox="1"/>
            <p:nvPr/>
          </p:nvSpPr>
          <p:spPr>
            <a:xfrm>
              <a:off x="5450978" y="4630307"/>
              <a:ext cx="2150686" cy="369332"/>
            </a:xfrm>
            <a:prstGeom prst="rect">
              <a:avLst/>
            </a:prstGeom>
            <a:noFill/>
          </p:spPr>
          <p:txBody>
            <a:bodyPr wrap="square" rtlCol="0">
              <a:spAutoFit/>
            </a:bodyPr>
            <a:lstStyle/>
            <a:p>
              <a:r>
                <a:rPr lang="en-GB" dirty="0" smtClean="0"/>
                <a:t>/order/items/item[1]</a:t>
              </a:r>
              <a:endParaRPr lang="en-GB" dirty="0"/>
            </a:p>
          </p:txBody>
        </p:sp>
        <p:cxnSp>
          <p:nvCxnSpPr>
            <p:cNvPr id="69" name="Straight Arrow Connector 68"/>
            <p:cNvCxnSpPr>
              <a:stCxn id="68" idx="1"/>
              <a:endCxn id="71" idx="6"/>
            </p:cNvCxnSpPr>
            <p:nvPr/>
          </p:nvCxnSpPr>
          <p:spPr>
            <a:xfrm flipH="1">
              <a:off x="3844052" y="4814973"/>
              <a:ext cx="1606926" cy="377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8" idx="3"/>
              <a:endCxn id="72" idx="2"/>
            </p:cNvCxnSpPr>
            <p:nvPr/>
          </p:nvCxnSpPr>
          <p:spPr>
            <a:xfrm flipV="1">
              <a:off x="7601664" y="4389966"/>
              <a:ext cx="2454169" cy="4250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 name="Oval 70"/>
            <p:cNvSpPr/>
            <p:nvPr/>
          </p:nvSpPr>
          <p:spPr>
            <a:xfrm>
              <a:off x="774322" y="4678509"/>
              <a:ext cx="3069730" cy="348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10055833" y="3971066"/>
              <a:ext cx="1734849" cy="8377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2" name="Group 81"/>
          <p:cNvGrpSpPr/>
          <p:nvPr/>
        </p:nvGrpSpPr>
        <p:grpSpPr>
          <a:xfrm>
            <a:off x="573583" y="3059003"/>
            <a:ext cx="10469973" cy="646042"/>
            <a:chOff x="759701" y="3330587"/>
            <a:chExt cx="10469973" cy="646042"/>
          </a:xfrm>
        </p:grpSpPr>
        <p:sp>
          <p:nvSpPr>
            <p:cNvPr id="83" name="TextBox 82"/>
            <p:cNvSpPr txBox="1"/>
            <p:nvPr/>
          </p:nvSpPr>
          <p:spPr>
            <a:xfrm>
              <a:off x="5251788" y="3330587"/>
              <a:ext cx="2599574" cy="369332"/>
            </a:xfrm>
            <a:prstGeom prst="rect">
              <a:avLst/>
            </a:prstGeom>
            <a:noFill/>
          </p:spPr>
          <p:txBody>
            <a:bodyPr wrap="square" rtlCol="0">
              <a:spAutoFit/>
            </a:bodyPr>
            <a:lstStyle/>
            <a:p>
              <a:r>
                <a:rPr lang="en-GB" dirty="0" smtClean="0"/>
                <a:t>/order/salesperson/name</a:t>
              </a:r>
              <a:endParaRPr lang="en-GB" dirty="0"/>
            </a:p>
          </p:txBody>
        </p:sp>
        <p:cxnSp>
          <p:nvCxnSpPr>
            <p:cNvPr id="84" name="Straight Arrow Connector 83"/>
            <p:cNvCxnSpPr>
              <a:stCxn id="83" idx="1"/>
              <a:endCxn id="86" idx="6"/>
            </p:cNvCxnSpPr>
            <p:nvPr/>
          </p:nvCxnSpPr>
          <p:spPr>
            <a:xfrm flipH="1">
              <a:off x="3829431" y="3515253"/>
              <a:ext cx="1422357" cy="287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p:cNvCxnSpPr>
              <a:stCxn id="83" idx="3"/>
              <a:endCxn id="87" idx="2"/>
            </p:cNvCxnSpPr>
            <p:nvPr/>
          </p:nvCxnSpPr>
          <p:spPr>
            <a:xfrm>
              <a:off x="7851362" y="3515253"/>
              <a:ext cx="2247729" cy="2249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6" name="Oval 85"/>
            <p:cNvSpPr/>
            <p:nvPr/>
          </p:nvSpPr>
          <p:spPr>
            <a:xfrm>
              <a:off x="759701" y="3628237"/>
              <a:ext cx="3069730" cy="348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10099091" y="3556771"/>
              <a:ext cx="1130583" cy="3668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4" name="Group 93"/>
          <p:cNvGrpSpPr/>
          <p:nvPr/>
        </p:nvGrpSpPr>
        <p:grpSpPr>
          <a:xfrm>
            <a:off x="604151" y="3468591"/>
            <a:ext cx="10446944" cy="1549042"/>
            <a:chOff x="749366" y="3450597"/>
            <a:chExt cx="10446944" cy="1549042"/>
          </a:xfrm>
        </p:grpSpPr>
        <p:sp>
          <p:nvSpPr>
            <p:cNvPr id="95" name="TextBox 94"/>
            <p:cNvSpPr txBox="1"/>
            <p:nvPr/>
          </p:nvSpPr>
          <p:spPr>
            <a:xfrm>
              <a:off x="5450978" y="4630307"/>
              <a:ext cx="1516518" cy="369332"/>
            </a:xfrm>
            <a:prstGeom prst="rect">
              <a:avLst/>
            </a:prstGeom>
            <a:noFill/>
          </p:spPr>
          <p:txBody>
            <a:bodyPr wrap="square" rtlCol="0">
              <a:spAutoFit/>
            </a:bodyPr>
            <a:lstStyle/>
            <a:p>
              <a:r>
                <a:rPr lang="en-GB" dirty="0" smtClean="0"/>
                <a:t>/order//name</a:t>
              </a:r>
              <a:endParaRPr lang="en-GB" dirty="0"/>
            </a:p>
          </p:txBody>
        </p:sp>
        <p:cxnSp>
          <p:nvCxnSpPr>
            <p:cNvPr id="96" name="Straight Arrow Connector 95"/>
            <p:cNvCxnSpPr>
              <a:stCxn id="95" idx="1"/>
              <a:endCxn id="98" idx="6"/>
            </p:cNvCxnSpPr>
            <p:nvPr/>
          </p:nvCxnSpPr>
          <p:spPr>
            <a:xfrm flipH="1" flipV="1">
              <a:off x="3819096" y="4360198"/>
              <a:ext cx="1631882" cy="45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p:cNvCxnSpPr>
              <a:stCxn id="95" idx="3"/>
              <a:endCxn id="99" idx="2"/>
            </p:cNvCxnSpPr>
            <p:nvPr/>
          </p:nvCxnSpPr>
          <p:spPr>
            <a:xfrm flipV="1">
              <a:off x="6967496" y="4206977"/>
              <a:ext cx="3010984" cy="6079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8" name="Oval 97"/>
            <p:cNvSpPr/>
            <p:nvPr/>
          </p:nvSpPr>
          <p:spPr>
            <a:xfrm>
              <a:off x="749366" y="4186002"/>
              <a:ext cx="3069730" cy="348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p:cNvSpPr/>
            <p:nvPr/>
          </p:nvSpPr>
          <p:spPr>
            <a:xfrm>
              <a:off x="9978480" y="4018069"/>
              <a:ext cx="1217830" cy="3778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p:cNvCxnSpPr>
              <a:stCxn id="95" idx="3"/>
              <a:endCxn id="87" idx="2"/>
            </p:cNvCxnSpPr>
            <p:nvPr/>
          </p:nvCxnSpPr>
          <p:spPr>
            <a:xfrm flipV="1">
              <a:off x="6967496" y="3450597"/>
              <a:ext cx="3090692" cy="13643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p:cNvCxnSpPr>
              <a:stCxn id="95" idx="1"/>
              <a:endCxn id="86" idx="5"/>
            </p:cNvCxnSpPr>
            <p:nvPr/>
          </p:nvCxnSpPr>
          <p:spPr>
            <a:xfrm flipH="1" flipV="1">
              <a:off x="3338976" y="3636030"/>
              <a:ext cx="2112002" cy="11789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604478" y="5288287"/>
            <a:ext cx="11049594" cy="1585785"/>
            <a:chOff x="925433" y="3930165"/>
            <a:chExt cx="11049594" cy="1585785"/>
          </a:xfrm>
        </p:grpSpPr>
        <p:sp>
          <p:nvSpPr>
            <p:cNvPr id="116" name="TextBox 115"/>
            <p:cNvSpPr txBox="1"/>
            <p:nvPr/>
          </p:nvSpPr>
          <p:spPr>
            <a:xfrm>
              <a:off x="5105500" y="4672042"/>
              <a:ext cx="3417976" cy="369332"/>
            </a:xfrm>
            <a:prstGeom prst="rect">
              <a:avLst/>
            </a:prstGeom>
            <a:noFill/>
          </p:spPr>
          <p:txBody>
            <a:bodyPr wrap="square" rtlCol="0">
              <a:spAutoFit/>
            </a:bodyPr>
            <a:lstStyle/>
            <a:p>
              <a:r>
                <a:rPr lang="en-GB" dirty="0" smtClean="0"/>
                <a:t>/order/items/item[@quantity &gt; 1]</a:t>
              </a:r>
              <a:endParaRPr lang="en-GB" dirty="0"/>
            </a:p>
          </p:txBody>
        </p:sp>
        <p:cxnSp>
          <p:nvCxnSpPr>
            <p:cNvPr id="117" name="Straight Arrow Connector 116"/>
            <p:cNvCxnSpPr>
              <a:stCxn id="116" idx="1"/>
              <a:endCxn id="119" idx="6"/>
            </p:cNvCxnSpPr>
            <p:nvPr/>
          </p:nvCxnSpPr>
          <p:spPr>
            <a:xfrm flipH="1" flipV="1">
              <a:off x="3995163" y="4652175"/>
              <a:ext cx="1110337" cy="2045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8" name="Straight Arrow Connector 117"/>
            <p:cNvCxnSpPr>
              <a:stCxn id="116" idx="3"/>
              <a:endCxn id="120" idx="2"/>
            </p:cNvCxnSpPr>
            <p:nvPr/>
          </p:nvCxnSpPr>
          <p:spPr>
            <a:xfrm>
              <a:off x="8523476" y="4856708"/>
              <a:ext cx="1838894" cy="239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9" name="Oval 118"/>
            <p:cNvSpPr/>
            <p:nvPr/>
          </p:nvSpPr>
          <p:spPr>
            <a:xfrm>
              <a:off x="925433" y="4477979"/>
              <a:ext cx="3069730" cy="348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p:cNvSpPr/>
            <p:nvPr/>
          </p:nvSpPr>
          <p:spPr>
            <a:xfrm>
              <a:off x="10362370" y="4675916"/>
              <a:ext cx="1612657" cy="8400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8" name="Straight Arrow Connector 127"/>
            <p:cNvCxnSpPr>
              <a:endCxn id="71" idx="5"/>
            </p:cNvCxnSpPr>
            <p:nvPr/>
          </p:nvCxnSpPr>
          <p:spPr>
            <a:xfrm flipH="1" flipV="1">
              <a:off x="3514648" y="4227536"/>
              <a:ext cx="1590852" cy="6291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1" name="Straight Arrow Connector 130"/>
            <p:cNvCxnSpPr>
              <a:stCxn id="116" idx="3"/>
            </p:cNvCxnSpPr>
            <p:nvPr/>
          </p:nvCxnSpPr>
          <p:spPr>
            <a:xfrm flipV="1">
              <a:off x="8523476" y="3930165"/>
              <a:ext cx="1922142" cy="926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32873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barn(outVertical)">
                                      <p:cBhvr>
                                        <p:cTn id="23" dur="5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barn(outVertical)">
                                      <p:cBhvr>
                                        <p:cTn id="28" dur="500"/>
                                        <p:tgtEl>
                                          <p:spTgt spid="6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barn(outVertical)">
                                      <p:cBhvr>
                                        <p:cTn id="33" dur="500"/>
                                        <p:tgtEl>
                                          <p:spTgt spid="94"/>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nodeType="click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barn(outVertical)">
                                      <p:cBhvr>
                                        <p:cTn id="38" dur="500"/>
                                        <p:tgtEl>
                                          <p:spTgt spid="6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nodeType="click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barn(outVertical)">
                                      <p:cBhvr>
                                        <p:cTn id="43"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smtClean="0"/>
              <a:t>For, (Let), Where, Order By, Return</a:t>
            </a:r>
            <a:endParaRPr lang="en-GB" dirty="0"/>
          </a:p>
        </p:txBody>
      </p:sp>
      <p:sp>
        <p:nvSpPr>
          <p:cNvPr id="6" name="Rectangle 5"/>
          <p:cNvSpPr/>
          <p:nvPr/>
        </p:nvSpPr>
        <p:spPr>
          <a:xfrm>
            <a:off x="379413" y="2528011"/>
            <a:ext cx="11470107" cy="4247317"/>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rPr>
              <a:t>&lt;?xml version="1.0" encoding="ISO-8859-1"?&gt;</a:t>
            </a:r>
          </a:p>
          <a:p>
            <a:r>
              <a:rPr lang="en-GB" dirty="0">
                <a:solidFill>
                  <a:srgbClr val="0000FF"/>
                </a:solidFill>
              </a:rPr>
              <a:t>&lt;</a:t>
            </a:r>
            <a:r>
              <a:rPr lang="en-GB" dirty="0">
                <a:solidFill>
                  <a:srgbClr val="990000"/>
                </a:solidFill>
              </a:rPr>
              <a:t>order</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123456</a:t>
            </a:r>
            <a:r>
              <a:rPr lang="en-GB" dirty="0">
                <a:solidFill>
                  <a:srgbClr val="0000FF"/>
                </a:solidFill>
              </a:rPr>
              <a:t>" </a:t>
            </a:r>
            <a:r>
              <a:rPr lang="en-GB" dirty="0">
                <a:solidFill>
                  <a:srgbClr val="990000"/>
                </a:solidFill>
              </a:rPr>
              <a:t>date</a:t>
            </a:r>
            <a:r>
              <a:rPr lang="en-GB" dirty="0">
                <a:solidFill>
                  <a:srgbClr val="0000FF"/>
                </a:solidFill>
              </a:rPr>
              <a:t>="</a:t>
            </a:r>
            <a:r>
              <a:rPr lang="en-GB" dirty="0">
                <a:solidFill>
                  <a:srgbClr val="000000"/>
                </a:solidFill>
              </a:rPr>
              <a:t>2015-01-01</a:t>
            </a:r>
            <a:r>
              <a:rPr lang="en-GB" dirty="0">
                <a:solidFill>
                  <a:srgbClr val="0000FF"/>
                </a:solidFill>
              </a:rPr>
              <a:t>"&gt;</a:t>
            </a:r>
          </a:p>
          <a:p>
            <a:r>
              <a:rPr lang="en-GB" dirty="0">
                <a:solidFill>
                  <a:srgbClr val="0000FF"/>
                </a:solidFill>
              </a:rPr>
              <a:t>  &lt;</a:t>
            </a:r>
            <a:r>
              <a:rPr lang="en-GB" dirty="0">
                <a:solidFill>
                  <a:srgbClr val="990000"/>
                </a:solidFill>
              </a:rPr>
              <a:t>salesperson id</a:t>
            </a:r>
            <a:r>
              <a:rPr lang="en-GB" dirty="0">
                <a:solidFill>
                  <a:srgbClr val="0000FF"/>
                </a:solidFill>
              </a:rPr>
              <a:t>="</a:t>
            </a:r>
            <a:r>
              <a:rPr lang="en-GB" dirty="0">
                <a:solidFill>
                  <a:srgbClr val="000000"/>
                </a:solidFill>
              </a:rPr>
              <a:t>123</a:t>
            </a:r>
            <a:r>
              <a:rPr lang="en-GB" dirty="0">
                <a:solidFill>
                  <a:srgbClr val="0000FF"/>
                </a:solidFill>
              </a:rPr>
              <a:t>"&gt;</a:t>
            </a:r>
          </a:p>
          <a:p>
            <a:r>
              <a:rPr lang="en-GB" dirty="0">
                <a:solidFill>
                  <a:srgbClr val="0000FF"/>
                </a:solidFill>
              </a:rPr>
              <a:t>    &lt;</a:t>
            </a:r>
            <a:r>
              <a:rPr lang="en-GB" dirty="0">
                <a:solidFill>
                  <a:srgbClr val="990000"/>
                </a:solidFill>
              </a:rPr>
              <a:t>name</a:t>
            </a:r>
            <a:r>
              <a:rPr lang="en-GB" dirty="0">
                <a:solidFill>
                  <a:srgbClr val="0000FF"/>
                </a:solidFill>
              </a:rPr>
              <a:t>&gt;</a:t>
            </a:r>
            <a:r>
              <a:rPr lang="en-GB" dirty="0"/>
              <a:t>Naomi Sharp</a:t>
            </a:r>
            <a:r>
              <a:rPr lang="en-GB" dirty="0">
                <a:solidFill>
                  <a:srgbClr val="0000FF"/>
                </a:solidFill>
              </a:rPr>
              <a:t>&lt;/</a:t>
            </a:r>
            <a:r>
              <a:rPr lang="en-GB" dirty="0">
                <a:solidFill>
                  <a:srgbClr val="990000"/>
                </a:solidFill>
              </a:rPr>
              <a:t>name</a:t>
            </a:r>
            <a:r>
              <a:rPr lang="en-GB" dirty="0">
                <a:solidFill>
                  <a:srgbClr val="0000FF"/>
                </a:solidFill>
              </a:rPr>
              <a:t>&gt;</a:t>
            </a:r>
          </a:p>
          <a:p>
            <a:r>
              <a:rPr lang="en-GB" dirty="0">
                <a:solidFill>
                  <a:srgbClr val="0000FF"/>
                </a:solidFill>
              </a:rPr>
              <a:t>  &lt;/</a:t>
            </a:r>
            <a:r>
              <a:rPr lang="en-GB" dirty="0">
                <a:solidFill>
                  <a:srgbClr val="990000"/>
                </a:solidFill>
              </a:rPr>
              <a:t>salesperson</a:t>
            </a:r>
            <a:r>
              <a:rPr lang="en-GB" dirty="0">
                <a:solidFill>
                  <a:srgbClr val="0000FF"/>
                </a:solidFill>
              </a:rPr>
              <a:t>&gt;</a:t>
            </a:r>
          </a:p>
          <a:p>
            <a:r>
              <a:rPr lang="en-GB" dirty="0">
                <a:solidFill>
                  <a:srgbClr val="0000FF"/>
                </a:solidFill>
              </a:rPr>
              <a:t>  &lt;</a:t>
            </a:r>
            <a:r>
              <a:rPr lang="en-GB" dirty="0">
                <a:solidFill>
                  <a:srgbClr val="990000"/>
                </a:solidFill>
              </a:rPr>
              <a:t>customer</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921</a:t>
            </a:r>
            <a:r>
              <a:rPr lang="en-GB" dirty="0">
                <a:solidFill>
                  <a:srgbClr val="0000FF"/>
                </a:solidFill>
              </a:rPr>
              <a:t>"&gt;</a:t>
            </a:r>
          </a:p>
          <a:p>
            <a:r>
              <a:rPr lang="en-GB" dirty="0">
                <a:solidFill>
                  <a:srgbClr val="0000FF"/>
                </a:solidFill>
              </a:rPr>
              <a:t>    &lt;</a:t>
            </a:r>
            <a:r>
              <a:rPr lang="en-GB" dirty="0">
                <a:solidFill>
                  <a:srgbClr val="990000"/>
                </a:solidFill>
              </a:rPr>
              <a:t>name</a:t>
            </a:r>
            <a:r>
              <a:rPr lang="en-GB" dirty="0">
                <a:solidFill>
                  <a:srgbClr val="0000FF"/>
                </a:solidFill>
              </a:rPr>
              <a:t>&gt;</a:t>
            </a:r>
            <a:r>
              <a:rPr lang="en-GB" dirty="0"/>
              <a:t>Dan Drayton</a:t>
            </a:r>
            <a:r>
              <a:rPr lang="en-GB" dirty="0">
                <a:solidFill>
                  <a:srgbClr val="0000FF"/>
                </a:solidFill>
              </a:rPr>
              <a:t>&lt;/</a:t>
            </a:r>
            <a:r>
              <a:rPr lang="en-GB" dirty="0">
                <a:solidFill>
                  <a:srgbClr val="990000"/>
                </a:solidFill>
              </a:rPr>
              <a:t>name</a:t>
            </a:r>
            <a:r>
              <a:rPr lang="en-GB" dirty="0">
                <a:solidFill>
                  <a:srgbClr val="0000FF"/>
                </a:solidFill>
              </a:rPr>
              <a:t>&gt;</a:t>
            </a:r>
          </a:p>
          <a:p>
            <a:r>
              <a:rPr lang="en-GB" dirty="0" smtClean="0">
                <a:solidFill>
                  <a:srgbClr val="0000FF"/>
                </a:solidFill>
              </a:rPr>
              <a:t>  &lt;/</a:t>
            </a:r>
            <a:r>
              <a:rPr lang="en-GB" dirty="0">
                <a:solidFill>
                  <a:srgbClr val="990000"/>
                </a:solidFill>
              </a:rPr>
              <a:t>customer</a:t>
            </a:r>
            <a:r>
              <a:rPr lang="en-GB" dirty="0" smtClean="0">
                <a:solidFill>
                  <a:srgbClr val="0000FF"/>
                </a:solidFill>
              </a:rPr>
              <a:t>&gt;</a:t>
            </a:r>
          </a:p>
          <a:p>
            <a:r>
              <a:rPr lang="en-GB" dirty="0">
                <a:solidFill>
                  <a:srgbClr val="0000FF"/>
                </a:solidFill>
              </a:rPr>
              <a:t> </a:t>
            </a:r>
            <a:r>
              <a:rPr lang="en-GB" dirty="0" smtClean="0">
                <a:solidFill>
                  <a:srgbClr val="0000FF"/>
                </a:solidFill>
              </a:rPr>
              <a:t> </a:t>
            </a:r>
            <a:r>
              <a:rPr lang="en-GB" dirty="0" smtClean="0">
                <a:solidFill>
                  <a:schemeClr val="bg1">
                    <a:lumMod val="50000"/>
                  </a:schemeClr>
                </a:solidFill>
              </a:rPr>
              <a:t>&lt;!-- </a:t>
            </a:r>
            <a:r>
              <a:rPr lang="en-GB" dirty="0">
                <a:solidFill>
                  <a:schemeClr val="bg1">
                    <a:lumMod val="50000"/>
                  </a:schemeClr>
                </a:solidFill>
              </a:rPr>
              <a:t>an order may contain multiple items --&gt;</a:t>
            </a:r>
            <a:endParaRPr lang="en-GB" dirty="0">
              <a:solidFill>
                <a:srgbClr val="0000FF"/>
              </a:solidFill>
            </a:endParaRPr>
          </a:p>
          <a:p>
            <a:r>
              <a:rPr lang="en-GB" dirty="0">
                <a:solidFill>
                  <a:srgbClr val="0000FF"/>
                </a:solidFill>
              </a:rPr>
              <a:t>  &lt;</a:t>
            </a:r>
            <a:r>
              <a:rPr lang="en-GB" dirty="0">
                <a:solidFill>
                  <a:srgbClr val="990000"/>
                </a:solidFill>
              </a:rPr>
              <a:t>items</a:t>
            </a:r>
            <a:r>
              <a:rPr lang="en-GB" dirty="0">
                <a:solidFill>
                  <a:srgbClr val="0000FF"/>
                </a:solidFill>
              </a:rPr>
              <a:t>&gt;</a:t>
            </a:r>
          </a:p>
          <a:p>
            <a:r>
              <a:rPr lang="en-GB" dirty="0">
                <a:solidFill>
                  <a:srgbClr val="0000FF"/>
                </a:solidFill>
              </a:rPr>
              <a:t> </a:t>
            </a:r>
            <a:r>
              <a:rPr lang="en-GB" dirty="0" smtClean="0">
                <a:solidFill>
                  <a:srgbClr val="0000FF"/>
                </a:solidFill>
              </a:rPr>
              <a:t>   &lt;</a:t>
            </a:r>
            <a:r>
              <a:rPr lang="en-GB" dirty="0">
                <a:solidFill>
                  <a:srgbClr val="990000"/>
                </a:solidFill>
              </a:rPr>
              <a:t>item</a:t>
            </a:r>
            <a:r>
              <a:rPr lang="en-GB" dirty="0">
                <a:solidFill>
                  <a:srgbClr val="0000FF"/>
                </a:solidFill>
              </a:rPr>
              <a:t> </a:t>
            </a:r>
            <a:r>
              <a:rPr lang="en-GB" dirty="0" smtClean="0">
                <a:solidFill>
                  <a:srgbClr val="990000"/>
                </a:solidFill>
              </a:rPr>
              <a:t>id</a:t>
            </a:r>
            <a:r>
              <a:rPr lang="en-GB" dirty="0" smtClean="0">
                <a:solidFill>
                  <a:srgbClr val="0000FF"/>
                </a:solidFill>
              </a:rPr>
              <a:t>="</a:t>
            </a:r>
            <a:r>
              <a:rPr lang="en-GB" dirty="0" smtClean="0">
                <a:solidFill>
                  <a:srgbClr val="000000"/>
                </a:solidFill>
              </a:rPr>
              <a:t>268</a:t>
            </a:r>
            <a:r>
              <a:rPr lang="en-GB" dirty="0">
                <a:solidFill>
                  <a:srgbClr val="0000FF"/>
                </a:solidFill>
              </a:rPr>
              <a:t>" </a:t>
            </a:r>
            <a:r>
              <a:rPr lang="en-GB" dirty="0">
                <a:solidFill>
                  <a:srgbClr val="990000"/>
                </a:solidFill>
              </a:rPr>
              <a:t>quantity</a:t>
            </a:r>
            <a:r>
              <a:rPr lang="en-GB" dirty="0">
                <a:solidFill>
                  <a:srgbClr val="0000FF"/>
                </a:solidFill>
              </a:rPr>
              <a:t>="</a:t>
            </a:r>
            <a:r>
              <a:rPr lang="en-GB" dirty="0">
                <a:solidFill>
                  <a:srgbClr val="000000"/>
                </a:solidFill>
              </a:rPr>
              <a:t>2</a:t>
            </a:r>
            <a:r>
              <a:rPr lang="en-GB" dirty="0">
                <a:solidFill>
                  <a:srgbClr val="0000FF"/>
                </a:solidFill>
              </a:rPr>
              <a:t>"/&gt; </a:t>
            </a:r>
            <a:endParaRPr lang="en-GB" dirty="0" smtClean="0">
              <a:solidFill>
                <a:srgbClr val="0000FF"/>
              </a:solidFill>
            </a:endParaRPr>
          </a:p>
          <a:p>
            <a:r>
              <a:rPr lang="en-GB" dirty="0">
                <a:solidFill>
                  <a:srgbClr val="0000FF"/>
                </a:solidFill>
              </a:rPr>
              <a:t> </a:t>
            </a:r>
            <a:r>
              <a:rPr lang="en-GB" dirty="0" smtClean="0">
                <a:solidFill>
                  <a:srgbClr val="0000FF"/>
                </a:solidFill>
              </a:rPr>
              <a:t>   &lt;</a:t>
            </a:r>
            <a:r>
              <a:rPr lang="en-GB" dirty="0">
                <a:solidFill>
                  <a:srgbClr val="990000"/>
                </a:solidFill>
              </a:rPr>
              <a:t>item</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561</a:t>
            </a:r>
            <a:r>
              <a:rPr lang="en-GB" dirty="0">
                <a:solidFill>
                  <a:srgbClr val="0000FF"/>
                </a:solidFill>
              </a:rPr>
              <a:t>" </a:t>
            </a:r>
            <a:r>
              <a:rPr lang="en-GB" dirty="0">
                <a:solidFill>
                  <a:srgbClr val="990000"/>
                </a:solidFill>
              </a:rPr>
              <a:t>quantity</a:t>
            </a:r>
            <a:r>
              <a:rPr lang="en-GB" dirty="0">
                <a:solidFill>
                  <a:srgbClr val="0000FF"/>
                </a:solidFill>
              </a:rPr>
              <a:t>="</a:t>
            </a:r>
            <a:r>
              <a:rPr lang="en-GB" dirty="0">
                <a:solidFill>
                  <a:srgbClr val="000000"/>
                </a:solidFill>
              </a:rPr>
              <a:t>1</a:t>
            </a:r>
            <a:r>
              <a:rPr lang="en-GB" dirty="0">
                <a:solidFill>
                  <a:srgbClr val="0000FF"/>
                </a:solidFill>
              </a:rPr>
              <a:t>"/&gt;</a:t>
            </a:r>
          </a:p>
          <a:p>
            <a:r>
              <a:rPr lang="en-GB" dirty="0">
                <a:solidFill>
                  <a:srgbClr val="0000FF"/>
                </a:solidFill>
              </a:rPr>
              <a:t>    &lt;</a:t>
            </a:r>
            <a:r>
              <a:rPr lang="en-GB" dirty="0">
                <a:solidFill>
                  <a:srgbClr val="990000"/>
                </a:solidFill>
              </a:rPr>
              <a:t>item</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127</a:t>
            </a:r>
            <a:r>
              <a:rPr lang="en-GB" dirty="0">
                <a:solidFill>
                  <a:srgbClr val="0000FF"/>
                </a:solidFill>
              </a:rPr>
              <a:t>" </a:t>
            </a:r>
            <a:r>
              <a:rPr lang="en-GB" dirty="0">
                <a:solidFill>
                  <a:srgbClr val="990000"/>
                </a:solidFill>
              </a:rPr>
              <a:t>quantity</a:t>
            </a:r>
            <a:r>
              <a:rPr lang="en-GB" dirty="0">
                <a:solidFill>
                  <a:srgbClr val="0000FF"/>
                </a:solidFill>
              </a:rPr>
              <a:t>="</a:t>
            </a:r>
            <a:r>
              <a:rPr lang="en-GB" dirty="0">
                <a:solidFill>
                  <a:srgbClr val="000000"/>
                </a:solidFill>
              </a:rPr>
              <a:t>2</a:t>
            </a:r>
            <a:r>
              <a:rPr lang="en-GB" dirty="0" smtClean="0">
                <a:solidFill>
                  <a:srgbClr val="0000FF"/>
                </a:solidFill>
              </a:rPr>
              <a:t>"/&gt;</a:t>
            </a:r>
            <a:endParaRPr lang="en-GB" dirty="0">
              <a:solidFill>
                <a:srgbClr val="0000FF"/>
              </a:solidFill>
            </a:endParaRPr>
          </a:p>
          <a:p>
            <a:r>
              <a:rPr lang="en-GB" dirty="0">
                <a:solidFill>
                  <a:srgbClr val="0000FF"/>
                </a:solidFill>
              </a:rPr>
              <a:t>  &lt;/</a:t>
            </a:r>
            <a:r>
              <a:rPr lang="en-GB" dirty="0">
                <a:solidFill>
                  <a:srgbClr val="990000"/>
                </a:solidFill>
              </a:rPr>
              <a:t>items</a:t>
            </a:r>
            <a:r>
              <a:rPr lang="en-GB" dirty="0">
                <a:solidFill>
                  <a:srgbClr val="0000FF"/>
                </a:solidFill>
              </a:rPr>
              <a:t>&gt;</a:t>
            </a:r>
          </a:p>
          <a:p>
            <a:r>
              <a:rPr lang="en-GB" dirty="0">
                <a:solidFill>
                  <a:srgbClr val="0000FF"/>
                </a:solidFill>
              </a:rPr>
              <a:t>&lt;/</a:t>
            </a:r>
            <a:r>
              <a:rPr lang="en-GB" dirty="0">
                <a:solidFill>
                  <a:srgbClr val="990000"/>
                </a:solidFill>
              </a:rPr>
              <a:t>order</a:t>
            </a:r>
            <a:r>
              <a:rPr lang="en-GB" dirty="0">
                <a:solidFill>
                  <a:srgbClr val="0000FF"/>
                </a:solidFill>
              </a:rPr>
              <a:t>&gt;</a:t>
            </a:r>
            <a:endParaRPr lang="en-GB"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solidFill>
                  <a:prstClr val="black"/>
                </a:solidFill>
              </a:rPr>
              <a:t>XQuery</a:t>
            </a:r>
            <a:r>
              <a:rPr lang="en-GB" sz="4000" dirty="0">
                <a:solidFill>
                  <a:prstClr val="black"/>
                </a:solidFill>
              </a:rPr>
              <a:t/>
            </a:r>
            <a:br>
              <a:rPr lang="en-GB" sz="4000" dirty="0">
                <a:solidFill>
                  <a:prstClr val="black"/>
                </a:solidFill>
              </a:rPr>
            </a:br>
            <a:r>
              <a:rPr lang="en-GB" sz="3200" dirty="0" smtClean="0">
                <a:solidFill>
                  <a:prstClr val="white">
                    <a:lumMod val="50000"/>
                  </a:prstClr>
                </a:solidFill>
              </a:rPr>
              <a:t>FLWOR Queries</a:t>
            </a:r>
            <a:endParaRPr lang="en-GB" dirty="0"/>
          </a:p>
        </p:txBody>
      </p:sp>
      <p:sp>
        <p:nvSpPr>
          <p:cNvPr id="5" name="Rectangle 4"/>
          <p:cNvSpPr/>
          <p:nvPr/>
        </p:nvSpPr>
        <p:spPr>
          <a:xfrm>
            <a:off x="5422792" y="3851450"/>
            <a:ext cx="3129067" cy="1323439"/>
          </a:xfrm>
          <a:prstGeom prst="rect">
            <a:avLst/>
          </a:prstGeom>
        </p:spPr>
        <p:txBody>
          <a:bodyPr wrap="square">
            <a:spAutoFit/>
          </a:bodyPr>
          <a:lstStyle/>
          <a:p>
            <a:r>
              <a:rPr lang="en-GB" sz="2000" dirty="0"/>
              <a:t>for $</a:t>
            </a:r>
            <a:r>
              <a:rPr lang="en-GB" sz="2000" dirty="0" err="1"/>
              <a:t>i</a:t>
            </a:r>
            <a:r>
              <a:rPr lang="en-GB" sz="2000" dirty="0"/>
              <a:t> in </a:t>
            </a:r>
            <a:r>
              <a:rPr lang="en-GB" sz="2000" dirty="0" smtClean="0"/>
              <a:t>/order/items/item</a:t>
            </a:r>
          </a:p>
          <a:p>
            <a:r>
              <a:rPr lang="en-GB" sz="2000" dirty="0" smtClean="0"/>
              <a:t>where </a:t>
            </a:r>
            <a:r>
              <a:rPr lang="en-GB" sz="2000" dirty="0"/>
              <a:t>$</a:t>
            </a:r>
            <a:r>
              <a:rPr lang="en-GB" sz="2000" dirty="0" err="1"/>
              <a:t>i</a:t>
            </a:r>
            <a:r>
              <a:rPr lang="en-GB" sz="2000" dirty="0"/>
              <a:t>/@quantity </a:t>
            </a:r>
            <a:r>
              <a:rPr lang="en-GB" sz="2000" dirty="0" smtClean="0"/>
              <a:t>&gt; 1</a:t>
            </a:r>
          </a:p>
          <a:p>
            <a:r>
              <a:rPr lang="en-GB" sz="2000" dirty="0" smtClean="0"/>
              <a:t>order </a:t>
            </a:r>
            <a:r>
              <a:rPr lang="en-GB" sz="2000" dirty="0"/>
              <a:t>by $</a:t>
            </a:r>
            <a:r>
              <a:rPr lang="en-GB" sz="2000" dirty="0" err="1"/>
              <a:t>i</a:t>
            </a:r>
            <a:r>
              <a:rPr lang="en-GB" sz="2000" dirty="0"/>
              <a:t>/@</a:t>
            </a:r>
            <a:r>
              <a:rPr lang="en-GB" sz="2000" dirty="0" smtClean="0"/>
              <a:t>id</a:t>
            </a:r>
          </a:p>
          <a:p>
            <a:r>
              <a:rPr lang="en-GB" sz="2000" dirty="0" smtClean="0"/>
              <a:t>return </a:t>
            </a:r>
            <a:r>
              <a:rPr lang="en-GB" sz="2000" dirty="0"/>
              <a:t>$</a:t>
            </a:r>
            <a:r>
              <a:rPr lang="en-GB" sz="2000" dirty="0" err="1"/>
              <a:t>i</a:t>
            </a:r>
            <a:endParaRPr lang="en-GB" sz="2000" dirty="0"/>
          </a:p>
        </p:txBody>
      </p:sp>
      <p:grpSp>
        <p:nvGrpSpPr>
          <p:cNvPr id="14" name="Group 13"/>
          <p:cNvGrpSpPr/>
          <p:nvPr/>
        </p:nvGrpSpPr>
        <p:grpSpPr>
          <a:xfrm>
            <a:off x="4859867" y="2743199"/>
            <a:ext cx="7133589" cy="3461090"/>
            <a:chOff x="4859867" y="2743199"/>
            <a:chExt cx="7133589" cy="3461090"/>
          </a:xfrm>
        </p:grpSpPr>
        <p:sp>
          <p:nvSpPr>
            <p:cNvPr id="7" name="Rectangle 6"/>
            <p:cNvSpPr/>
            <p:nvPr/>
          </p:nvSpPr>
          <p:spPr>
            <a:xfrm>
              <a:off x="8640653" y="4062567"/>
              <a:ext cx="3352803" cy="646331"/>
            </a:xfrm>
            <a:prstGeom prst="rect">
              <a:avLst/>
            </a:prstGeom>
          </p:spPr>
          <p:txBody>
            <a:bodyPr wrap="square">
              <a:spAutoFit/>
            </a:bodyPr>
            <a:lstStyle/>
            <a:p>
              <a:r>
                <a:rPr lang="en-GB" dirty="0">
                  <a:solidFill>
                    <a:srgbClr val="0000FF"/>
                  </a:solidFill>
                </a:rPr>
                <a:t>&lt;</a:t>
              </a:r>
              <a:r>
                <a:rPr lang="en-GB" dirty="0">
                  <a:solidFill>
                    <a:srgbClr val="990000"/>
                  </a:solidFill>
                </a:rPr>
                <a:t>item</a:t>
              </a:r>
              <a:r>
                <a:rPr lang="en-GB" dirty="0">
                  <a:solidFill>
                    <a:srgbClr val="0000FF"/>
                  </a:solidFill>
                </a:rPr>
                <a:t> </a:t>
              </a:r>
              <a:r>
                <a:rPr lang="en-GB" dirty="0">
                  <a:solidFill>
                    <a:srgbClr val="990000"/>
                  </a:solidFill>
                </a:rPr>
                <a:t>id</a:t>
              </a:r>
              <a:r>
                <a:rPr lang="en-GB" dirty="0">
                  <a:solidFill>
                    <a:srgbClr val="0000FF"/>
                  </a:solidFill>
                </a:rPr>
                <a:t>="</a:t>
              </a:r>
              <a:r>
                <a:rPr lang="en-GB" dirty="0">
                  <a:solidFill>
                    <a:srgbClr val="000000"/>
                  </a:solidFill>
                </a:rPr>
                <a:t>127</a:t>
              </a:r>
              <a:r>
                <a:rPr lang="en-GB" dirty="0">
                  <a:solidFill>
                    <a:srgbClr val="0000FF"/>
                  </a:solidFill>
                </a:rPr>
                <a:t>" </a:t>
              </a:r>
              <a:r>
                <a:rPr lang="en-GB" dirty="0">
                  <a:solidFill>
                    <a:srgbClr val="990000"/>
                  </a:solidFill>
                </a:rPr>
                <a:t>quantity</a:t>
              </a:r>
              <a:r>
                <a:rPr lang="en-GB" dirty="0">
                  <a:solidFill>
                    <a:srgbClr val="0000FF"/>
                  </a:solidFill>
                </a:rPr>
                <a:t>="</a:t>
              </a:r>
              <a:r>
                <a:rPr lang="en-GB" dirty="0">
                  <a:solidFill>
                    <a:srgbClr val="000000"/>
                  </a:solidFill>
                </a:rPr>
                <a:t>2</a:t>
              </a:r>
              <a:r>
                <a:rPr lang="en-GB" dirty="0">
                  <a:solidFill>
                    <a:srgbClr val="0000FF"/>
                  </a:solidFill>
                </a:rPr>
                <a:t>"/&gt;</a:t>
              </a:r>
            </a:p>
            <a:p>
              <a:r>
                <a:rPr lang="en-GB" dirty="0" smtClean="0">
                  <a:solidFill>
                    <a:srgbClr val="0000FF"/>
                  </a:solidFill>
                </a:rPr>
                <a:t>&lt;</a:t>
              </a:r>
              <a:r>
                <a:rPr lang="en-GB" dirty="0">
                  <a:solidFill>
                    <a:srgbClr val="990000"/>
                  </a:solidFill>
                </a:rPr>
                <a:t>item</a:t>
              </a:r>
              <a:r>
                <a:rPr lang="en-GB" dirty="0">
                  <a:solidFill>
                    <a:srgbClr val="0000FF"/>
                  </a:solidFill>
                </a:rPr>
                <a:t> </a:t>
              </a:r>
              <a:r>
                <a:rPr lang="en-GB" dirty="0" smtClean="0">
                  <a:solidFill>
                    <a:srgbClr val="990000"/>
                  </a:solidFill>
                </a:rPr>
                <a:t>id</a:t>
              </a:r>
              <a:r>
                <a:rPr lang="en-GB" dirty="0" smtClean="0">
                  <a:solidFill>
                    <a:srgbClr val="0000FF"/>
                  </a:solidFill>
                </a:rPr>
                <a:t>="</a:t>
              </a:r>
              <a:r>
                <a:rPr lang="en-GB" dirty="0" smtClean="0">
                  <a:solidFill>
                    <a:srgbClr val="000000"/>
                  </a:solidFill>
                </a:rPr>
                <a:t>268</a:t>
              </a:r>
              <a:r>
                <a:rPr lang="en-GB" dirty="0">
                  <a:solidFill>
                    <a:srgbClr val="0000FF"/>
                  </a:solidFill>
                </a:rPr>
                <a:t>" </a:t>
              </a:r>
              <a:r>
                <a:rPr lang="en-GB" dirty="0">
                  <a:solidFill>
                    <a:srgbClr val="990000"/>
                  </a:solidFill>
                </a:rPr>
                <a:t>quantity</a:t>
              </a:r>
              <a:r>
                <a:rPr lang="en-GB" dirty="0">
                  <a:solidFill>
                    <a:srgbClr val="0000FF"/>
                  </a:solidFill>
                </a:rPr>
                <a:t>="</a:t>
              </a:r>
              <a:r>
                <a:rPr lang="en-GB" dirty="0">
                  <a:solidFill>
                    <a:srgbClr val="000000"/>
                  </a:solidFill>
                </a:rPr>
                <a:t>2</a:t>
              </a:r>
              <a:r>
                <a:rPr lang="en-GB" dirty="0">
                  <a:solidFill>
                    <a:srgbClr val="0000FF"/>
                  </a:solidFill>
                </a:rPr>
                <a:t>"/&gt;</a:t>
              </a:r>
            </a:p>
          </p:txBody>
        </p:sp>
        <p:sp>
          <p:nvSpPr>
            <p:cNvPr id="8" name="Right Brace 7"/>
            <p:cNvSpPr/>
            <p:nvPr/>
          </p:nvSpPr>
          <p:spPr>
            <a:xfrm>
              <a:off x="4859867" y="2743199"/>
              <a:ext cx="474133" cy="346109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2" name="Left Brace 11"/>
            <p:cNvSpPr/>
            <p:nvPr/>
          </p:nvSpPr>
          <p:spPr>
            <a:xfrm>
              <a:off x="8144933" y="4165599"/>
              <a:ext cx="495720" cy="46566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08551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the </a:t>
            </a:r>
            <a:r>
              <a:rPr lang="en-GB" b="1" dirty="0" smtClean="0"/>
              <a:t>xml</a:t>
            </a:r>
            <a:r>
              <a:rPr lang="en-GB" dirty="0" smtClean="0"/>
              <a:t> Data Type</a:t>
            </a:r>
            <a:endParaRPr lang="en-GB" dirty="0"/>
          </a:p>
        </p:txBody>
      </p:sp>
      <p:sp>
        <p:nvSpPr>
          <p:cNvPr id="3" name="Content Placeholder 2"/>
          <p:cNvSpPr>
            <a:spLocks noGrp="1"/>
          </p:cNvSpPr>
          <p:nvPr>
            <p:ph sz="quarter" idx="10"/>
          </p:nvPr>
        </p:nvSpPr>
        <p:spPr/>
        <p:txBody>
          <a:bodyPr/>
          <a:lstStyle/>
          <a:p>
            <a:pPr marL="0" indent="0">
              <a:buNone/>
            </a:pPr>
            <a:r>
              <a:rPr lang="en-GB" dirty="0" smtClean="0"/>
              <a:t>The </a:t>
            </a:r>
            <a:r>
              <a:rPr lang="en-GB" b="1" dirty="0" smtClean="0"/>
              <a:t>xml</a:t>
            </a:r>
            <a:r>
              <a:rPr lang="en-GB" dirty="0" smtClean="0"/>
              <a:t> data type exposes methods support XQuery expressions</a:t>
            </a:r>
          </a:p>
          <a:p>
            <a:r>
              <a:rPr lang="en-GB" b="1" dirty="0" smtClean="0"/>
              <a:t>query (</a:t>
            </a:r>
            <a:r>
              <a:rPr lang="en-GB" b="1" i="1" dirty="0" err="1" smtClean="0"/>
              <a:t>xquery</a:t>
            </a:r>
            <a:r>
              <a:rPr lang="en-GB" b="1" dirty="0" smtClean="0"/>
              <a:t>)</a:t>
            </a:r>
            <a:r>
              <a:rPr lang="en-GB" dirty="0" smtClean="0"/>
              <a:t>: Returns XML node(s)</a:t>
            </a:r>
          </a:p>
          <a:p>
            <a:r>
              <a:rPr lang="en-GB" b="1" dirty="0" smtClean="0"/>
              <a:t>value (</a:t>
            </a:r>
            <a:r>
              <a:rPr lang="en-GB" b="1" i="1" dirty="0" err="1" smtClean="0"/>
              <a:t>xquery</a:t>
            </a:r>
            <a:r>
              <a:rPr lang="en-GB" b="1" dirty="0" smtClean="0"/>
              <a:t>, </a:t>
            </a:r>
            <a:r>
              <a:rPr lang="en-GB" b="1" i="1" dirty="0" smtClean="0"/>
              <a:t>datatype</a:t>
            </a:r>
            <a:r>
              <a:rPr lang="en-GB" b="1" dirty="0" smtClean="0"/>
              <a:t>)</a:t>
            </a:r>
            <a:r>
              <a:rPr lang="en-GB" dirty="0" smtClean="0"/>
              <a:t>: Returns a scalar value</a:t>
            </a:r>
          </a:p>
          <a:p>
            <a:r>
              <a:rPr lang="en-GB" b="1" dirty="0" smtClean="0"/>
              <a:t>exist (</a:t>
            </a:r>
            <a:r>
              <a:rPr lang="en-GB" b="1" i="1" dirty="0" err="1" smtClean="0"/>
              <a:t>xquery</a:t>
            </a:r>
            <a:r>
              <a:rPr lang="en-GB" b="1" dirty="0" smtClean="0"/>
              <a:t>)</a:t>
            </a:r>
            <a:r>
              <a:rPr lang="en-GB" dirty="0" smtClean="0"/>
              <a:t>: Returns 1 (True) or 0 (False) to indicate existence of specified node</a:t>
            </a:r>
          </a:p>
          <a:p>
            <a:r>
              <a:rPr lang="en-GB" b="1" dirty="0" smtClean="0"/>
              <a:t>nodes (</a:t>
            </a:r>
            <a:r>
              <a:rPr lang="en-GB" b="1" i="1" dirty="0" err="1" smtClean="0"/>
              <a:t>xquery</a:t>
            </a:r>
            <a:r>
              <a:rPr lang="en-GB" b="1" dirty="0" smtClean="0"/>
              <a:t>) AS </a:t>
            </a:r>
            <a:r>
              <a:rPr lang="en-GB" b="1" i="1" dirty="0" smtClean="0"/>
              <a:t>table</a:t>
            </a:r>
            <a:r>
              <a:rPr lang="en-GB" b="1" dirty="0"/>
              <a:t> </a:t>
            </a:r>
            <a:r>
              <a:rPr lang="en-GB" b="1" i="1" dirty="0" smtClean="0"/>
              <a:t>(column</a:t>
            </a:r>
            <a:r>
              <a:rPr lang="en-GB" b="1" dirty="0" smtClean="0"/>
              <a:t>)</a:t>
            </a:r>
            <a:r>
              <a:rPr lang="en-GB" b="1" i="1" dirty="0" smtClean="0"/>
              <a:t>:</a:t>
            </a:r>
            <a:r>
              <a:rPr lang="en-GB" dirty="0" smtClean="0"/>
              <a:t> Returns a </a:t>
            </a:r>
            <a:r>
              <a:rPr lang="en-GB" dirty="0" err="1" smtClean="0"/>
              <a:t>rowset</a:t>
            </a:r>
            <a:r>
              <a:rPr lang="en-GB" dirty="0" smtClean="0"/>
              <a:t> of XML nodes</a:t>
            </a:r>
          </a:p>
          <a:p>
            <a:pPr lvl="1"/>
            <a:r>
              <a:rPr lang="en-GB" dirty="0" smtClean="0"/>
              <a:t>Often used with CROSS APPLY</a:t>
            </a:r>
          </a:p>
          <a:p>
            <a:pPr lvl="1"/>
            <a:endParaRPr lang="en-GB" b="1" dirty="0"/>
          </a:p>
        </p:txBody>
      </p:sp>
    </p:spTree>
    <p:extLst>
      <p:ext uri="{BB962C8B-B14F-4D97-AF65-F5344CB8AC3E}">
        <p14:creationId xmlns:p14="http://schemas.microsoft.com/office/powerpoint/2010/main" val="231410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the </a:t>
            </a:r>
            <a:r>
              <a:rPr lang="en-GB" b="1" dirty="0" smtClean="0"/>
              <a:t>xml</a:t>
            </a:r>
            <a:r>
              <a:rPr lang="en-GB" dirty="0" smtClean="0"/>
              <a:t> Data Type</a:t>
            </a:r>
            <a:endParaRPr lang="en-GB" dirty="0"/>
          </a:p>
        </p:txBody>
      </p:sp>
    </p:spTree>
    <p:extLst>
      <p:ext uri="{BB962C8B-B14F-4D97-AF65-F5344CB8AC3E}">
        <p14:creationId xmlns:p14="http://schemas.microsoft.com/office/powerpoint/2010/main" val="1846847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Modifying the </a:t>
            </a:r>
            <a:r>
              <a:rPr lang="en-GB" b="1" dirty="0" smtClean="0"/>
              <a:t>xml</a:t>
            </a:r>
            <a:r>
              <a:rPr lang="en-GB" dirty="0" smtClean="0"/>
              <a:t> Data Type</a:t>
            </a:r>
            <a:endParaRPr lang="en-GB" dirty="0"/>
          </a:p>
        </p:txBody>
      </p:sp>
      <p:sp>
        <p:nvSpPr>
          <p:cNvPr id="3" name="Content Placeholder 2"/>
          <p:cNvSpPr>
            <a:spLocks noGrp="1"/>
          </p:cNvSpPr>
          <p:nvPr>
            <p:ph sz="quarter" idx="10"/>
          </p:nvPr>
        </p:nvSpPr>
        <p:spPr/>
        <p:txBody>
          <a:bodyPr/>
          <a:lstStyle/>
          <a:p>
            <a:r>
              <a:rPr lang="en-GB" dirty="0" smtClean="0"/>
              <a:t>Use the </a:t>
            </a:r>
            <a:r>
              <a:rPr lang="en-GB" b="1" dirty="0" smtClean="0"/>
              <a:t>modify</a:t>
            </a:r>
            <a:r>
              <a:rPr lang="en-GB" dirty="0" smtClean="0"/>
              <a:t> method:</a:t>
            </a:r>
          </a:p>
          <a:p>
            <a:pPr lvl="1"/>
            <a:r>
              <a:rPr lang="en-GB" b="1" dirty="0" smtClean="0"/>
              <a:t>modify (insert … into </a:t>
            </a:r>
            <a:r>
              <a:rPr lang="en-GB" b="1" i="1" dirty="0" err="1" smtClean="0"/>
              <a:t>xquery</a:t>
            </a:r>
            <a:r>
              <a:rPr lang="en-GB" b="1" dirty="0" smtClean="0"/>
              <a:t>)</a:t>
            </a:r>
          </a:p>
          <a:p>
            <a:pPr lvl="1"/>
            <a:r>
              <a:rPr lang="en-GB" b="1" dirty="0" smtClean="0"/>
              <a:t>modify (replace </a:t>
            </a:r>
            <a:r>
              <a:rPr lang="en-GB" b="1" i="1" dirty="0" err="1"/>
              <a:t>xquery</a:t>
            </a:r>
            <a:r>
              <a:rPr lang="en-GB" b="1" i="1" dirty="0"/>
              <a:t> </a:t>
            </a:r>
            <a:r>
              <a:rPr lang="en-GB" b="1" dirty="0" smtClean="0"/>
              <a:t>with …)</a:t>
            </a:r>
          </a:p>
          <a:p>
            <a:pPr lvl="1"/>
            <a:r>
              <a:rPr lang="en-GB" b="1" dirty="0" smtClean="0"/>
              <a:t>modify (delete </a:t>
            </a:r>
            <a:r>
              <a:rPr lang="en-GB" b="1" i="1" dirty="0" err="1"/>
              <a:t>xquery</a:t>
            </a:r>
            <a:r>
              <a:rPr lang="en-GB" b="1" dirty="0" smtClean="0"/>
              <a:t>)</a:t>
            </a:r>
          </a:p>
          <a:p>
            <a:pPr marL="0" indent="0">
              <a:buNone/>
            </a:pPr>
            <a:endParaRPr lang="en-GB" sz="2800" b="1" dirty="0" smtClean="0"/>
          </a:p>
          <a:p>
            <a:pPr marL="0" indent="0">
              <a:buNone/>
            </a:pPr>
            <a:endParaRPr lang="en-GB" sz="2800" b="1" dirty="0"/>
          </a:p>
          <a:p>
            <a:pPr marL="0" indent="0">
              <a:buNone/>
            </a:pPr>
            <a:r>
              <a:rPr lang="en-GB" sz="2800" b="1" dirty="0" smtClean="0"/>
              <a:t>Note:</a:t>
            </a:r>
            <a:r>
              <a:rPr lang="en-GB" sz="2800" dirty="0" smtClean="0"/>
              <a:t> When modifying XML in a table, the </a:t>
            </a:r>
            <a:r>
              <a:rPr lang="en-GB" sz="2800" b="1" dirty="0" smtClean="0"/>
              <a:t>modify</a:t>
            </a:r>
            <a:r>
              <a:rPr lang="en-GB" sz="2800" dirty="0" smtClean="0"/>
              <a:t> method is called in the SET clause of an UPDATE statement – regardless of the type of operation!</a:t>
            </a:r>
            <a:endParaRPr lang="en-GB" sz="2800" b="1" dirty="0"/>
          </a:p>
        </p:txBody>
      </p:sp>
    </p:spTree>
    <p:extLst>
      <p:ext uri="{BB962C8B-B14F-4D97-AF65-F5344CB8AC3E}">
        <p14:creationId xmlns:p14="http://schemas.microsoft.com/office/powerpoint/2010/main" val="2223434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Modifying the </a:t>
            </a:r>
            <a:r>
              <a:rPr lang="en-GB" b="1" dirty="0" smtClean="0"/>
              <a:t>xml</a:t>
            </a:r>
            <a:r>
              <a:rPr lang="en-GB" dirty="0" smtClean="0"/>
              <a:t> Data Type</a:t>
            </a:r>
            <a:endParaRPr lang="en-GB" dirty="0"/>
          </a:p>
        </p:txBody>
      </p:sp>
    </p:spTree>
    <p:extLst>
      <p:ext uri="{BB962C8B-B14F-4D97-AF65-F5344CB8AC3E}">
        <p14:creationId xmlns:p14="http://schemas.microsoft.com/office/powerpoint/2010/main" val="3373342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Storing and Querying XML</a:t>
            </a:r>
            <a:endParaRPr lang="en-GB" dirty="0"/>
          </a:p>
        </p:txBody>
      </p:sp>
      <p:sp>
        <p:nvSpPr>
          <p:cNvPr id="5" name="Content Placeholder 4"/>
          <p:cNvSpPr>
            <a:spLocks noGrp="1"/>
          </p:cNvSpPr>
          <p:nvPr>
            <p:ph sz="quarter" idx="10"/>
          </p:nvPr>
        </p:nvSpPr>
        <p:spPr/>
        <p:txBody>
          <a:bodyPr/>
          <a:lstStyle/>
          <a:p>
            <a:r>
              <a:rPr lang="en-GB" dirty="0" smtClean="0"/>
              <a:t>The </a:t>
            </a:r>
            <a:r>
              <a:rPr lang="en-GB" b="1" dirty="0" smtClean="0"/>
              <a:t>xml</a:t>
            </a:r>
            <a:r>
              <a:rPr lang="en-GB" dirty="0" smtClean="0"/>
              <a:t> Data Type</a:t>
            </a:r>
          </a:p>
          <a:p>
            <a:r>
              <a:rPr lang="en-GB" dirty="0" smtClean="0"/>
              <a:t>XQuery</a:t>
            </a:r>
          </a:p>
          <a:p>
            <a:r>
              <a:rPr lang="en-GB" dirty="0" smtClean="0"/>
              <a:t>Querying the </a:t>
            </a:r>
            <a:r>
              <a:rPr lang="en-GB" b="1" dirty="0" smtClean="0"/>
              <a:t>xml</a:t>
            </a:r>
            <a:r>
              <a:rPr lang="en-GB" dirty="0" smtClean="0"/>
              <a:t> Data Type</a:t>
            </a:r>
          </a:p>
          <a:p>
            <a:r>
              <a:rPr lang="en-GB" dirty="0" smtClean="0"/>
              <a:t>Modifying the </a:t>
            </a:r>
            <a:r>
              <a:rPr lang="en-GB" b="1" dirty="0" smtClean="0"/>
              <a:t>xml</a:t>
            </a:r>
            <a:r>
              <a:rPr lang="en-GB" dirty="0" smtClean="0"/>
              <a:t> Data Type</a:t>
            </a:r>
            <a:endParaRPr lang="en-GB" dirty="0"/>
          </a:p>
        </p:txBody>
      </p:sp>
    </p:spTree>
    <p:extLst>
      <p:ext uri="{BB962C8B-B14F-4D97-AF65-F5344CB8AC3E}">
        <p14:creationId xmlns:p14="http://schemas.microsoft.com/office/powerpoint/2010/main" val="1449414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Implementing </a:t>
            </a:r>
            <a:r>
              <a:rPr lang="en-US" dirty="0"/>
              <a:t>XML Indexes</a:t>
            </a:r>
          </a:p>
        </p:txBody>
      </p:sp>
      <p:sp>
        <p:nvSpPr>
          <p:cNvPr id="4" name="Subtitle 3"/>
          <p:cNvSpPr>
            <a:spLocks noGrp="1"/>
          </p:cNvSpPr>
          <p:nvPr>
            <p:ph type="subTitle" idx="1"/>
          </p:nvPr>
        </p:nvSpPr>
        <p:spPr/>
        <p:txBody>
          <a:bodyPr/>
          <a:lstStyle/>
          <a:p>
            <a:r>
              <a:rPr lang="en-US" dirty="0"/>
              <a:t>Pete Harris | Senior Content Developer, Microsoft</a:t>
            </a:r>
          </a:p>
          <a:p>
            <a:r>
              <a:rPr lang="en-US" dirty="0"/>
              <a:t>Graeme Malcolm | Senior Content Developer, Microsoft</a:t>
            </a:r>
          </a:p>
        </p:txBody>
      </p:sp>
    </p:spTree>
    <p:extLst>
      <p:ext uri="{BB962C8B-B14F-4D97-AF65-F5344CB8AC3E}">
        <p14:creationId xmlns:p14="http://schemas.microsoft.com/office/powerpoint/2010/main" val="1567440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Overview</a:t>
            </a:r>
            <a:endParaRPr lang="en-GB" dirty="0"/>
          </a:p>
        </p:txBody>
      </p:sp>
      <p:sp>
        <p:nvSpPr>
          <p:cNvPr id="5" name="Content Placeholder 4"/>
          <p:cNvSpPr>
            <a:spLocks noGrp="1"/>
          </p:cNvSpPr>
          <p:nvPr>
            <p:ph sz="quarter" idx="10"/>
          </p:nvPr>
        </p:nvSpPr>
        <p:spPr/>
        <p:txBody>
          <a:bodyPr/>
          <a:lstStyle/>
          <a:p>
            <a:r>
              <a:rPr lang="en-GB" dirty="0" smtClean="0"/>
              <a:t>Introduction to XML Indexes</a:t>
            </a:r>
          </a:p>
          <a:p>
            <a:r>
              <a:rPr lang="en-GB" dirty="0" smtClean="0"/>
              <a:t>Primary XML Index</a:t>
            </a:r>
          </a:p>
          <a:p>
            <a:r>
              <a:rPr lang="en-GB" dirty="0" smtClean="0"/>
              <a:t>Secondary XML Indexes</a:t>
            </a:r>
            <a:endParaRPr lang="en-GB" dirty="0"/>
          </a:p>
        </p:txBody>
      </p:sp>
    </p:spTree>
    <p:extLst>
      <p:ext uri="{BB962C8B-B14F-4D97-AF65-F5344CB8AC3E}">
        <p14:creationId xmlns:p14="http://schemas.microsoft.com/office/powerpoint/2010/main" val="145265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XML Indexes</a:t>
            </a:r>
            <a:endParaRPr lang="en-GB" dirty="0"/>
          </a:p>
        </p:txBody>
      </p:sp>
      <p:sp>
        <p:nvSpPr>
          <p:cNvPr id="3" name="Content Placeholder 2"/>
          <p:cNvSpPr>
            <a:spLocks noGrp="1"/>
          </p:cNvSpPr>
          <p:nvPr>
            <p:ph sz="quarter" idx="10"/>
          </p:nvPr>
        </p:nvSpPr>
        <p:spPr/>
        <p:txBody>
          <a:bodyPr/>
          <a:lstStyle/>
          <a:p>
            <a:r>
              <a:rPr lang="en-GB" dirty="0"/>
              <a:t>XML data can be slow to </a:t>
            </a:r>
            <a:r>
              <a:rPr lang="en-GB" dirty="0" smtClean="0"/>
              <a:t>access</a:t>
            </a:r>
          </a:p>
          <a:p>
            <a:pPr lvl="1"/>
            <a:r>
              <a:rPr lang="en-GB" dirty="0" smtClean="0"/>
              <a:t>Node tree is created for each query</a:t>
            </a:r>
            <a:endParaRPr lang="en-GB" dirty="0"/>
          </a:p>
          <a:p>
            <a:r>
              <a:rPr lang="en-GB" dirty="0"/>
              <a:t>XML indexes can help with query </a:t>
            </a:r>
            <a:r>
              <a:rPr lang="en-GB" dirty="0" smtClean="0"/>
              <a:t>performance</a:t>
            </a:r>
          </a:p>
          <a:p>
            <a:pPr lvl="1"/>
            <a:r>
              <a:rPr lang="en-GB" dirty="0" smtClean="0"/>
              <a:t>Pre-defined node tree</a:t>
            </a:r>
            <a:endParaRPr lang="en-GB" dirty="0"/>
          </a:p>
          <a:p>
            <a:r>
              <a:rPr lang="en-GB" dirty="0"/>
              <a:t>Indexes contain details of:</a:t>
            </a:r>
          </a:p>
          <a:p>
            <a:pPr lvl="1"/>
            <a:r>
              <a:rPr lang="en-GB" dirty="0"/>
              <a:t>Nodes</a:t>
            </a:r>
          </a:p>
          <a:p>
            <a:pPr lvl="1"/>
            <a:r>
              <a:rPr lang="en-GB" dirty="0"/>
              <a:t>Values</a:t>
            </a:r>
          </a:p>
          <a:p>
            <a:pPr lvl="1"/>
            <a:r>
              <a:rPr lang="en-GB" dirty="0"/>
              <a:t>Paths</a:t>
            </a:r>
          </a:p>
          <a:p>
            <a:endParaRPr lang="en-GB" dirty="0"/>
          </a:p>
        </p:txBody>
      </p:sp>
      <p:grpSp>
        <p:nvGrpSpPr>
          <p:cNvPr id="4" name="Group 3"/>
          <p:cNvGrpSpPr/>
          <p:nvPr/>
        </p:nvGrpSpPr>
        <p:grpSpPr>
          <a:xfrm>
            <a:off x="9505371" y="1975803"/>
            <a:ext cx="1978166" cy="4882197"/>
            <a:chOff x="7381526" y="591709"/>
            <a:chExt cx="2914824" cy="7193912"/>
          </a:xfrm>
        </p:grpSpPr>
        <p:sp>
          <p:nvSpPr>
            <p:cNvPr id="5" name="Oval 4"/>
            <p:cNvSpPr/>
            <p:nvPr/>
          </p:nvSpPr>
          <p:spPr>
            <a:xfrm>
              <a:off x="7655960" y="620625"/>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6" name="Oval 5"/>
            <p:cNvSpPr/>
            <p:nvPr/>
          </p:nvSpPr>
          <p:spPr>
            <a:xfrm>
              <a:off x="8040047" y="958624"/>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7" name="Oval 6"/>
            <p:cNvSpPr/>
            <p:nvPr/>
          </p:nvSpPr>
          <p:spPr>
            <a:xfrm>
              <a:off x="8040048" y="133503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8" name="Oval 7"/>
            <p:cNvSpPr/>
            <p:nvPr/>
          </p:nvSpPr>
          <p:spPr>
            <a:xfrm>
              <a:off x="8040047" y="2851303"/>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9" name="Oval 8"/>
            <p:cNvSpPr/>
            <p:nvPr/>
          </p:nvSpPr>
          <p:spPr>
            <a:xfrm>
              <a:off x="8378046" y="3225084"/>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0" name="Oval 9"/>
            <p:cNvSpPr/>
            <p:nvPr/>
          </p:nvSpPr>
          <p:spPr>
            <a:xfrm>
              <a:off x="8378045" y="3604117"/>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 name="Oval 10"/>
            <p:cNvSpPr/>
            <p:nvPr/>
          </p:nvSpPr>
          <p:spPr>
            <a:xfrm>
              <a:off x="8047723" y="4023976"/>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2" name="Oval 11"/>
            <p:cNvSpPr/>
            <p:nvPr/>
          </p:nvSpPr>
          <p:spPr>
            <a:xfrm>
              <a:off x="8408761" y="4397757"/>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3" name="Oval 12"/>
            <p:cNvSpPr/>
            <p:nvPr/>
          </p:nvSpPr>
          <p:spPr>
            <a:xfrm>
              <a:off x="8746760" y="4771538"/>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4" name="Oval 13"/>
            <p:cNvSpPr/>
            <p:nvPr/>
          </p:nvSpPr>
          <p:spPr>
            <a:xfrm>
              <a:off x="8746759" y="515057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5" name="Oval 14"/>
            <p:cNvSpPr/>
            <p:nvPr/>
          </p:nvSpPr>
          <p:spPr>
            <a:xfrm>
              <a:off x="8408761" y="5529600"/>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6" name="Oval 15"/>
            <p:cNvSpPr/>
            <p:nvPr/>
          </p:nvSpPr>
          <p:spPr>
            <a:xfrm>
              <a:off x="8746760" y="5903381"/>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7" name="Oval 16"/>
            <p:cNvSpPr/>
            <p:nvPr/>
          </p:nvSpPr>
          <p:spPr>
            <a:xfrm>
              <a:off x="8746759" y="6282413"/>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8" name="TextBox 17"/>
            <p:cNvSpPr txBox="1"/>
            <p:nvPr/>
          </p:nvSpPr>
          <p:spPr>
            <a:xfrm>
              <a:off x="7381526" y="598710"/>
              <a:ext cx="373673" cy="453509"/>
            </a:xfrm>
            <a:prstGeom prst="rect">
              <a:avLst/>
            </a:prstGeom>
            <a:noFill/>
          </p:spPr>
          <p:txBody>
            <a:bodyPr wrap="none" rtlCol="0">
              <a:spAutoFit/>
            </a:bodyPr>
            <a:lstStyle/>
            <a:p>
              <a:r>
                <a:rPr lang="en-GB" sz="1400" dirty="0" smtClean="0"/>
                <a:t>/</a:t>
              </a:r>
              <a:endParaRPr lang="en-GB" sz="1400" dirty="0"/>
            </a:p>
          </p:txBody>
        </p:sp>
        <p:cxnSp>
          <p:nvCxnSpPr>
            <p:cNvPr id="19" name="Elbow Connector 18"/>
            <p:cNvCxnSpPr>
              <a:stCxn id="5" idx="4"/>
              <a:endCxn id="11" idx="2"/>
            </p:cNvCxnSpPr>
            <p:nvPr/>
          </p:nvCxnSpPr>
          <p:spPr>
            <a:xfrm rot="16200000" flipH="1">
              <a:off x="6319165" y="2464418"/>
              <a:ext cx="3234352" cy="222763"/>
            </a:xfrm>
            <a:prstGeom prst="bentConnector2">
              <a:avLst/>
            </a:prstGeom>
          </p:spPr>
          <p:style>
            <a:lnRef idx="2">
              <a:schemeClr val="dk1"/>
            </a:lnRef>
            <a:fillRef idx="0">
              <a:schemeClr val="dk1"/>
            </a:fillRef>
            <a:effectRef idx="1">
              <a:schemeClr val="dk1"/>
            </a:effectRef>
            <a:fontRef idx="minor">
              <a:schemeClr val="tx1"/>
            </a:fontRef>
          </p:style>
        </p:cxnSp>
        <p:cxnSp>
          <p:nvCxnSpPr>
            <p:cNvPr id="20" name="Elbow Connector 19"/>
            <p:cNvCxnSpPr>
              <a:stCxn id="5" idx="4"/>
              <a:endCxn id="6" idx="2"/>
            </p:cNvCxnSpPr>
            <p:nvPr/>
          </p:nvCxnSpPr>
          <p:spPr>
            <a:xfrm rot="16200000" flipH="1">
              <a:off x="7848003" y="935580"/>
              <a:ext cx="169000" cy="215087"/>
            </a:xfrm>
            <a:prstGeom prst="bentConnector2">
              <a:avLst/>
            </a:prstGeom>
          </p:spPr>
          <p:style>
            <a:lnRef idx="2">
              <a:schemeClr val="dk1"/>
            </a:lnRef>
            <a:fillRef idx="0">
              <a:schemeClr val="dk1"/>
            </a:fillRef>
            <a:effectRef idx="1">
              <a:schemeClr val="dk1"/>
            </a:effectRef>
            <a:fontRef idx="minor">
              <a:schemeClr val="tx1"/>
            </a:fontRef>
          </p:style>
        </p:cxnSp>
        <p:cxnSp>
          <p:nvCxnSpPr>
            <p:cNvPr id="21" name="Elbow Connector 20"/>
            <p:cNvCxnSpPr>
              <a:endCxn id="7" idx="2"/>
            </p:cNvCxnSpPr>
            <p:nvPr/>
          </p:nvCxnSpPr>
          <p:spPr>
            <a:xfrm rot="16200000" flipH="1">
              <a:off x="7664509" y="1128491"/>
              <a:ext cx="535989" cy="215089"/>
            </a:xfrm>
            <a:prstGeom prst="bentConnector2">
              <a:avLst/>
            </a:prstGeom>
          </p:spPr>
          <p:style>
            <a:lnRef idx="2">
              <a:schemeClr val="dk1"/>
            </a:lnRef>
            <a:fillRef idx="0">
              <a:schemeClr val="dk1"/>
            </a:fillRef>
            <a:effectRef idx="1">
              <a:schemeClr val="dk1"/>
            </a:effectRef>
            <a:fontRef idx="minor">
              <a:schemeClr val="tx1"/>
            </a:fontRef>
          </p:style>
        </p:cxnSp>
        <p:cxnSp>
          <p:nvCxnSpPr>
            <p:cNvPr id="22" name="Elbow Connector 21"/>
            <p:cNvCxnSpPr>
              <a:stCxn id="5" idx="4"/>
              <a:endCxn id="8" idx="2"/>
            </p:cNvCxnSpPr>
            <p:nvPr/>
          </p:nvCxnSpPr>
          <p:spPr>
            <a:xfrm rot="16200000" flipH="1">
              <a:off x="6901664" y="1881919"/>
              <a:ext cx="2061679" cy="215087"/>
            </a:xfrm>
            <a:prstGeom prst="bentConnector2">
              <a:avLst/>
            </a:prstGeom>
          </p:spPr>
          <p:style>
            <a:lnRef idx="2">
              <a:schemeClr val="dk1"/>
            </a:lnRef>
            <a:fillRef idx="0">
              <a:schemeClr val="dk1"/>
            </a:fillRef>
            <a:effectRef idx="1">
              <a:schemeClr val="dk1"/>
            </a:effectRef>
            <a:fontRef idx="minor">
              <a:schemeClr val="tx1"/>
            </a:fontRef>
          </p:style>
        </p:cxnSp>
        <p:cxnSp>
          <p:nvCxnSpPr>
            <p:cNvPr id="23" name="Elbow Connector 22"/>
            <p:cNvCxnSpPr>
              <a:stCxn id="8" idx="4"/>
              <a:endCxn id="9" idx="2"/>
            </p:cNvCxnSpPr>
            <p:nvPr/>
          </p:nvCxnSpPr>
          <p:spPr>
            <a:xfrm rot="16200000" flipH="1">
              <a:off x="8191155" y="3207193"/>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24" name="Elbow Connector 23"/>
            <p:cNvCxnSpPr>
              <a:stCxn id="8" idx="4"/>
              <a:endCxn id="10" idx="2"/>
            </p:cNvCxnSpPr>
            <p:nvPr/>
          </p:nvCxnSpPr>
          <p:spPr>
            <a:xfrm rot="16200000" flipH="1">
              <a:off x="8001639" y="3396710"/>
              <a:ext cx="583815" cy="168998"/>
            </a:xfrm>
            <a:prstGeom prst="bentConnector2">
              <a:avLst/>
            </a:prstGeom>
          </p:spPr>
          <p:style>
            <a:lnRef idx="2">
              <a:schemeClr val="dk1"/>
            </a:lnRef>
            <a:fillRef idx="0">
              <a:schemeClr val="dk1"/>
            </a:fillRef>
            <a:effectRef idx="1">
              <a:schemeClr val="dk1"/>
            </a:effectRef>
            <a:fontRef idx="minor">
              <a:schemeClr val="tx1"/>
            </a:fontRef>
          </p:style>
        </p:cxnSp>
        <p:cxnSp>
          <p:nvCxnSpPr>
            <p:cNvPr id="25" name="Elbow Connector 24"/>
            <p:cNvCxnSpPr>
              <a:stCxn id="11" idx="4"/>
              <a:endCxn id="12" idx="2"/>
            </p:cNvCxnSpPr>
            <p:nvPr/>
          </p:nvCxnSpPr>
          <p:spPr>
            <a:xfrm rot="16200000" flipH="1">
              <a:off x="8210351" y="4368347"/>
              <a:ext cx="204782" cy="192038"/>
            </a:xfrm>
            <a:prstGeom prst="bentConnector2">
              <a:avLst/>
            </a:prstGeom>
          </p:spPr>
          <p:style>
            <a:lnRef idx="2">
              <a:schemeClr val="dk1"/>
            </a:lnRef>
            <a:fillRef idx="0">
              <a:schemeClr val="dk1"/>
            </a:fillRef>
            <a:effectRef idx="1">
              <a:schemeClr val="dk1"/>
            </a:effectRef>
            <a:fontRef idx="minor">
              <a:schemeClr val="tx1"/>
            </a:fontRef>
          </p:style>
        </p:cxnSp>
        <p:cxnSp>
          <p:nvCxnSpPr>
            <p:cNvPr id="26" name="Elbow Connector 25"/>
            <p:cNvCxnSpPr>
              <a:stCxn id="12" idx="4"/>
              <a:endCxn id="13" idx="2"/>
            </p:cNvCxnSpPr>
            <p:nvPr/>
          </p:nvCxnSpPr>
          <p:spPr>
            <a:xfrm rot="16200000" flipH="1">
              <a:off x="8559869" y="4753647"/>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27" name="Elbow Connector 26"/>
            <p:cNvCxnSpPr>
              <a:stCxn id="12" idx="4"/>
              <a:endCxn id="14" idx="2"/>
            </p:cNvCxnSpPr>
            <p:nvPr/>
          </p:nvCxnSpPr>
          <p:spPr>
            <a:xfrm rot="16200000" flipH="1">
              <a:off x="8370353" y="4943164"/>
              <a:ext cx="583815" cy="168998"/>
            </a:xfrm>
            <a:prstGeom prst="bentConnector2">
              <a:avLst/>
            </a:prstGeom>
          </p:spPr>
          <p:style>
            <a:lnRef idx="2">
              <a:schemeClr val="dk1"/>
            </a:lnRef>
            <a:fillRef idx="0">
              <a:schemeClr val="dk1"/>
            </a:fillRef>
            <a:effectRef idx="1">
              <a:schemeClr val="dk1"/>
            </a:effectRef>
            <a:fontRef idx="minor">
              <a:schemeClr val="tx1"/>
            </a:fontRef>
          </p:style>
        </p:cxnSp>
        <p:cxnSp>
          <p:nvCxnSpPr>
            <p:cNvPr id="28" name="Elbow Connector 27"/>
            <p:cNvCxnSpPr>
              <a:stCxn id="11" idx="4"/>
              <a:endCxn id="15" idx="2"/>
            </p:cNvCxnSpPr>
            <p:nvPr/>
          </p:nvCxnSpPr>
          <p:spPr>
            <a:xfrm rot="16200000" flipH="1">
              <a:off x="7644430" y="4934268"/>
              <a:ext cx="1336625" cy="192038"/>
            </a:xfrm>
            <a:prstGeom prst="bentConnector2">
              <a:avLst/>
            </a:prstGeom>
          </p:spPr>
          <p:style>
            <a:lnRef idx="2">
              <a:schemeClr val="dk1"/>
            </a:lnRef>
            <a:fillRef idx="0">
              <a:schemeClr val="dk1"/>
            </a:fillRef>
            <a:effectRef idx="1">
              <a:schemeClr val="dk1"/>
            </a:effectRef>
            <a:fontRef idx="minor">
              <a:schemeClr val="tx1"/>
            </a:fontRef>
          </p:style>
        </p:cxnSp>
        <p:cxnSp>
          <p:nvCxnSpPr>
            <p:cNvPr id="29" name="Elbow Connector 28"/>
            <p:cNvCxnSpPr>
              <a:stCxn id="15" idx="4"/>
              <a:endCxn id="16" idx="2"/>
            </p:cNvCxnSpPr>
            <p:nvPr/>
          </p:nvCxnSpPr>
          <p:spPr>
            <a:xfrm rot="16200000" flipH="1">
              <a:off x="8559869" y="5885490"/>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30" name="Elbow Connector 29"/>
            <p:cNvCxnSpPr>
              <a:endCxn id="17" idx="2"/>
            </p:cNvCxnSpPr>
            <p:nvPr/>
          </p:nvCxnSpPr>
          <p:spPr>
            <a:xfrm rot="16200000" flipH="1">
              <a:off x="8388245" y="6092899"/>
              <a:ext cx="548030" cy="168997"/>
            </a:xfrm>
            <a:prstGeom prst="bentConnector2">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7962294" y="591709"/>
              <a:ext cx="863744" cy="453509"/>
            </a:xfrm>
            <a:prstGeom prst="rect">
              <a:avLst/>
            </a:prstGeom>
            <a:noFill/>
          </p:spPr>
          <p:txBody>
            <a:bodyPr wrap="none" rtlCol="0">
              <a:spAutoFit/>
            </a:bodyPr>
            <a:lstStyle/>
            <a:p>
              <a:r>
                <a:rPr lang="en-GB" sz="1400" dirty="0" smtClean="0"/>
                <a:t>order</a:t>
              </a:r>
              <a:endParaRPr lang="en-GB" sz="1400" dirty="0"/>
            </a:p>
          </p:txBody>
        </p:sp>
        <p:sp>
          <p:nvSpPr>
            <p:cNvPr id="32" name="TextBox 31"/>
            <p:cNvSpPr txBox="1"/>
            <p:nvPr/>
          </p:nvSpPr>
          <p:spPr>
            <a:xfrm>
              <a:off x="8387366" y="1305304"/>
              <a:ext cx="472878" cy="453509"/>
            </a:xfrm>
            <a:prstGeom prst="rect">
              <a:avLst/>
            </a:prstGeom>
            <a:noFill/>
          </p:spPr>
          <p:txBody>
            <a:bodyPr wrap="none" rtlCol="0">
              <a:spAutoFit/>
            </a:bodyPr>
            <a:lstStyle/>
            <a:p>
              <a:r>
                <a:rPr lang="en-GB" sz="1400" dirty="0" smtClean="0"/>
                <a:t>id</a:t>
              </a:r>
              <a:endParaRPr lang="en-GB" sz="1400" dirty="0"/>
            </a:p>
          </p:txBody>
        </p:sp>
        <p:sp>
          <p:nvSpPr>
            <p:cNvPr id="33" name="TextBox 32"/>
            <p:cNvSpPr txBox="1"/>
            <p:nvPr/>
          </p:nvSpPr>
          <p:spPr>
            <a:xfrm>
              <a:off x="8378044" y="963020"/>
              <a:ext cx="755753" cy="453509"/>
            </a:xfrm>
            <a:prstGeom prst="rect">
              <a:avLst/>
            </a:prstGeom>
            <a:noFill/>
          </p:spPr>
          <p:txBody>
            <a:bodyPr wrap="none" rtlCol="0">
              <a:spAutoFit/>
            </a:bodyPr>
            <a:lstStyle/>
            <a:p>
              <a:r>
                <a:rPr lang="en-GB" sz="1400" dirty="0" smtClean="0"/>
                <a:t>date</a:t>
              </a:r>
              <a:endParaRPr lang="en-GB" sz="1400" dirty="0"/>
            </a:p>
          </p:txBody>
        </p:sp>
        <p:sp>
          <p:nvSpPr>
            <p:cNvPr id="34" name="TextBox 33"/>
            <p:cNvSpPr txBox="1"/>
            <p:nvPr/>
          </p:nvSpPr>
          <p:spPr>
            <a:xfrm>
              <a:off x="8365593" y="2817292"/>
              <a:ext cx="1284658" cy="453509"/>
            </a:xfrm>
            <a:prstGeom prst="rect">
              <a:avLst/>
            </a:prstGeom>
            <a:noFill/>
          </p:spPr>
          <p:txBody>
            <a:bodyPr wrap="none" rtlCol="0">
              <a:spAutoFit/>
            </a:bodyPr>
            <a:lstStyle/>
            <a:p>
              <a:r>
                <a:rPr lang="en-GB" sz="1400" dirty="0" smtClean="0"/>
                <a:t>customer</a:t>
              </a:r>
              <a:endParaRPr lang="en-GB" sz="1400" dirty="0"/>
            </a:p>
          </p:txBody>
        </p:sp>
        <p:sp>
          <p:nvSpPr>
            <p:cNvPr id="35" name="TextBox 34"/>
            <p:cNvSpPr txBox="1"/>
            <p:nvPr/>
          </p:nvSpPr>
          <p:spPr>
            <a:xfrm>
              <a:off x="8693603" y="3193881"/>
              <a:ext cx="472878" cy="453509"/>
            </a:xfrm>
            <a:prstGeom prst="rect">
              <a:avLst/>
            </a:prstGeom>
            <a:noFill/>
          </p:spPr>
          <p:txBody>
            <a:bodyPr wrap="none" rtlCol="0">
              <a:spAutoFit/>
            </a:bodyPr>
            <a:lstStyle/>
            <a:p>
              <a:r>
                <a:rPr lang="en-GB" sz="1400" dirty="0" smtClean="0"/>
                <a:t>id</a:t>
              </a:r>
              <a:endParaRPr lang="en-GB" sz="1400" dirty="0"/>
            </a:p>
          </p:txBody>
        </p:sp>
        <p:sp>
          <p:nvSpPr>
            <p:cNvPr id="36" name="TextBox 35"/>
            <p:cNvSpPr txBox="1"/>
            <p:nvPr/>
          </p:nvSpPr>
          <p:spPr>
            <a:xfrm>
              <a:off x="8693603" y="3599928"/>
              <a:ext cx="881507" cy="453509"/>
            </a:xfrm>
            <a:prstGeom prst="rect">
              <a:avLst/>
            </a:prstGeom>
            <a:noFill/>
          </p:spPr>
          <p:txBody>
            <a:bodyPr wrap="none" rtlCol="0">
              <a:spAutoFit/>
            </a:bodyPr>
            <a:lstStyle/>
            <a:p>
              <a:r>
                <a:rPr lang="en-GB" sz="1400" dirty="0" smtClean="0"/>
                <a:t>name</a:t>
              </a:r>
              <a:endParaRPr lang="en-GB" sz="1400" dirty="0"/>
            </a:p>
          </p:txBody>
        </p:sp>
        <p:sp>
          <p:nvSpPr>
            <p:cNvPr id="37" name="TextBox 36"/>
            <p:cNvSpPr txBox="1"/>
            <p:nvPr/>
          </p:nvSpPr>
          <p:spPr>
            <a:xfrm>
              <a:off x="8369177" y="4007154"/>
              <a:ext cx="866864" cy="453509"/>
            </a:xfrm>
            <a:prstGeom prst="rect">
              <a:avLst/>
            </a:prstGeom>
            <a:noFill/>
          </p:spPr>
          <p:txBody>
            <a:bodyPr wrap="none" rtlCol="0">
              <a:spAutoFit/>
            </a:bodyPr>
            <a:lstStyle/>
            <a:p>
              <a:r>
                <a:rPr lang="en-GB" sz="1400" dirty="0" smtClean="0"/>
                <a:t>items</a:t>
              </a:r>
              <a:endParaRPr lang="en-GB" sz="1400" dirty="0"/>
            </a:p>
          </p:txBody>
        </p:sp>
        <p:sp>
          <p:nvSpPr>
            <p:cNvPr id="38" name="TextBox 37"/>
            <p:cNvSpPr txBox="1"/>
            <p:nvPr/>
          </p:nvSpPr>
          <p:spPr>
            <a:xfrm>
              <a:off x="8724988" y="4355570"/>
              <a:ext cx="762933" cy="453509"/>
            </a:xfrm>
            <a:prstGeom prst="rect">
              <a:avLst/>
            </a:prstGeom>
            <a:noFill/>
          </p:spPr>
          <p:txBody>
            <a:bodyPr wrap="none" rtlCol="0">
              <a:spAutoFit/>
            </a:bodyPr>
            <a:lstStyle/>
            <a:p>
              <a:r>
                <a:rPr lang="en-GB" sz="1400" dirty="0" smtClean="0"/>
                <a:t>item</a:t>
              </a:r>
              <a:endParaRPr lang="en-GB" sz="1400" dirty="0"/>
            </a:p>
          </p:txBody>
        </p:sp>
        <p:sp>
          <p:nvSpPr>
            <p:cNvPr id="39" name="TextBox 38"/>
            <p:cNvSpPr txBox="1"/>
            <p:nvPr/>
          </p:nvSpPr>
          <p:spPr>
            <a:xfrm>
              <a:off x="9086090" y="4750900"/>
              <a:ext cx="472878" cy="453509"/>
            </a:xfrm>
            <a:prstGeom prst="rect">
              <a:avLst/>
            </a:prstGeom>
            <a:noFill/>
          </p:spPr>
          <p:txBody>
            <a:bodyPr wrap="none" rtlCol="0">
              <a:spAutoFit/>
            </a:bodyPr>
            <a:lstStyle/>
            <a:p>
              <a:r>
                <a:rPr lang="en-GB" sz="1400" dirty="0" smtClean="0"/>
                <a:t>id</a:t>
              </a:r>
              <a:endParaRPr lang="en-GB" sz="1400" dirty="0"/>
            </a:p>
          </p:txBody>
        </p:sp>
        <p:sp>
          <p:nvSpPr>
            <p:cNvPr id="40" name="TextBox 39"/>
            <p:cNvSpPr txBox="1"/>
            <p:nvPr/>
          </p:nvSpPr>
          <p:spPr>
            <a:xfrm>
              <a:off x="9086090" y="5117568"/>
              <a:ext cx="1176665" cy="453509"/>
            </a:xfrm>
            <a:prstGeom prst="rect">
              <a:avLst/>
            </a:prstGeom>
            <a:noFill/>
          </p:spPr>
          <p:txBody>
            <a:bodyPr wrap="none" rtlCol="0">
              <a:spAutoFit/>
            </a:bodyPr>
            <a:lstStyle/>
            <a:p>
              <a:r>
                <a:rPr lang="en-GB" sz="1400" dirty="0" smtClean="0"/>
                <a:t>quantity</a:t>
              </a:r>
              <a:endParaRPr lang="en-GB" sz="1400" dirty="0"/>
            </a:p>
          </p:txBody>
        </p:sp>
        <p:sp>
          <p:nvSpPr>
            <p:cNvPr id="41" name="TextBox 40"/>
            <p:cNvSpPr txBox="1"/>
            <p:nvPr/>
          </p:nvSpPr>
          <p:spPr>
            <a:xfrm>
              <a:off x="8723656" y="5497432"/>
              <a:ext cx="762933" cy="453509"/>
            </a:xfrm>
            <a:prstGeom prst="rect">
              <a:avLst/>
            </a:prstGeom>
            <a:noFill/>
          </p:spPr>
          <p:txBody>
            <a:bodyPr wrap="none" rtlCol="0">
              <a:spAutoFit/>
            </a:bodyPr>
            <a:lstStyle/>
            <a:p>
              <a:r>
                <a:rPr lang="en-GB" sz="1400" dirty="0" smtClean="0"/>
                <a:t>item</a:t>
              </a:r>
              <a:endParaRPr lang="en-GB" sz="1400" dirty="0"/>
            </a:p>
          </p:txBody>
        </p:sp>
        <p:sp>
          <p:nvSpPr>
            <p:cNvPr id="42" name="TextBox 41"/>
            <p:cNvSpPr txBox="1"/>
            <p:nvPr/>
          </p:nvSpPr>
          <p:spPr>
            <a:xfrm>
              <a:off x="9084758" y="5892763"/>
              <a:ext cx="472878" cy="453509"/>
            </a:xfrm>
            <a:prstGeom prst="rect">
              <a:avLst/>
            </a:prstGeom>
            <a:noFill/>
          </p:spPr>
          <p:txBody>
            <a:bodyPr wrap="none" rtlCol="0">
              <a:spAutoFit/>
            </a:bodyPr>
            <a:lstStyle/>
            <a:p>
              <a:r>
                <a:rPr lang="en-GB" sz="1400" dirty="0" smtClean="0"/>
                <a:t>id</a:t>
              </a:r>
              <a:endParaRPr lang="en-GB" sz="1400" dirty="0"/>
            </a:p>
          </p:txBody>
        </p:sp>
        <p:sp>
          <p:nvSpPr>
            <p:cNvPr id="43" name="TextBox 42"/>
            <p:cNvSpPr txBox="1"/>
            <p:nvPr/>
          </p:nvSpPr>
          <p:spPr>
            <a:xfrm>
              <a:off x="9084758" y="6259428"/>
              <a:ext cx="1176665" cy="453509"/>
            </a:xfrm>
            <a:prstGeom prst="rect">
              <a:avLst/>
            </a:prstGeom>
            <a:noFill/>
          </p:spPr>
          <p:txBody>
            <a:bodyPr wrap="none" rtlCol="0">
              <a:spAutoFit/>
            </a:bodyPr>
            <a:lstStyle/>
            <a:p>
              <a:r>
                <a:rPr lang="en-GB" sz="1400" dirty="0" smtClean="0"/>
                <a:t>quantity</a:t>
              </a:r>
              <a:endParaRPr lang="en-GB" sz="1400" dirty="0"/>
            </a:p>
          </p:txBody>
        </p:sp>
        <p:sp>
          <p:nvSpPr>
            <p:cNvPr id="44" name="Oval 43"/>
            <p:cNvSpPr/>
            <p:nvPr/>
          </p:nvSpPr>
          <p:spPr>
            <a:xfrm>
              <a:off x="8047723" y="1750349"/>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45" name="Oval 44"/>
            <p:cNvSpPr/>
            <p:nvPr/>
          </p:nvSpPr>
          <p:spPr>
            <a:xfrm>
              <a:off x="8385722" y="2124130"/>
              <a:ext cx="337999"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46" name="Oval 45"/>
            <p:cNvSpPr/>
            <p:nvPr/>
          </p:nvSpPr>
          <p:spPr>
            <a:xfrm>
              <a:off x="8385721" y="2503163"/>
              <a:ext cx="337999"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7" name="Elbow Connector 46"/>
            <p:cNvCxnSpPr>
              <a:stCxn id="44" idx="4"/>
              <a:endCxn id="45" idx="2"/>
            </p:cNvCxnSpPr>
            <p:nvPr/>
          </p:nvCxnSpPr>
          <p:spPr>
            <a:xfrm rot="16200000" flipH="1">
              <a:off x="8198831" y="2106239"/>
              <a:ext cx="204782" cy="168999"/>
            </a:xfrm>
            <a:prstGeom prst="bentConnector2">
              <a:avLst/>
            </a:prstGeom>
          </p:spPr>
          <p:style>
            <a:lnRef idx="2">
              <a:schemeClr val="dk1"/>
            </a:lnRef>
            <a:fillRef idx="0">
              <a:schemeClr val="dk1"/>
            </a:fillRef>
            <a:effectRef idx="1">
              <a:schemeClr val="dk1"/>
            </a:effectRef>
            <a:fontRef idx="minor">
              <a:schemeClr val="tx1"/>
            </a:fontRef>
          </p:style>
        </p:cxnSp>
        <p:cxnSp>
          <p:nvCxnSpPr>
            <p:cNvPr id="48" name="Elbow Connector 47"/>
            <p:cNvCxnSpPr>
              <a:stCxn id="44" idx="4"/>
              <a:endCxn id="46" idx="2"/>
            </p:cNvCxnSpPr>
            <p:nvPr/>
          </p:nvCxnSpPr>
          <p:spPr>
            <a:xfrm rot="16200000" flipH="1">
              <a:off x="8009315" y="2295756"/>
              <a:ext cx="583815" cy="168998"/>
            </a:xfrm>
            <a:prstGeom prst="bentConnector2">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8373270" y="1716338"/>
              <a:ext cx="1543062" cy="453509"/>
            </a:xfrm>
            <a:prstGeom prst="rect">
              <a:avLst/>
            </a:prstGeom>
            <a:noFill/>
          </p:spPr>
          <p:txBody>
            <a:bodyPr wrap="none" rtlCol="0">
              <a:spAutoFit/>
            </a:bodyPr>
            <a:lstStyle/>
            <a:p>
              <a:r>
                <a:rPr lang="en-GB" sz="1400" dirty="0" smtClean="0"/>
                <a:t>salesperson</a:t>
              </a:r>
              <a:endParaRPr lang="en-GB" sz="1400" dirty="0"/>
            </a:p>
          </p:txBody>
        </p:sp>
        <p:sp>
          <p:nvSpPr>
            <p:cNvPr id="50" name="TextBox 49"/>
            <p:cNvSpPr txBox="1"/>
            <p:nvPr/>
          </p:nvSpPr>
          <p:spPr>
            <a:xfrm>
              <a:off x="8701278" y="2092927"/>
              <a:ext cx="472878" cy="453509"/>
            </a:xfrm>
            <a:prstGeom prst="rect">
              <a:avLst/>
            </a:prstGeom>
            <a:noFill/>
          </p:spPr>
          <p:txBody>
            <a:bodyPr wrap="none" rtlCol="0">
              <a:spAutoFit/>
            </a:bodyPr>
            <a:lstStyle/>
            <a:p>
              <a:r>
                <a:rPr lang="en-GB" sz="1400" dirty="0" smtClean="0"/>
                <a:t>id</a:t>
              </a:r>
              <a:endParaRPr lang="en-GB" sz="1400" dirty="0"/>
            </a:p>
          </p:txBody>
        </p:sp>
        <p:sp>
          <p:nvSpPr>
            <p:cNvPr id="51" name="TextBox 50"/>
            <p:cNvSpPr txBox="1"/>
            <p:nvPr/>
          </p:nvSpPr>
          <p:spPr>
            <a:xfrm>
              <a:off x="8701278" y="2498973"/>
              <a:ext cx="881507" cy="453509"/>
            </a:xfrm>
            <a:prstGeom prst="rect">
              <a:avLst/>
            </a:prstGeom>
            <a:noFill/>
          </p:spPr>
          <p:txBody>
            <a:bodyPr wrap="none" rtlCol="0">
              <a:spAutoFit/>
            </a:bodyPr>
            <a:lstStyle/>
            <a:p>
              <a:r>
                <a:rPr lang="en-GB" sz="1400" dirty="0" smtClean="0"/>
                <a:t>name</a:t>
              </a:r>
              <a:endParaRPr lang="en-GB" sz="1400" dirty="0"/>
            </a:p>
          </p:txBody>
        </p:sp>
        <p:sp>
          <p:nvSpPr>
            <p:cNvPr id="52" name="Oval 51"/>
            <p:cNvSpPr/>
            <p:nvPr/>
          </p:nvSpPr>
          <p:spPr>
            <a:xfrm>
              <a:off x="8488039" y="6640006"/>
              <a:ext cx="337998" cy="337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53" name="Oval 52"/>
            <p:cNvSpPr/>
            <p:nvPr/>
          </p:nvSpPr>
          <p:spPr>
            <a:xfrm>
              <a:off x="8826039" y="7013787"/>
              <a:ext cx="337998"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54" name="Oval 53"/>
            <p:cNvSpPr/>
            <p:nvPr/>
          </p:nvSpPr>
          <p:spPr>
            <a:xfrm>
              <a:off x="8826038" y="7392820"/>
              <a:ext cx="337998" cy="337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55" name="Elbow Connector 54"/>
            <p:cNvCxnSpPr>
              <a:stCxn id="11" idx="4"/>
              <a:endCxn id="52" idx="2"/>
            </p:cNvCxnSpPr>
            <p:nvPr/>
          </p:nvCxnSpPr>
          <p:spPr>
            <a:xfrm rot="16200000" flipH="1">
              <a:off x="7128865" y="5449831"/>
              <a:ext cx="2447031" cy="271317"/>
            </a:xfrm>
            <a:prstGeom prst="bentConnector2">
              <a:avLst/>
            </a:prstGeom>
          </p:spPr>
          <p:style>
            <a:lnRef idx="2">
              <a:schemeClr val="dk1"/>
            </a:lnRef>
            <a:fillRef idx="0">
              <a:schemeClr val="dk1"/>
            </a:fillRef>
            <a:effectRef idx="1">
              <a:schemeClr val="dk1"/>
            </a:effectRef>
            <a:fontRef idx="minor">
              <a:schemeClr val="tx1"/>
            </a:fontRef>
          </p:style>
        </p:cxnSp>
        <p:cxnSp>
          <p:nvCxnSpPr>
            <p:cNvPr id="56" name="Elbow Connector 55"/>
            <p:cNvCxnSpPr>
              <a:stCxn id="52" idx="4"/>
              <a:endCxn id="53" idx="2"/>
            </p:cNvCxnSpPr>
            <p:nvPr/>
          </p:nvCxnSpPr>
          <p:spPr>
            <a:xfrm rot="16200000" flipH="1">
              <a:off x="8639148" y="6995894"/>
              <a:ext cx="204782" cy="169000"/>
            </a:xfrm>
            <a:prstGeom prst="bentConnector2">
              <a:avLst/>
            </a:prstGeom>
          </p:spPr>
          <p:style>
            <a:lnRef idx="2">
              <a:schemeClr val="dk1"/>
            </a:lnRef>
            <a:fillRef idx="0">
              <a:schemeClr val="dk1"/>
            </a:fillRef>
            <a:effectRef idx="1">
              <a:schemeClr val="dk1"/>
            </a:effectRef>
            <a:fontRef idx="minor">
              <a:schemeClr val="tx1"/>
            </a:fontRef>
          </p:style>
        </p:cxnSp>
        <p:cxnSp>
          <p:nvCxnSpPr>
            <p:cNvPr id="57" name="Elbow Connector 56"/>
            <p:cNvCxnSpPr>
              <a:endCxn id="54" idx="2"/>
            </p:cNvCxnSpPr>
            <p:nvPr/>
          </p:nvCxnSpPr>
          <p:spPr>
            <a:xfrm rot="16200000" flipH="1">
              <a:off x="8459445" y="7195226"/>
              <a:ext cx="556050" cy="177138"/>
            </a:xfrm>
            <a:prstGeom prst="bentConnector2">
              <a:avLst/>
            </a:prstGeom>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9119685" y="6965447"/>
              <a:ext cx="472878" cy="453509"/>
            </a:xfrm>
            <a:prstGeom prst="rect">
              <a:avLst/>
            </a:prstGeom>
            <a:noFill/>
          </p:spPr>
          <p:txBody>
            <a:bodyPr wrap="none" rtlCol="0">
              <a:spAutoFit/>
            </a:bodyPr>
            <a:lstStyle/>
            <a:p>
              <a:r>
                <a:rPr lang="en-GB" sz="1400" dirty="0" smtClean="0"/>
                <a:t>id</a:t>
              </a:r>
              <a:endParaRPr lang="en-GB" sz="1400" dirty="0"/>
            </a:p>
          </p:txBody>
        </p:sp>
        <p:sp>
          <p:nvSpPr>
            <p:cNvPr id="59" name="TextBox 58"/>
            <p:cNvSpPr txBox="1"/>
            <p:nvPr/>
          </p:nvSpPr>
          <p:spPr>
            <a:xfrm>
              <a:off x="9119685" y="7332112"/>
              <a:ext cx="1176665" cy="453509"/>
            </a:xfrm>
            <a:prstGeom prst="rect">
              <a:avLst/>
            </a:prstGeom>
            <a:noFill/>
          </p:spPr>
          <p:txBody>
            <a:bodyPr wrap="none" rtlCol="0">
              <a:spAutoFit/>
            </a:bodyPr>
            <a:lstStyle/>
            <a:p>
              <a:r>
                <a:rPr lang="en-GB" sz="1400" dirty="0" smtClean="0"/>
                <a:t>quantity</a:t>
              </a:r>
              <a:endParaRPr lang="en-GB" sz="1400" dirty="0"/>
            </a:p>
          </p:txBody>
        </p:sp>
        <p:sp>
          <p:nvSpPr>
            <p:cNvPr id="60" name="TextBox 59"/>
            <p:cNvSpPr txBox="1"/>
            <p:nvPr/>
          </p:nvSpPr>
          <p:spPr>
            <a:xfrm>
              <a:off x="8769891" y="6569094"/>
              <a:ext cx="762933" cy="453509"/>
            </a:xfrm>
            <a:prstGeom prst="rect">
              <a:avLst/>
            </a:prstGeom>
            <a:noFill/>
          </p:spPr>
          <p:txBody>
            <a:bodyPr wrap="none" rtlCol="0">
              <a:spAutoFit/>
            </a:bodyPr>
            <a:lstStyle/>
            <a:p>
              <a:r>
                <a:rPr lang="en-GB" sz="1400" dirty="0" smtClean="0"/>
                <a:t>item</a:t>
              </a:r>
              <a:endParaRPr lang="en-GB" sz="1400" dirty="0"/>
            </a:p>
          </p:txBody>
        </p:sp>
      </p:grpSp>
    </p:spTree>
    <p:extLst>
      <p:ext uri="{BB962C8B-B14F-4D97-AF65-F5344CB8AC3E}">
        <p14:creationId xmlns:p14="http://schemas.microsoft.com/office/powerpoint/2010/main" val="302147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63564169"/>
              </p:ext>
            </p:extLst>
          </p:nvPr>
        </p:nvGraphicFramePr>
        <p:xfrm>
          <a:off x="379413" y="1417636"/>
          <a:ext cx="11525250" cy="5051991"/>
        </p:xfrm>
        <a:graphic>
          <a:graphicData uri="http://schemas.openxmlformats.org/drawingml/2006/table">
            <a:tbl>
              <a:tblPr firstRow="1" bandRow="1">
                <a:tableStyleId>{5C22544A-7EE6-4342-B048-85BDC9FD1C3A}</a:tableStyleId>
              </a:tblPr>
              <a:tblGrid>
                <a:gridCol w="11525250">
                  <a:extLst>
                    <a:ext uri="{9D8B030D-6E8A-4147-A177-3AD203B41FA5}">
                      <a16:colId xmlns="" xmlns:a16="http://schemas.microsoft.com/office/drawing/2014/main" val="1632794655"/>
                    </a:ext>
                  </a:extLst>
                </a:gridCol>
              </a:tblGrid>
              <a:tr h="721713">
                <a:tc>
                  <a:txBody>
                    <a:bodyPr/>
                    <a:lstStyle/>
                    <a:p>
                      <a:r>
                        <a:rPr lang="en-GB" sz="3600" dirty="0" smtClean="0">
                          <a:latin typeface="Segoe UI Light" panose="020B0502040204020203" pitchFamily="34" charset="0"/>
                          <a:cs typeface="Segoe UI Light" panose="020B0502040204020203" pitchFamily="34" charset="0"/>
                        </a:rPr>
                        <a:t>Using XML in SQL Server and Azure SQL Database</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789177411"/>
                  </a:ext>
                </a:extLst>
              </a:tr>
              <a:tr h="721713">
                <a:tc>
                  <a:txBody>
                    <a:bodyPr/>
                    <a:lstStyle/>
                    <a:p>
                      <a:r>
                        <a:rPr lang="en-US" sz="2400" dirty="0" smtClean="0">
                          <a:latin typeface="Segoe UI Light" panose="020B0502040204020203" pitchFamily="34" charset="0"/>
                          <a:cs typeface="Segoe UI Light" panose="020B0502040204020203" pitchFamily="34" charset="0"/>
                        </a:rPr>
                        <a:t>01 | Introduction to XML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21713">
                <a:tc>
                  <a:txBody>
                    <a:bodyPr/>
                    <a:lstStyle/>
                    <a:p>
                      <a:r>
                        <a:rPr lang="en-US" sz="2400" dirty="0" smtClean="0">
                          <a:latin typeface="Segoe UI Light" panose="020B0502040204020203" pitchFamily="34" charset="0"/>
                          <a:cs typeface="Segoe UI Light" panose="020B0502040204020203" pitchFamily="34" charset="0"/>
                        </a:rPr>
                        <a:t>02 | Storing and Querying XML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2171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Implementing XML Indexes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21713">
                <a:tc>
                  <a:txBody>
                    <a:bodyPr/>
                    <a:lstStyle/>
                    <a:p>
                      <a:r>
                        <a:rPr lang="en-US" sz="2400" dirty="0" smtClean="0">
                          <a:latin typeface="Segoe UI Light" panose="020B0502040204020203" pitchFamily="34" charset="0"/>
                          <a:cs typeface="Segoe UI Light" panose="020B0502040204020203" pitchFamily="34" charset="0"/>
                        </a:rPr>
                        <a:t>04 | Working with Typed XML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21713">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Creating Relational Data from XML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r h="721713">
                <a:tc>
                  <a:txBody>
                    <a:bodyPr/>
                    <a:lstStyle/>
                    <a:p>
                      <a:r>
                        <a:rPr lang="en-US" sz="2400" dirty="0" smtClean="0">
                          <a:latin typeface="Segoe UI Light" panose="020B0502040204020203" pitchFamily="34" charset="0"/>
                          <a:cs typeface="Segoe UI Light" panose="020B0502040204020203" pitchFamily="34" charset="0"/>
                        </a:rPr>
                        <a:t>06</a:t>
                      </a:r>
                      <a:r>
                        <a:rPr lang="en-US" sz="2400" baseline="0" dirty="0" smtClean="0">
                          <a:latin typeface="Segoe UI Light" panose="020B0502040204020203" pitchFamily="34" charset="0"/>
                          <a:cs typeface="Segoe UI Light" panose="020B0502040204020203" pitchFamily="34" charset="0"/>
                        </a:rPr>
                        <a:t> | Creating XML from Relational Data</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Primary XML Index</a:t>
            </a:r>
            <a:endParaRPr lang="en-GB" dirty="0"/>
          </a:p>
        </p:txBody>
      </p:sp>
      <p:sp>
        <p:nvSpPr>
          <p:cNvPr id="3" name="Content Placeholder 2"/>
          <p:cNvSpPr>
            <a:spLocks noGrp="1"/>
          </p:cNvSpPr>
          <p:nvPr>
            <p:ph sz="quarter" idx="10"/>
          </p:nvPr>
        </p:nvSpPr>
        <p:spPr/>
        <p:txBody>
          <a:bodyPr/>
          <a:lstStyle/>
          <a:p>
            <a:r>
              <a:rPr lang="en-GB" dirty="0"/>
              <a:t>Provides a persisted </a:t>
            </a:r>
            <a:r>
              <a:rPr lang="en-GB" dirty="0" smtClean="0"/>
              <a:t>node tree </a:t>
            </a:r>
            <a:r>
              <a:rPr lang="en-GB" dirty="0"/>
              <a:t>in an internal format that is used to speed access to elements and attributes within the XML</a:t>
            </a:r>
          </a:p>
          <a:p>
            <a:r>
              <a:rPr lang="en-GB" dirty="0"/>
              <a:t>Requires a clustered primary key on the table</a:t>
            </a:r>
          </a:p>
          <a:p>
            <a:endParaRPr lang="en-GB" dirty="0"/>
          </a:p>
        </p:txBody>
      </p:sp>
      <p:sp>
        <p:nvSpPr>
          <p:cNvPr id="5" name="TextBox 4"/>
          <p:cNvSpPr txBox="1"/>
          <p:nvPr/>
        </p:nvSpPr>
        <p:spPr>
          <a:xfrm>
            <a:off x="2270317" y="3871373"/>
            <a:ext cx="7742825" cy="830997"/>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txBody>
          <a:bodyPr wrap="none" rtlCol="0">
            <a:spAutoFit/>
          </a:bodyPr>
          <a:lstStyle/>
          <a:p>
            <a:r>
              <a:rPr lang="en-GB" sz="2400" dirty="0">
                <a:latin typeface="Courier New" panose="02070309020205020404" pitchFamily="49" charset="0"/>
                <a:cs typeface="Courier New" panose="02070309020205020404" pitchFamily="49" charset="0"/>
              </a:rPr>
              <a:t>CREATE PRIMARY XML INDEX </a:t>
            </a:r>
            <a:r>
              <a:rPr lang="en-GB" sz="2400" dirty="0" err="1" smtClean="0">
                <a:latin typeface="Courier New" panose="02070309020205020404" pitchFamily="49" charset="0"/>
                <a:cs typeface="Courier New" panose="02070309020205020404" pitchFamily="49" charset="0"/>
              </a:rPr>
              <a:t>XML_Order_Items</a:t>
            </a:r>
            <a:endParaRPr lang="en-GB"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ON </a:t>
            </a:r>
            <a:r>
              <a:rPr lang="en-GB" sz="2400" dirty="0" err="1" smtClean="0">
                <a:latin typeface="Courier New" panose="02070309020205020404" pitchFamily="49" charset="0"/>
                <a:cs typeface="Courier New" panose="02070309020205020404" pitchFamily="49" charset="0"/>
              </a:rPr>
              <a:t>Sales.Order</a:t>
            </a:r>
            <a:r>
              <a:rPr lang="en-GB" sz="2400" dirty="0" smtClean="0">
                <a:latin typeface="Courier New" panose="02070309020205020404" pitchFamily="49" charset="0"/>
                <a:cs typeface="Courier New" panose="02070309020205020404" pitchFamily="49" charset="0"/>
              </a:rPr>
              <a:t> (Items);</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3808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Secondary XML Indexes</a:t>
            </a:r>
            <a:endParaRPr lang="en-GB" dirty="0"/>
          </a:p>
        </p:txBody>
      </p:sp>
      <p:sp>
        <p:nvSpPr>
          <p:cNvPr id="3" name="Content Placeholder 2"/>
          <p:cNvSpPr>
            <a:spLocks noGrp="1"/>
          </p:cNvSpPr>
          <p:nvPr>
            <p:ph sz="quarter" idx="10"/>
          </p:nvPr>
        </p:nvSpPr>
        <p:spPr>
          <a:xfrm>
            <a:off x="379413" y="1245702"/>
            <a:ext cx="11525250" cy="5432912"/>
          </a:xfrm>
        </p:spPr>
        <p:txBody>
          <a:bodyPr/>
          <a:lstStyle/>
          <a:p>
            <a:r>
              <a:rPr lang="en-GB" dirty="0"/>
              <a:t>Can only be </a:t>
            </a:r>
            <a:r>
              <a:rPr lang="en-GB" dirty="0" smtClean="0"/>
              <a:t>created after </a:t>
            </a:r>
            <a:r>
              <a:rPr lang="en-GB" dirty="0"/>
              <a:t>a primary XML index has been created</a:t>
            </a:r>
          </a:p>
          <a:p>
            <a:r>
              <a:rPr lang="en-GB" dirty="0"/>
              <a:t>You can </a:t>
            </a:r>
            <a:r>
              <a:rPr lang="en-GB" dirty="0" smtClean="0"/>
              <a:t>create three </a:t>
            </a:r>
            <a:r>
              <a:rPr lang="en-GB" dirty="0"/>
              <a:t>types of secondary indexes to help </a:t>
            </a:r>
            <a:r>
              <a:rPr lang="en-GB" dirty="0" smtClean="0"/>
              <a:t>resolve specific </a:t>
            </a:r>
            <a:r>
              <a:rPr lang="en-GB" dirty="0"/>
              <a:t>XQuery </a:t>
            </a:r>
            <a:r>
              <a:rPr lang="en-GB" dirty="0" smtClean="0"/>
              <a:t>expressions rapidly</a:t>
            </a:r>
            <a:r>
              <a:rPr lang="en-GB" dirty="0"/>
              <a:t>:</a:t>
            </a:r>
          </a:p>
          <a:p>
            <a:pPr lvl="1"/>
            <a:r>
              <a:rPr lang="en-GB" dirty="0"/>
              <a:t>PROPERTY – Optimized for retrieving multiple values in </a:t>
            </a:r>
            <a:r>
              <a:rPr lang="en-GB" b="1" dirty="0"/>
              <a:t>query</a:t>
            </a:r>
            <a:r>
              <a:rPr lang="en-GB" dirty="0"/>
              <a:t> method calls</a:t>
            </a:r>
          </a:p>
          <a:p>
            <a:pPr lvl="1"/>
            <a:r>
              <a:rPr lang="en-GB" dirty="0"/>
              <a:t>VALUE – Optimized for retrieving single values in </a:t>
            </a:r>
            <a:r>
              <a:rPr lang="en-GB" b="1" dirty="0"/>
              <a:t>value</a:t>
            </a:r>
            <a:r>
              <a:rPr lang="en-GB" dirty="0"/>
              <a:t> method calls</a:t>
            </a:r>
          </a:p>
          <a:p>
            <a:pPr lvl="1"/>
            <a:r>
              <a:rPr lang="en-GB" dirty="0" smtClean="0"/>
              <a:t>PATH – Typically used by the </a:t>
            </a:r>
            <a:r>
              <a:rPr lang="en-GB" b="1" dirty="0" smtClean="0"/>
              <a:t>exist</a:t>
            </a:r>
            <a:r>
              <a:rPr lang="en-GB" dirty="0" smtClean="0"/>
              <a:t> method</a:t>
            </a:r>
            <a:endParaRPr lang="en-GB" dirty="0"/>
          </a:p>
          <a:p>
            <a:endParaRPr lang="en-GB" dirty="0"/>
          </a:p>
        </p:txBody>
      </p:sp>
      <p:sp>
        <p:nvSpPr>
          <p:cNvPr id="4" name="TextBox 3"/>
          <p:cNvSpPr txBox="1"/>
          <p:nvPr/>
        </p:nvSpPr>
        <p:spPr>
          <a:xfrm>
            <a:off x="1901626" y="5237185"/>
            <a:ext cx="8480207" cy="1200329"/>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txBody>
          <a:bodyPr wrap="none" rtlCol="0">
            <a:spAutoFit/>
          </a:bodyPr>
          <a:lstStyle/>
          <a:p>
            <a:r>
              <a:rPr lang="en-GB" sz="2400" dirty="0">
                <a:latin typeface="Courier New" panose="02070309020205020404" pitchFamily="49" charset="0"/>
                <a:cs typeface="Courier New" panose="02070309020205020404" pitchFamily="49" charset="0"/>
              </a:rPr>
              <a:t>CREATE </a:t>
            </a:r>
            <a:r>
              <a:rPr lang="en-GB" sz="2400" dirty="0" smtClean="0">
                <a:latin typeface="Courier New" panose="02070309020205020404" pitchFamily="49" charset="0"/>
                <a:cs typeface="Courier New" panose="02070309020205020404" pitchFamily="49" charset="0"/>
              </a:rPr>
              <a:t>XML </a:t>
            </a:r>
            <a:r>
              <a:rPr lang="en-GB" sz="2400" dirty="0">
                <a:latin typeface="Courier New" panose="02070309020205020404" pitchFamily="49" charset="0"/>
                <a:cs typeface="Courier New" panose="02070309020205020404" pitchFamily="49" charset="0"/>
              </a:rPr>
              <a:t>INDEX </a:t>
            </a:r>
            <a:r>
              <a:rPr lang="en-GB" sz="2400" dirty="0" err="1" smtClean="0">
                <a:latin typeface="Courier New" panose="02070309020205020404" pitchFamily="49" charset="0"/>
                <a:cs typeface="Courier New" panose="02070309020205020404" pitchFamily="49" charset="0"/>
              </a:rPr>
              <a:t>XML_Order_Items_Property</a:t>
            </a:r>
            <a:endParaRPr lang="en-GB"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ON </a:t>
            </a:r>
            <a:r>
              <a:rPr lang="en-GB" sz="2400" dirty="0" err="1" smtClean="0">
                <a:latin typeface="Courier New" panose="02070309020205020404" pitchFamily="49" charset="0"/>
                <a:cs typeface="Courier New" panose="02070309020205020404" pitchFamily="49" charset="0"/>
              </a:rPr>
              <a:t>Sales.Order</a:t>
            </a:r>
            <a:r>
              <a:rPr lang="en-GB" sz="2400" dirty="0" smtClean="0">
                <a:latin typeface="Courier New" panose="02070309020205020404" pitchFamily="49" charset="0"/>
                <a:cs typeface="Courier New" panose="02070309020205020404" pitchFamily="49" charset="0"/>
              </a:rPr>
              <a:t> (Items)</a:t>
            </a:r>
          </a:p>
          <a:p>
            <a:r>
              <a:rPr lang="en-GB" sz="2400" dirty="0">
                <a:latin typeface="Courier New" panose="02070309020205020404" pitchFamily="49" charset="0"/>
                <a:cs typeface="Courier New" panose="02070309020205020404" pitchFamily="49" charset="0"/>
              </a:rPr>
              <a:t>USING XML INDEX </a:t>
            </a:r>
            <a:r>
              <a:rPr lang="en-GB" sz="2400" dirty="0" err="1" smtClean="0">
                <a:latin typeface="Courier New" panose="02070309020205020404" pitchFamily="49" charset="0"/>
                <a:cs typeface="Courier New" panose="02070309020205020404" pitchFamily="49" charset="0"/>
              </a:rPr>
              <a:t>XML_Order_Items</a:t>
            </a:r>
            <a:r>
              <a:rPr lang="en-GB" sz="2400" dirty="0" smtClean="0">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FOR </a:t>
            </a:r>
            <a:r>
              <a:rPr lang="en-GB" sz="2400" dirty="0" smtClean="0">
                <a:latin typeface="Courier New" panose="02070309020205020404" pitchFamily="49" charset="0"/>
                <a:cs typeface="Courier New" panose="02070309020205020404" pitchFamily="49" charset="0"/>
              </a:rPr>
              <a:t>PROPERTY;</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1855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XML Indexes</a:t>
            </a:r>
            <a:endParaRPr lang="en-GB" dirty="0"/>
          </a:p>
        </p:txBody>
      </p:sp>
    </p:spTree>
    <p:extLst>
      <p:ext uri="{BB962C8B-B14F-4D97-AF65-F5344CB8AC3E}">
        <p14:creationId xmlns:p14="http://schemas.microsoft.com/office/powerpoint/2010/main" val="1497688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XML Indexes</a:t>
            </a:r>
            <a:endParaRPr lang="en-GB" dirty="0"/>
          </a:p>
        </p:txBody>
      </p:sp>
      <p:sp>
        <p:nvSpPr>
          <p:cNvPr id="5" name="Content Placeholder 4"/>
          <p:cNvSpPr>
            <a:spLocks noGrp="1"/>
          </p:cNvSpPr>
          <p:nvPr>
            <p:ph sz="quarter" idx="10"/>
          </p:nvPr>
        </p:nvSpPr>
        <p:spPr/>
        <p:txBody>
          <a:bodyPr/>
          <a:lstStyle/>
          <a:p>
            <a:r>
              <a:rPr lang="en-GB" dirty="0" smtClean="0"/>
              <a:t>Introduction to XML Indexes</a:t>
            </a:r>
          </a:p>
          <a:p>
            <a:r>
              <a:rPr lang="en-GB" dirty="0" smtClean="0"/>
              <a:t>Primary XML Index</a:t>
            </a:r>
          </a:p>
          <a:p>
            <a:r>
              <a:rPr lang="en-GB" dirty="0" smtClean="0"/>
              <a:t>Secondary XML Indexes</a:t>
            </a:r>
            <a:endParaRPr lang="en-GB" dirty="0"/>
          </a:p>
        </p:txBody>
      </p:sp>
    </p:spTree>
    <p:extLst>
      <p:ext uri="{BB962C8B-B14F-4D97-AF65-F5344CB8AC3E}">
        <p14:creationId xmlns:p14="http://schemas.microsoft.com/office/powerpoint/2010/main" val="22589715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Working </a:t>
            </a:r>
            <a:r>
              <a:rPr lang="en-US" dirty="0"/>
              <a:t>with Typed XML</a:t>
            </a:r>
          </a:p>
        </p:txBody>
      </p:sp>
      <p:sp>
        <p:nvSpPr>
          <p:cNvPr id="4" name="Subtitle 3"/>
          <p:cNvSpPr>
            <a:spLocks noGrp="1"/>
          </p:cNvSpPr>
          <p:nvPr>
            <p:ph type="subTitle" idx="1"/>
          </p:nvPr>
        </p:nvSpPr>
        <p:spPr/>
        <p:txBody>
          <a:bodyPr/>
          <a:lstStyle/>
          <a:p>
            <a:r>
              <a:rPr lang="en-US" dirty="0"/>
              <a:t>Pete Harris | Senior Content Developer, Microsoft</a:t>
            </a:r>
          </a:p>
          <a:p>
            <a:r>
              <a:rPr lang="en-US" dirty="0"/>
              <a:t>Graeme Malcolm | Senior Content Developer, Microsoft</a:t>
            </a:r>
          </a:p>
        </p:txBody>
      </p:sp>
    </p:spTree>
    <p:extLst>
      <p:ext uri="{BB962C8B-B14F-4D97-AF65-F5344CB8AC3E}">
        <p14:creationId xmlns:p14="http://schemas.microsoft.com/office/powerpoint/2010/main" val="3501326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Overview</a:t>
            </a:r>
            <a:endParaRPr lang="en-GB" dirty="0"/>
          </a:p>
        </p:txBody>
      </p:sp>
      <p:sp>
        <p:nvSpPr>
          <p:cNvPr id="5" name="Content Placeholder 4"/>
          <p:cNvSpPr>
            <a:spLocks noGrp="1"/>
          </p:cNvSpPr>
          <p:nvPr>
            <p:ph sz="quarter" idx="10"/>
          </p:nvPr>
        </p:nvSpPr>
        <p:spPr/>
        <p:txBody>
          <a:bodyPr/>
          <a:lstStyle/>
          <a:p>
            <a:r>
              <a:rPr lang="en-GB" dirty="0" smtClean="0"/>
              <a:t>XML Schemas</a:t>
            </a:r>
          </a:p>
          <a:p>
            <a:r>
              <a:rPr lang="en-GB" dirty="0" smtClean="0"/>
              <a:t>XML Schema Collections</a:t>
            </a:r>
          </a:p>
          <a:p>
            <a:r>
              <a:rPr lang="en-GB" dirty="0" err="1" smtClean="0"/>
              <a:t>Untyped</a:t>
            </a:r>
            <a:r>
              <a:rPr lang="en-GB" dirty="0" smtClean="0"/>
              <a:t> XML vs Typed XML</a:t>
            </a:r>
          </a:p>
          <a:p>
            <a:r>
              <a:rPr lang="en-GB" dirty="0" smtClean="0"/>
              <a:t>Storing Fragments or Documents</a:t>
            </a:r>
          </a:p>
          <a:p>
            <a:endParaRPr lang="en-GB" dirty="0" smtClean="0"/>
          </a:p>
        </p:txBody>
      </p:sp>
    </p:spTree>
    <p:extLst>
      <p:ext uri="{BB962C8B-B14F-4D97-AF65-F5344CB8AC3E}">
        <p14:creationId xmlns:p14="http://schemas.microsoft.com/office/powerpoint/2010/main" val="209067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a:t>
            </a:r>
            <a:endParaRPr lang="en-GB" dirty="0"/>
          </a:p>
        </p:txBody>
      </p:sp>
      <p:sp>
        <p:nvSpPr>
          <p:cNvPr id="3" name="Content Placeholder 2"/>
          <p:cNvSpPr>
            <a:spLocks noGrp="1"/>
          </p:cNvSpPr>
          <p:nvPr>
            <p:ph sz="quarter" idx="10"/>
          </p:nvPr>
        </p:nvSpPr>
        <p:spPr/>
        <p:txBody>
          <a:bodyPr/>
          <a:lstStyle/>
          <a:p>
            <a:r>
              <a:rPr lang="en-GB" dirty="0"/>
              <a:t>XML schema describes the structure of an XML document</a:t>
            </a:r>
          </a:p>
          <a:p>
            <a:r>
              <a:rPr lang="en-GB" dirty="0"/>
              <a:t>XML schema language is also called XML Schema Definition (XSD)</a:t>
            </a:r>
          </a:p>
          <a:p>
            <a:r>
              <a:rPr lang="en-GB" dirty="0"/>
              <a:t>An XML schema provides the following:</a:t>
            </a:r>
          </a:p>
          <a:p>
            <a:pPr lvl="1"/>
            <a:r>
              <a:rPr lang="en-GB" dirty="0"/>
              <a:t>Validation constraints</a:t>
            </a:r>
          </a:p>
          <a:p>
            <a:pPr lvl="1"/>
            <a:r>
              <a:rPr lang="en-GB" dirty="0" smtClean="0"/>
              <a:t>Data </a:t>
            </a:r>
            <a:r>
              <a:rPr lang="en-GB" dirty="0"/>
              <a:t>type information</a:t>
            </a:r>
          </a:p>
          <a:p>
            <a:pPr lvl="1"/>
            <a:r>
              <a:rPr lang="en-GB" dirty="0"/>
              <a:t>Information about types of attributes and elements</a:t>
            </a:r>
          </a:p>
          <a:p>
            <a:endParaRPr lang="en-GB" dirty="0"/>
          </a:p>
        </p:txBody>
      </p:sp>
    </p:spTree>
    <p:extLst>
      <p:ext uri="{BB962C8B-B14F-4D97-AF65-F5344CB8AC3E}">
        <p14:creationId xmlns:p14="http://schemas.microsoft.com/office/powerpoint/2010/main" val="11361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Validating XML with an XML Schema</a:t>
            </a:r>
            <a:endParaRPr lang="en-GB" dirty="0"/>
          </a:p>
        </p:txBody>
      </p:sp>
    </p:spTree>
    <p:extLst>
      <p:ext uri="{BB962C8B-B14F-4D97-AF65-F5344CB8AC3E}">
        <p14:creationId xmlns:p14="http://schemas.microsoft.com/office/powerpoint/2010/main" val="2690538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 Collections</a:t>
            </a:r>
            <a:endParaRPr lang="en-GB" dirty="0"/>
          </a:p>
        </p:txBody>
      </p:sp>
      <p:sp>
        <p:nvSpPr>
          <p:cNvPr id="3" name="Content Placeholder 2"/>
          <p:cNvSpPr>
            <a:spLocks noGrp="1"/>
          </p:cNvSpPr>
          <p:nvPr>
            <p:ph sz="quarter" idx="10"/>
          </p:nvPr>
        </p:nvSpPr>
        <p:spPr/>
        <p:txBody>
          <a:bodyPr/>
          <a:lstStyle/>
          <a:p>
            <a:r>
              <a:rPr lang="en-GB" dirty="0" smtClean="0"/>
              <a:t>You </a:t>
            </a:r>
            <a:r>
              <a:rPr lang="en-GB" dirty="0"/>
              <a:t>can optionally associate XSD schemas with an </a:t>
            </a:r>
            <a:r>
              <a:rPr lang="en-GB" b="1" dirty="0"/>
              <a:t>xml</a:t>
            </a:r>
            <a:r>
              <a:rPr lang="en-GB" dirty="0"/>
              <a:t> data type through an XML schema collection</a:t>
            </a:r>
          </a:p>
          <a:p>
            <a:r>
              <a:rPr lang="en-GB" dirty="0"/>
              <a:t>The XML schema collection:</a:t>
            </a:r>
          </a:p>
          <a:p>
            <a:pPr lvl="1"/>
            <a:r>
              <a:rPr lang="en-GB" dirty="0"/>
              <a:t>Stores the imported XML schemas</a:t>
            </a:r>
          </a:p>
          <a:p>
            <a:pPr lvl="1"/>
            <a:r>
              <a:rPr lang="en-GB" dirty="0"/>
              <a:t>Validates </a:t>
            </a:r>
            <a:r>
              <a:rPr lang="en-GB" b="1" dirty="0" smtClean="0"/>
              <a:t>xml</a:t>
            </a:r>
            <a:r>
              <a:rPr lang="en-GB" dirty="0" smtClean="0"/>
              <a:t> data type instances</a:t>
            </a:r>
            <a:endParaRPr lang="en-GB" dirty="0"/>
          </a:p>
          <a:p>
            <a:pPr lvl="1"/>
            <a:r>
              <a:rPr lang="en-GB" dirty="0"/>
              <a:t>Types the XML data as it is stored in the database</a:t>
            </a:r>
          </a:p>
          <a:p>
            <a:endParaRPr lang="en-GB" dirty="0"/>
          </a:p>
        </p:txBody>
      </p:sp>
    </p:spTree>
    <p:extLst>
      <p:ext uri="{BB962C8B-B14F-4D97-AF65-F5344CB8AC3E}">
        <p14:creationId xmlns:p14="http://schemas.microsoft.com/office/powerpoint/2010/main" val="180611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Untyped</a:t>
            </a:r>
            <a:r>
              <a:rPr lang="en-GB" dirty="0"/>
              <a:t> XML vs. Typed XML</a:t>
            </a:r>
          </a:p>
        </p:txBody>
      </p:sp>
      <p:sp>
        <p:nvSpPr>
          <p:cNvPr id="3" name="Content Placeholder 2"/>
          <p:cNvSpPr>
            <a:spLocks noGrp="1"/>
          </p:cNvSpPr>
          <p:nvPr>
            <p:ph sz="quarter" idx="10"/>
          </p:nvPr>
        </p:nvSpPr>
        <p:spPr/>
        <p:txBody>
          <a:bodyPr/>
          <a:lstStyle/>
          <a:p>
            <a:r>
              <a:rPr lang="en-GB" dirty="0"/>
              <a:t>Use the </a:t>
            </a:r>
            <a:r>
              <a:rPr lang="en-GB" dirty="0" err="1"/>
              <a:t>untyped</a:t>
            </a:r>
            <a:r>
              <a:rPr lang="en-GB" dirty="0"/>
              <a:t> </a:t>
            </a:r>
            <a:r>
              <a:rPr lang="en-GB" b="1" dirty="0" smtClean="0"/>
              <a:t>xml</a:t>
            </a:r>
            <a:r>
              <a:rPr lang="en-GB" dirty="0" smtClean="0"/>
              <a:t> data </a:t>
            </a:r>
            <a:r>
              <a:rPr lang="en-GB" dirty="0"/>
              <a:t>type </a:t>
            </a:r>
            <a:r>
              <a:rPr lang="en-GB" dirty="0" smtClean="0"/>
              <a:t>when:</a:t>
            </a:r>
            <a:endParaRPr lang="en-GB" dirty="0"/>
          </a:p>
          <a:p>
            <a:pPr lvl="1"/>
            <a:r>
              <a:rPr lang="en-GB" dirty="0"/>
              <a:t>You do not have a schema for your XML data</a:t>
            </a:r>
          </a:p>
          <a:p>
            <a:pPr lvl="1"/>
            <a:r>
              <a:rPr lang="en-GB" dirty="0"/>
              <a:t>You have schemas, but don’t want the server to validate data (there is significant impact on a server performing validation)</a:t>
            </a:r>
          </a:p>
          <a:p>
            <a:r>
              <a:rPr lang="en-GB" dirty="0"/>
              <a:t>Use the typed </a:t>
            </a:r>
            <a:r>
              <a:rPr lang="en-GB" b="1" dirty="0" smtClean="0"/>
              <a:t>xml </a:t>
            </a:r>
            <a:r>
              <a:rPr lang="en-GB" dirty="0" smtClean="0"/>
              <a:t>data </a:t>
            </a:r>
            <a:r>
              <a:rPr lang="en-GB" dirty="0"/>
              <a:t>type </a:t>
            </a:r>
            <a:r>
              <a:rPr lang="en-GB" dirty="0" smtClean="0"/>
              <a:t>when:</a:t>
            </a:r>
            <a:endParaRPr lang="en-GB" dirty="0"/>
          </a:p>
          <a:p>
            <a:pPr lvl="1"/>
            <a:r>
              <a:rPr lang="en-GB" dirty="0"/>
              <a:t>You have schemas and want the server to validate XML data</a:t>
            </a:r>
          </a:p>
          <a:p>
            <a:pPr lvl="1"/>
            <a:r>
              <a:rPr lang="en-GB" dirty="0"/>
              <a:t>You want to take advantage of storage and query optimizations based on type information</a:t>
            </a:r>
          </a:p>
          <a:p>
            <a:pPr lvl="1"/>
            <a:r>
              <a:rPr lang="en-GB" dirty="0"/>
              <a:t>You want to take advantage of type information during compilation of your queries</a:t>
            </a:r>
          </a:p>
          <a:p>
            <a:endParaRPr lang="en-GB" dirty="0"/>
          </a:p>
        </p:txBody>
      </p:sp>
    </p:spTree>
    <p:extLst>
      <p:ext uri="{BB962C8B-B14F-4D97-AF65-F5344CB8AC3E}">
        <p14:creationId xmlns:p14="http://schemas.microsoft.com/office/powerpoint/2010/main" val="83856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SQL Server database developers</a:t>
            </a:r>
          </a:p>
          <a:p>
            <a:pPr lvl="1"/>
            <a:r>
              <a:rPr lang="en-US" dirty="0" smtClean="0"/>
              <a:t>Anyone pursuing Microsoft certification in SQL </a:t>
            </a:r>
            <a:r>
              <a:rPr lang="en-US" dirty="0"/>
              <a:t>Server </a:t>
            </a:r>
            <a:endParaRPr lang="en-US" dirty="0" smtClean="0"/>
          </a:p>
          <a:p>
            <a:r>
              <a:rPr lang="en-US" dirty="0" smtClean="0"/>
              <a:t>Suggested Prerequisites/Supporting Material</a:t>
            </a:r>
          </a:p>
          <a:p>
            <a:pPr lvl="1"/>
            <a:r>
              <a:rPr lang="en-GB" dirty="0"/>
              <a:t>Querying with </a:t>
            </a:r>
            <a:r>
              <a:rPr lang="en-GB" dirty="0" smtClean="0"/>
              <a:t>Transact-SQL MVA course</a:t>
            </a: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Storing Fragments </a:t>
            </a:r>
            <a:r>
              <a:rPr lang="en-GB" dirty="0"/>
              <a:t>or Documents</a:t>
            </a:r>
          </a:p>
        </p:txBody>
      </p:sp>
      <p:sp>
        <p:nvSpPr>
          <p:cNvPr id="3" name="Content Placeholder 2"/>
          <p:cNvSpPr>
            <a:spLocks noGrp="1"/>
          </p:cNvSpPr>
          <p:nvPr>
            <p:ph sz="quarter" idx="10"/>
          </p:nvPr>
        </p:nvSpPr>
        <p:spPr>
          <a:xfrm>
            <a:off x="379412" y="2370966"/>
            <a:ext cx="11685587" cy="4307647"/>
          </a:xfrm>
        </p:spPr>
        <p:txBody>
          <a:bodyPr/>
          <a:lstStyle/>
          <a:p>
            <a:r>
              <a:rPr lang="en-GB" dirty="0"/>
              <a:t>The </a:t>
            </a:r>
            <a:r>
              <a:rPr lang="en-GB" b="1" dirty="0" smtClean="0"/>
              <a:t>xml </a:t>
            </a:r>
            <a:r>
              <a:rPr lang="en-GB" dirty="0" smtClean="0"/>
              <a:t>data </a:t>
            </a:r>
            <a:r>
              <a:rPr lang="en-GB" dirty="0"/>
              <a:t>type stores content by default (including fragments)</a:t>
            </a:r>
          </a:p>
          <a:p>
            <a:r>
              <a:rPr lang="en-GB" dirty="0"/>
              <a:t>You can specify the </a:t>
            </a:r>
            <a:r>
              <a:rPr lang="en-GB" b="1" dirty="0"/>
              <a:t>DOCUMENT</a:t>
            </a:r>
            <a:r>
              <a:rPr lang="en-GB" dirty="0"/>
              <a:t> keyword to prevent storage of fragments</a:t>
            </a:r>
          </a:p>
          <a:p>
            <a:endParaRPr lang="en-GB" dirty="0"/>
          </a:p>
        </p:txBody>
      </p:sp>
    </p:spTree>
    <p:extLst>
      <p:ext uri="{BB962C8B-B14F-4D97-AF65-F5344CB8AC3E}">
        <p14:creationId xmlns:p14="http://schemas.microsoft.com/office/powerpoint/2010/main" val="418695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XML Schema Collections</a:t>
            </a:r>
            <a:endParaRPr lang="en-GB" dirty="0"/>
          </a:p>
        </p:txBody>
      </p:sp>
    </p:spTree>
    <p:extLst>
      <p:ext uri="{BB962C8B-B14F-4D97-AF65-F5344CB8AC3E}">
        <p14:creationId xmlns:p14="http://schemas.microsoft.com/office/powerpoint/2010/main" val="1066240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with Typed XML</a:t>
            </a:r>
            <a:endParaRPr lang="en-GB" dirty="0"/>
          </a:p>
        </p:txBody>
      </p:sp>
      <p:sp>
        <p:nvSpPr>
          <p:cNvPr id="5" name="Content Placeholder 4"/>
          <p:cNvSpPr>
            <a:spLocks noGrp="1"/>
          </p:cNvSpPr>
          <p:nvPr>
            <p:ph sz="quarter" idx="10"/>
          </p:nvPr>
        </p:nvSpPr>
        <p:spPr/>
        <p:txBody>
          <a:bodyPr/>
          <a:lstStyle/>
          <a:p>
            <a:r>
              <a:rPr lang="en-GB" dirty="0" smtClean="0"/>
              <a:t>XML Schemas</a:t>
            </a:r>
          </a:p>
          <a:p>
            <a:r>
              <a:rPr lang="en-GB" dirty="0" smtClean="0"/>
              <a:t>XML Schema Collections</a:t>
            </a:r>
          </a:p>
          <a:p>
            <a:r>
              <a:rPr lang="en-GB" dirty="0" err="1" smtClean="0"/>
              <a:t>Untyped</a:t>
            </a:r>
            <a:r>
              <a:rPr lang="en-GB" dirty="0" smtClean="0"/>
              <a:t> XML vs Typed XML</a:t>
            </a:r>
          </a:p>
          <a:p>
            <a:r>
              <a:rPr lang="en-GB" dirty="0" smtClean="0"/>
              <a:t>Storing Fragments or Documents</a:t>
            </a:r>
          </a:p>
          <a:p>
            <a:endParaRPr lang="en-GB" dirty="0" smtClean="0"/>
          </a:p>
        </p:txBody>
      </p:sp>
    </p:spTree>
    <p:extLst>
      <p:ext uri="{BB962C8B-B14F-4D97-AF65-F5344CB8AC3E}">
        <p14:creationId xmlns:p14="http://schemas.microsoft.com/office/powerpoint/2010/main" val="3909974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a:t>
            </a:r>
            <a:r>
              <a:rPr lang="en-US" dirty="0"/>
              <a:t>Creating Relational Data from XML</a:t>
            </a:r>
          </a:p>
        </p:txBody>
      </p:sp>
      <p:sp>
        <p:nvSpPr>
          <p:cNvPr id="4" name="Subtitle 3"/>
          <p:cNvSpPr>
            <a:spLocks noGrp="1"/>
          </p:cNvSpPr>
          <p:nvPr>
            <p:ph type="subTitle" idx="1"/>
          </p:nvPr>
        </p:nvSpPr>
        <p:spPr/>
        <p:txBody>
          <a:bodyPr/>
          <a:lstStyle/>
          <a:p>
            <a:r>
              <a:rPr lang="en-US" dirty="0"/>
              <a:t>Pete Harris | Senior Content Developer, Microsoft</a:t>
            </a:r>
          </a:p>
          <a:p>
            <a:r>
              <a:rPr lang="en-US" dirty="0"/>
              <a:t>Graeme Malcolm | Senior Content Developer, Microsoft</a:t>
            </a:r>
          </a:p>
        </p:txBody>
      </p:sp>
    </p:spTree>
    <p:extLst>
      <p:ext uri="{BB962C8B-B14F-4D97-AF65-F5344CB8AC3E}">
        <p14:creationId xmlns:p14="http://schemas.microsoft.com/office/powerpoint/2010/main" val="3275167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Overview</a:t>
            </a:r>
            <a:endParaRPr lang="en-GB" dirty="0"/>
          </a:p>
        </p:txBody>
      </p:sp>
      <p:sp>
        <p:nvSpPr>
          <p:cNvPr id="5" name="Content Placeholder 4"/>
          <p:cNvSpPr>
            <a:spLocks noGrp="1"/>
          </p:cNvSpPr>
          <p:nvPr>
            <p:ph sz="quarter" idx="10"/>
          </p:nvPr>
        </p:nvSpPr>
        <p:spPr/>
        <p:txBody>
          <a:bodyPr/>
          <a:lstStyle/>
          <a:p>
            <a:r>
              <a:rPr lang="en-GB" dirty="0" smtClean="0"/>
              <a:t>Options for Shredding XML</a:t>
            </a:r>
          </a:p>
          <a:p>
            <a:r>
              <a:rPr lang="en-GB" dirty="0" smtClean="0"/>
              <a:t>The </a:t>
            </a:r>
            <a:r>
              <a:rPr lang="en-GB" b="1" dirty="0" smtClean="0"/>
              <a:t>nodes</a:t>
            </a:r>
            <a:r>
              <a:rPr lang="en-GB" dirty="0" smtClean="0"/>
              <a:t> Method</a:t>
            </a:r>
          </a:p>
          <a:p>
            <a:r>
              <a:rPr lang="en-GB" b="1" dirty="0" err="1" smtClean="0"/>
              <a:t>sp_xml_preparedocument</a:t>
            </a:r>
            <a:r>
              <a:rPr lang="en-GB" dirty="0" smtClean="0"/>
              <a:t> and </a:t>
            </a:r>
            <a:r>
              <a:rPr lang="en-GB" b="1" dirty="0" err="1" smtClean="0"/>
              <a:t>sp_xml_removedocument</a:t>
            </a:r>
            <a:endParaRPr lang="en-GB" b="1" dirty="0" smtClean="0"/>
          </a:p>
          <a:p>
            <a:r>
              <a:rPr lang="en-GB" dirty="0" smtClean="0"/>
              <a:t>OPENXML</a:t>
            </a:r>
          </a:p>
          <a:p>
            <a:r>
              <a:rPr lang="en-GB" dirty="0" smtClean="0"/>
              <a:t>OPENXML with Namespaces</a:t>
            </a:r>
          </a:p>
          <a:p>
            <a:r>
              <a:rPr lang="en-GB" dirty="0" smtClean="0"/>
              <a:t>XML Metadata Properties</a:t>
            </a:r>
          </a:p>
          <a:p>
            <a:endParaRPr lang="en-GB" dirty="0" smtClean="0"/>
          </a:p>
        </p:txBody>
      </p:sp>
    </p:spTree>
    <p:extLst>
      <p:ext uri="{BB962C8B-B14F-4D97-AF65-F5344CB8AC3E}">
        <p14:creationId xmlns:p14="http://schemas.microsoft.com/office/powerpoint/2010/main" val="75936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smtClean="0"/>
              <a:t>The </a:t>
            </a:r>
            <a:r>
              <a:rPr lang="en-GB" b="1" dirty="0" smtClean="0"/>
              <a:t>nodes</a:t>
            </a:r>
            <a:r>
              <a:rPr lang="en-GB" dirty="0" smtClean="0"/>
              <a:t> method of the </a:t>
            </a:r>
            <a:r>
              <a:rPr lang="en-GB" b="1" dirty="0" smtClean="0"/>
              <a:t>xml</a:t>
            </a:r>
            <a:r>
              <a:rPr lang="en-GB" dirty="0" smtClean="0"/>
              <a:t> data type</a:t>
            </a:r>
          </a:p>
          <a:p>
            <a:endParaRPr lang="en-GB" dirty="0"/>
          </a:p>
          <a:p>
            <a:endParaRPr lang="en-GB" dirty="0" smtClean="0"/>
          </a:p>
          <a:p>
            <a:endParaRPr lang="en-GB" sz="1200" dirty="0" smtClean="0"/>
          </a:p>
          <a:p>
            <a:r>
              <a:rPr lang="en-GB" dirty="0" smtClean="0"/>
              <a:t>The OPENXML statement</a:t>
            </a:r>
          </a:p>
          <a:p>
            <a:endParaRPr lang="en-GB" dirty="0"/>
          </a:p>
        </p:txBody>
      </p:sp>
      <p:sp>
        <p:nvSpPr>
          <p:cNvPr id="2" name="Title 1"/>
          <p:cNvSpPr>
            <a:spLocks noGrp="1"/>
          </p:cNvSpPr>
          <p:nvPr>
            <p:ph type="title"/>
          </p:nvPr>
        </p:nvSpPr>
        <p:spPr/>
        <p:txBody>
          <a:bodyPr/>
          <a:lstStyle/>
          <a:p>
            <a:r>
              <a:rPr lang="en-GB" dirty="0" smtClean="0"/>
              <a:t>Options for Shredding XML</a:t>
            </a:r>
            <a:endParaRPr lang="en-GB" dirty="0"/>
          </a:p>
        </p:txBody>
      </p:sp>
      <p:grpSp>
        <p:nvGrpSpPr>
          <p:cNvPr id="124" name="Group 123"/>
          <p:cNvGrpSpPr/>
          <p:nvPr/>
        </p:nvGrpSpPr>
        <p:grpSpPr>
          <a:xfrm>
            <a:off x="637112" y="4198284"/>
            <a:ext cx="6596987" cy="2541229"/>
            <a:chOff x="637112" y="4198284"/>
            <a:chExt cx="6596987" cy="2541229"/>
          </a:xfrm>
        </p:grpSpPr>
        <p:sp>
          <p:nvSpPr>
            <p:cNvPr id="116" name="Right Arrow 115"/>
            <p:cNvSpPr/>
            <p:nvPr/>
          </p:nvSpPr>
          <p:spPr>
            <a:xfrm>
              <a:off x="2743073" y="4514094"/>
              <a:ext cx="3414153" cy="679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37112" y="4404114"/>
              <a:ext cx="2105961" cy="1077218"/>
            </a:xfrm>
            <a:prstGeom prst="rect">
              <a:avLst/>
            </a:prstGeom>
            <a:noFill/>
          </p:spPr>
          <p:txBody>
            <a:bodyPr wrap="none" rtlCol="0">
              <a:spAutoFit/>
            </a:bodyPr>
            <a:lstStyle/>
            <a:p>
              <a:r>
                <a:rPr lang="en-GB" sz="1600" dirty="0">
                  <a:solidFill>
                    <a:srgbClr val="0000FF"/>
                  </a:solidFill>
                </a:rPr>
                <a:t>&lt;?xml version="</a:t>
              </a:r>
              <a:r>
                <a:rPr lang="en-GB" sz="1600" dirty="0" smtClean="0">
                  <a:solidFill>
                    <a:srgbClr val="0000FF"/>
                  </a:solidFill>
                </a:rPr>
                <a:t>1.0“ ?&gt;</a:t>
              </a:r>
              <a:endParaRPr lang="en-GB" sz="1600" dirty="0">
                <a:solidFill>
                  <a:srgbClr val="0000FF"/>
                </a:solidFill>
              </a:endParaRPr>
            </a:p>
            <a:p>
              <a:r>
                <a:rPr lang="en-GB" sz="1600" dirty="0">
                  <a:solidFill>
                    <a:srgbClr val="0000FF"/>
                  </a:solidFill>
                </a:rPr>
                <a:t>&lt;</a:t>
              </a:r>
              <a:r>
                <a:rPr lang="en-GB" sz="1600" dirty="0">
                  <a:solidFill>
                    <a:srgbClr val="990000"/>
                  </a:solidFill>
                </a:rPr>
                <a:t>order</a:t>
              </a:r>
              <a:r>
                <a:rPr lang="en-GB" sz="1600" dirty="0">
                  <a:solidFill>
                    <a:srgbClr val="0000FF"/>
                  </a:solidFill>
                </a:rPr>
                <a:t> </a:t>
              </a:r>
              <a:r>
                <a:rPr lang="en-GB" sz="1600" dirty="0">
                  <a:solidFill>
                    <a:srgbClr val="990000"/>
                  </a:solidFill>
                </a:rPr>
                <a:t>id</a:t>
              </a:r>
              <a:r>
                <a:rPr lang="en-GB" sz="1600" dirty="0">
                  <a:solidFill>
                    <a:srgbClr val="0000FF"/>
                  </a:solidFill>
                </a:rPr>
                <a:t>="</a:t>
              </a:r>
              <a:r>
                <a:rPr lang="en-GB" sz="1600" dirty="0" smtClean="0">
                  <a:solidFill>
                    <a:srgbClr val="000000"/>
                  </a:solidFill>
                </a:rPr>
                <a:t>123456"</a:t>
              </a:r>
              <a:r>
                <a:rPr lang="en-GB" sz="1600" dirty="0" smtClean="0">
                  <a:solidFill>
                    <a:srgbClr val="0000FF"/>
                  </a:solidFill>
                </a:rPr>
                <a:t>&gt;</a:t>
              </a:r>
              <a:endParaRPr lang="en-GB" sz="1600" dirty="0">
                <a:solidFill>
                  <a:srgbClr val="0000FF"/>
                </a:solidFill>
              </a:endParaRPr>
            </a:p>
            <a:p>
              <a:r>
                <a:rPr lang="en-GB" sz="1600" dirty="0" smtClean="0">
                  <a:solidFill>
                    <a:srgbClr val="0000FF"/>
                  </a:solidFill>
                </a:rPr>
                <a:t>  …</a:t>
              </a:r>
              <a:endParaRPr lang="en-GB" sz="1600" dirty="0">
                <a:solidFill>
                  <a:srgbClr val="0000FF"/>
                </a:solidFill>
              </a:endParaRPr>
            </a:p>
            <a:p>
              <a:r>
                <a:rPr lang="en-GB" sz="1600" dirty="0">
                  <a:solidFill>
                    <a:srgbClr val="0000FF"/>
                  </a:solidFill>
                </a:rPr>
                <a:t>&lt;/</a:t>
              </a:r>
              <a:r>
                <a:rPr lang="en-GB" sz="1600" dirty="0">
                  <a:solidFill>
                    <a:srgbClr val="990000"/>
                  </a:solidFill>
                </a:rPr>
                <a:t>order</a:t>
              </a:r>
              <a:r>
                <a:rPr lang="en-GB" sz="1600" dirty="0">
                  <a:solidFill>
                    <a:srgbClr val="0000FF"/>
                  </a:solidFill>
                </a:rPr>
                <a:t>&gt;</a:t>
              </a:r>
              <a:endParaRPr lang="en-GB" sz="1600" dirty="0"/>
            </a:p>
          </p:txBody>
        </p:sp>
        <p:pic>
          <p:nvPicPr>
            <p:cNvPr id="114" name="Picture 113"/>
            <p:cNvPicPr>
              <a:picLocks noChangeAspect="1"/>
            </p:cNvPicPr>
            <p:nvPr/>
          </p:nvPicPr>
          <p:blipFill>
            <a:blip r:embed="rId2"/>
            <a:stretch>
              <a:fillRect/>
            </a:stretch>
          </p:blipFill>
          <p:spPr>
            <a:xfrm>
              <a:off x="6044042" y="4198284"/>
              <a:ext cx="1190057" cy="2541229"/>
            </a:xfrm>
            <a:prstGeom prst="rect">
              <a:avLst/>
            </a:prstGeom>
          </p:spPr>
        </p:pic>
        <p:sp>
          <p:nvSpPr>
            <p:cNvPr id="115" name="TextBox 114"/>
            <p:cNvSpPr txBox="1"/>
            <p:nvPr/>
          </p:nvSpPr>
          <p:spPr>
            <a:xfrm>
              <a:off x="2930312" y="4404114"/>
              <a:ext cx="2662780" cy="923330"/>
            </a:xfrm>
            <a:prstGeom prst="rect">
              <a:avLst/>
            </a:prstGeom>
            <a:solidFill>
              <a:schemeClr val="bg1"/>
            </a:solidFill>
            <a:ln>
              <a:solidFill>
                <a:schemeClr val="tx1"/>
              </a:solidFill>
            </a:ln>
          </p:spPr>
          <p:txBody>
            <a:bodyPr wrap="square" rtlCol="0">
              <a:spAutoFit/>
            </a:bodyPr>
            <a:lstStyle/>
            <a:p>
              <a:endParaRPr lang="en-GB" dirty="0" smtClean="0"/>
            </a:p>
            <a:p>
              <a:r>
                <a:rPr lang="en-GB" dirty="0" err="1" smtClean="0"/>
                <a:t>sp_xml_preparedocument</a:t>
              </a:r>
              <a:endParaRPr lang="en-GB" dirty="0" smtClean="0"/>
            </a:p>
            <a:p>
              <a:endParaRPr lang="en-GB" dirty="0" smtClean="0"/>
            </a:p>
          </p:txBody>
        </p:sp>
      </p:grpSp>
      <p:grpSp>
        <p:nvGrpSpPr>
          <p:cNvPr id="125" name="Group 124"/>
          <p:cNvGrpSpPr/>
          <p:nvPr/>
        </p:nvGrpSpPr>
        <p:grpSpPr>
          <a:xfrm>
            <a:off x="7119198" y="4253157"/>
            <a:ext cx="4527149" cy="1200329"/>
            <a:chOff x="7119198" y="4253157"/>
            <a:chExt cx="4527149" cy="1200329"/>
          </a:xfrm>
        </p:grpSpPr>
        <p:sp>
          <p:nvSpPr>
            <p:cNvPr id="118" name="Right Arrow 117"/>
            <p:cNvSpPr/>
            <p:nvPr/>
          </p:nvSpPr>
          <p:spPr>
            <a:xfrm>
              <a:off x="7119198" y="4513457"/>
              <a:ext cx="2458259" cy="679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TextBox 118"/>
            <p:cNvSpPr txBox="1"/>
            <p:nvPr/>
          </p:nvSpPr>
          <p:spPr>
            <a:xfrm>
              <a:off x="7314579" y="4253157"/>
              <a:ext cx="1762983" cy="1200329"/>
            </a:xfrm>
            <a:prstGeom prst="rect">
              <a:avLst/>
            </a:prstGeom>
            <a:solidFill>
              <a:schemeClr val="bg1"/>
            </a:solidFill>
            <a:ln>
              <a:solidFill>
                <a:schemeClr val="tx1"/>
              </a:solidFill>
            </a:ln>
          </p:spPr>
          <p:txBody>
            <a:bodyPr wrap="none" rtlCol="0">
              <a:spAutoFit/>
            </a:bodyPr>
            <a:lstStyle/>
            <a:p>
              <a:endParaRPr lang="en-GB" dirty="0" smtClean="0"/>
            </a:p>
            <a:p>
              <a:r>
                <a:rPr lang="en-GB" dirty="0" smtClean="0"/>
                <a:t>SELECT *</a:t>
              </a:r>
            </a:p>
            <a:p>
              <a:r>
                <a:rPr lang="en-GB" dirty="0" smtClean="0"/>
                <a:t>FROM OPENXML</a:t>
              </a:r>
            </a:p>
            <a:p>
              <a:endParaRPr lang="en-GB" dirty="0" smtClean="0"/>
            </a:p>
          </p:txBody>
        </p:sp>
        <p:pic>
          <p:nvPicPr>
            <p:cNvPr id="120" name="Picture 119"/>
            <p:cNvPicPr>
              <a:picLocks noChangeAspect="1"/>
            </p:cNvPicPr>
            <p:nvPr/>
          </p:nvPicPr>
          <p:blipFill>
            <a:blip r:embed="rId3"/>
            <a:stretch>
              <a:fillRect/>
            </a:stretch>
          </p:blipFill>
          <p:spPr>
            <a:xfrm>
              <a:off x="9658879" y="4404114"/>
              <a:ext cx="1987468" cy="835224"/>
            </a:xfrm>
            <a:prstGeom prst="rect">
              <a:avLst/>
            </a:prstGeom>
          </p:spPr>
        </p:pic>
      </p:grpSp>
      <p:grpSp>
        <p:nvGrpSpPr>
          <p:cNvPr id="123" name="Group 122"/>
          <p:cNvGrpSpPr/>
          <p:nvPr/>
        </p:nvGrpSpPr>
        <p:grpSpPr>
          <a:xfrm>
            <a:off x="913861" y="2206604"/>
            <a:ext cx="8983199" cy="1077218"/>
            <a:chOff x="913861" y="2181529"/>
            <a:chExt cx="8983199" cy="1077218"/>
          </a:xfrm>
        </p:grpSpPr>
        <p:sp>
          <p:nvSpPr>
            <p:cNvPr id="7" name="Right Arrow 6"/>
            <p:cNvSpPr/>
            <p:nvPr/>
          </p:nvSpPr>
          <p:spPr>
            <a:xfrm>
              <a:off x="3344664" y="2324284"/>
              <a:ext cx="4393975" cy="679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3861" y="2181529"/>
              <a:ext cx="2105961" cy="1077218"/>
            </a:xfrm>
            <a:prstGeom prst="rect">
              <a:avLst/>
            </a:prstGeom>
            <a:noFill/>
          </p:spPr>
          <p:txBody>
            <a:bodyPr wrap="none" rtlCol="0">
              <a:spAutoFit/>
            </a:bodyPr>
            <a:lstStyle/>
            <a:p>
              <a:r>
                <a:rPr lang="en-GB" sz="1600" dirty="0">
                  <a:solidFill>
                    <a:srgbClr val="0000FF"/>
                  </a:solidFill>
                </a:rPr>
                <a:t>&lt;?xml version="</a:t>
              </a:r>
              <a:r>
                <a:rPr lang="en-GB" sz="1600" dirty="0" smtClean="0">
                  <a:solidFill>
                    <a:srgbClr val="0000FF"/>
                  </a:solidFill>
                </a:rPr>
                <a:t>1.0“ ?&gt;</a:t>
              </a:r>
              <a:endParaRPr lang="en-GB" sz="1600" dirty="0">
                <a:solidFill>
                  <a:srgbClr val="0000FF"/>
                </a:solidFill>
              </a:endParaRPr>
            </a:p>
            <a:p>
              <a:r>
                <a:rPr lang="en-GB" sz="1600" dirty="0">
                  <a:solidFill>
                    <a:srgbClr val="0000FF"/>
                  </a:solidFill>
                </a:rPr>
                <a:t>&lt;</a:t>
              </a:r>
              <a:r>
                <a:rPr lang="en-GB" sz="1600" dirty="0">
                  <a:solidFill>
                    <a:srgbClr val="990000"/>
                  </a:solidFill>
                </a:rPr>
                <a:t>order</a:t>
              </a:r>
              <a:r>
                <a:rPr lang="en-GB" sz="1600" dirty="0">
                  <a:solidFill>
                    <a:srgbClr val="0000FF"/>
                  </a:solidFill>
                </a:rPr>
                <a:t> </a:t>
              </a:r>
              <a:r>
                <a:rPr lang="en-GB" sz="1600" dirty="0">
                  <a:solidFill>
                    <a:srgbClr val="990000"/>
                  </a:solidFill>
                </a:rPr>
                <a:t>id</a:t>
              </a:r>
              <a:r>
                <a:rPr lang="en-GB" sz="1600" dirty="0">
                  <a:solidFill>
                    <a:srgbClr val="0000FF"/>
                  </a:solidFill>
                </a:rPr>
                <a:t>="</a:t>
              </a:r>
              <a:r>
                <a:rPr lang="en-GB" sz="1600" dirty="0" smtClean="0">
                  <a:solidFill>
                    <a:srgbClr val="000000"/>
                  </a:solidFill>
                </a:rPr>
                <a:t>123456"</a:t>
              </a:r>
              <a:r>
                <a:rPr lang="en-GB" sz="1600" dirty="0" smtClean="0">
                  <a:solidFill>
                    <a:srgbClr val="0000FF"/>
                  </a:solidFill>
                </a:rPr>
                <a:t>&gt;</a:t>
              </a:r>
              <a:endParaRPr lang="en-GB" sz="1600" dirty="0">
                <a:solidFill>
                  <a:srgbClr val="0000FF"/>
                </a:solidFill>
              </a:endParaRPr>
            </a:p>
            <a:p>
              <a:r>
                <a:rPr lang="en-GB" sz="1600" dirty="0" smtClean="0">
                  <a:solidFill>
                    <a:srgbClr val="0000FF"/>
                  </a:solidFill>
                </a:rPr>
                <a:t>  …</a:t>
              </a:r>
              <a:endParaRPr lang="en-GB" sz="1600" dirty="0">
                <a:solidFill>
                  <a:srgbClr val="0000FF"/>
                </a:solidFill>
              </a:endParaRPr>
            </a:p>
            <a:p>
              <a:r>
                <a:rPr lang="en-GB" sz="1600" dirty="0">
                  <a:solidFill>
                    <a:srgbClr val="0000FF"/>
                  </a:solidFill>
                </a:rPr>
                <a:t>&lt;/</a:t>
              </a:r>
              <a:r>
                <a:rPr lang="en-GB" sz="1600" dirty="0">
                  <a:solidFill>
                    <a:srgbClr val="990000"/>
                  </a:solidFill>
                </a:rPr>
                <a:t>order</a:t>
              </a:r>
              <a:r>
                <a:rPr lang="en-GB" sz="1600" dirty="0">
                  <a:solidFill>
                    <a:srgbClr val="0000FF"/>
                  </a:solidFill>
                </a:rPr>
                <a:t>&gt;</a:t>
              </a:r>
              <a:endParaRPr lang="en-GB" sz="1600" dirty="0"/>
            </a:p>
          </p:txBody>
        </p:sp>
        <p:sp>
          <p:nvSpPr>
            <p:cNvPr id="5" name="TextBox 4"/>
            <p:cNvSpPr txBox="1"/>
            <p:nvPr/>
          </p:nvSpPr>
          <p:spPr>
            <a:xfrm>
              <a:off x="4015516" y="2315772"/>
              <a:ext cx="2335255" cy="646331"/>
            </a:xfrm>
            <a:prstGeom prst="rect">
              <a:avLst/>
            </a:prstGeom>
            <a:solidFill>
              <a:schemeClr val="bg1"/>
            </a:solidFill>
            <a:ln>
              <a:solidFill>
                <a:schemeClr val="tx1"/>
              </a:solidFill>
            </a:ln>
          </p:spPr>
          <p:txBody>
            <a:bodyPr wrap="none" rtlCol="0">
              <a:spAutoFit/>
            </a:bodyPr>
            <a:lstStyle/>
            <a:p>
              <a:r>
                <a:rPr lang="en-GB" dirty="0" smtClean="0"/>
                <a:t>SELECT </a:t>
              </a:r>
              <a:r>
                <a:rPr lang="en-GB" dirty="0" err="1" smtClean="0"/>
                <a:t>t.n.value</a:t>
              </a:r>
              <a:r>
                <a:rPr lang="en-GB" dirty="0" smtClean="0"/>
                <a:t>(…)</a:t>
              </a:r>
            </a:p>
            <a:p>
              <a:r>
                <a:rPr lang="en-GB" dirty="0" smtClean="0"/>
                <a:t>FROM @.nodes AS t(n)</a:t>
              </a:r>
              <a:endParaRPr lang="en-GB" dirty="0"/>
            </a:p>
          </p:txBody>
        </p:sp>
        <p:pic>
          <p:nvPicPr>
            <p:cNvPr id="121" name="Picture 120"/>
            <p:cNvPicPr>
              <a:picLocks noChangeAspect="1"/>
            </p:cNvPicPr>
            <p:nvPr/>
          </p:nvPicPr>
          <p:blipFill>
            <a:blip r:embed="rId3"/>
            <a:stretch>
              <a:fillRect/>
            </a:stretch>
          </p:blipFill>
          <p:spPr>
            <a:xfrm>
              <a:off x="7909592" y="2290590"/>
              <a:ext cx="1987468" cy="835224"/>
            </a:xfrm>
            <a:prstGeom prst="rect">
              <a:avLst/>
            </a:prstGeom>
          </p:spPr>
        </p:pic>
      </p:grpSp>
      <p:grpSp>
        <p:nvGrpSpPr>
          <p:cNvPr id="138" name="Group 137"/>
          <p:cNvGrpSpPr/>
          <p:nvPr/>
        </p:nvGrpSpPr>
        <p:grpSpPr>
          <a:xfrm>
            <a:off x="7451655" y="5834337"/>
            <a:ext cx="3453412" cy="923330"/>
            <a:chOff x="7451655" y="5834337"/>
            <a:chExt cx="3453412" cy="923330"/>
          </a:xfrm>
        </p:grpSpPr>
        <p:sp>
          <p:nvSpPr>
            <p:cNvPr id="127" name="Right Arrow 126"/>
            <p:cNvSpPr/>
            <p:nvPr/>
          </p:nvSpPr>
          <p:spPr>
            <a:xfrm>
              <a:off x="7451655" y="5956517"/>
              <a:ext cx="3453412" cy="679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TextBox 127"/>
            <p:cNvSpPr txBox="1"/>
            <p:nvPr/>
          </p:nvSpPr>
          <p:spPr>
            <a:xfrm>
              <a:off x="7710643" y="5834337"/>
              <a:ext cx="2662780" cy="923330"/>
            </a:xfrm>
            <a:prstGeom prst="rect">
              <a:avLst/>
            </a:prstGeom>
            <a:solidFill>
              <a:schemeClr val="bg1"/>
            </a:solidFill>
            <a:ln>
              <a:solidFill>
                <a:schemeClr val="tx1"/>
              </a:solidFill>
            </a:ln>
          </p:spPr>
          <p:txBody>
            <a:bodyPr wrap="square" rtlCol="0">
              <a:spAutoFit/>
            </a:bodyPr>
            <a:lstStyle/>
            <a:p>
              <a:endParaRPr lang="en-GB" dirty="0" smtClean="0"/>
            </a:p>
            <a:p>
              <a:r>
                <a:rPr lang="en-GB" dirty="0" err="1" smtClean="0"/>
                <a:t>sp_xml_removedocument</a:t>
              </a:r>
              <a:endParaRPr lang="en-GB" dirty="0" smtClean="0"/>
            </a:p>
            <a:p>
              <a:endParaRPr lang="en-GB" dirty="0" smtClean="0"/>
            </a:p>
          </p:txBody>
        </p:sp>
      </p:grpSp>
      <p:sp>
        <p:nvSpPr>
          <p:cNvPr id="136" name="Explosion 1 135"/>
          <p:cNvSpPr/>
          <p:nvPr/>
        </p:nvSpPr>
        <p:spPr>
          <a:xfrm>
            <a:off x="11102211" y="6062607"/>
            <a:ext cx="481968" cy="505907"/>
          </a:xfrm>
          <a:prstGeom prst="irregularSeal1">
            <a:avLst/>
          </a:prstGeom>
          <a:solidFill>
            <a:schemeClr val="bg1"/>
          </a:solidFill>
          <a:ln w="3175">
            <a:solidFill>
              <a:srgbClr val="002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53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wipe(left)">
                                      <p:cBhvr>
                                        <p:cTn id="10" dur="500"/>
                                        <p:tgtEl>
                                          <p:spTgt spid="1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wipe(left)">
                                      <p:cBhvr>
                                        <p:cTn id="18" dur="500"/>
                                        <p:tgtEl>
                                          <p:spTgt spid="124"/>
                                        </p:tgtEl>
                                      </p:cBhvr>
                                    </p:animEffect>
                                  </p:childTnLst>
                                </p:cTn>
                              </p:par>
                            </p:childTnLst>
                          </p:cTn>
                        </p:par>
                        <p:par>
                          <p:cTn id="19" fill="hold">
                            <p:stCondLst>
                              <p:cond delay="500"/>
                            </p:stCondLst>
                            <p:childTnLst>
                              <p:par>
                                <p:cTn id="20" presetID="22" presetClass="entr" presetSubtype="8" fill="hold" nodeType="afterEffect">
                                  <p:stCondLst>
                                    <p:cond delay="500"/>
                                  </p:stCondLst>
                                  <p:childTnLst>
                                    <p:set>
                                      <p:cBhvr>
                                        <p:cTn id="21" dur="1" fill="hold">
                                          <p:stCondLst>
                                            <p:cond delay="0"/>
                                          </p:stCondLst>
                                        </p:cTn>
                                        <p:tgtEl>
                                          <p:spTgt spid="125"/>
                                        </p:tgtEl>
                                        <p:attrNameLst>
                                          <p:attrName>style.visibility</p:attrName>
                                        </p:attrNameLst>
                                      </p:cBhvr>
                                      <p:to>
                                        <p:strVal val="visible"/>
                                      </p:to>
                                    </p:set>
                                    <p:animEffect transition="in" filter="wipe(left)">
                                      <p:cBhvr>
                                        <p:cTn id="22" dur="500"/>
                                        <p:tgtEl>
                                          <p:spTgt spid="125"/>
                                        </p:tgtEl>
                                      </p:cBhvr>
                                    </p:animEffect>
                                  </p:childTnLst>
                                </p:cTn>
                              </p:par>
                            </p:childTnLst>
                          </p:cTn>
                        </p:par>
                        <p:par>
                          <p:cTn id="23" fill="hold">
                            <p:stCondLst>
                              <p:cond delay="1500"/>
                            </p:stCondLst>
                            <p:childTnLst>
                              <p:par>
                                <p:cTn id="24" presetID="22" presetClass="entr" presetSubtype="8" fill="hold" nodeType="afterEffect">
                                  <p:stCondLst>
                                    <p:cond delay="500"/>
                                  </p:stCondLst>
                                  <p:childTnLst>
                                    <p:set>
                                      <p:cBhvr>
                                        <p:cTn id="25" dur="1" fill="hold">
                                          <p:stCondLst>
                                            <p:cond delay="0"/>
                                          </p:stCondLst>
                                        </p:cTn>
                                        <p:tgtEl>
                                          <p:spTgt spid="138"/>
                                        </p:tgtEl>
                                        <p:attrNameLst>
                                          <p:attrName>style.visibility</p:attrName>
                                        </p:attrNameLst>
                                      </p:cBhvr>
                                      <p:to>
                                        <p:strVal val="visible"/>
                                      </p:to>
                                    </p:set>
                                    <p:animEffect transition="in" filter="wipe(left)">
                                      <p:cBhvr>
                                        <p:cTn id="26" dur="500"/>
                                        <p:tgtEl>
                                          <p:spTgt spid="138"/>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136"/>
                                        </p:tgtEl>
                                        <p:attrNameLst>
                                          <p:attrName>style.visibility</p:attrName>
                                        </p:attrNameLst>
                                      </p:cBhvr>
                                      <p:to>
                                        <p:strVal val="visible"/>
                                      </p:to>
                                    </p:set>
                                  </p:childTnLst>
                                </p:cTn>
                              </p:par>
                            </p:childTnLst>
                          </p:cTn>
                        </p:par>
                        <p:par>
                          <p:cTn id="30" fill="hold">
                            <p:stCondLst>
                              <p:cond delay="2500"/>
                            </p:stCondLst>
                            <p:childTnLst>
                              <p:par>
                                <p:cTn id="31" presetID="26" presetClass="emph" presetSubtype="0" fill="hold" grpId="1" nodeType="afterEffect">
                                  <p:stCondLst>
                                    <p:cond delay="0"/>
                                  </p:stCondLst>
                                  <p:childTnLst>
                                    <p:animEffect transition="out" filter="fade">
                                      <p:cBhvr>
                                        <p:cTn id="32" dur="500" tmFilter="0, 0; .2, .5; .8, .5; 1, 0"/>
                                        <p:tgtEl>
                                          <p:spTgt spid="136"/>
                                        </p:tgtEl>
                                      </p:cBhvr>
                                    </p:animEffect>
                                    <p:animScale>
                                      <p:cBhvr>
                                        <p:cTn id="33" dur="250" autoRev="1" fill="hold"/>
                                        <p:tgtEl>
                                          <p:spTgt spid="136"/>
                                        </p:tgtEl>
                                      </p:cBhvr>
                                      <p:by x="105000" y="105000"/>
                                    </p:animScale>
                                  </p:childTnLst>
                                </p:cTn>
                              </p:par>
                            </p:childTnLst>
                          </p:cTn>
                        </p:par>
                        <p:par>
                          <p:cTn id="34" fill="hold">
                            <p:stCondLst>
                              <p:cond delay="3000"/>
                            </p:stCondLst>
                            <p:childTnLst>
                              <p:par>
                                <p:cTn id="35" presetID="53" presetClass="exit" presetSubtype="32" fill="hold" grpId="2" nodeType="afterEffect">
                                  <p:stCondLst>
                                    <p:cond delay="0"/>
                                  </p:stCondLst>
                                  <p:childTnLst>
                                    <p:anim calcmode="lin" valueType="num">
                                      <p:cBhvr>
                                        <p:cTn id="36" dur="500"/>
                                        <p:tgtEl>
                                          <p:spTgt spid="136"/>
                                        </p:tgtEl>
                                        <p:attrNameLst>
                                          <p:attrName>ppt_w</p:attrName>
                                        </p:attrNameLst>
                                      </p:cBhvr>
                                      <p:tavLst>
                                        <p:tav tm="0">
                                          <p:val>
                                            <p:strVal val="ppt_w"/>
                                          </p:val>
                                        </p:tav>
                                        <p:tav tm="100000">
                                          <p:val>
                                            <p:fltVal val="0"/>
                                          </p:val>
                                        </p:tav>
                                      </p:tavLst>
                                    </p:anim>
                                    <p:anim calcmode="lin" valueType="num">
                                      <p:cBhvr>
                                        <p:cTn id="37" dur="500"/>
                                        <p:tgtEl>
                                          <p:spTgt spid="136"/>
                                        </p:tgtEl>
                                        <p:attrNameLst>
                                          <p:attrName>ppt_h</p:attrName>
                                        </p:attrNameLst>
                                      </p:cBhvr>
                                      <p:tavLst>
                                        <p:tav tm="0">
                                          <p:val>
                                            <p:strVal val="ppt_h"/>
                                          </p:val>
                                        </p:tav>
                                        <p:tav tm="100000">
                                          <p:val>
                                            <p:fltVal val="0"/>
                                          </p:val>
                                        </p:tav>
                                      </p:tavLst>
                                    </p:anim>
                                    <p:animEffect transition="out" filter="fade">
                                      <p:cBhvr>
                                        <p:cTn id="38" dur="500"/>
                                        <p:tgtEl>
                                          <p:spTgt spid="136"/>
                                        </p:tgtEl>
                                      </p:cBhvr>
                                    </p:animEffect>
                                    <p:set>
                                      <p:cBhvr>
                                        <p:cTn id="39" dur="1" fill="hold">
                                          <p:stCondLst>
                                            <p:cond delay="499"/>
                                          </p:stCondLst>
                                        </p:cTn>
                                        <p:tgtEl>
                                          <p:spTgt spid="1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6" grpId="0" animBg="1"/>
      <p:bldP spid="136" grpId="1" animBg="1"/>
      <p:bldP spid="136" grpId="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b="1" dirty="0" smtClean="0"/>
              <a:t>nodes</a:t>
            </a:r>
            <a:r>
              <a:rPr lang="en-GB" dirty="0" smtClean="0"/>
              <a:t> Method</a:t>
            </a:r>
            <a:endParaRPr lang="en-GB" dirty="0"/>
          </a:p>
        </p:txBody>
      </p:sp>
      <p:sp>
        <p:nvSpPr>
          <p:cNvPr id="3" name="Content Placeholder 2"/>
          <p:cNvSpPr>
            <a:spLocks noGrp="1"/>
          </p:cNvSpPr>
          <p:nvPr>
            <p:ph sz="quarter" idx="10"/>
          </p:nvPr>
        </p:nvSpPr>
        <p:spPr>
          <a:xfrm>
            <a:off x="379413" y="4063999"/>
            <a:ext cx="11525250" cy="2614613"/>
          </a:xfrm>
        </p:spPr>
        <p:txBody>
          <a:bodyPr/>
          <a:lstStyle/>
          <a:p>
            <a:r>
              <a:rPr lang="en-GB" dirty="0" smtClean="0"/>
              <a:t>Use </a:t>
            </a:r>
            <a:r>
              <a:rPr lang="en-GB" b="1" dirty="0" smtClean="0"/>
              <a:t>nodes</a:t>
            </a:r>
            <a:r>
              <a:rPr lang="en-GB" dirty="0" smtClean="0"/>
              <a:t> in the FROM clause to specify a context node</a:t>
            </a:r>
          </a:p>
          <a:p>
            <a:pPr lvl="1"/>
            <a:r>
              <a:rPr lang="en-GB" dirty="0" smtClean="0"/>
              <a:t>Creates a row for each instance of that node</a:t>
            </a:r>
          </a:p>
          <a:p>
            <a:r>
              <a:rPr lang="en-GB" dirty="0" smtClean="0"/>
              <a:t>Use </a:t>
            </a:r>
            <a:r>
              <a:rPr lang="en-GB" b="1" dirty="0" smtClean="0"/>
              <a:t>value</a:t>
            </a:r>
            <a:r>
              <a:rPr lang="en-GB" dirty="0" smtClean="0"/>
              <a:t> in the SELECT clause to extract values from relative nodes (using XPath expressions)</a:t>
            </a:r>
          </a:p>
          <a:p>
            <a:endParaRPr lang="en-GB" dirty="0"/>
          </a:p>
        </p:txBody>
      </p:sp>
      <p:sp>
        <p:nvSpPr>
          <p:cNvPr id="4" name="Rectangle 3"/>
          <p:cNvSpPr/>
          <p:nvPr/>
        </p:nvSpPr>
        <p:spPr>
          <a:xfrm>
            <a:off x="45730" y="2051672"/>
            <a:ext cx="12192000" cy="1323439"/>
          </a:xfrm>
          <a:prstGeom prst="rect">
            <a:avLst/>
          </a:prstGeom>
        </p:spPr>
        <p:txBody>
          <a:bodyPr wrap="square">
            <a:spAutoFit/>
          </a:bodyPr>
          <a:lstStyle/>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OrderTable</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OrderXml</a:t>
            </a:r>
            <a:r>
              <a:rPr lang="en-GB" sz="2000" dirty="0" err="1">
                <a:solidFill>
                  <a:srgbClr val="808080"/>
                </a:solidFill>
                <a:latin typeface="Consolas" panose="020B0609020204030204" pitchFamily="49" charset="0"/>
              </a:rPr>
              <a:t>.</a:t>
            </a:r>
            <a:r>
              <a:rPr lang="en-GB" sz="2000" b="1" dirty="0" err="1">
                <a:solidFill>
                  <a:prstClr val="black"/>
                </a:solidFill>
                <a:latin typeface="Consolas" panose="020B0609020204030204" pitchFamily="49" charset="0"/>
              </a:rPr>
              <a:t>value</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'./@id'</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a:t>
            </a:r>
            <a:r>
              <a:rPr lang="en-GB" sz="2000" dirty="0" err="1">
                <a:solidFill>
                  <a:srgbClr val="FF0000"/>
                </a:solidFill>
                <a:latin typeface="Consolas" panose="020B0609020204030204" pitchFamily="49" charset="0"/>
              </a:rPr>
              <a:t>int</a:t>
            </a:r>
            <a:r>
              <a:rPr lang="en-GB" sz="2000" dirty="0">
                <a:solidFill>
                  <a:srgbClr val="FF0000"/>
                </a:solidFill>
                <a:latin typeface="Consolas" panose="020B0609020204030204" pitchFamily="49" charset="0"/>
              </a:rPr>
              <a:t>'</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OrderID</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OrderTable</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OrderXml</a:t>
            </a:r>
            <a:r>
              <a:rPr lang="en-GB" sz="2000" dirty="0" err="1">
                <a:solidFill>
                  <a:srgbClr val="808080"/>
                </a:solidFill>
                <a:latin typeface="Consolas" panose="020B0609020204030204" pitchFamily="49" charset="0"/>
              </a:rPr>
              <a:t>.</a:t>
            </a:r>
            <a:r>
              <a:rPr lang="en-GB" sz="2000" b="1" dirty="0" err="1">
                <a:solidFill>
                  <a:prstClr val="black"/>
                </a:solidFill>
                <a:latin typeface="Consolas" panose="020B0609020204030204" pitchFamily="49" charset="0"/>
              </a:rPr>
              <a:t>value</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'./@date'</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'date'</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OrderDate</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OrderTable</a:t>
            </a:r>
            <a:r>
              <a:rPr lang="en-GB" sz="2000" dirty="0" err="1"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OrderXml</a:t>
            </a:r>
            <a:r>
              <a:rPr lang="en-GB" sz="2000" dirty="0" err="1" smtClean="0">
                <a:solidFill>
                  <a:srgbClr val="808080"/>
                </a:solidFill>
                <a:latin typeface="Consolas" panose="020B0609020204030204" pitchFamily="49" charset="0"/>
              </a:rPr>
              <a:t>.</a:t>
            </a:r>
            <a:r>
              <a:rPr lang="en-GB" sz="2000" b="1" dirty="0" err="1" smtClean="0">
                <a:solidFill>
                  <a:prstClr val="black"/>
                </a:solidFill>
                <a:latin typeface="Consolas" panose="020B0609020204030204" pitchFamily="49" charset="0"/>
              </a:rPr>
              <a:t>value</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'./customer[1]/name[1]'</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a:t>
            </a:r>
            <a:r>
              <a:rPr lang="en-GB" sz="2000" dirty="0" err="1">
                <a:solidFill>
                  <a:srgbClr val="FF0000"/>
                </a:solidFill>
                <a:latin typeface="Consolas" panose="020B0609020204030204" pitchFamily="49" charset="0"/>
              </a:rPr>
              <a:t>nvarchar</a:t>
            </a:r>
            <a:r>
              <a:rPr lang="en-GB" sz="2000" dirty="0">
                <a:solidFill>
                  <a:srgbClr val="FF0000"/>
                </a:solidFill>
                <a:latin typeface="Consolas" panose="020B0609020204030204" pitchFamily="49" charset="0"/>
              </a:rPr>
              <a:t>(25)'</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Customer</a:t>
            </a:r>
          </a:p>
          <a:p>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x</a:t>
            </a:r>
            <a:r>
              <a:rPr lang="en-GB" sz="2000" dirty="0" err="1">
                <a:solidFill>
                  <a:srgbClr val="808080"/>
                </a:solidFill>
                <a:latin typeface="Consolas" panose="020B0609020204030204" pitchFamily="49" charset="0"/>
              </a:rPr>
              <a:t>.</a:t>
            </a:r>
            <a:r>
              <a:rPr lang="en-GB" sz="2000" b="1" dirty="0" err="1">
                <a:solidFill>
                  <a:prstClr val="black"/>
                </a:solidFill>
                <a:latin typeface="Consolas" panose="020B0609020204030204" pitchFamily="49" charset="0"/>
              </a:rPr>
              <a:t>nodes</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'/order'</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OrderTable</a:t>
            </a:r>
            <a:r>
              <a:rPr lang="en-GB" sz="2000" dirty="0">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OrderXml</a:t>
            </a:r>
            <a:r>
              <a:rPr lang="en-GB" sz="2000" dirty="0">
                <a:solidFill>
                  <a:srgbClr val="808080"/>
                </a:solidFill>
                <a:latin typeface="Consolas" panose="020B0609020204030204" pitchFamily="49" charset="0"/>
              </a:rPr>
              <a:t>);</a:t>
            </a:r>
          </a:p>
        </p:txBody>
      </p:sp>
      <p:sp>
        <p:nvSpPr>
          <p:cNvPr id="5" name="Rectangular Callout 4"/>
          <p:cNvSpPr/>
          <p:nvPr/>
        </p:nvSpPr>
        <p:spPr>
          <a:xfrm>
            <a:off x="3154006" y="3493531"/>
            <a:ext cx="1451861" cy="384202"/>
          </a:xfrm>
          <a:prstGeom prst="wedgeRectCallout">
            <a:avLst>
              <a:gd name="adj1" fmla="val -77721"/>
              <a:gd name="adj2" fmla="val -96898"/>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1600" dirty="0" smtClean="0"/>
              <a:t>Context node</a:t>
            </a:r>
            <a:endParaRPr lang="en-GB" sz="1600" dirty="0"/>
          </a:p>
        </p:txBody>
      </p:sp>
      <p:sp>
        <p:nvSpPr>
          <p:cNvPr id="6" name="Rectangular Callout 5"/>
          <p:cNvSpPr/>
          <p:nvPr/>
        </p:nvSpPr>
        <p:spPr>
          <a:xfrm>
            <a:off x="1994072" y="1304912"/>
            <a:ext cx="2798061" cy="384202"/>
          </a:xfrm>
          <a:prstGeom prst="wedgeRectCallout">
            <a:avLst>
              <a:gd name="adj1" fmla="val 58408"/>
              <a:gd name="adj2" fmla="val 165342"/>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1600" dirty="0" smtClean="0"/>
              <a:t>Relative path to value node</a:t>
            </a:r>
            <a:endParaRPr lang="en-GB" sz="1600" dirty="0"/>
          </a:p>
        </p:txBody>
      </p:sp>
    </p:spTree>
    <p:extLst>
      <p:ext uri="{BB962C8B-B14F-4D97-AF65-F5344CB8AC3E}">
        <p14:creationId xmlns:p14="http://schemas.microsoft.com/office/powerpoint/2010/main" val="403160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Shredding XML with the </a:t>
            </a:r>
            <a:r>
              <a:rPr lang="en-GB" b="1" dirty="0" smtClean="0"/>
              <a:t>nodes</a:t>
            </a:r>
            <a:r>
              <a:rPr lang="en-GB" dirty="0" smtClean="0"/>
              <a:t> Method</a:t>
            </a:r>
            <a:endParaRPr lang="en-GB" dirty="0"/>
          </a:p>
        </p:txBody>
      </p:sp>
    </p:spTree>
    <p:extLst>
      <p:ext uri="{BB962C8B-B14F-4D97-AF65-F5344CB8AC3E}">
        <p14:creationId xmlns:p14="http://schemas.microsoft.com/office/powerpoint/2010/main" val="27094862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b="1" dirty="0" err="1" smtClean="0"/>
              <a:t>sp_xml_preparedocument</a:t>
            </a:r>
            <a:r>
              <a:rPr lang="en-GB" dirty="0" smtClean="0"/>
              <a:t/>
            </a:r>
            <a:br>
              <a:rPr lang="en-GB" dirty="0" smtClean="0"/>
            </a:br>
            <a:r>
              <a:rPr lang="en-GB" dirty="0" smtClean="0"/>
              <a:t>and </a:t>
            </a:r>
            <a:r>
              <a:rPr lang="en-GB" b="1" dirty="0" err="1" smtClean="0"/>
              <a:t>sp_xml_removedocument</a:t>
            </a:r>
            <a:endParaRPr lang="en-GB" b="1" dirty="0"/>
          </a:p>
        </p:txBody>
      </p:sp>
      <p:sp>
        <p:nvSpPr>
          <p:cNvPr id="4" name="Content Placeholder 3"/>
          <p:cNvSpPr>
            <a:spLocks noGrp="1"/>
          </p:cNvSpPr>
          <p:nvPr>
            <p:ph sz="quarter" idx="10"/>
          </p:nvPr>
        </p:nvSpPr>
        <p:spPr>
          <a:xfrm>
            <a:off x="379413" y="1989667"/>
            <a:ext cx="11525250" cy="4688946"/>
          </a:xfrm>
        </p:spPr>
        <p:txBody>
          <a:bodyPr/>
          <a:lstStyle/>
          <a:p>
            <a:r>
              <a:rPr lang="en-GB" dirty="0" smtClean="0"/>
              <a:t>Use </a:t>
            </a:r>
            <a:r>
              <a:rPr lang="en-GB" b="1" dirty="0" err="1" smtClean="0"/>
              <a:t>sp_xml_preparedocument</a:t>
            </a:r>
            <a:r>
              <a:rPr lang="en-GB" dirty="0" smtClean="0"/>
              <a:t> to create a node tree</a:t>
            </a:r>
          </a:p>
          <a:p>
            <a:endParaRPr lang="en-GB" dirty="0"/>
          </a:p>
          <a:p>
            <a:endParaRPr lang="en-GB" dirty="0" smtClean="0"/>
          </a:p>
          <a:p>
            <a:r>
              <a:rPr lang="en-GB" dirty="0" smtClean="0"/>
              <a:t>Use </a:t>
            </a:r>
            <a:r>
              <a:rPr lang="en-GB" b="1" dirty="0" err="1" smtClean="0"/>
              <a:t>sp_xml_removedocument</a:t>
            </a:r>
            <a:r>
              <a:rPr lang="en-GB" dirty="0" smtClean="0"/>
              <a:t> to release memory</a:t>
            </a:r>
            <a:endParaRPr lang="en-GB" dirty="0"/>
          </a:p>
        </p:txBody>
      </p:sp>
      <p:sp>
        <p:nvSpPr>
          <p:cNvPr id="5" name="Rectangle 4"/>
          <p:cNvSpPr/>
          <p:nvPr/>
        </p:nvSpPr>
        <p:spPr>
          <a:xfrm>
            <a:off x="1202267" y="2772602"/>
            <a:ext cx="9355479" cy="830997"/>
          </a:xfrm>
          <a:prstGeom prst="rect">
            <a:avLst/>
          </a:prstGeom>
        </p:spPr>
        <p:txBody>
          <a:bodyPr wrap="square">
            <a:spAutoFit/>
          </a:bodyPr>
          <a:lstStyle/>
          <a:p>
            <a:r>
              <a:rPr lang="en-GB" sz="2400" dirty="0">
                <a:solidFill>
                  <a:srgbClr val="0000FF"/>
                </a:solidFill>
                <a:latin typeface="Consolas" panose="020B0609020204030204" pitchFamily="49" charset="0"/>
              </a:rPr>
              <a:t>DECLARE</a:t>
            </a:r>
            <a:r>
              <a:rPr lang="en-GB" sz="2400" dirty="0">
                <a:solidFill>
                  <a:prstClr val="black"/>
                </a:solidFill>
                <a:latin typeface="Consolas" panose="020B0609020204030204" pitchFamily="49" charset="0"/>
              </a:rPr>
              <a:t> @</a:t>
            </a:r>
            <a:r>
              <a:rPr lang="en-GB" sz="2400" dirty="0" err="1">
                <a:solidFill>
                  <a:prstClr val="black"/>
                </a:solidFill>
                <a:latin typeface="Consolas" panose="020B0609020204030204" pitchFamily="49" charset="0"/>
              </a:rPr>
              <a:t>docHandle</a:t>
            </a:r>
            <a:r>
              <a:rPr lang="en-GB" sz="2400" dirty="0">
                <a:solidFill>
                  <a:prstClr val="black"/>
                </a:solidFill>
                <a:latin typeface="Consolas" panose="020B0609020204030204" pitchFamily="49" charset="0"/>
              </a:rPr>
              <a:t> </a:t>
            </a:r>
            <a:r>
              <a:rPr lang="en-GB" sz="2400" dirty="0" err="1">
                <a:solidFill>
                  <a:srgbClr val="0000FF"/>
                </a:solidFill>
                <a:latin typeface="Consolas" panose="020B0609020204030204" pitchFamily="49" charset="0"/>
              </a:rPr>
              <a:t>int</a:t>
            </a:r>
            <a:r>
              <a:rPr lang="en-GB" sz="2400" dirty="0">
                <a:solidFill>
                  <a:srgbClr val="808080"/>
                </a:solidFill>
                <a:latin typeface="Consolas" panose="020B0609020204030204" pitchFamily="49" charset="0"/>
              </a:rPr>
              <a:t>;</a:t>
            </a:r>
            <a:endParaRPr lang="en-GB" sz="2400" dirty="0">
              <a:solidFill>
                <a:prstClr val="black"/>
              </a:solidFill>
              <a:latin typeface="Consolas" panose="020B0609020204030204" pitchFamily="49" charset="0"/>
            </a:endParaRPr>
          </a:p>
          <a:p>
            <a:r>
              <a:rPr lang="en-GB" sz="2400" dirty="0">
                <a:solidFill>
                  <a:srgbClr val="0000FF"/>
                </a:solidFill>
                <a:latin typeface="Consolas" panose="020B0609020204030204" pitchFamily="49" charset="0"/>
              </a:rPr>
              <a:t>EXEC</a:t>
            </a:r>
            <a:r>
              <a:rPr lang="en-GB" sz="2400" dirty="0">
                <a:solidFill>
                  <a:prstClr val="black"/>
                </a:solidFill>
                <a:latin typeface="Consolas" panose="020B0609020204030204" pitchFamily="49" charset="0"/>
              </a:rPr>
              <a:t> </a:t>
            </a:r>
            <a:r>
              <a:rPr lang="en-GB" sz="2400" dirty="0" err="1">
                <a:solidFill>
                  <a:srgbClr val="800000"/>
                </a:solidFill>
                <a:latin typeface="Consolas" panose="020B0609020204030204" pitchFamily="49" charset="0"/>
              </a:rPr>
              <a:t>sp_xml_preparedocument</a:t>
            </a:r>
            <a:r>
              <a:rPr lang="en-GB" sz="2400" dirty="0">
                <a:solidFill>
                  <a:srgbClr val="0000FF"/>
                </a:solidFill>
                <a:latin typeface="Consolas" panose="020B0609020204030204" pitchFamily="49" charset="0"/>
              </a:rPr>
              <a:t> </a:t>
            </a:r>
            <a:r>
              <a:rPr lang="en-GB" sz="2400" dirty="0">
                <a:solidFill>
                  <a:prstClr val="black"/>
                </a:solidFill>
                <a:latin typeface="Consolas" panose="020B0609020204030204" pitchFamily="49" charset="0"/>
              </a:rPr>
              <a:t>@</a:t>
            </a:r>
            <a:r>
              <a:rPr lang="en-GB" sz="2400" dirty="0" err="1">
                <a:solidFill>
                  <a:prstClr val="black"/>
                </a:solidFill>
                <a:latin typeface="Consolas" panose="020B0609020204030204" pitchFamily="49" charset="0"/>
              </a:rPr>
              <a:t>docHandle</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OUTPUT</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smtClean="0">
                <a:solidFill>
                  <a:prstClr val="black"/>
                </a:solidFill>
                <a:latin typeface="Consolas" panose="020B0609020204030204" pitchFamily="49" charset="0"/>
              </a:rPr>
              <a:t>xml</a:t>
            </a:r>
            <a:r>
              <a:rPr lang="en-GB" sz="2400" dirty="0" smtClean="0">
                <a:solidFill>
                  <a:srgbClr val="808080"/>
                </a:solidFill>
                <a:latin typeface="Consolas" panose="020B0609020204030204" pitchFamily="49" charset="0"/>
              </a:rPr>
              <a:t>;</a:t>
            </a:r>
            <a:endParaRPr lang="en-GB" sz="2400" dirty="0">
              <a:solidFill>
                <a:srgbClr val="808080"/>
              </a:solidFill>
              <a:latin typeface="Consolas" panose="020B0609020204030204" pitchFamily="49" charset="0"/>
            </a:endParaRPr>
          </a:p>
        </p:txBody>
      </p:sp>
      <p:sp>
        <p:nvSpPr>
          <p:cNvPr id="6" name="Rectangle 5"/>
          <p:cNvSpPr/>
          <p:nvPr/>
        </p:nvSpPr>
        <p:spPr>
          <a:xfrm>
            <a:off x="1202266" y="4725607"/>
            <a:ext cx="9355479" cy="461665"/>
          </a:xfrm>
          <a:prstGeom prst="rect">
            <a:avLst/>
          </a:prstGeom>
        </p:spPr>
        <p:txBody>
          <a:bodyPr wrap="square">
            <a:spAutoFit/>
          </a:bodyPr>
          <a:lstStyle/>
          <a:p>
            <a:r>
              <a:rPr lang="en-GB" sz="2400" dirty="0" smtClean="0">
                <a:solidFill>
                  <a:srgbClr val="0000FF"/>
                </a:solidFill>
                <a:latin typeface="Consolas" panose="020B0609020204030204" pitchFamily="49" charset="0"/>
              </a:rPr>
              <a:t>EXEC</a:t>
            </a:r>
            <a:r>
              <a:rPr lang="en-GB" sz="2400" dirty="0" smtClean="0">
                <a:solidFill>
                  <a:prstClr val="black"/>
                </a:solidFill>
                <a:latin typeface="Consolas" panose="020B0609020204030204" pitchFamily="49" charset="0"/>
              </a:rPr>
              <a:t> </a:t>
            </a:r>
            <a:r>
              <a:rPr lang="en-GB" sz="2400" dirty="0" err="1" smtClean="0">
                <a:solidFill>
                  <a:srgbClr val="800000"/>
                </a:solidFill>
                <a:latin typeface="Consolas" panose="020B0609020204030204" pitchFamily="49" charset="0"/>
              </a:rPr>
              <a:t>sp_xml_removedocument</a:t>
            </a:r>
            <a:r>
              <a:rPr lang="en-GB" sz="2400" dirty="0" smtClean="0">
                <a:solidFill>
                  <a:srgbClr val="0000FF"/>
                </a:solidFill>
                <a:latin typeface="Consolas" panose="020B0609020204030204" pitchFamily="49" charset="0"/>
              </a:rPr>
              <a:t> </a:t>
            </a:r>
            <a:r>
              <a:rPr lang="en-GB" sz="2400" dirty="0">
                <a:solidFill>
                  <a:prstClr val="black"/>
                </a:solidFill>
                <a:latin typeface="Consolas" panose="020B0609020204030204" pitchFamily="49" charset="0"/>
              </a:rPr>
              <a:t>@</a:t>
            </a:r>
            <a:r>
              <a:rPr lang="en-GB" sz="2400" dirty="0" err="1" smtClean="0">
                <a:solidFill>
                  <a:prstClr val="black"/>
                </a:solidFill>
                <a:latin typeface="Consolas" panose="020B0609020204030204" pitchFamily="49" charset="0"/>
              </a:rPr>
              <a:t>docHandle</a:t>
            </a:r>
            <a:r>
              <a:rPr lang="en-GB" sz="2400" dirty="0" smtClean="0">
                <a:solidFill>
                  <a:srgbClr val="808080"/>
                </a:solidFill>
                <a:latin typeface="Consolas" panose="020B0609020204030204" pitchFamily="49" charset="0"/>
              </a:rPr>
              <a:t>;</a:t>
            </a:r>
            <a:endParaRPr lang="en-GB" sz="2400"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33012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OPENXML</a:t>
            </a:r>
            <a:endParaRPr lang="en-GB" dirty="0"/>
          </a:p>
        </p:txBody>
      </p:sp>
      <p:sp>
        <p:nvSpPr>
          <p:cNvPr id="3" name="Content Placeholder 2"/>
          <p:cNvSpPr>
            <a:spLocks noGrp="1"/>
          </p:cNvSpPr>
          <p:nvPr>
            <p:ph sz="quarter" idx="10"/>
          </p:nvPr>
        </p:nvSpPr>
        <p:spPr>
          <a:xfrm>
            <a:off x="379413" y="4461933"/>
            <a:ext cx="11525250" cy="2216679"/>
          </a:xfrm>
        </p:spPr>
        <p:txBody>
          <a:bodyPr/>
          <a:lstStyle/>
          <a:p>
            <a:r>
              <a:rPr lang="en-GB" dirty="0" smtClean="0"/>
              <a:t>Specify document handle, row pattern to context node, and flags to indicate default centricity</a:t>
            </a:r>
          </a:p>
          <a:p>
            <a:r>
              <a:rPr lang="en-GB" dirty="0" smtClean="0"/>
              <a:t>Specify </a:t>
            </a:r>
            <a:r>
              <a:rPr lang="en-GB" dirty="0" err="1" smtClean="0"/>
              <a:t>rowset</a:t>
            </a:r>
            <a:r>
              <a:rPr lang="en-GB" dirty="0" smtClean="0"/>
              <a:t> schema and explicit column patterns in the WITH clause</a:t>
            </a:r>
            <a:endParaRPr lang="en-GB" dirty="0"/>
          </a:p>
        </p:txBody>
      </p:sp>
      <p:sp>
        <p:nvSpPr>
          <p:cNvPr id="4" name="Rectangle 3"/>
          <p:cNvSpPr/>
          <p:nvPr/>
        </p:nvSpPr>
        <p:spPr>
          <a:xfrm>
            <a:off x="1142999" y="2279471"/>
            <a:ext cx="8636000" cy="1569660"/>
          </a:xfrm>
          <a:prstGeom prst="rect">
            <a:avLst/>
          </a:prstGeom>
        </p:spPr>
        <p:txBody>
          <a:bodyPr wrap="square">
            <a:spAutoFit/>
          </a:bodyPr>
          <a:lstStyle/>
          <a:p>
            <a:r>
              <a:rPr lang="en-GB" sz="2400" dirty="0">
                <a:solidFill>
                  <a:srgbClr val="0000FF"/>
                </a:solidFill>
                <a:latin typeface="Consolas" panose="020B0609020204030204" pitchFamily="49" charset="0"/>
              </a:rPr>
              <a:t>SELECT</a:t>
            </a:r>
            <a:r>
              <a:rPr lang="en-GB" sz="2400" dirty="0">
                <a:solidFill>
                  <a:prstClr val="black"/>
                </a:solidFill>
                <a:latin typeface="Consolas" panose="020B0609020204030204" pitchFamily="49" charset="0"/>
              </a:rPr>
              <a:t> </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FROM</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OPENXML</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a:t>
            </a:r>
            <a:r>
              <a:rPr lang="en-GB" sz="2400" dirty="0" err="1">
                <a:solidFill>
                  <a:prstClr val="black"/>
                </a:solidFill>
                <a:latin typeface="Consolas" panose="020B0609020204030204" pitchFamily="49" charset="0"/>
              </a:rPr>
              <a:t>docHandle</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a:solidFill>
                  <a:srgbClr val="FF0000"/>
                </a:solidFill>
                <a:latin typeface="Consolas" panose="020B0609020204030204" pitchFamily="49" charset="0"/>
              </a:rPr>
              <a:t>'order'</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1</a:t>
            </a:r>
            <a:r>
              <a:rPr lang="en-GB" sz="2400" dirty="0">
                <a:solidFill>
                  <a:srgbClr val="808080"/>
                </a:solidFill>
                <a:latin typeface="Consolas" panose="020B0609020204030204" pitchFamily="49" charset="0"/>
              </a:rPr>
              <a:t>)</a:t>
            </a:r>
            <a:endParaRPr lang="en-GB" sz="2400" dirty="0">
              <a:solidFill>
                <a:prstClr val="black"/>
              </a:solidFill>
              <a:latin typeface="Consolas" panose="020B0609020204030204" pitchFamily="49" charset="0"/>
            </a:endParaRPr>
          </a:p>
          <a:p>
            <a:r>
              <a:rPr lang="en-GB" sz="2400" dirty="0">
                <a:solidFill>
                  <a:srgbClr val="0000FF"/>
                </a:solidFill>
                <a:latin typeface="Consolas" panose="020B0609020204030204" pitchFamily="49" charset="0"/>
              </a:rPr>
              <a:t>WITH </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id </a:t>
            </a:r>
            <a:r>
              <a:rPr lang="en-GB" sz="2400" dirty="0" err="1">
                <a:solidFill>
                  <a:srgbClr val="0000FF"/>
                </a:solidFill>
                <a:latin typeface="Consolas" panose="020B0609020204030204" pitchFamily="49" charset="0"/>
              </a:rPr>
              <a:t>int</a:t>
            </a:r>
            <a:r>
              <a:rPr lang="en-GB" sz="2400" dirty="0">
                <a:solidFill>
                  <a:srgbClr val="808080"/>
                </a:solidFill>
                <a:latin typeface="Consolas" panose="020B0609020204030204" pitchFamily="49" charset="0"/>
              </a:rPr>
              <a:t>,</a:t>
            </a:r>
            <a:endParaRPr lang="en-GB" sz="2400" dirty="0">
              <a:solidFill>
                <a:prstClr val="black"/>
              </a:solidFill>
              <a:latin typeface="Consolas" panose="020B0609020204030204" pitchFamily="49" charset="0"/>
            </a:endParaRPr>
          </a:p>
          <a:p>
            <a:r>
              <a:rPr lang="en-GB" sz="2400" dirty="0">
                <a:solidFill>
                  <a:prstClr val="black"/>
                </a:solidFill>
                <a:latin typeface="Consolas" panose="020B0609020204030204" pitchFamily="49" charset="0"/>
              </a:rPr>
              <a:t>  </a:t>
            </a:r>
            <a:r>
              <a:rPr lang="en-GB" sz="2400" dirty="0" smtClean="0">
                <a:solidFill>
                  <a:prstClr val="black"/>
                </a:solidFill>
                <a:latin typeface="Consolas" panose="020B0609020204030204" pitchFamily="49" charset="0"/>
              </a:rPr>
              <a:t>    </a:t>
            </a:r>
            <a:r>
              <a:rPr lang="en-GB" sz="2400" dirty="0" smtClean="0">
                <a:latin typeface="Consolas" panose="020B0609020204030204" pitchFamily="49" charset="0"/>
              </a:rPr>
              <a:t>date </a:t>
            </a:r>
            <a:r>
              <a:rPr lang="en-GB" sz="2400" dirty="0" err="1">
                <a:solidFill>
                  <a:srgbClr val="0000FF"/>
                </a:solidFill>
                <a:latin typeface="Consolas" panose="020B0609020204030204" pitchFamily="49" charset="0"/>
              </a:rPr>
              <a:t>date</a:t>
            </a:r>
            <a:r>
              <a:rPr lang="en-GB" sz="2400" dirty="0">
                <a:solidFill>
                  <a:srgbClr val="808080"/>
                </a:solidFill>
                <a:latin typeface="Consolas" panose="020B0609020204030204" pitchFamily="49" charset="0"/>
              </a:rPr>
              <a:t>,</a:t>
            </a:r>
            <a:endParaRPr lang="en-GB" sz="2400" dirty="0">
              <a:solidFill>
                <a:prstClr val="black"/>
              </a:solidFill>
              <a:latin typeface="Consolas" panose="020B0609020204030204" pitchFamily="49" charset="0"/>
            </a:endParaRPr>
          </a:p>
          <a:p>
            <a:r>
              <a:rPr lang="en-GB" sz="2400" dirty="0">
                <a:solidFill>
                  <a:prstClr val="black"/>
                </a:solidFill>
                <a:latin typeface="Consolas" panose="020B0609020204030204" pitchFamily="49" charset="0"/>
              </a:rPr>
              <a:t>  </a:t>
            </a:r>
            <a:r>
              <a:rPr lang="en-GB" sz="2400" dirty="0" smtClean="0">
                <a:solidFill>
                  <a:prstClr val="black"/>
                </a:solidFill>
                <a:latin typeface="Consolas" panose="020B0609020204030204" pitchFamily="49" charset="0"/>
              </a:rPr>
              <a:t>    </a:t>
            </a:r>
            <a:r>
              <a:rPr lang="en-GB" sz="2400" dirty="0" err="1" smtClean="0">
                <a:solidFill>
                  <a:prstClr val="black"/>
                </a:solidFill>
                <a:latin typeface="Consolas" panose="020B0609020204030204" pitchFamily="49" charset="0"/>
              </a:rPr>
              <a:t>customerid</a:t>
            </a:r>
            <a:r>
              <a:rPr lang="en-GB" sz="2400" dirty="0" smtClean="0">
                <a:solidFill>
                  <a:prstClr val="black"/>
                </a:solidFill>
                <a:latin typeface="Consolas" panose="020B0609020204030204" pitchFamily="49" charset="0"/>
              </a:rPr>
              <a:t> </a:t>
            </a:r>
            <a:r>
              <a:rPr lang="en-GB" sz="2400" dirty="0" err="1">
                <a:solidFill>
                  <a:srgbClr val="0000FF"/>
                </a:solidFill>
                <a:latin typeface="Consolas" panose="020B0609020204030204" pitchFamily="49" charset="0"/>
              </a:rPr>
              <a:t>varchar</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25</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a:solidFill>
                  <a:srgbClr val="FF0000"/>
                </a:solidFill>
                <a:latin typeface="Consolas" panose="020B0609020204030204" pitchFamily="49" charset="0"/>
              </a:rPr>
              <a:t>'customer/name'</a:t>
            </a:r>
            <a:r>
              <a:rPr lang="en-GB" sz="2400" dirty="0">
                <a:solidFill>
                  <a:srgbClr val="808080"/>
                </a:solidFill>
                <a:latin typeface="Consolas" panose="020B0609020204030204" pitchFamily="49" charset="0"/>
              </a:rPr>
              <a:t>);</a:t>
            </a:r>
          </a:p>
        </p:txBody>
      </p:sp>
      <p:sp>
        <p:nvSpPr>
          <p:cNvPr id="5" name="Rectangular Callout 4"/>
          <p:cNvSpPr/>
          <p:nvPr/>
        </p:nvSpPr>
        <p:spPr>
          <a:xfrm>
            <a:off x="673272" y="1299780"/>
            <a:ext cx="2713395" cy="690989"/>
          </a:xfrm>
          <a:prstGeom prst="wedgeRectCallout">
            <a:avLst>
              <a:gd name="adj1" fmla="val 112972"/>
              <a:gd name="adj2" fmla="val 103639"/>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1600" dirty="0" smtClean="0"/>
              <a:t>Handle returned by </a:t>
            </a:r>
            <a:r>
              <a:rPr lang="en-GB" sz="1600" b="1" dirty="0" err="1" smtClean="0"/>
              <a:t>sp_xml_preparedocument</a:t>
            </a:r>
            <a:endParaRPr lang="en-GB" sz="1600" b="1" dirty="0"/>
          </a:p>
        </p:txBody>
      </p:sp>
      <p:sp>
        <p:nvSpPr>
          <p:cNvPr id="6" name="Rectangular Callout 5"/>
          <p:cNvSpPr/>
          <p:nvPr/>
        </p:nvSpPr>
        <p:spPr>
          <a:xfrm>
            <a:off x="5025139" y="1299780"/>
            <a:ext cx="1451861" cy="690989"/>
          </a:xfrm>
          <a:prstGeom prst="wedgeRectCallout">
            <a:avLst>
              <a:gd name="adj1" fmla="val 112972"/>
              <a:gd name="adj2" fmla="val 103639"/>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1600" dirty="0" smtClean="0"/>
              <a:t>Context node</a:t>
            </a:r>
            <a:endParaRPr lang="en-GB" sz="1600" dirty="0"/>
          </a:p>
        </p:txBody>
      </p:sp>
      <p:sp>
        <p:nvSpPr>
          <p:cNvPr id="7" name="Rectangular Callout 6"/>
          <p:cNvSpPr/>
          <p:nvPr/>
        </p:nvSpPr>
        <p:spPr>
          <a:xfrm>
            <a:off x="9211548" y="2323884"/>
            <a:ext cx="2887131" cy="1480833"/>
          </a:xfrm>
          <a:prstGeom prst="wedgeRectCallout">
            <a:avLst>
              <a:gd name="adj1" fmla="val -69139"/>
              <a:gd name="adj2" fmla="val -35868"/>
            </a:avLst>
          </a:prstGeom>
          <a:ln w="38100"/>
        </p:spPr>
        <p:style>
          <a:lnRef idx="2">
            <a:schemeClr val="accent3"/>
          </a:lnRef>
          <a:fillRef idx="1">
            <a:schemeClr val="lt1"/>
          </a:fillRef>
          <a:effectRef idx="0">
            <a:schemeClr val="accent3"/>
          </a:effectRef>
          <a:fontRef idx="minor">
            <a:schemeClr val="dk1"/>
          </a:fontRef>
        </p:style>
        <p:txBody>
          <a:bodyPr rtlCol="0" anchor="ctr"/>
          <a:lstStyle/>
          <a:p>
            <a:r>
              <a:rPr lang="en-GB" sz="1600" dirty="0" smtClean="0"/>
              <a:t>Flags:</a:t>
            </a:r>
          </a:p>
          <a:p>
            <a:r>
              <a:rPr lang="en-GB" sz="1600" dirty="0" smtClean="0"/>
              <a:t>0: attribute-centric</a:t>
            </a:r>
          </a:p>
          <a:p>
            <a:r>
              <a:rPr lang="en-GB" sz="1600" dirty="0" smtClean="0"/>
              <a:t>1: attribute-centric</a:t>
            </a:r>
          </a:p>
          <a:p>
            <a:r>
              <a:rPr lang="en-GB" sz="1600" dirty="0" smtClean="0"/>
              <a:t>2: element-centric</a:t>
            </a:r>
          </a:p>
          <a:p>
            <a:r>
              <a:rPr lang="en-GB" sz="1600" dirty="0" smtClean="0"/>
              <a:t>3 (1+2): attributes and elements</a:t>
            </a:r>
          </a:p>
        </p:txBody>
      </p:sp>
      <p:sp>
        <p:nvSpPr>
          <p:cNvPr id="8" name="Rectangular Callout 7"/>
          <p:cNvSpPr/>
          <p:nvPr/>
        </p:nvSpPr>
        <p:spPr>
          <a:xfrm>
            <a:off x="3454401" y="3911721"/>
            <a:ext cx="2927436" cy="487621"/>
          </a:xfrm>
          <a:prstGeom prst="wedgeRectCallout">
            <a:avLst>
              <a:gd name="adj1" fmla="val 85825"/>
              <a:gd name="adj2" fmla="val -76938"/>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1600" dirty="0" smtClean="0"/>
              <a:t>Explicit path to non-default node</a:t>
            </a:r>
            <a:endParaRPr lang="en-GB" sz="1600" b="1" dirty="0"/>
          </a:p>
        </p:txBody>
      </p:sp>
    </p:spTree>
    <p:extLst>
      <p:ext uri="{BB962C8B-B14F-4D97-AF65-F5344CB8AC3E}">
        <p14:creationId xmlns:p14="http://schemas.microsoft.com/office/powerpoint/2010/main" val="248708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Introduction </a:t>
            </a:r>
            <a:r>
              <a:rPr lang="en-US" dirty="0"/>
              <a:t>to XML Data</a:t>
            </a:r>
          </a:p>
        </p:txBody>
      </p:sp>
      <p:sp>
        <p:nvSpPr>
          <p:cNvPr id="4" name="Subtitle 3"/>
          <p:cNvSpPr>
            <a:spLocks noGrp="1"/>
          </p:cNvSpPr>
          <p:nvPr>
            <p:ph type="subTitle" idx="1"/>
          </p:nvPr>
        </p:nvSpPr>
        <p:spPr/>
        <p:txBody>
          <a:bodyPr/>
          <a:lstStyle/>
          <a:p>
            <a:r>
              <a:rPr lang="en-US" dirty="0"/>
              <a:t>Pete Harris | Senior Content Developer, Microsoft</a:t>
            </a:r>
          </a:p>
          <a:p>
            <a:r>
              <a:rPr lang="en-US" dirty="0"/>
              <a:t>Graeme Malcolm | Senior Content Developer,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OPENXML</a:t>
            </a:r>
            <a:endParaRPr lang="en-GB" dirty="0"/>
          </a:p>
        </p:txBody>
      </p:sp>
    </p:spTree>
    <p:extLst>
      <p:ext uri="{BB962C8B-B14F-4D97-AF65-F5344CB8AC3E}">
        <p14:creationId xmlns:p14="http://schemas.microsoft.com/office/powerpoint/2010/main" val="436442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OPENXML with Namespaces</a:t>
            </a:r>
            <a:endParaRPr lang="en-GB" dirty="0"/>
          </a:p>
        </p:txBody>
      </p:sp>
      <p:sp>
        <p:nvSpPr>
          <p:cNvPr id="3" name="Content Placeholder 2"/>
          <p:cNvSpPr>
            <a:spLocks noGrp="1"/>
          </p:cNvSpPr>
          <p:nvPr>
            <p:ph sz="quarter" idx="10"/>
          </p:nvPr>
        </p:nvSpPr>
        <p:spPr>
          <a:xfrm>
            <a:off x="379413" y="1853076"/>
            <a:ext cx="11525250" cy="4825538"/>
          </a:xfrm>
        </p:spPr>
        <p:txBody>
          <a:bodyPr/>
          <a:lstStyle/>
          <a:p>
            <a:r>
              <a:rPr lang="en-GB" dirty="0" smtClean="0"/>
              <a:t>Specify namespace and prefix in </a:t>
            </a:r>
            <a:r>
              <a:rPr lang="en-GB" b="1" dirty="0" err="1" smtClean="0"/>
              <a:t>sp_xml_preparedocument</a:t>
            </a:r>
            <a:endParaRPr lang="en-GB" dirty="0" smtClean="0"/>
          </a:p>
          <a:p>
            <a:pPr lvl="1"/>
            <a:r>
              <a:rPr lang="en-GB" dirty="0" smtClean="0"/>
              <a:t>Additional parameter with &lt;root&gt; tag</a:t>
            </a:r>
          </a:p>
          <a:p>
            <a:pPr lvl="1"/>
            <a:endParaRPr lang="en-GB" dirty="0" smtClean="0"/>
          </a:p>
          <a:p>
            <a:endParaRPr lang="en-GB" dirty="0" smtClean="0"/>
          </a:p>
          <a:p>
            <a:r>
              <a:rPr lang="en-GB" dirty="0" smtClean="0"/>
              <a:t>Prefix namespace in row and column patterns</a:t>
            </a:r>
            <a:endParaRPr lang="en-GB" dirty="0"/>
          </a:p>
        </p:txBody>
      </p:sp>
      <p:sp>
        <p:nvSpPr>
          <p:cNvPr id="5" name="Rectangle 4"/>
          <p:cNvSpPr/>
          <p:nvPr/>
        </p:nvSpPr>
        <p:spPr>
          <a:xfrm>
            <a:off x="776835" y="3062054"/>
            <a:ext cx="11790096" cy="830997"/>
          </a:xfrm>
          <a:prstGeom prst="rect">
            <a:avLst/>
          </a:prstGeom>
        </p:spPr>
        <p:txBody>
          <a:bodyPr wrap="square">
            <a:spAutoFit/>
          </a:bodyPr>
          <a:lstStyle/>
          <a:p>
            <a:pPr lvl="0"/>
            <a:r>
              <a:rPr lang="en-GB" sz="2400" dirty="0">
                <a:solidFill>
                  <a:srgbClr val="0000FF"/>
                </a:solidFill>
                <a:latin typeface="Consolas" panose="020B0609020204030204" pitchFamily="49" charset="0"/>
              </a:rPr>
              <a:t>EXEC</a:t>
            </a:r>
            <a:r>
              <a:rPr lang="en-GB" sz="2400" dirty="0">
                <a:solidFill>
                  <a:prstClr val="black"/>
                </a:solidFill>
                <a:latin typeface="Consolas" panose="020B0609020204030204" pitchFamily="49" charset="0"/>
              </a:rPr>
              <a:t> </a:t>
            </a:r>
            <a:r>
              <a:rPr lang="en-GB" sz="2400" dirty="0" err="1">
                <a:solidFill>
                  <a:srgbClr val="800000"/>
                </a:solidFill>
                <a:latin typeface="Consolas" panose="020B0609020204030204" pitchFamily="49" charset="0"/>
              </a:rPr>
              <a:t>sp_xml_preparedocument</a:t>
            </a:r>
            <a:r>
              <a:rPr lang="en-GB" sz="2400" dirty="0">
                <a:solidFill>
                  <a:srgbClr val="0000FF"/>
                </a:solidFill>
                <a:latin typeface="Consolas" panose="020B0609020204030204" pitchFamily="49" charset="0"/>
              </a:rPr>
              <a:t> </a:t>
            </a:r>
            <a:r>
              <a:rPr lang="en-GB" sz="2400" dirty="0">
                <a:solidFill>
                  <a:prstClr val="black"/>
                </a:solidFill>
                <a:latin typeface="Consolas" panose="020B0609020204030204" pitchFamily="49" charset="0"/>
              </a:rPr>
              <a:t>@</a:t>
            </a:r>
            <a:r>
              <a:rPr lang="en-GB" sz="2400" dirty="0" err="1">
                <a:solidFill>
                  <a:prstClr val="black"/>
                </a:solidFill>
                <a:latin typeface="Consolas" panose="020B0609020204030204" pitchFamily="49" charset="0"/>
              </a:rPr>
              <a:t>docHandle</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OUTPUT</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smtClean="0">
                <a:solidFill>
                  <a:prstClr val="black"/>
                </a:solidFill>
                <a:latin typeface="Consolas" panose="020B0609020204030204" pitchFamily="49" charset="0"/>
              </a:rPr>
              <a:t>xml,</a:t>
            </a:r>
          </a:p>
          <a:p>
            <a:r>
              <a:rPr lang="en-GB" sz="2400" dirty="0" smtClean="0">
                <a:solidFill>
                  <a:prstClr val="black"/>
                </a:solidFill>
                <a:latin typeface="Consolas" panose="020B0609020204030204" pitchFamily="49" charset="0"/>
              </a:rPr>
              <a:t>	</a:t>
            </a:r>
            <a:r>
              <a:rPr lang="en-GB" sz="2400" dirty="0">
                <a:solidFill>
                  <a:srgbClr val="FF0000"/>
                </a:solidFill>
                <a:latin typeface="Consolas" panose="020B0609020204030204" pitchFamily="49" charset="0"/>
              </a:rPr>
              <a:t>'&lt;root </a:t>
            </a:r>
            <a:r>
              <a:rPr lang="en-GB" sz="2400" dirty="0" err="1">
                <a:solidFill>
                  <a:srgbClr val="FF0000"/>
                </a:solidFill>
                <a:latin typeface="Consolas" panose="020B0609020204030204" pitchFamily="49" charset="0"/>
              </a:rPr>
              <a:t>xmlns:awo</a:t>
            </a:r>
            <a:r>
              <a:rPr lang="en-GB" sz="2400" dirty="0">
                <a:solidFill>
                  <a:srgbClr val="FF0000"/>
                </a:solidFill>
                <a:latin typeface="Consolas" panose="020B0609020204030204" pitchFamily="49" charset="0"/>
              </a:rPr>
              <a:t>="http://aw/order</a:t>
            </a:r>
            <a:r>
              <a:rPr lang="en-GB" sz="2400" dirty="0" smtClean="0">
                <a:solidFill>
                  <a:srgbClr val="FF0000"/>
                </a:solidFill>
                <a:latin typeface="Consolas" panose="020B0609020204030204" pitchFamily="49" charset="0"/>
              </a:rPr>
              <a:t>"/&gt;'</a:t>
            </a:r>
            <a:r>
              <a:rPr lang="en-GB" sz="2400" dirty="0" smtClean="0">
                <a:solidFill>
                  <a:srgbClr val="808080"/>
                </a:solidFill>
                <a:latin typeface="Consolas" panose="020B0609020204030204" pitchFamily="49" charset="0"/>
              </a:rPr>
              <a:t>;</a:t>
            </a:r>
            <a:endParaRPr lang="en-GB" sz="2400" dirty="0">
              <a:solidFill>
                <a:srgbClr val="808080"/>
              </a:solidFill>
              <a:latin typeface="Consolas" panose="020B0609020204030204" pitchFamily="49" charset="0"/>
            </a:endParaRPr>
          </a:p>
        </p:txBody>
      </p:sp>
      <p:sp>
        <p:nvSpPr>
          <p:cNvPr id="8" name="Rectangle 7"/>
          <p:cNvSpPr/>
          <p:nvPr/>
        </p:nvSpPr>
        <p:spPr>
          <a:xfrm>
            <a:off x="776835" y="4825699"/>
            <a:ext cx="10689579" cy="1569660"/>
          </a:xfrm>
          <a:prstGeom prst="rect">
            <a:avLst/>
          </a:prstGeom>
        </p:spPr>
        <p:txBody>
          <a:bodyPr wrap="square">
            <a:spAutoFit/>
          </a:bodyPr>
          <a:lstStyle/>
          <a:p>
            <a:r>
              <a:rPr lang="en-GB" sz="2400" dirty="0">
                <a:solidFill>
                  <a:srgbClr val="0000FF"/>
                </a:solidFill>
                <a:latin typeface="Consolas" panose="020B0609020204030204" pitchFamily="49" charset="0"/>
              </a:rPr>
              <a:t>SELECT</a:t>
            </a:r>
            <a:r>
              <a:rPr lang="en-GB" sz="2400" dirty="0">
                <a:solidFill>
                  <a:prstClr val="black"/>
                </a:solidFill>
                <a:latin typeface="Consolas" panose="020B0609020204030204" pitchFamily="49" charset="0"/>
              </a:rPr>
              <a:t> </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FROM</a:t>
            </a:r>
            <a:r>
              <a:rPr lang="en-GB" sz="2400" dirty="0">
                <a:solidFill>
                  <a:prstClr val="black"/>
                </a:solidFill>
                <a:latin typeface="Consolas" panose="020B0609020204030204" pitchFamily="49" charset="0"/>
              </a:rPr>
              <a:t> </a:t>
            </a:r>
            <a:r>
              <a:rPr lang="en-GB" sz="2400" dirty="0">
                <a:solidFill>
                  <a:srgbClr val="0000FF"/>
                </a:solidFill>
                <a:latin typeface="Consolas" panose="020B0609020204030204" pitchFamily="49" charset="0"/>
              </a:rPr>
              <a:t>OPENXML</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a:t>
            </a:r>
            <a:r>
              <a:rPr lang="en-GB" sz="2400" dirty="0" err="1">
                <a:solidFill>
                  <a:prstClr val="black"/>
                </a:solidFill>
                <a:latin typeface="Consolas" panose="020B0609020204030204" pitchFamily="49" charset="0"/>
              </a:rPr>
              <a:t>docHandle</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a:solidFill>
                  <a:srgbClr val="FF0000"/>
                </a:solidFill>
                <a:latin typeface="Consolas" panose="020B0609020204030204" pitchFamily="49" charset="0"/>
              </a:rPr>
              <a:t>'</a:t>
            </a:r>
            <a:r>
              <a:rPr lang="en-GB" sz="2400" dirty="0" err="1">
                <a:solidFill>
                  <a:srgbClr val="FF0000"/>
                </a:solidFill>
                <a:latin typeface="Consolas" panose="020B0609020204030204" pitchFamily="49" charset="0"/>
              </a:rPr>
              <a:t>awo:order</a:t>
            </a:r>
            <a:r>
              <a:rPr lang="en-GB" sz="2400" dirty="0">
                <a:solidFill>
                  <a:srgbClr val="FF0000"/>
                </a:solidFill>
                <a:latin typeface="Consolas" panose="020B0609020204030204" pitchFamily="49" charset="0"/>
              </a:rPr>
              <a:t>'</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1</a:t>
            </a:r>
            <a:r>
              <a:rPr lang="en-GB" sz="2400" dirty="0">
                <a:solidFill>
                  <a:srgbClr val="808080"/>
                </a:solidFill>
                <a:latin typeface="Consolas" panose="020B0609020204030204" pitchFamily="49" charset="0"/>
              </a:rPr>
              <a:t>)</a:t>
            </a:r>
            <a:endParaRPr lang="en-GB" sz="2400" dirty="0">
              <a:solidFill>
                <a:prstClr val="black"/>
              </a:solidFill>
              <a:latin typeface="Consolas" panose="020B0609020204030204" pitchFamily="49" charset="0"/>
            </a:endParaRPr>
          </a:p>
          <a:p>
            <a:r>
              <a:rPr lang="en-GB" sz="2400" dirty="0">
                <a:solidFill>
                  <a:srgbClr val="0000FF"/>
                </a:solidFill>
                <a:latin typeface="Consolas" panose="020B0609020204030204" pitchFamily="49" charset="0"/>
              </a:rPr>
              <a:t>WITH </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id </a:t>
            </a:r>
            <a:r>
              <a:rPr lang="en-GB" sz="2400" dirty="0" err="1">
                <a:solidFill>
                  <a:srgbClr val="0000FF"/>
                </a:solidFill>
                <a:latin typeface="Consolas" panose="020B0609020204030204" pitchFamily="49" charset="0"/>
              </a:rPr>
              <a:t>int</a:t>
            </a:r>
            <a:r>
              <a:rPr lang="en-GB" sz="2400" dirty="0">
                <a:solidFill>
                  <a:srgbClr val="808080"/>
                </a:solidFill>
                <a:latin typeface="Consolas" panose="020B0609020204030204" pitchFamily="49" charset="0"/>
              </a:rPr>
              <a:t>,</a:t>
            </a:r>
            <a:endParaRPr lang="en-GB" sz="2400" dirty="0">
              <a:solidFill>
                <a:prstClr val="black"/>
              </a:solidFill>
              <a:latin typeface="Consolas" panose="020B0609020204030204" pitchFamily="49" charset="0"/>
            </a:endParaRPr>
          </a:p>
          <a:p>
            <a:r>
              <a:rPr lang="en-GB" sz="2400" dirty="0">
                <a:solidFill>
                  <a:prstClr val="black"/>
                </a:solidFill>
                <a:latin typeface="Consolas" panose="020B0609020204030204" pitchFamily="49" charset="0"/>
              </a:rPr>
              <a:t>  </a:t>
            </a:r>
            <a:r>
              <a:rPr lang="en-GB" sz="2400" dirty="0" smtClean="0">
                <a:solidFill>
                  <a:prstClr val="black"/>
                </a:solidFill>
                <a:latin typeface="Consolas" panose="020B0609020204030204" pitchFamily="49" charset="0"/>
              </a:rPr>
              <a:t>    </a:t>
            </a:r>
            <a:r>
              <a:rPr lang="en-GB" sz="2400" dirty="0" smtClean="0">
                <a:latin typeface="Consolas" panose="020B0609020204030204" pitchFamily="49" charset="0"/>
              </a:rPr>
              <a:t>date </a:t>
            </a:r>
            <a:r>
              <a:rPr lang="en-GB" sz="2400" dirty="0" err="1">
                <a:solidFill>
                  <a:srgbClr val="0000FF"/>
                </a:solidFill>
                <a:latin typeface="Consolas" panose="020B0609020204030204" pitchFamily="49" charset="0"/>
              </a:rPr>
              <a:t>date</a:t>
            </a:r>
            <a:r>
              <a:rPr lang="en-GB" sz="2400" dirty="0">
                <a:solidFill>
                  <a:srgbClr val="808080"/>
                </a:solidFill>
                <a:latin typeface="Consolas" panose="020B0609020204030204" pitchFamily="49" charset="0"/>
              </a:rPr>
              <a:t>,</a:t>
            </a:r>
            <a:endParaRPr lang="en-GB" sz="2400" dirty="0">
              <a:solidFill>
                <a:prstClr val="black"/>
              </a:solidFill>
              <a:latin typeface="Consolas" panose="020B0609020204030204" pitchFamily="49" charset="0"/>
            </a:endParaRPr>
          </a:p>
          <a:p>
            <a:r>
              <a:rPr lang="en-GB" sz="2400" dirty="0">
                <a:solidFill>
                  <a:prstClr val="black"/>
                </a:solidFill>
                <a:latin typeface="Consolas" panose="020B0609020204030204" pitchFamily="49" charset="0"/>
              </a:rPr>
              <a:t>  </a:t>
            </a:r>
            <a:r>
              <a:rPr lang="en-GB" sz="2400" dirty="0" smtClean="0">
                <a:solidFill>
                  <a:prstClr val="black"/>
                </a:solidFill>
                <a:latin typeface="Consolas" panose="020B0609020204030204" pitchFamily="49" charset="0"/>
              </a:rPr>
              <a:t>    customer </a:t>
            </a:r>
            <a:r>
              <a:rPr lang="en-GB" sz="2400" dirty="0" err="1">
                <a:solidFill>
                  <a:srgbClr val="0000FF"/>
                </a:solidFill>
                <a:latin typeface="Consolas" panose="020B0609020204030204" pitchFamily="49" charset="0"/>
              </a:rPr>
              <a:t>varchar</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25</a:t>
            </a:r>
            <a:r>
              <a:rPr lang="en-GB" sz="2400" dirty="0">
                <a:solidFill>
                  <a:srgbClr val="808080"/>
                </a:solidFill>
                <a:latin typeface="Consolas" panose="020B0609020204030204" pitchFamily="49" charset="0"/>
              </a:rPr>
              <a:t>)</a:t>
            </a:r>
            <a:r>
              <a:rPr lang="en-GB" sz="2400" dirty="0">
                <a:solidFill>
                  <a:prstClr val="black"/>
                </a:solidFill>
                <a:latin typeface="Consolas" panose="020B0609020204030204" pitchFamily="49" charset="0"/>
              </a:rPr>
              <a:t> </a:t>
            </a:r>
            <a:r>
              <a:rPr lang="en-GB" sz="2400" dirty="0">
                <a:solidFill>
                  <a:srgbClr val="FF0000"/>
                </a:solidFill>
                <a:latin typeface="Consolas" panose="020B0609020204030204" pitchFamily="49" charset="0"/>
              </a:rPr>
              <a:t>'</a:t>
            </a:r>
            <a:r>
              <a:rPr lang="en-GB" sz="2400" dirty="0" err="1">
                <a:solidFill>
                  <a:srgbClr val="FF0000"/>
                </a:solidFill>
                <a:latin typeface="Consolas" panose="020B0609020204030204" pitchFamily="49" charset="0"/>
              </a:rPr>
              <a:t>awo:customer</a:t>
            </a:r>
            <a:r>
              <a:rPr lang="en-GB" sz="2400" dirty="0">
                <a:solidFill>
                  <a:srgbClr val="FF0000"/>
                </a:solidFill>
                <a:latin typeface="Consolas" panose="020B0609020204030204" pitchFamily="49" charset="0"/>
              </a:rPr>
              <a:t>/</a:t>
            </a:r>
            <a:r>
              <a:rPr lang="en-GB" sz="2400" dirty="0" err="1">
                <a:solidFill>
                  <a:srgbClr val="FF0000"/>
                </a:solidFill>
                <a:latin typeface="Consolas" panose="020B0609020204030204" pitchFamily="49" charset="0"/>
              </a:rPr>
              <a:t>awo:name</a:t>
            </a:r>
            <a:r>
              <a:rPr lang="en-GB" sz="2400" dirty="0">
                <a:solidFill>
                  <a:srgbClr val="FF0000"/>
                </a:solidFill>
                <a:latin typeface="Consolas" panose="020B0609020204030204" pitchFamily="49" charset="0"/>
              </a:rPr>
              <a:t>'</a:t>
            </a:r>
            <a:r>
              <a:rPr lang="en-GB" sz="24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346050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OPEN XML with a Namespace</a:t>
            </a:r>
            <a:endParaRPr lang="en-GB" dirty="0"/>
          </a:p>
        </p:txBody>
      </p:sp>
    </p:spTree>
    <p:extLst>
      <p:ext uri="{BB962C8B-B14F-4D97-AF65-F5344CB8AC3E}">
        <p14:creationId xmlns:p14="http://schemas.microsoft.com/office/powerpoint/2010/main" val="35827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Metadata Properties</a:t>
            </a:r>
            <a:endParaRPr lang="en-GB" dirty="0"/>
          </a:p>
        </p:txBody>
      </p:sp>
      <p:sp>
        <p:nvSpPr>
          <p:cNvPr id="3" name="Content Placeholder 2"/>
          <p:cNvSpPr>
            <a:spLocks noGrp="1"/>
          </p:cNvSpPr>
          <p:nvPr>
            <p:ph sz="quarter" idx="10"/>
          </p:nvPr>
        </p:nvSpPr>
        <p:spPr>
          <a:xfrm>
            <a:off x="379413" y="2286000"/>
            <a:ext cx="11525250" cy="4392614"/>
          </a:xfrm>
        </p:spPr>
        <p:txBody>
          <a:bodyPr/>
          <a:lstStyle/>
          <a:p>
            <a:r>
              <a:rPr lang="en-GB" dirty="0" smtClean="0"/>
              <a:t>Retrieving XML Metadata properties</a:t>
            </a:r>
          </a:p>
          <a:p>
            <a:pPr lvl="1"/>
            <a:r>
              <a:rPr lang="en-GB" dirty="0" smtClean="0"/>
              <a:t>Specify @</a:t>
            </a:r>
            <a:r>
              <a:rPr lang="en-GB" dirty="0" err="1" smtClean="0"/>
              <a:t>mp:</a:t>
            </a:r>
            <a:r>
              <a:rPr lang="en-GB" i="1" dirty="0" err="1" smtClean="0"/>
              <a:t>property_name</a:t>
            </a:r>
            <a:r>
              <a:rPr lang="en-GB" dirty="0" smtClean="0"/>
              <a:t> as a column pattern</a:t>
            </a:r>
          </a:p>
          <a:p>
            <a:r>
              <a:rPr lang="en-GB" dirty="0" smtClean="0"/>
              <a:t>Creating overflow columns</a:t>
            </a:r>
          </a:p>
          <a:p>
            <a:pPr lvl="1"/>
            <a:r>
              <a:rPr lang="en-GB" dirty="0" smtClean="0"/>
              <a:t>Use Flag + 8, retrieve non-mapped XML in @</a:t>
            </a:r>
            <a:r>
              <a:rPr lang="en-GB" dirty="0" err="1" smtClean="0"/>
              <a:t>mp:xmlText</a:t>
            </a:r>
            <a:endParaRPr lang="en-GB" dirty="0" smtClean="0"/>
          </a:p>
          <a:p>
            <a:r>
              <a:rPr lang="en-GB" dirty="0" smtClean="0"/>
              <a:t>Creating an edge table</a:t>
            </a:r>
          </a:p>
          <a:p>
            <a:pPr lvl="1"/>
            <a:r>
              <a:rPr lang="en-GB" dirty="0" smtClean="0"/>
              <a:t>Omit flags and WITH clause</a:t>
            </a:r>
            <a:endParaRPr lang="en-GB" dirty="0"/>
          </a:p>
        </p:txBody>
      </p:sp>
    </p:spTree>
    <p:extLst>
      <p:ext uri="{BB962C8B-B14F-4D97-AF65-F5344CB8AC3E}">
        <p14:creationId xmlns:p14="http://schemas.microsoft.com/office/powerpoint/2010/main" val="42602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Metadata Columns</a:t>
            </a:r>
            <a:endParaRPr lang="en-GB" dirty="0"/>
          </a:p>
        </p:txBody>
      </p:sp>
    </p:spTree>
    <p:extLst>
      <p:ext uri="{BB962C8B-B14F-4D97-AF65-F5344CB8AC3E}">
        <p14:creationId xmlns:p14="http://schemas.microsoft.com/office/powerpoint/2010/main" val="1029202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Relational Data from XML</a:t>
            </a:r>
            <a:endParaRPr lang="en-GB" dirty="0"/>
          </a:p>
        </p:txBody>
      </p:sp>
      <p:sp>
        <p:nvSpPr>
          <p:cNvPr id="5" name="Content Placeholder 4"/>
          <p:cNvSpPr>
            <a:spLocks noGrp="1"/>
          </p:cNvSpPr>
          <p:nvPr>
            <p:ph sz="quarter" idx="10"/>
          </p:nvPr>
        </p:nvSpPr>
        <p:spPr/>
        <p:txBody>
          <a:bodyPr/>
          <a:lstStyle/>
          <a:p>
            <a:r>
              <a:rPr lang="en-GB" dirty="0" smtClean="0"/>
              <a:t>Options for Shredding XML</a:t>
            </a:r>
          </a:p>
          <a:p>
            <a:r>
              <a:rPr lang="en-GB" dirty="0" smtClean="0"/>
              <a:t>The </a:t>
            </a:r>
            <a:r>
              <a:rPr lang="en-GB" b="1" dirty="0" smtClean="0"/>
              <a:t>nodes</a:t>
            </a:r>
            <a:r>
              <a:rPr lang="en-GB" dirty="0" smtClean="0"/>
              <a:t> Method</a:t>
            </a:r>
          </a:p>
          <a:p>
            <a:r>
              <a:rPr lang="en-GB" b="1" dirty="0" err="1" smtClean="0"/>
              <a:t>sp_xml_preparedocument</a:t>
            </a:r>
            <a:r>
              <a:rPr lang="en-GB" dirty="0" smtClean="0"/>
              <a:t> and </a:t>
            </a:r>
            <a:r>
              <a:rPr lang="en-GB" b="1" dirty="0" err="1" smtClean="0"/>
              <a:t>sp_xml_removedocument</a:t>
            </a:r>
            <a:endParaRPr lang="en-GB" b="1" dirty="0" smtClean="0"/>
          </a:p>
          <a:p>
            <a:r>
              <a:rPr lang="en-GB" dirty="0" smtClean="0"/>
              <a:t>OPENXML</a:t>
            </a:r>
          </a:p>
          <a:p>
            <a:r>
              <a:rPr lang="en-GB" dirty="0" smtClean="0"/>
              <a:t>OPENXML with Namespaces</a:t>
            </a:r>
          </a:p>
          <a:p>
            <a:r>
              <a:rPr lang="en-GB" dirty="0" smtClean="0"/>
              <a:t>XML Metadata Properties</a:t>
            </a:r>
          </a:p>
          <a:p>
            <a:endParaRPr lang="en-GB" dirty="0" smtClean="0"/>
          </a:p>
        </p:txBody>
      </p:sp>
    </p:spTree>
    <p:extLst>
      <p:ext uri="{BB962C8B-B14F-4D97-AF65-F5344CB8AC3E}">
        <p14:creationId xmlns:p14="http://schemas.microsoft.com/office/powerpoint/2010/main" val="32688808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t>
            </a:r>
            <a:r>
              <a:rPr lang="en-US" dirty="0"/>
              <a:t>Creating XML from Relational Data</a:t>
            </a:r>
          </a:p>
        </p:txBody>
      </p:sp>
      <p:sp>
        <p:nvSpPr>
          <p:cNvPr id="4" name="Subtitle 3"/>
          <p:cNvSpPr>
            <a:spLocks noGrp="1"/>
          </p:cNvSpPr>
          <p:nvPr>
            <p:ph type="subTitle" idx="1"/>
          </p:nvPr>
        </p:nvSpPr>
        <p:spPr/>
        <p:txBody>
          <a:bodyPr/>
          <a:lstStyle/>
          <a:p>
            <a:r>
              <a:rPr lang="en-US" dirty="0"/>
              <a:t>Pete Harris | Senior Content Developer, Microsoft</a:t>
            </a:r>
          </a:p>
          <a:p>
            <a:r>
              <a:rPr lang="en-US" dirty="0"/>
              <a:t>Graeme Malcolm | Senior Content Developer, Microsoft</a:t>
            </a:r>
          </a:p>
        </p:txBody>
      </p:sp>
    </p:spTree>
    <p:extLst>
      <p:ext uri="{BB962C8B-B14F-4D97-AF65-F5344CB8AC3E}">
        <p14:creationId xmlns:p14="http://schemas.microsoft.com/office/powerpoint/2010/main" val="34326210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Module Overview</a:t>
            </a:r>
            <a:endParaRPr lang="en-GB" dirty="0"/>
          </a:p>
        </p:txBody>
      </p:sp>
      <p:sp>
        <p:nvSpPr>
          <p:cNvPr id="5" name="Content Placeholder 4"/>
          <p:cNvSpPr>
            <a:spLocks noGrp="1"/>
          </p:cNvSpPr>
          <p:nvPr>
            <p:ph sz="quarter" idx="10"/>
          </p:nvPr>
        </p:nvSpPr>
        <p:spPr/>
        <p:txBody>
          <a:bodyPr/>
          <a:lstStyle/>
          <a:p>
            <a:r>
              <a:rPr lang="en-GB" dirty="0" smtClean="0"/>
              <a:t>The FOR XML Clause</a:t>
            </a:r>
          </a:p>
          <a:p>
            <a:r>
              <a:rPr lang="en-GB" dirty="0" smtClean="0"/>
              <a:t>RAW Mode</a:t>
            </a:r>
          </a:p>
          <a:p>
            <a:r>
              <a:rPr lang="en-GB" dirty="0" smtClean="0"/>
              <a:t>AUTO Mode</a:t>
            </a:r>
          </a:p>
          <a:p>
            <a:r>
              <a:rPr lang="en-GB" dirty="0" smtClean="0"/>
              <a:t>EXPLICIT Mode</a:t>
            </a:r>
          </a:p>
          <a:p>
            <a:r>
              <a:rPr lang="en-GB" dirty="0" smtClean="0"/>
              <a:t>PATH Mode</a:t>
            </a:r>
          </a:p>
          <a:p>
            <a:r>
              <a:rPr lang="en-GB" dirty="0" smtClean="0"/>
              <a:t>Using Namespaces with FOR XML</a:t>
            </a:r>
          </a:p>
        </p:txBody>
      </p:sp>
    </p:spTree>
    <p:extLst>
      <p:ext uri="{BB962C8B-B14F-4D97-AF65-F5344CB8AC3E}">
        <p14:creationId xmlns:p14="http://schemas.microsoft.com/office/powerpoint/2010/main" val="11294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FOR XML Clause</a:t>
            </a:r>
            <a:endParaRPr lang="en-GB" dirty="0"/>
          </a:p>
        </p:txBody>
      </p:sp>
      <p:sp>
        <p:nvSpPr>
          <p:cNvPr id="3" name="Content Placeholder 2"/>
          <p:cNvSpPr>
            <a:spLocks noGrp="1"/>
          </p:cNvSpPr>
          <p:nvPr>
            <p:ph sz="quarter" idx="10"/>
          </p:nvPr>
        </p:nvSpPr>
        <p:spPr>
          <a:xfrm>
            <a:off x="379413" y="2573266"/>
            <a:ext cx="11525250" cy="4105347"/>
          </a:xfrm>
        </p:spPr>
        <p:txBody>
          <a:bodyPr/>
          <a:lstStyle/>
          <a:p>
            <a:r>
              <a:rPr lang="en-GB" sz="3600" dirty="0"/>
              <a:t>Extends </a:t>
            </a:r>
            <a:r>
              <a:rPr lang="en-GB" sz="3600" b="1" dirty="0"/>
              <a:t>SELECT</a:t>
            </a:r>
            <a:r>
              <a:rPr lang="en-GB" sz="3600" dirty="0"/>
              <a:t> syntax</a:t>
            </a:r>
          </a:p>
          <a:p>
            <a:r>
              <a:rPr lang="en-GB" sz="3600" dirty="0"/>
              <a:t>Returns XML instead of rows and columns</a:t>
            </a:r>
          </a:p>
          <a:p>
            <a:r>
              <a:rPr lang="en-GB" sz="3600" dirty="0"/>
              <a:t>Is configurable to return attributes, elements, and the </a:t>
            </a:r>
            <a:r>
              <a:rPr lang="en-GB" sz="3600" dirty="0" smtClean="0"/>
              <a:t>schema</a:t>
            </a:r>
            <a:endParaRPr lang="en-GB" sz="3600" dirty="0"/>
          </a:p>
        </p:txBody>
      </p:sp>
    </p:spTree>
    <p:extLst>
      <p:ext uri="{BB962C8B-B14F-4D97-AF65-F5344CB8AC3E}">
        <p14:creationId xmlns:p14="http://schemas.microsoft.com/office/powerpoint/2010/main" val="162980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a:t>
            </a:r>
            <a:r>
              <a:rPr lang="en-GB" dirty="0" smtClean="0"/>
              <a:t>Mode</a:t>
            </a:r>
            <a:endParaRPr lang="en-GB" dirty="0"/>
          </a:p>
        </p:txBody>
      </p:sp>
      <p:sp>
        <p:nvSpPr>
          <p:cNvPr id="3" name="Content Placeholder 2"/>
          <p:cNvSpPr>
            <a:spLocks noGrp="1"/>
          </p:cNvSpPr>
          <p:nvPr>
            <p:ph sz="quarter" idx="10"/>
          </p:nvPr>
        </p:nvSpPr>
        <p:spPr>
          <a:xfrm>
            <a:off x="379413" y="2144388"/>
            <a:ext cx="11525250" cy="4534225"/>
          </a:xfrm>
        </p:spPr>
        <p:txBody>
          <a:bodyPr/>
          <a:lstStyle/>
          <a:p>
            <a:r>
              <a:rPr lang="en-GB" dirty="0" smtClean="0"/>
              <a:t>Returns </a:t>
            </a:r>
            <a:r>
              <a:rPr lang="en-GB" dirty="0"/>
              <a:t>an XML representation of a </a:t>
            </a:r>
            <a:r>
              <a:rPr lang="en-GB" dirty="0" err="1"/>
              <a:t>rowset</a:t>
            </a:r>
            <a:endParaRPr lang="en-GB" dirty="0"/>
          </a:p>
          <a:p>
            <a:r>
              <a:rPr lang="en-GB" dirty="0" smtClean="0"/>
              <a:t>Results can be element- </a:t>
            </a:r>
            <a:r>
              <a:rPr lang="en-GB" dirty="0"/>
              <a:t>or </a:t>
            </a:r>
            <a:r>
              <a:rPr lang="en-GB" dirty="0" smtClean="0"/>
              <a:t>attribute-centric</a:t>
            </a:r>
            <a:endParaRPr lang="en-GB" dirty="0"/>
          </a:p>
          <a:p>
            <a:r>
              <a:rPr lang="en-GB" dirty="0" smtClean="0"/>
              <a:t>Specify an </a:t>
            </a:r>
            <a:r>
              <a:rPr lang="en-GB" dirty="0"/>
              <a:t>optional root element and row element name</a:t>
            </a:r>
          </a:p>
          <a:p>
            <a:endParaRPr lang="en-GB" dirty="0"/>
          </a:p>
        </p:txBody>
      </p:sp>
      <p:sp>
        <p:nvSpPr>
          <p:cNvPr id="4" name="Rectangle 3"/>
          <p:cNvSpPr/>
          <p:nvPr/>
        </p:nvSpPr>
        <p:spPr>
          <a:xfrm>
            <a:off x="1591434" y="4168374"/>
            <a:ext cx="9276170" cy="2246769"/>
          </a:xfrm>
          <a:prstGeom prst="rect">
            <a:avLst/>
          </a:prstGeom>
        </p:spPr>
        <p:txBody>
          <a:bodyPr wrap="square">
            <a:spAutoFit/>
          </a:bodyPr>
          <a:lstStyle/>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c</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CustomerID</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CustID</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c</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CompanyName</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soh</a:t>
            </a:r>
            <a:r>
              <a:rPr lang="en-GB" sz="2000" dirty="0" err="1"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SalesOrderID</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soh</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OrderDate</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soh</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TotalDue</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SalesLT</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Customer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c </a:t>
            </a:r>
          </a:p>
          <a:p>
            <a:r>
              <a:rPr lang="en-GB" sz="2000" dirty="0">
                <a:solidFill>
                  <a:srgbClr val="808080"/>
                </a:solidFill>
                <a:latin typeface="Consolas" panose="020B0609020204030204" pitchFamily="49" charset="0"/>
              </a:rPr>
              <a:t>INNER</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JOIN</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SalesLT</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SalesOrderHeader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soh</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ON</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c</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CustomerID</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soh</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CustomerID</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ORDER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BY</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c</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CustomerID</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FOR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XML</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RAW</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'Order'</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ROOT</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'Orders</a:t>
            </a:r>
            <a:r>
              <a:rPr lang="en-GB" sz="2000" dirty="0" smtClean="0">
                <a:solidFill>
                  <a:srgbClr val="FF0000"/>
                </a:solidFill>
                <a:latin typeface="Consolas" panose="020B0609020204030204" pitchFamily="49" charset="0"/>
              </a:rPr>
              <a:t>'</a:t>
            </a:r>
            <a:r>
              <a:rPr lang="en-GB" sz="2000" dirty="0" smtClean="0">
                <a:solidFill>
                  <a:srgbClr val="808080"/>
                </a:solidFill>
                <a:latin typeface="Consolas" panose="020B0609020204030204" pitchFamily="49" charset="0"/>
              </a:rPr>
              <a:t>), </a:t>
            </a:r>
            <a:r>
              <a:rPr lang="en-GB" sz="2000" dirty="0">
                <a:solidFill>
                  <a:srgbClr val="0000FF"/>
                </a:solidFill>
                <a:latin typeface="Consolas" panose="020B0609020204030204" pitchFamily="49" charset="0"/>
              </a:rPr>
              <a:t>ELEMENTS</a:t>
            </a:r>
            <a:r>
              <a:rPr lang="en-GB" sz="2000" dirty="0" smtClean="0">
                <a:solidFill>
                  <a:srgbClr val="808080"/>
                </a:solidFill>
                <a:latin typeface="Consolas" panose="020B0609020204030204" pitchFamily="49" charset="0"/>
              </a:rPr>
              <a:t>;</a:t>
            </a:r>
            <a:endParaRPr lang="en-GB" sz="2000"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2016094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XML?</a:t>
            </a:r>
          </a:p>
          <a:p>
            <a:r>
              <a:rPr lang="en-GB" dirty="0" smtClean="0"/>
              <a:t>Representing Data with XML</a:t>
            </a:r>
          </a:p>
          <a:p>
            <a:r>
              <a:rPr lang="en-GB" dirty="0" smtClean="0"/>
              <a:t>XML Namespaces</a:t>
            </a:r>
          </a:p>
          <a:p>
            <a:r>
              <a:rPr lang="en-GB" dirty="0" smtClean="0"/>
              <a:t>XML Support in SQL Server and Azure SQL Database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RAW Mode</a:t>
            </a:r>
            <a:endParaRPr lang="en-GB" dirty="0"/>
          </a:p>
        </p:txBody>
      </p:sp>
    </p:spTree>
    <p:extLst>
      <p:ext uri="{BB962C8B-B14F-4D97-AF65-F5344CB8AC3E}">
        <p14:creationId xmlns:p14="http://schemas.microsoft.com/office/powerpoint/2010/main" val="39942253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AUTO Mode</a:t>
            </a:r>
            <a:endParaRPr lang="en-GB" dirty="0"/>
          </a:p>
        </p:txBody>
      </p:sp>
      <p:sp>
        <p:nvSpPr>
          <p:cNvPr id="4" name="Content Placeholder 3"/>
          <p:cNvSpPr>
            <a:spLocks noGrp="1"/>
          </p:cNvSpPr>
          <p:nvPr>
            <p:ph sz="quarter" idx="10"/>
          </p:nvPr>
        </p:nvSpPr>
        <p:spPr>
          <a:xfrm>
            <a:off x="379413" y="1877352"/>
            <a:ext cx="11525250" cy="4801262"/>
          </a:xfrm>
        </p:spPr>
        <p:txBody>
          <a:bodyPr/>
          <a:lstStyle/>
          <a:p>
            <a:r>
              <a:rPr lang="en-GB" dirty="0" smtClean="0"/>
              <a:t>Creates nested child-elements for joined tables</a:t>
            </a:r>
          </a:p>
          <a:p>
            <a:pPr lvl="1"/>
            <a:r>
              <a:rPr lang="en-GB" dirty="0" smtClean="0"/>
              <a:t>Elements are named to match table (or alias)</a:t>
            </a:r>
          </a:p>
          <a:p>
            <a:r>
              <a:rPr lang="en-GB" dirty="0"/>
              <a:t>Results can be element- or attribute-centric</a:t>
            </a:r>
          </a:p>
          <a:p>
            <a:r>
              <a:rPr lang="en-GB" dirty="0"/>
              <a:t>Specify an optional root element</a:t>
            </a:r>
          </a:p>
        </p:txBody>
      </p:sp>
      <p:sp>
        <p:nvSpPr>
          <p:cNvPr id="5" name="Rectangle 4"/>
          <p:cNvSpPr/>
          <p:nvPr/>
        </p:nvSpPr>
        <p:spPr>
          <a:xfrm>
            <a:off x="1785642" y="4497385"/>
            <a:ext cx="8960581" cy="2246769"/>
          </a:xfrm>
          <a:prstGeom prst="rect">
            <a:avLst/>
          </a:prstGeom>
        </p:spPr>
        <p:txBody>
          <a:bodyPr wrap="square">
            <a:spAutoFit/>
          </a:bodyPr>
          <a:lstStyle/>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[Order]</a:t>
            </a:r>
            <a:r>
              <a:rPr lang="en-GB" sz="2000" dirty="0">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SalesOrderID</a:t>
            </a:r>
            <a:r>
              <a:rPr lang="en-GB" sz="2000" dirty="0" smtClean="0">
                <a:solidFill>
                  <a:srgbClr val="808080"/>
                </a:solidFill>
                <a:latin typeface="Consolas" panose="020B0609020204030204" pitchFamily="49" charset="0"/>
              </a:rPr>
              <a:t>,</a:t>
            </a:r>
            <a:r>
              <a:rPr lang="en-GB" sz="2000" dirty="0" smtClean="0">
                <a:solidFill>
                  <a:prstClr val="black"/>
                </a:solidFill>
                <a:latin typeface="Consolas" panose="020B0609020204030204" pitchFamily="49" charset="0"/>
              </a:rPr>
              <a:t> [</a:t>
            </a:r>
            <a:r>
              <a:rPr lang="en-GB" sz="2000" dirty="0">
                <a:solidFill>
                  <a:prstClr val="black"/>
                </a:solidFill>
                <a:latin typeface="Consolas" panose="020B0609020204030204" pitchFamily="49" charset="0"/>
              </a:rPr>
              <a:t>Order]</a:t>
            </a:r>
            <a:r>
              <a:rPr lang="en-GB" sz="2000" dirty="0">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OrderDate</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LineItem</a:t>
            </a:r>
            <a:r>
              <a:rPr lang="en-GB" sz="2000" dirty="0" smtClean="0">
                <a:solidFill>
                  <a:prstClr val="black"/>
                </a:solidFill>
                <a:latin typeface="Consolas" panose="020B0609020204030204" pitchFamily="49" charset="0"/>
              </a:rPr>
              <a:t>]</a:t>
            </a:r>
            <a:r>
              <a:rPr lang="en-GB" sz="2000" dirty="0"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ProductID</a:t>
            </a:r>
            <a:r>
              <a:rPr lang="en-GB" sz="2000" dirty="0" smtClean="0">
                <a:solidFill>
                  <a:srgbClr val="808080"/>
                </a:solidFill>
                <a:latin typeface="Consolas" panose="020B0609020204030204" pitchFamily="49" charset="0"/>
              </a:rPr>
              <a:t>,</a:t>
            </a:r>
            <a:r>
              <a:rPr lang="en-GB" sz="2000" dirty="0" smtClean="0">
                <a:solidFill>
                  <a:prstClr val="black"/>
                </a:solidFill>
                <a:latin typeface="Consolas" panose="020B0609020204030204" pitchFamily="49" charset="0"/>
              </a:rPr>
              <a:t> </a:t>
            </a:r>
            <a:r>
              <a:rPr lang="en-GB" sz="2000" dirty="0">
                <a:solidFill>
                  <a:prstClr val="black"/>
                </a:solidFill>
                <a:latin typeface="Consolas" panose="020B0609020204030204" pitchFamily="49" charset="0"/>
              </a:rPr>
              <a:t>[</a:t>
            </a:r>
            <a:r>
              <a:rPr lang="en-GB" sz="2000" dirty="0" err="1">
                <a:solidFill>
                  <a:prstClr val="black"/>
                </a:solidFill>
                <a:latin typeface="Consolas" panose="020B0609020204030204" pitchFamily="49" charset="0"/>
              </a:rPr>
              <a:t>LineItem</a:t>
            </a:r>
            <a:r>
              <a:rPr lang="en-GB" sz="2000" dirty="0">
                <a:solidFill>
                  <a:prstClr val="black"/>
                </a:solidFill>
                <a:latin typeface="Consolas" panose="020B0609020204030204" pitchFamily="49" charset="0"/>
              </a:rPr>
              <a:t>]</a:t>
            </a:r>
            <a:r>
              <a:rPr lang="en-GB" sz="2000" dirty="0">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OrderQty</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smtClean="0">
                <a:solidFill>
                  <a:srgbClr val="0000FF"/>
                </a:solidFill>
                <a:latin typeface="Consolas" panose="020B0609020204030204" pitchFamily="49" charset="0"/>
              </a:rPr>
              <a:t>FROM</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Sales</a:t>
            </a:r>
            <a:r>
              <a:rPr lang="en-GB" sz="2000" dirty="0" err="1"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SalesOrderHeader</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[Order]</a:t>
            </a:r>
          </a:p>
          <a:p>
            <a:r>
              <a:rPr lang="en-GB" sz="2000" dirty="0">
                <a:solidFill>
                  <a:srgbClr val="808080"/>
                </a:solidFill>
                <a:latin typeface="Consolas" panose="020B0609020204030204" pitchFamily="49" charset="0"/>
              </a:rPr>
              <a:t>INNER</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JOIN</a:t>
            </a:r>
            <a:r>
              <a:rPr lang="en-GB" sz="2000" dirty="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Sales</a:t>
            </a:r>
            <a:r>
              <a:rPr lang="en-GB" sz="2000" dirty="0" err="1"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SalesOrderDetail</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LineItem</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ON</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LineItem</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SalesOrderID</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[Order]</a:t>
            </a:r>
            <a:r>
              <a:rPr lang="en-GB" sz="2000" dirty="0">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SalesOrderID</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ORDER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BY</a:t>
            </a:r>
            <a:r>
              <a:rPr lang="en-GB" sz="2000" dirty="0">
                <a:solidFill>
                  <a:prstClr val="black"/>
                </a:solidFill>
                <a:latin typeface="Consolas" panose="020B0609020204030204" pitchFamily="49" charset="0"/>
              </a:rPr>
              <a:t> [Order]</a:t>
            </a:r>
            <a:r>
              <a:rPr lang="en-GB" sz="2000" dirty="0">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SalesOrderID</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FOR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XML</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AUTO</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ROOT</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'Orders'</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ELEMENTS</a:t>
            </a:r>
            <a:r>
              <a:rPr lang="en-GB"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25628280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AUTO Mode</a:t>
            </a:r>
            <a:endParaRPr lang="en-GB" dirty="0"/>
          </a:p>
        </p:txBody>
      </p:sp>
    </p:spTree>
    <p:extLst>
      <p:ext uri="{BB962C8B-B14F-4D97-AF65-F5344CB8AC3E}">
        <p14:creationId xmlns:p14="http://schemas.microsoft.com/office/powerpoint/2010/main" val="771307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EXPLICIT Mode</a:t>
            </a:r>
            <a:endParaRPr lang="en-GB" dirty="0"/>
          </a:p>
        </p:txBody>
      </p:sp>
      <p:sp>
        <p:nvSpPr>
          <p:cNvPr id="4" name="Content Placeholder 3"/>
          <p:cNvSpPr>
            <a:spLocks noGrp="1"/>
          </p:cNvSpPr>
          <p:nvPr>
            <p:ph sz="quarter" idx="10"/>
          </p:nvPr>
        </p:nvSpPr>
        <p:spPr>
          <a:xfrm>
            <a:off x="379413" y="2136296"/>
            <a:ext cx="11525250" cy="4542317"/>
          </a:xfrm>
        </p:spPr>
        <p:txBody>
          <a:bodyPr/>
          <a:lstStyle/>
          <a:p>
            <a:r>
              <a:rPr lang="en-US" dirty="0"/>
              <a:t>Enables tabular representation of XML documents</a:t>
            </a:r>
          </a:p>
          <a:p>
            <a:r>
              <a:rPr lang="en-US" dirty="0"/>
              <a:t>Enables complete control of the XML </a:t>
            </a:r>
            <a:r>
              <a:rPr lang="en-US" dirty="0" smtClean="0"/>
              <a:t>structure</a:t>
            </a:r>
            <a:endParaRPr lang="en-US" dirty="0"/>
          </a:p>
          <a:p>
            <a:endParaRPr lang="en-GB" dirty="0"/>
          </a:p>
        </p:txBody>
      </p:sp>
      <p:sp>
        <p:nvSpPr>
          <p:cNvPr id="5" name="Rectangle 4"/>
          <p:cNvSpPr/>
          <p:nvPr/>
        </p:nvSpPr>
        <p:spPr>
          <a:xfrm>
            <a:off x="1704722" y="3689075"/>
            <a:ext cx="8353678" cy="2554545"/>
          </a:xfrm>
          <a:prstGeom prst="rect">
            <a:avLst/>
          </a:prstGeom>
        </p:spPr>
        <p:txBody>
          <a:bodyPr wrap="square">
            <a:spAutoFit/>
          </a:bodyPr>
          <a:lstStyle/>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1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Tag</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NULL</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Parent</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SalesOrderID</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[Invoice!1!InvoiceNo]</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OrderDate</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[Invoice!1!Date]</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CustomerID</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[Invoice!1!CustomerID!Element]</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TotalDue</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[Invoice!1!TotalDue!Element]</a:t>
            </a:r>
          </a:p>
          <a:p>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SalesLT</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SalesOrderHeader</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WHERE</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SalesOrderID</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71774</a:t>
            </a:r>
          </a:p>
          <a:p>
            <a:r>
              <a:rPr lang="en-GB" sz="2000" dirty="0" smtClean="0">
                <a:solidFill>
                  <a:srgbClr val="0000FF"/>
                </a:solidFill>
                <a:latin typeface="Consolas" panose="020B0609020204030204" pitchFamily="49" charset="0"/>
              </a:rPr>
              <a:t>FOR</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XML</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EXPLICIT</a:t>
            </a:r>
            <a:r>
              <a:rPr lang="en-GB"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41321901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EXPLICIT Mode</a:t>
            </a:r>
            <a:endParaRPr lang="en-GB" dirty="0"/>
          </a:p>
        </p:txBody>
      </p:sp>
    </p:spTree>
    <p:extLst>
      <p:ext uri="{BB962C8B-B14F-4D97-AF65-F5344CB8AC3E}">
        <p14:creationId xmlns:p14="http://schemas.microsoft.com/office/powerpoint/2010/main" val="1484279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PATH Mode</a:t>
            </a:r>
            <a:endParaRPr lang="en-GB" dirty="0"/>
          </a:p>
        </p:txBody>
      </p:sp>
      <p:sp>
        <p:nvSpPr>
          <p:cNvPr id="4" name="Content Placeholder 3"/>
          <p:cNvSpPr>
            <a:spLocks noGrp="1"/>
          </p:cNvSpPr>
          <p:nvPr>
            <p:ph sz="quarter" idx="10"/>
          </p:nvPr>
        </p:nvSpPr>
        <p:spPr/>
        <p:txBody>
          <a:bodyPr/>
          <a:lstStyle/>
          <a:p>
            <a:r>
              <a:rPr lang="en-GB" dirty="0"/>
              <a:t>Uses XML Path Language (X Path) to specify XML format</a:t>
            </a:r>
          </a:p>
          <a:p>
            <a:r>
              <a:rPr lang="en-GB" dirty="0"/>
              <a:t>Enables the creation of nested data and specifies what should be exposed as an element or an attribute</a:t>
            </a:r>
          </a:p>
          <a:p>
            <a:r>
              <a:rPr lang="en-GB" dirty="0" smtClean="0"/>
              <a:t>Easier </a:t>
            </a:r>
            <a:r>
              <a:rPr lang="en-GB" dirty="0"/>
              <a:t>to use than EXPLICIT mode</a:t>
            </a:r>
          </a:p>
          <a:p>
            <a:endParaRPr lang="en-GB" dirty="0"/>
          </a:p>
        </p:txBody>
      </p:sp>
      <p:sp>
        <p:nvSpPr>
          <p:cNvPr id="5" name="Rectangle 4"/>
          <p:cNvSpPr/>
          <p:nvPr/>
        </p:nvSpPr>
        <p:spPr>
          <a:xfrm>
            <a:off x="1219202" y="3948019"/>
            <a:ext cx="10101556" cy="2554545"/>
          </a:xfrm>
          <a:prstGeom prst="rect">
            <a:avLst/>
          </a:prstGeom>
        </p:spPr>
        <p:txBody>
          <a:bodyPr wrap="square">
            <a:spAutoFit/>
          </a:bodyPr>
          <a:lstStyle/>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SalesOrderID</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a:t>
            </a:r>
            <a:r>
              <a:rPr lang="en-GB" sz="2000" dirty="0" err="1">
                <a:solidFill>
                  <a:srgbClr val="FF0000"/>
                </a:solidFill>
                <a:latin typeface="Consolas" panose="020B0609020204030204" pitchFamily="49" charset="0"/>
              </a:rPr>
              <a:t>invoiceno</a:t>
            </a:r>
            <a:r>
              <a:rPr lang="en-GB" sz="2000" dirty="0" smtClean="0">
                <a:solidFill>
                  <a:srgbClr val="FF0000"/>
                </a:solidFill>
                <a:latin typeface="Consolas" panose="020B0609020204030204" pitchFamily="49" charset="0"/>
              </a:rPr>
              <a:t>'</a:t>
            </a:r>
            <a:r>
              <a:rPr lang="en-GB" sz="2000" dirty="0" smtClean="0">
                <a:solidFill>
                  <a:srgbClr val="808080"/>
                </a:solidFill>
                <a:latin typeface="Consolas" panose="020B0609020204030204" pitchFamily="49" charset="0"/>
              </a:rPr>
              <a:t>,</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o</a:t>
            </a:r>
            <a:r>
              <a:rPr lang="en-GB" sz="2000" dirty="0" err="1"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OrderDate</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'@date'</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o</a:t>
            </a:r>
            <a:r>
              <a:rPr lang="en-GB" sz="2000" dirty="0" err="1"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CustomerID</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'customer/@id</a:t>
            </a:r>
            <a:r>
              <a:rPr lang="en-GB" sz="2000" dirty="0" smtClean="0">
                <a:solidFill>
                  <a:srgbClr val="FF0000"/>
                </a:solidFill>
                <a:latin typeface="Consolas" panose="020B0609020204030204" pitchFamily="49" charset="0"/>
              </a:rPr>
              <a:t>'</a:t>
            </a:r>
            <a:r>
              <a:rPr lang="en-GB" sz="2000" dirty="0" smtClean="0">
                <a:solidFill>
                  <a:srgbClr val="808080"/>
                </a:solidFill>
                <a:latin typeface="Consolas" panose="020B0609020204030204" pitchFamily="49" charset="0"/>
              </a:rPr>
              <a:t>,</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c</a:t>
            </a:r>
            <a:r>
              <a:rPr lang="en-GB" sz="2000" dirty="0" err="1"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CompanyName</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'customer'</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smtClean="0">
                <a:solidFill>
                  <a:prstClr val="black"/>
                </a:solidFill>
                <a:latin typeface="Consolas" panose="020B0609020204030204" pitchFamily="49" charset="0"/>
              </a:rPr>
              <a:t>    </a:t>
            </a:r>
            <a:r>
              <a:rPr lang="en-GB" sz="2000" dirty="0" err="1" smtClean="0">
                <a:solidFill>
                  <a:prstClr val="black"/>
                </a:solidFill>
                <a:latin typeface="Consolas" panose="020B0609020204030204" pitchFamily="49" charset="0"/>
              </a:rPr>
              <a:t>o</a:t>
            </a:r>
            <a:r>
              <a:rPr lang="en-GB" sz="2000" dirty="0" err="1" smtClean="0">
                <a:solidFill>
                  <a:srgbClr val="808080"/>
                </a:solidFill>
                <a:latin typeface="Consolas" panose="020B0609020204030204" pitchFamily="49" charset="0"/>
              </a:rPr>
              <a:t>.</a:t>
            </a:r>
            <a:r>
              <a:rPr lang="en-GB" sz="2000" dirty="0" err="1" smtClean="0">
                <a:solidFill>
                  <a:prstClr val="black"/>
                </a:solidFill>
                <a:latin typeface="Consolas" panose="020B0609020204030204" pitchFamily="49" charset="0"/>
              </a:rPr>
              <a:t>TotalDue</a:t>
            </a:r>
            <a:r>
              <a:rPr lang="en-GB" sz="2000" dirty="0" smtClean="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a:t>
            </a:r>
            <a:r>
              <a:rPr lang="en-GB" sz="2000" dirty="0" err="1">
                <a:solidFill>
                  <a:srgbClr val="FF0000"/>
                </a:solidFill>
                <a:latin typeface="Consolas" panose="020B0609020204030204" pitchFamily="49" charset="0"/>
              </a:rPr>
              <a:t>totaldue</a:t>
            </a:r>
            <a:r>
              <a:rPr lang="en-GB" sz="2000" dirty="0">
                <a:solidFill>
                  <a:srgbClr val="FF000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SalesLT</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SalesOrderHeader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o</a:t>
            </a:r>
          </a:p>
          <a:p>
            <a:r>
              <a:rPr lang="en-GB" sz="2000" dirty="0">
                <a:solidFill>
                  <a:srgbClr val="808080"/>
                </a:solidFill>
                <a:latin typeface="Consolas" panose="020B0609020204030204" pitchFamily="49" charset="0"/>
              </a:rPr>
              <a:t>JOIN</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SalesLT</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Customer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c</a:t>
            </a:r>
          </a:p>
          <a:p>
            <a:r>
              <a:rPr lang="en-GB" sz="2000" dirty="0">
                <a:solidFill>
                  <a:srgbClr val="0000FF"/>
                </a:solidFill>
                <a:latin typeface="Consolas" panose="020B0609020204030204" pitchFamily="49" charset="0"/>
              </a:rPr>
              <a:t>ON</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CustomerID</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c</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CustomerID</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WHERE</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SalesOrderID</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71774</a:t>
            </a:r>
          </a:p>
          <a:p>
            <a:r>
              <a:rPr lang="en-GB" sz="2000" dirty="0">
                <a:solidFill>
                  <a:srgbClr val="0000FF"/>
                </a:solidFill>
                <a:latin typeface="Consolas" panose="020B0609020204030204" pitchFamily="49" charset="0"/>
              </a:rPr>
              <a:t>FOR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XML</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PATH</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'invoice'</a:t>
            </a:r>
            <a:r>
              <a:rPr lang="en-GB"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37702775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PATH Mode</a:t>
            </a:r>
            <a:endParaRPr lang="en-GB" dirty="0"/>
          </a:p>
        </p:txBody>
      </p:sp>
    </p:spTree>
    <p:extLst>
      <p:ext uri="{BB962C8B-B14F-4D97-AF65-F5344CB8AC3E}">
        <p14:creationId xmlns:p14="http://schemas.microsoft.com/office/powerpoint/2010/main" val="9839545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Using Namespaces with FOR XML</a:t>
            </a:r>
            <a:endParaRPr lang="en-GB" dirty="0"/>
          </a:p>
        </p:txBody>
      </p:sp>
      <p:sp>
        <p:nvSpPr>
          <p:cNvPr id="4" name="Content Placeholder 3"/>
          <p:cNvSpPr>
            <a:spLocks noGrp="1"/>
          </p:cNvSpPr>
          <p:nvPr>
            <p:ph sz="quarter" idx="10"/>
          </p:nvPr>
        </p:nvSpPr>
        <p:spPr>
          <a:xfrm>
            <a:off x="379413" y="1683143"/>
            <a:ext cx="11525250" cy="4995471"/>
          </a:xfrm>
        </p:spPr>
        <p:txBody>
          <a:bodyPr/>
          <a:lstStyle/>
          <a:p>
            <a:r>
              <a:rPr lang="en-GB" dirty="0" smtClean="0"/>
              <a:t>Supported only for RAW, AUTO, and PATH modes</a:t>
            </a:r>
          </a:p>
          <a:p>
            <a:r>
              <a:rPr lang="en-GB" dirty="0" smtClean="0"/>
              <a:t>Specify a namespace and prefix</a:t>
            </a:r>
          </a:p>
          <a:p>
            <a:endParaRPr lang="en-GB" dirty="0"/>
          </a:p>
          <a:p>
            <a:r>
              <a:rPr lang="en-GB" dirty="0" smtClean="0"/>
              <a:t>Explicitly name elements and attributes with prefix</a:t>
            </a:r>
            <a:endParaRPr lang="en-GB" dirty="0"/>
          </a:p>
        </p:txBody>
      </p:sp>
      <p:sp>
        <p:nvSpPr>
          <p:cNvPr id="5" name="Rectangle 4"/>
          <p:cNvSpPr/>
          <p:nvPr/>
        </p:nvSpPr>
        <p:spPr>
          <a:xfrm>
            <a:off x="1891972" y="3276702"/>
            <a:ext cx="6532558" cy="400110"/>
          </a:xfrm>
          <a:prstGeom prst="rect">
            <a:avLst/>
          </a:prstGeom>
        </p:spPr>
        <p:txBody>
          <a:bodyPr wrap="none">
            <a:spAutoFit/>
          </a:bodyPr>
          <a:lstStyle/>
          <a:p>
            <a:r>
              <a:rPr lang="en-GB" sz="2000" dirty="0">
                <a:solidFill>
                  <a:srgbClr val="0000FF"/>
                </a:solidFill>
                <a:latin typeface="Consolas" panose="020B0609020204030204" pitchFamily="49" charset="0"/>
              </a:rPr>
              <a:t>WITH</a:t>
            </a:r>
            <a:r>
              <a:rPr lang="en-GB" sz="2000" dirty="0">
                <a:solidFill>
                  <a:prstClr val="black"/>
                </a:solidFill>
                <a:latin typeface="Consolas" panose="020B0609020204030204" pitchFamily="49" charset="0"/>
              </a:rPr>
              <a:t> XMLNAMESPACES</a:t>
            </a:r>
            <a:r>
              <a:rPr lang="en-GB" sz="2000" dirty="0">
                <a:solidFill>
                  <a:srgbClr val="0000FF"/>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'http://aw/order'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ord</a:t>
            </a:r>
            <a:r>
              <a:rPr lang="en-GB" sz="2000" dirty="0">
                <a:solidFill>
                  <a:srgbClr val="808080"/>
                </a:solidFill>
                <a:latin typeface="Consolas" panose="020B0609020204030204" pitchFamily="49" charset="0"/>
              </a:rPr>
              <a:t>)</a:t>
            </a:r>
          </a:p>
        </p:txBody>
      </p:sp>
      <p:sp>
        <p:nvSpPr>
          <p:cNvPr id="6" name="Rectangle 5"/>
          <p:cNvSpPr/>
          <p:nvPr/>
        </p:nvSpPr>
        <p:spPr>
          <a:xfrm>
            <a:off x="1891972" y="4180878"/>
            <a:ext cx="7633487" cy="2554545"/>
          </a:xfrm>
          <a:prstGeom prst="rect">
            <a:avLst/>
          </a:prstGeom>
        </p:spPr>
        <p:txBody>
          <a:bodyPr wrap="square">
            <a:spAutoFit/>
          </a:bodyPr>
          <a:lstStyle/>
          <a:p>
            <a:r>
              <a:rPr lang="en-GB" sz="2000" dirty="0">
                <a:solidFill>
                  <a:srgbClr val="0000FF"/>
                </a:solidFill>
                <a:latin typeface="Consolas" panose="020B0609020204030204" pitchFamily="49" charset="0"/>
              </a:rPr>
              <a:t>WITH</a:t>
            </a:r>
            <a:r>
              <a:rPr lang="en-GB" sz="2000" dirty="0">
                <a:solidFill>
                  <a:prstClr val="black"/>
                </a:solidFill>
                <a:latin typeface="Consolas" panose="020B0609020204030204" pitchFamily="49" charset="0"/>
              </a:rPr>
              <a:t> XMLNAMESPACES</a:t>
            </a:r>
            <a:r>
              <a:rPr lang="en-GB" sz="2000" dirty="0">
                <a:solidFill>
                  <a:srgbClr val="0000FF"/>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FF0000"/>
                </a:solidFill>
                <a:latin typeface="Consolas" panose="020B0609020204030204" pitchFamily="49" charset="0"/>
              </a:rPr>
              <a:t>'http://aw/order'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ord</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SalesOrderID</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a:t>
            </a:r>
            <a:r>
              <a:rPr lang="en-GB" sz="2000" dirty="0" err="1">
                <a:solidFill>
                  <a:srgbClr val="FF0000"/>
                </a:solidFill>
                <a:latin typeface="Consolas" panose="020B0609020204030204" pitchFamily="49" charset="0"/>
              </a:rPr>
              <a:t>ord:SalesOrderID</a:t>
            </a:r>
            <a:r>
              <a:rPr lang="en-GB" sz="2000" dirty="0">
                <a:solidFill>
                  <a:srgbClr val="FF0000"/>
                </a:solidFill>
                <a:latin typeface="Consolas" panose="020B0609020204030204" pitchFamily="49" charset="0"/>
              </a:rPr>
              <a:t>'</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OrderDate</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a:t>
            </a:r>
            <a:r>
              <a:rPr lang="en-GB" sz="2000" dirty="0" err="1">
                <a:solidFill>
                  <a:srgbClr val="FF0000"/>
                </a:solidFill>
                <a:latin typeface="Consolas" panose="020B0609020204030204" pitchFamily="49" charset="0"/>
              </a:rPr>
              <a:t>ord:OrderDate</a:t>
            </a:r>
            <a:r>
              <a:rPr lang="en-GB" sz="2000" dirty="0">
                <a:solidFill>
                  <a:srgbClr val="FF0000"/>
                </a:solidFill>
                <a:latin typeface="Consolas" panose="020B0609020204030204" pitchFamily="49" charset="0"/>
              </a:rPr>
              <a:t>'</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CustomerID</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a:t>
            </a:r>
            <a:r>
              <a:rPr lang="en-GB" sz="2000" dirty="0" err="1">
                <a:solidFill>
                  <a:srgbClr val="FF0000"/>
                </a:solidFill>
                <a:latin typeface="Consolas" panose="020B0609020204030204" pitchFamily="49" charset="0"/>
              </a:rPr>
              <a:t>ord:CustomerID</a:t>
            </a:r>
            <a:r>
              <a:rPr lang="en-GB" sz="2000" dirty="0">
                <a:solidFill>
                  <a:srgbClr val="FF0000"/>
                </a:solidFill>
                <a:latin typeface="Consolas" panose="020B0609020204030204" pitchFamily="49" charset="0"/>
              </a:rPr>
              <a:t>'</a:t>
            </a:r>
            <a:r>
              <a:rPr lang="en-GB" sz="2000" dirty="0">
                <a:solidFill>
                  <a:srgbClr val="80808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TotalDue</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AS</a:t>
            </a:r>
            <a:r>
              <a:rPr lang="en-GB" sz="2000" dirty="0">
                <a:solidFill>
                  <a:prstClr val="black"/>
                </a:solidFill>
                <a:latin typeface="Consolas" panose="020B0609020204030204" pitchFamily="49" charset="0"/>
              </a:rPr>
              <a:t> </a:t>
            </a:r>
            <a:r>
              <a:rPr lang="en-GB" sz="2000" dirty="0">
                <a:solidFill>
                  <a:srgbClr val="FF0000"/>
                </a:solidFill>
                <a:latin typeface="Consolas" panose="020B0609020204030204" pitchFamily="49" charset="0"/>
              </a:rPr>
              <a:t>'</a:t>
            </a:r>
            <a:r>
              <a:rPr lang="en-GB" sz="2000" dirty="0" err="1">
                <a:solidFill>
                  <a:srgbClr val="FF0000"/>
                </a:solidFill>
                <a:latin typeface="Consolas" panose="020B0609020204030204" pitchFamily="49" charset="0"/>
              </a:rPr>
              <a:t>ord:TotalDue</a:t>
            </a:r>
            <a:r>
              <a:rPr lang="en-GB" sz="2000" dirty="0">
                <a:solidFill>
                  <a:srgbClr val="FF0000"/>
                </a:solidFill>
                <a:latin typeface="Consolas" panose="020B0609020204030204" pitchFamily="49" charset="0"/>
              </a:rPr>
              <a:t>'</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FROM</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SalesLT</a:t>
            </a:r>
            <a:r>
              <a:rPr lang="en-GB" sz="2000" dirty="0" err="1">
                <a:solidFill>
                  <a:srgbClr val="808080"/>
                </a:solidFill>
                <a:latin typeface="Consolas" panose="020B0609020204030204" pitchFamily="49" charset="0"/>
              </a:rPr>
              <a:t>.</a:t>
            </a:r>
            <a:r>
              <a:rPr lang="en-GB" sz="2000" dirty="0" err="1">
                <a:solidFill>
                  <a:prstClr val="black"/>
                </a:solidFill>
                <a:latin typeface="Consolas" panose="020B0609020204030204" pitchFamily="49" charset="0"/>
              </a:rPr>
              <a:t>SalesOrderHeader</a:t>
            </a:r>
            <a:endParaRPr lang="en-GB" sz="2000" dirty="0">
              <a:solidFill>
                <a:prstClr val="black"/>
              </a:solidFill>
              <a:latin typeface="Consolas" panose="020B0609020204030204" pitchFamily="49" charset="0"/>
            </a:endParaRPr>
          </a:p>
          <a:p>
            <a:r>
              <a:rPr lang="en-GB" sz="2000" dirty="0">
                <a:solidFill>
                  <a:srgbClr val="0000FF"/>
                </a:solidFill>
                <a:latin typeface="Consolas" panose="020B0609020204030204" pitchFamily="49" charset="0"/>
              </a:rPr>
              <a:t>WHERE</a:t>
            </a:r>
            <a:r>
              <a:rPr lang="en-GB" sz="2000" dirty="0">
                <a:solidFill>
                  <a:prstClr val="black"/>
                </a:solidFill>
                <a:latin typeface="Consolas" panose="020B0609020204030204" pitchFamily="49" charset="0"/>
              </a:rPr>
              <a:t> </a:t>
            </a:r>
            <a:r>
              <a:rPr lang="en-GB" sz="2000" dirty="0" err="1">
                <a:solidFill>
                  <a:prstClr val="black"/>
                </a:solidFill>
                <a:latin typeface="Consolas" panose="020B0609020204030204" pitchFamily="49" charset="0"/>
              </a:rPr>
              <a:t>SalesOrderID</a:t>
            </a:r>
            <a:r>
              <a:rPr lang="en-GB" sz="2000" dirty="0">
                <a:solidFill>
                  <a:prstClr val="black"/>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71774</a:t>
            </a:r>
          </a:p>
          <a:p>
            <a:r>
              <a:rPr lang="en-GB" sz="2000" dirty="0">
                <a:solidFill>
                  <a:srgbClr val="0000FF"/>
                </a:solidFill>
                <a:latin typeface="Consolas" panose="020B0609020204030204" pitchFamily="49" charset="0"/>
              </a:rPr>
              <a:t>FOR</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XML</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RAW</a:t>
            </a:r>
            <a:r>
              <a:rPr lang="en-GB" sz="2000" dirty="0">
                <a:solidFill>
                  <a:srgbClr val="808080"/>
                </a:solidFill>
                <a:latin typeface="Consolas" panose="020B0609020204030204" pitchFamily="49" charset="0"/>
              </a:rPr>
              <a:t>(</a:t>
            </a:r>
            <a:r>
              <a:rPr lang="en-GB" sz="2000" dirty="0" smtClean="0">
                <a:solidFill>
                  <a:srgbClr val="FF0000"/>
                </a:solidFill>
                <a:latin typeface="Consolas" panose="020B0609020204030204" pitchFamily="49" charset="0"/>
              </a:rPr>
              <a:t>'</a:t>
            </a:r>
            <a:r>
              <a:rPr lang="en-GB" sz="2000" dirty="0" err="1" smtClean="0">
                <a:solidFill>
                  <a:srgbClr val="FF0000"/>
                </a:solidFill>
                <a:latin typeface="Consolas" panose="020B0609020204030204" pitchFamily="49" charset="0"/>
              </a:rPr>
              <a:t>ord:Order</a:t>
            </a:r>
            <a:r>
              <a:rPr lang="en-GB" sz="2000" dirty="0">
                <a:solidFill>
                  <a:srgbClr val="FF0000"/>
                </a:solidFill>
                <a:latin typeface="Consolas" panose="020B0609020204030204" pitchFamily="49" charset="0"/>
              </a:rPr>
              <a:t>'</a:t>
            </a:r>
            <a:r>
              <a:rPr lang="en-GB" sz="2000" dirty="0">
                <a:solidFill>
                  <a:srgbClr val="808080"/>
                </a:solidFill>
                <a:latin typeface="Consolas" panose="020B0609020204030204" pitchFamily="49" charset="0"/>
              </a:rPr>
              <a:t>),</a:t>
            </a:r>
            <a:r>
              <a:rPr lang="en-GB" sz="2000" dirty="0">
                <a:solidFill>
                  <a:prstClr val="black"/>
                </a:solidFill>
                <a:latin typeface="Consolas" panose="020B0609020204030204" pitchFamily="49" charset="0"/>
              </a:rPr>
              <a:t> </a:t>
            </a:r>
            <a:r>
              <a:rPr lang="en-GB" sz="2000" dirty="0">
                <a:solidFill>
                  <a:srgbClr val="0000FF"/>
                </a:solidFill>
                <a:latin typeface="Consolas" panose="020B0609020204030204" pitchFamily="49" charset="0"/>
              </a:rPr>
              <a:t>ELEMENTS</a:t>
            </a:r>
            <a:r>
              <a:rPr lang="en-GB"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124702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Namespaces with FOR XML</a:t>
            </a:r>
            <a:endParaRPr lang="en-GB" dirty="0"/>
          </a:p>
        </p:txBody>
      </p:sp>
    </p:spTree>
    <p:extLst>
      <p:ext uri="{BB962C8B-B14F-4D97-AF65-F5344CB8AC3E}">
        <p14:creationId xmlns:p14="http://schemas.microsoft.com/office/powerpoint/2010/main" val="17580480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XML from Relational Data</a:t>
            </a:r>
            <a:endParaRPr lang="en-GB" dirty="0"/>
          </a:p>
        </p:txBody>
      </p:sp>
      <p:sp>
        <p:nvSpPr>
          <p:cNvPr id="5" name="Content Placeholder 4"/>
          <p:cNvSpPr>
            <a:spLocks noGrp="1"/>
          </p:cNvSpPr>
          <p:nvPr>
            <p:ph sz="quarter" idx="10"/>
          </p:nvPr>
        </p:nvSpPr>
        <p:spPr/>
        <p:txBody>
          <a:bodyPr/>
          <a:lstStyle/>
          <a:p>
            <a:r>
              <a:rPr lang="en-GB" dirty="0" smtClean="0"/>
              <a:t>The FOR XML Clause</a:t>
            </a:r>
          </a:p>
          <a:p>
            <a:r>
              <a:rPr lang="en-GB" dirty="0" smtClean="0"/>
              <a:t>RAW Mode</a:t>
            </a:r>
          </a:p>
          <a:p>
            <a:r>
              <a:rPr lang="en-GB" dirty="0" smtClean="0"/>
              <a:t>AUTO Mode</a:t>
            </a:r>
          </a:p>
          <a:p>
            <a:r>
              <a:rPr lang="en-GB" dirty="0" smtClean="0"/>
              <a:t>EXPLICIT Mode</a:t>
            </a:r>
          </a:p>
          <a:p>
            <a:r>
              <a:rPr lang="en-GB" dirty="0" smtClean="0"/>
              <a:t>PATH Mode</a:t>
            </a:r>
          </a:p>
          <a:p>
            <a:r>
              <a:rPr lang="en-GB" dirty="0" smtClean="0"/>
              <a:t>Using Namespaces with FOR XML</a:t>
            </a:r>
          </a:p>
        </p:txBody>
      </p:sp>
    </p:spTree>
    <p:extLst>
      <p:ext uri="{BB962C8B-B14F-4D97-AF65-F5344CB8AC3E}">
        <p14:creationId xmlns:p14="http://schemas.microsoft.com/office/powerpoint/2010/main" val="2675646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XML?</a:t>
            </a:r>
            <a:endParaRPr lang="en-US" dirty="0"/>
          </a:p>
        </p:txBody>
      </p:sp>
      <p:sp>
        <p:nvSpPr>
          <p:cNvPr id="3" name="Content Placeholder 2"/>
          <p:cNvSpPr>
            <a:spLocks noGrp="1"/>
          </p:cNvSpPr>
          <p:nvPr>
            <p:ph sz="quarter" idx="10"/>
          </p:nvPr>
        </p:nvSpPr>
        <p:spPr>
          <a:xfrm>
            <a:off x="116367" y="1245702"/>
            <a:ext cx="11525250" cy="5432912"/>
          </a:xfrm>
        </p:spPr>
        <p:txBody>
          <a:bodyPr/>
          <a:lstStyle/>
          <a:p>
            <a:r>
              <a:rPr lang="en-US" dirty="0" smtClean="0"/>
              <a:t>Based on SGML</a:t>
            </a:r>
          </a:p>
          <a:p>
            <a:r>
              <a:rPr lang="en-US" dirty="0" smtClean="0"/>
              <a:t>Describes data structures and values</a:t>
            </a:r>
          </a:p>
          <a:p>
            <a:r>
              <a:rPr lang="en-US" dirty="0" smtClean="0"/>
              <a:t>Commonly used by applications for:</a:t>
            </a:r>
          </a:p>
          <a:p>
            <a:pPr lvl="1"/>
            <a:r>
              <a:rPr lang="en-US" dirty="0" smtClean="0"/>
              <a:t>Data interchange</a:t>
            </a:r>
          </a:p>
          <a:p>
            <a:pPr lvl="1"/>
            <a:r>
              <a:rPr lang="en-US" dirty="0" smtClean="0"/>
              <a:t>Configuration</a:t>
            </a:r>
          </a:p>
          <a:p>
            <a:pPr lvl="1"/>
            <a:r>
              <a:rPr lang="en-US" dirty="0" smtClean="0"/>
              <a:t>Data storage </a:t>
            </a:r>
          </a:p>
          <a:p>
            <a:r>
              <a:rPr lang="en-US" dirty="0" smtClean="0"/>
              <a:t>Case-sensitive</a:t>
            </a:r>
            <a:endParaRPr lang="en-US" dirty="0"/>
          </a:p>
          <a:p>
            <a:endParaRPr lang="en-US" dirty="0"/>
          </a:p>
        </p:txBody>
      </p:sp>
      <p:sp>
        <p:nvSpPr>
          <p:cNvPr id="7" name="Rectangle 6"/>
          <p:cNvSpPr/>
          <p:nvPr/>
        </p:nvSpPr>
        <p:spPr>
          <a:xfrm>
            <a:off x="6789107" y="2585186"/>
            <a:ext cx="5223353" cy="4093428"/>
          </a:xfrm>
          <a:prstGeom prst="rect">
            <a:avLst/>
          </a:prstGeom>
          <a:ln>
            <a:solidFill>
              <a:schemeClr val="bg1">
                <a:lumMod val="6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dirty="0">
                <a:solidFill>
                  <a:srgbClr val="0000FF"/>
                </a:solidFill>
              </a:rPr>
              <a:t>&lt;?xml version="1.0" encoding="ISO-8859-1"?&gt;</a:t>
            </a:r>
          </a:p>
          <a:p>
            <a:r>
              <a:rPr lang="en-GB" sz="2000" dirty="0">
                <a:solidFill>
                  <a:srgbClr val="0000FF"/>
                </a:solidFill>
              </a:rPr>
              <a:t>&lt;</a:t>
            </a:r>
            <a:r>
              <a:rPr lang="en-GB" sz="2000" dirty="0">
                <a:solidFill>
                  <a:srgbClr val="990000"/>
                </a:solidFill>
              </a:rPr>
              <a:t>order</a:t>
            </a:r>
            <a:r>
              <a:rPr lang="en-GB" sz="2000" dirty="0">
                <a:solidFill>
                  <a:srgbClr val="0000FF"/>
                </a:solidFill>
              </a:rPr>
              <a:t> </a:t>
            </a:r>
            <a:r>
              <a:rPr lang="en-GB" sz="2000" dirty="0" smtClean="0">
                <a:solidFill>
                  <a:srgbClr val="990000"/>
                </a:solidFill>
              </a:rPr>
              <a:t>id</a:t>
            </a:r>
            <a:r>
              <a:rPr lang="en-GB" sz="2000" dirty="0" smtClean="0">
                <a:solidFill>
                  <a:srgbClr val="0000FF"/>
                </a:solidFill>
              </a:rPr>
              <a:t>="</a:t>
            </a:r>
            <a:r>
              <a:rPr lang="en-GB" sz="2000" dirty="0" smtClean="0">
                <a:solidFill>
                  <a:srgbClr val="000000"/>
                </a:solidFill>
              </a:rPr>
              <a:t>123456</a:t>
            </a:r>
            <a:r>
              <a:rPr lang="en-GB" sz="2000" dirty="0" smtClean="0">
                <a:solidFill>
                  <a:srgbClr val="0000FF"/>
                </a:solidFill>
              </a:rPr>
              <a:t>" </a:t>
            </a:r>
            <a:r>
              <a:rPr lang="en-GB" sz="2000" dirty="0" smtClean="0">
                <a:solidFill>
                  <a:srgbClr val="990000"/>
                </a:solidFill>
              </a:rPr>
              <a:t>date</a:t>
            </a:r>
            <a:r>
              <a:rPr lang="en-GB" sz="2000" dirty="0">
                <a:solidFill>
                  <a:srgbClr val="0000FF"/>
                </a:solidFill>
              </a:rPr>
              <a:t>="</a:t>
            </a:r>
            <a:r>
              <a:rPr lang="en-GB" sz="2000" dirty="0">
                <a:solidFill>
                  <a:srgbClr val="000000"/>
                </a:solidFill>
              </a:rPr>
              <a:t>2015-01-01</a:t>
            </a:r>
            <a:r>
              <a:rPr lang="en-GB" sz="2000" dirty="0" smtClean="0">
                <a:solidFill>
                  <a:srgbClr val="0000FF"/>
                </a:solidFill>
              </a:rPr>
              <a:t>"&gt;</a:t>
            </a:r>
          </a:p>
          <a:p>
            <a:r>
              <a:rPr lang="en-GB" sz="2000" dirty="0">
                <a:solidFill>
                  <a:srgbClr val="0000FF"/>
                </a:solidFill>
              </a:rPr>
              <a:t> </a:t>
            </a:r>
            <a:r>
              <a:rPr lang="en-GB" sz="2000" dirty="0" smtClean="0">
                <a:solidFill>
                  <a:srgbClr val="0000FF"/>
                </a:solidFill>
              </a:rPr>
              <a:t> &lt;</a:t>
            </a:r>
            <a:r>
              <a:rPr lang="en-GB" sz="2000" dirty="0" smtClean="0">
                <a:solidFill>
                  <a:srgbClr val="990000"/>
                </a:solidFill>
              </a:rPr>
              <a:t>salesperson id</a:t>
            </a:r>
            <a:r>
              <a:rPr lang="en-GB" sz="2000" dirty="0" smtClean="0">
                <a:solidFill>
                  <a:srgbClr val="0000FF"/>
                </a:solidFill>
              </a:rPr>
              <a:t>="</a:t>
            </a:r>
            <a:r>
              <a:rPr lang="en-GB" sz="2000" dirty="0" smtClean="0">
                <a:solidFill>
                  <a:srgbClr val="000000"/>
                </a:solidFill>
              </a:rPr>
              <a:t>123</a:t>
            </a:r>
            <a:r>
              <a:rPr lang="en-GB" sz="2000" dirty="0" smtClean="0">
                <a:solidFill>
                  <a:srgbClr val="0000FF"/>
                </a:solidFill>
              </a:rPr>
              <a:t>"&gt;</a:t>
            </a:r>
          </a:p>
          <a:p>
            <a:r>
              <a:rPr lang="en-GB" sz="2000" dirty="0">
                <a:solidFill>
                  <a:srgbClr val="0000FF"/>
                </a:solidFill>
              </a:rPr>
              <a:t> </a:t>
            </a:r>
            <a:r>
              <a:rPr lang="en-GB" sz="2000" dirty="0" smtClean="0">
                <a:solidFill>
                  <a:srgbClr val="0000FF"/>
                </a:solidFill>
              </a:rPr>
              <a:t>   &lt;</a:t>
            </a:r>
            <a:r>
              <a:rPr lang="en-GB" sz="2000" dirty="0" smtClean="0">
                <a:solidFill>
                  <a:srgbClr val="990000"/>
                </a:solidFill>
              </a:rPr>
              <a:t>name</a:t>
            </a:r>
            <a:r>
              <a:rPr lang="en-GB" sz="2000" dirty="0" smtClean="0">
                <a:solidFill>
                  <a:srgbClr val="0000FF"/>
                </a:solidFill>
              </a:rPr>
              <a:t>&gt;</a:t>
            </a:r>
            <a:r>
              <a:rPr lang="en-GB" sz="2000" dirty="0" smtClean="0"/>
              <a:t>Naomi Sharp</a:t>
            </a:r>
            <a:r>
              <a:rPr lang="en-GB" sz="2000" dirty="0" smtClean="0">
                <a:solidFill>
                  <a:srgbClr val="0000FF"/>
                </a:solidFill>
              </a:rPr>
              <a:t>&lt;/</a:t>
            </a:r>
            <a:r>
              <a:rPr lang="en-GB" sz="2000" dirty="0">
                <a:solidFill>
                  <a:srgbClr val="990000"/>
                </a:solidFill>
              </a:rPr>
              <a:t>name</a:t>
            </a:r>
            <a:r>
              <a:rPr lang="en-GB" sz="2000" dirty="0">
                <a:solidFill>
                  <a:srgbClr val="0000FF"/>
                </a:solidFill>
              </a:rPr>
              <a:t>&gt;</a:t>
            </a:r>
            <a:endParaRPr lang="en-GB" sz="2000" dirty="0" smtClean="0">
              <a:solidFill>
                <a:srgbClr val="0000FF"/>
              </a:solidFill>
            </a:endParaRPr>
          </a:p>
          <a:p>
            <a:r>
              <a:rPr lang="en-GB" sz="2000" dirty="0">
                <a:solidFill>
                  <a:srgbClr val="0000FF"/>
                </a:solidFill>
              </a:rPr>
              <a:t> </a:t>
            </a:r>
            <a:r>
              <a:rPr lang="en-GB" sz="2000" dirty="0" smtClean="0">
                <a:solidFill>
                  <a:srgbClr val="0000FF"/>
                </a:solidFill>
              </a:rPr>
              <a:t> </a:t>
            </a:r>
            <a:r>
              <a:rPr lang="en-GB" sz="2000" dirty="0">
                <a:solidFill>
                  <a:srgbClr val="0000FF"/>
                </a:solidFill>
              </a:rPr>
              <a:t>&lt;/</a:t>
            </a:r>
            <a:r>
              <a:rPr lang="en-GB" sz="2000" dirty="0">
                <a:solidFill>
                  <a:srgbClr val="990000"/>
                </a:solidFill>
              </a:rPr>
              <a:t>salesperson</a:t>
            </a:r>
            <a:r>
              <a:rPr lang="en-GB" sz="2000" dirty="0">
                <a:solidFill>
                  <a:srgbClr val="0000FF"/>
                </a:solidFill>
              </a:rPr>
              <a:t>&gt;</a:t>
            </a:r>
            <a:endParaRPr lang="en-GB" sz="2000" dirty="0" smtClean="0">
              <a:solidFill>
                <a:srgbClr val="0000FF"/>
              </a:solidFill>
            </a:endParaRPr>
          </a:p>
          <a:p>
            <a:r>
              <a:rPr lang="en-GB" sz="2000" dirty="0" smtClean="0">
                <a:solidFill>
                  <a:srgbClr val="0000FF"/>
                </a:solidFill>
              </a:rPr>
              <a:t>  &lt;</a:t>
            </a:r>
            <a:r>
              <a:rPr lang="en-GB" sz="2000" dirty="0">
                <a:solidFill>
                  <a:srgbClr val="990000"/>
                </a:solidFill>
              </a:rPr>
              <a:t>customer</a:t>
            </a:r>
            <a:r>
              <a:rPr lang="en-GB" sz="2000" dirty="0">
                <a:solidFill>
                  <a:srgbClr val="0000FF"/>
                </a:solidFill>
              </a:rPr>
              <a:t> </a:t>
            </a:r>
            <a:r>
              <a:rPr lang="en-GB" sz="2000" dirty="0" smtClean="0">
                <a:solidFill>
                  <a:srgbClr val="990000"/>
                </a:solidFill>
              </a:rPr>
              <a:t>id</a:t>
            </a:r>
            <a:r>
              <a:rPr lang="en-GB" sz="2000" dirty="0" smtClean="0">
                <a:solidFill>
                  <a:srgbClr val="0000FF"/>
                </a:solidFill>
              </a:rPr>
              <a:t>="</a:t>
            </a:r>
            <a:r>
              <a:rPr lang="en-GB" sz="2000" dirty="0" smtClean="0">
                <a:solidFill>
                  <a:srgbClr val="000000"/>
                </a:solidFill>
              </a:rPr>
              <a:t>921</a:t>
            </a:r>
            <a:r>
              <a:rPr lang="en-GB" sz="2000" dirty="0" smtClean="0">
                <a:solidFill>
                  <a:srgbClr val="0000FF"/>
                </a:solidFill>
              </a:rPr>
              <a:t>"&gt;</a:t>
            </a:r>
          </a:p>
          <a:p>
            <a:r>
              <a:rPr lang="en-GB" sz="2000" dirty="0" smtClean="0">
                <a:solidFill>
                  <a:srgbClr val="0000FF"/>
                </a:solidFill>
              </a:rPr>
              <a:t>    &lt;</a:t>
            </a:r>
            <a:r>
              <a:rPr lang="en-GB" sz="2000" dirty="0" smtClean="0">
                <a:solidFill>
                  <a:srgbClr val="990000"/>
                </a:solidFill>
              </a:rPr>
              <a:t>name</a:t>
            </a:r>
            <a:r>
              <a:rPr lang="en-GB" sz="2000" dirty="0" smtClean="0">
                <a:solidFill>
                  <a:srgbClr val="0000FF"/>
                </a:solidFill>
              </a:rPr>
              <a:t>&gt;</a:t>
            </a:r>
            <a:r>
              <a:rPr lang="en-GB" sz="2000" dirty="0" smtClean="0"/>
              <a:t>Dan Drayton</a:t>
            </a:r>
            <a:r>
              <a:rPr lang="en-GB" sz="2000" dirty="0" smtClean="0">
                <a:solidFill>
                  <a:srgbClr val="0000FF"/>
                </a:solidFill>
              </a:rPr>
              <a:t>&lt;/</a:t>
            </a:r>
            <a:r>
              <a:rPr lang="en-GB" sz="2000" dirty="0" smtClean="0">
                <a:solidFill>
                  <a:srgbClr val="990000"/>
                </a:solidFill>
              </a:rPr>
              <a:t>name</a:t>
            </a:r>
            <a:r>
              <a:rPr lang="en-GB" sz="2000" dirty="0" smtClean="0">
                <a:solidFill>
                  <a:srgbClr val="0000FF"/>
                </a:solidFill>
              </a:rPr>
              <a:t>&gt;</a:t>
            </a:r>
          </a:p>
          <a:p>
            <a:r>
              <a:rPr lang="en-GB" sz="2000" dirty="0" smtClean="0">
                <a:solidFill>
                  <a:srgbClr val="0000FF"/>
                </a:solidFill>
              </a:rPr>
              <a:t>  &lt;/</a:t>
            </a:r>
            <a:r>
              <a:rPr lang="en-GB" sz="2000" dirty="0">
                <a:solidFill>
                  <a:srgbClr val="990000"/>
                </a:solidFill>
              </a:rPr>
              <a:t>customer</a:t>
            </a:r>
            <a:r>
              <a:rPr lang="en-GB" sz="2000" dirty="0" smtClean="0">
                <a:solidFill>
                  <a:srgbClr val="0000FF"/>
                </a:solidFill>
              </a:rPr>
              <a:t>&gt;</a:t>
            </a:r>
          </a:p>
          <a:p>
            <a:r>
              <a:rPr lang="en-GB" sz="2000" dirty="0" smtClean="0">
                <a:solidFill>
                  <a:srgbClr val="0000FF"/>
                </a:solidFill>
              </a:rPr>
              <a:t>  &lt;</a:t>
            </a:r>
            <a:r>
              <a:rPr lang="en-GB" sz="2000" dirty="0">
                <a:solidFill>
                  <a:srgbClr val="990000"/>
                </a:solidFill>
              </a:rPr>
              <a:t>items</a:t>
            </a:r>
            <a:r>
              <a:rPr lang="en-GB" sz="2000" dirty="0" smtClean="0">
                <a:solidFill>
                  <a:srgbClr val="0000FF"/>
                </a:solidFill>
              </a:rPr>
              <a:t>&gt;</a:t>
            </a:r>
          </a:p>
          <a:p>
            <a:r>
              <a:rPr lang="en-GB" sz="2000" dirty="0" smtClean="0">
                <a:solidFill>
                  <a:srgbClr val="0000FF"/>
                </a:solidFill>
              </a:rPr>
              <a:t>    &lt;</a:t>
            </a:r>
            <a:r>
              <a:rPr lang="en-GB" sz="2000" dirty="0">
                <a:solidFill>
                  <a:srgbClr val="990000"/>
                </a:solidFill>
              </a:rPr>
              <a:t>item</a:t>
            </a:r>
            <a:r>
              <a:rPr lang="en-GB" sz="2000" dirty="0">
                <a:solidFill>
                  <a:srgbClr val="0000FF"/>
                </a:solidFill>
              </a:rPr>
              <a:t> </a:t>
            </a:r>
            <a:r>
              <a:rPr lang="en-GB" sz="2000" dirty="0" smtClean="0">
                <a:solidFill>
                  <a:srgbClr val="990000"/>
                </a:solidFill>
              </a:rPr>
              <a:t>id</a:t>
            </a:r>
            <a:r>
              <a:rPr lang="en-GB" sz="2000" dirty="0">
                <a:solidFill>
                  <a:srgbClr val="0000FF"/>
                </a:solidFill>
              </a:rPr>
              <a:t>="</a:t>
            </a:r>
            <a:r>
              <a:rPr lang="en-GB" sz="2000" dirty="0" smtClean="0">
                <a:solidFill>
                  <a:srgbClr val="000000"/>
                </a:solidFill>
              </a:rPr>
              <a:t>561</a:t>
            </a:r>
            <a:r>
              <a:rPr lang="en-GB" sz="2000" dirty="0" smtClean="0">
                <a:solidFill>
                  <a:srgbClr val="0000FF"/>
                </a:solidFill>
              </a:rPr>
              <a:t>" </a:t>
            </a:r>
            <a:r>
              <a:rPr lang="en-GB" sz="2000" dirty="0" smtClean="0">
                <a:solidFill>
                  <a:srgbClr val="990000"/>
                </a:solidFill>
              </a:rPr>
              <a:t>quantity</a:t>
            </a:r>
            <a:r>
              <a:rPr lang="en-GB" sz="2000" dirty="0">
                <a:solidFill>
                  <a:srgbClr val="0000FF"/>
                </a:solidFill>
              </a:rPr>
              <a:t>="</a:t>
            </a:r>
            <a:r>
              <a:rPr lang="en-GB" sz="2000" dirty="0" smtClean="0">
                <a:solidFill>
                  <a:srgbClr val="000000"/>
                </a:solidFill>
              </a:rPr>
              <a:t>1</a:t>
            </a:r>
            <a:r>
              <a:rPr lang="en-GB" sz="2000" dirty="0" smtClean="0">
                <a:solidFill>
                  <a:srgbClr val="0000FF"/>
                </a:solidFill>
              </a:rPr>
              <a:t>"/&gt;</a:t>
            </a:r>
          </a:p>
          <a:p>
            <a:r>
              <a:rPr lang="en-GB" sz="2000" dirty="0" smtClean="0">
                <a:solidFill>
                  <a:srgbClr val="0000FF"/>
                </a:solidFill>
              </a:rPr>
              <a:t>    &lt;</a:t>
            </a:r>
            <a:r>
              <a:rPr lang="en-GB" sz="2000" dirty="0">
                <a:solidFill>
                  <a:srgbClr val="990000"/>
                </a:solidFill>
              </a:rPr>
              <a:t>item</a:t>
            </a:r>
            <a:r>
              <a:rPr lang="en-GB" sz="2000" dirty="0">
                <a:solidFill>
                  <a:srgbClr val="0000FF"/>
                </a:solidFill>
              </a:rPr>
              <a:t> </a:t>
            </a:r>
            <a:r>
              <a:rPr lang="en-GB" sz="2000" dirty="0" smtClean="0">
                <a:solidFill>
                  <a:srgbClr val="990000"/>
                </a:solidFill>
              </a:rPr>
              <a:t>id</a:t>
            </a:r>
            <a:r>
              <a:rPr lang="en-GB" sz="2000" dirty="0">
                <a:solidFill>
                  <a:srgbClr val="0000FF"/>
                </a:solidFill>
              </a:rPr>
              <a:t>="</a:t>
            </a:r>
            <a:r>
              <a:rPr lang="en-GB" sz="2000" dirty="0" smtClean="0">
                <a:solidFill>
                  <a:srgbClr val="000000"/>
                </a:solidFill>
              </a:rPr>
              <a:t>127</a:t>
            </a:r>
            <a:r>
              <a:rPr lang="en-GB" sz="2000" dirty="0" smtClean="0">
                <a:solidFill>
                  <a:srgbClr val="0000FF"/>
                </a:solidFill>
              </a:rPr>
              <a:t>" </a:t>
            </a:r>
            <a:r>
              <a:rPr lang="en-GB" sz="2000" dirty="0" smtClean="0">
                <a:solidFill>
                  <a:srgbClr val="990000"/>
                </a:solidFill>
              </a:rPr>
              <a:t>quantity</a:t>
            </a:r>
            <a:r>
              <a:rPr lang="en-GB" sz="2000" dirty="0">
                <a:solidFill>
                  <a:srgbClr val="0000FF"/>
                </a:solidFill>
              </a:rPr>
              <a:t>="</a:t>
            </a:r>
            <a:r>
              <a:rPr lang="en-GB" sz="2000" dirty="0" smtClean="0">
                <a:solidFill>
                  <a:srgbClr val="000000"/>
                </a:solidFill>
              </a:rPr>
              <a:t>2</a:t>
            </a:r>
            <a:r>
              <a:rPr lang="en-GB" sz="2000" dirty="0" smtClean="0">
                <a:solidFill>
                  <a:srgbClr val="0000FF"/>
                </a:solidFill>
              </a:rPr>
              <a:t>"/&gt;</a:t>
            </a:r>
          </a:p>
          <a:p>
            <a:r>
              <a:rPr lang="en-GB" sz="2000" dirty="0" smtClean="0">
                <a:solidFill>
                  <a:srgbClr val="0000FF"/>
                </a:solidFill>
              </a:rPr>
              <a:t>  &lt;/</a:t>
            </a:r>
            <a:r>
              <a:rPr lang="en-GB" sz="2000" dirty="0">
                <a:solidFill>
                  <a:srgbClr val="990000"/>
                </a:solidFill>
              </a:rPr>
              <a:t>items</a:t>
            </a:r>
            <a:r>
              <a:rPr lang="en-GB" sz="2000" dirty="0" smtClean="0">
                <a:solidFill>
                  <a:srgbClr val="0000FF"/>
                </a:solidFill>
              </a:rPr>
              <a:t>&gt;</a:t>
            </a:r>
          </a:p>
          <a:p>
            <a:r>
              <a:rPr lang="en-GB" sz="2000" dirty="0" smtClean="0">
                <a:solidFill>
                  <a:srgbClr val="0000FF"/>
                </a:solidFill>
              </a:rPr>
              <a:t>&lt;/</a:t>
            </a:r>
            <a:r>
              <a:rPr lang="en-GB" sz="2000" dirty="0">
                <a:solidFill>
                  <a:srgbClr val="990000"/>
                </a:solidFill>
              </a:rPr>
              <a:t>order</a:t>
            </a:r>
            <a:r>
              <a:rPr lang="en-GB" sz="2000" dirty="0">
                <a:solidFill>
                  <a:srgbClr val="0000FF"/>
                </a:solidFill>
              </a:rPr>
              <a:t>&gt;</a:t>
            </a:r>
            <a:endParaRPr lang="en-GB"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ext uri="{D42A27DB-BD31-4B8C-83A1-F6EECF244321}">
                <p14:modId xmlns:p14="http://schemas.microsoft.com/office/powerpoint/2010/main" val="3895062198"/>
              </p:ext>
            </p:extLst>
          </p:nvPr>
        </p:nvGraphicFramePr>
        <p:xfrm>
          <a:off x="492701" y="956390"/>
          <a:ext cx="11525250" cy="5051991"/>
        </p:xfrm>
        <a:graphic>
          <a:graphicData uri="http://schemas.openxmlformats.org/drawingml/2006/table">
            <a:tbl>
              <a:tblPr firstRow="1" bandRow="1">
                <a:tableStyleId>{5C22544A-7EE6-4342-B048-85BDC9FD1C3A}</a:tableStyleId>
              </a:tblPr>
              <a:tblGrid>
                <a:gridCol w="11525250">
                  <a:extLst>
                    <a:ext uri="{9D8B030D-6E8A-4147-A177-3AD203B41FA5}">
                      <a16:colId xmlns="" xmlns:a16="http://schemas.microsoft.com/office/drawing/2014/main" val="1632794655"/>
                    </a:ext>
                  </a:extLst>
                </a:gridCol>
              </a:tblGrid>
              <a:tr h="721713">
                <a:tc>
                  <a:txBody>
                    <a:bodyPr/>
                    <a:lstStyle/>
                    <a:p>
                      <a:r>
                        <a:rPr lang="en-GB" sz="3600" dirty="0" smtClean="0">
                          <a:latin typeface="Segoe UI Light" panose="020B0502040204020203" pitchFamily="34" charset="0"/>
                          <a:cs typeface="Segoe UI Light" panose="020B0502040204020203" pitchFamily="34" charset="0"/>
                        </a:rPr>
                        <a:t>Using XML in SQL Server and Azure SQL Database</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789177411"/>
                  </a:ext>
                </a:extLst>
              </a:tr>
              <a:tr h="721713">
                <a:tc>
                  <a:txBody>
                    <a:bodyPr/>
                    <a:lstStyle/>
                    <a:p>
                      <a:r>
                        <a:rPr lang="en-US" sz="2400" dirty="0" smtClean="0">
                          <a:latin typeface="Segoe UI Light" panose="020B0502040204020203" pitchFamily="34" charset="0"/>
                          <a:cs typeface="Segoe UI Light" panose="020B0502040204020203" pitchFamily="34" charset="0"/>
                        </a:rPr>
                        <a:t>01 | Introduction to XML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21713">
                <a:tc>
                  <a:txBody>
                    <a:bodyPr/>
                    <a:lstStyle/>
                    <a:p>
                      <a:r>
                        <a:rPr lang="en-US" sz="2400" dirty="0" smtClean="0">
                          <a:latin typeface="Segoe UI Light" panose="020B0502040204020203" pitchFamily="34" charset="0"/>
                          <a:cs typeface="Segoe UI Light" panose="020B0502040204020203" pitchFamily="34" charset="0"/>
                        </a:rPr>
                        <a:t>02 | Storing and Querying XML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2171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Implementing XML Indexes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21713">
                <a:tc>
                  <a:txBody>
                    <a:bodyPr/>
                    <a:lstStyle/>
                    <a:p>
                      <a:r>
                        <a:rPr lang="en-US" sz="2400" dirty="0" smtClean="0">
                          <a:latin typeface="Segoe UI Light" panose="020B0502040204020203" pitchFamily="34" charset="0"/>
                          <a:cs typeface="Segoe UI Light" panose="020B0502040204020203" pitchFamily="34" charset="0"/>
                        </a:rPr>
                        <a:t>04 | Working with Typed XML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21713">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Creating Relational Data from XML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r h="721713">
                <a:tc>
                  <a:txBody>
                    <a:bodyPr/>
                    <a:lstStyle/>
                    <a:p>
                      <a:r>
                        <a:rPr lang="en-US" sz="2400" dirty="0" smtClean="0">
                          <a:latin typeface="Segoe UI Light" panose="020B0502040204020203" pitchFamily="34" charset="0"/>
                          <a:cs typeface="Segoe UI Light" panose="020B0502040204020203" pitchFamily="34" charset="0"/>
                        </a:rPr>
                        <a:t>06</a:t>
                      </a:r>
                      <a:r>
                        <a:rPr lang="en-US" sz="2400" baseline="0" dirty="0" smtClean="0">
                          <a:latin typeface="Segoe UI Light" panose="020B0502040204020203" pitchFamily="34" charset="0"/>
                          <a:cs typeface="Segoe UI Light" panose="020B0502040204020203" pitchFamily="34" charset="0"/>
                        </a:rPr>
                        <a:t> | Creating XML from Relational Data</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5486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Representing Data with XML</a:t>
            </a:r>
            <a:br>
              <a:rPr lang="en-GB" dirty="0" smtClean="0"/>
            </a:br>
            <a:r>
              <a:rPr lang="en-GB" sz="3600" dirty="0" smtClean="0">
                <a:solidFill>
                  <a:schemeClr val="bg1">
                    <a:lumMod val="50000"/>
                  </a:schemeClr>
                </a:solidFill>
              </a:rPr>
              <a:t>Basic XML Structure</a:t>
            </a:r>
            <a:endParaRPr lang="en-GB" sz="3600" dirty="0">
              <a:solidFill>
                <a:schemeClr val="bg1">
                  <a:lumMod val="50000"/>
                </a:schemeClr>
              </a:solidFill>
            </a:endParaRPr>
          </a:p>
        </p:txBody>
      </p:sp>
      <p:sp>
        <p:nvSpPr>
          <p:cNvPr id="4" name="Rectangle 3"/>
          <p:cNvSpPr/>
          <p:nvPr/>
        </p:nvSpPr>
        <p:spPr>
          <a:xfrm>
            <a:off x="379514" y="1164134"/>
            <a:ext cx="11470107" cy="5262979"/>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2400" dirty="0">
                <a:solidFill>
                  <a:srgbClr val="0000FF"/>
                </a:solidFill>
              </a:rPr>
              <a:t>&lt;?xml version="1.0" encoding="ISO-8859-1"?&gt;</a:t>
            </a:r>
          </a:p>
          <a:p>
            <a:r>
              <a:rPr lang="en-GB" sz="2400" dirty="0">
                <a:solidFill>
                  <a:srgbClr val="0000FF"/>
                </a:solidFill>
              </a:rPr>
              <a:t>&lt;</a:t>
            </a:r>
            <a:r>
              <a:rPr lang="en-GB" sz="2400" dirty="0">
                <a:solidFill>
                  <a:srgbClr val="990000"/>
                </a:solidFill>
              </a:rPr>
              <a:t>order</a:t>
            </a:r>
            <a:r>
              <a:rPr lang="en-GB" sz="2400" dirty="0">
                <a:solidFill>
                  <a:srgbClr val="0000FF"/>
                </a:solidFill>
              </a:rPr>
              <a:t> </a:t>
            </a:r>
            <a:r>
              <a:rPr lang="en-GB" sz="2400" dirty="0">
                <a:solidFill>
                  <a:srgbClr val="990000"/>
                </a:solidFill>
              </a:rPr>
              <a:t>id</a:t>
            </a:r>
            <a:r>
              <a:rPr lang="en-GB" sz="2400" dirty="0">
                <a:solidFill>
                  <a:srgbClr val="0000FF"/>
                </a:solidFill>
              </a:rPr>
              <a:t>="</a:t>
            </a:r>
            <a:r>
              <a:rPr lang="en-GB" sz="2400" dirty="0">
                <a:solidFill>
                  <a:srgbClr val="000000"/>
                </a:solidFill>
              </a:rPr>
              <a:t>123456</a:t>
            </a:r>
            <a:r>
              <a:rPr lang="en-GB" sz="2400" dirty="0">
                <a:solidFill>
                  <a:srgbClr val="0000FF"/>
                </a:solidFill>
              </a:rPr>
              <a:t>" </a:t>
            </a:r>
            <a:r>
              <a:rPr lang="en-GB" sz="2400" dirty="0">
                <a:solidFill>
                  <a:srgbClr val="990000"/>
                </a:solidFill>
              </a:rPr>
              <a:t>date</a:t>
            </a:r>
            <a:r>
              <a:rPr lang="en-GB" sz="2400" dirty="0">
                <a:solidFill>
                  <a:srgbClr val="0000FF"/>
                </a:solidFill>
              </a:rPr>
              <a:t>="</a:t>
            </a:r>
            <a:r>
              <a:rPr lang="en-GB" sz="2400" dirty="0">
                <a:solidFill>
                  <a:srgbClr val="000000"/>
                </a:solidFill>
              </a:rPr>
              <a:t>2015-01-01</a:t>
            </a:r>
            <a:r>
              <a:rPr lang="en-GB" sz="2400" dirty="0">
                <a:solidFill>
                  <a:srgbClr val="0000FF"/>
                </a:solidFill>
              </a:rPr>
              <a:t>"&gt;</a:t>
            </a:r>
          </a:p>
          <a:p>
            <a:r>
              <a:rPr lang="en-GB" sz="2400" dirty="0">
                <a:solidFill>
                  <a:srgbClr val="0000FF"/>
                </a:solidFill>
              </a:rPr>
              <a:t>  &lt;</a:t>
            </a:r>
            <a:r>
              <a:rPr lang="en-GB" sz="2400" dirty="0">
                <a:solidFill>
                  <a:srgbClr val="990000"/>
                </a:solidFill>
              </a:rPr>
              <a:t>salesperson id</a:t>
            </a:r>
            <a:r>
              <a:rPr lang="en-GB" sz="2400" dirty="0">
                <a:solidFill>
                  <a:srgbClr val="0000FF"/>
                </a:solidFill>
              </a:rPr>
              <a:t>="</a:t>
            </a:r>
            <a:r>
              <a:rPr lang="en-GB" sz="2400" dirty="0">
                <a:solidFill>
                  <a:srgbClr val="000000"/>
                </a:solidFill>
              </a:rPr>
              <a:t>123</a:t>
            </a:r>
            <a:r>
              <a:rPr lang="en-GB" sz="2400" dirty="0">
                <a:solidFill>
                  <a:srgbClr val="0000FF"/>
                </a:solidFill>
              </a:rPr>
              <a:t>"&gt;</a:t>
            </a:r>
          </a:p>
          <a:p>
            <a:r>
              <a:rPr lang="en-GB" sz="2400" dirty="0">
                <a:solidFill>
                  <a:srgbClr val="0000FF"/>
                </a:solidFill>
              </a:rPr>
              <a:t>    &lt;</a:t>
            </a:r>
            <a:r>
              <a:rPr lang="en-GB" sz="2400" dirty="0">
                <a:solidFill>
                  <a:srgbClr val="990000"/>
                </a:solidFill>
              </a:rPr>
              <a:t>name</a:t>
            </a:r>
            <a:r>
              <a:rPr lang="en-GB" sz="2400" dirty="0">
                <a:solidFill>
                  <a:srgbClr val="0000FF"/>
                </a:solidFill>
              </a:rPr>
              <a:t>&gt;</a:t>
            </a:r>
            <a:r>
              <a:rPr lang="en-GB" sz="2400" dirty="0"/>
              <a:t>Naomi Sharp</a:t>
            </a:r>
            <a:r>
              <a:rPr lang="en-GB" sz="2400" dirty="0">
                <a:solidFill>
                  <a:srgbClr val="0000FF"/>
                </a:solidFill>
              </a:rPr>
              <a:t>&lt;/</a:t>
            </a:r>
            <a:r>
              <a:rPr lang="en-GB" sz="2400" dirty="0">
                <a:solidFill>
                  <a:srgbClr val="990000"/>
                </a:solidFill>
              </a:rPr>
              <a:t>name</a:t>
            </a:r>
            <a:r>
              <a:rPr lang="en-GB" sz="2400" dirty="0">
                <a:solidFill>
                  <a:srgbClr val="0000FF"/>
                </a:solidFill>
              </a:rPr>
              <a:t>&gt;</a:t>
            </a:r>
          </a:p>
          <a:p>
            <a:r>
              <a:rPr lang="en-GB" sz="2400" dirty="0">
                <a:solidFill>
                  <a:srgbClr val="0000FF"/>
                </a:solidFill>
              </a:rPr>
              <a:t>  &lt;/</a:t>
            </a:r>
            <a:r>
              <a:rPr lang="en-GB" sz="2400" dirty="0">
                <a:solidFill>
                  <a:srgbClr val="990000"/>
                </a:solidFill>
              </a:rPr>
              <a:t>salesperson</a:t>
            </a:r>
            <a:r>
              <a:rPr lang="en-GB" sz="2400" dirty="0">
                <a:solidFill>
                  <a:srgbClr val="0000FF"/>
                </a:solidFill>
              </a:rPr>
              <a:t>&gt;</a:t>
            </a:r>
          </a:p>
          <a:p>
            <a:r>
              <a:rPr lang="en-GB" sz="2400" dirty="0">
                <a:solidFill>
                  <a:srgbClr val="0000FF"/>
                </a:solidFill>
              </a:rPr>
              <a:t>  &lt;</a:t>
            </a:r>
            <a:r>
              <a:rPr lang="en-GB" sz="2400" dirty="0">
                <a:solidFill>
                  <a:srgbClr val="990000"/>
                </a:solidFill>
              </a:rPr>
              <a:t>customer</a:t>
            </a:r>
            <a:r>
              <a:rPr lang="en-GB" sz="2400" dirty="0">
                <a:solidFill>
                  <a:srgbClr val="0000FF"/>
                </a:solidFill>
              </a:rPr>
              <a:t> </a:t>
            </a:r>
            <a:r>
              <a:rPr lang="en-GB" sz="2400" dirty="0">
                <a:solidFill>
                  <a:srgbClr val="990000"/>
                </a:solidFill>
              </a:rPr>
              <a:t>id</a:t>
            </a:r>
            <a:r>
              <a:rPr lang="en-GB" sz="2400" dirty="0">
                <a:solidFill>
                  <a:srgbClr val="0000FF"/>
                </a:solidFill>
              </a:rPr>
              <a:t>="</a:t>
            </a:r>
            <a:r>
              <a:rPr lang="en-GB" sz="2400" dirty="0">
                <a:solidFill>
                  <a:srgbClr val="000000"/>
                </a:solidFill>
              </a:rPr>
              <a:t>921</a:t>
            </a:r>
            <a:r>
              <a:rPr lang="en-GB" sz="2400" dirty="0">
                <a:solidFill>
                  <a:srgbClr val="0000FF"/>
                </a:solidFill>
              </a:rPr>
              <a:t>"&gt;</a:t>
            </a:r>
          </a:p>
          <a:p>
            <a:r>
              <a:rPr lang="en-GB" sz="2400" dirty="0">
                <a:solidFill>
                  <a:srgbClr val="0000FF"/>
                </a:solidFill>
              </a:rPr>
              <a:t>    &lt;</a:t>
            </a:r>
            <a:r>
              <a:rPr lang="en-GB" sz="2400" dirty="0">
                <a:solidFill>
                  <a:srgbClr val="990000"/>
                </a:solidFill>
              </a:rPr>
              <a:t>name</a:t>
            </a:r>
            <a:r>
              <a:rPr lang="en-GB" sz="2400" dirty="0">
                <a:solidFill>
                  <a:srgbClr val="0000FF"/>
                </a:solidFill>
              </a:rPr>
              <a:t>&gt;</a:t>
            </a:r>
            <a:r>
              <a:rPr lang="en-GB" sz="2400" dirty="0"/>
              <a:t>Dan Drayton</a:t>
            </a:r>
            <a:r>
              <a:rPr lang="en-GB" sz="2400" dirty="0">
                <a:solidFill>
                  <a:srgbClr val="0000FF"/>
                </a:solidFill>
              </a:rPr>
              <a:t>&lt;/</a:t>
            </a:r>
            <a:r>
              <a:rPr lang="en-GB" sz="2400" dirty="0">
                <a:solidFill>
                  <a:srgbClr val="990000"/>
                </a:solidFill>
              </a:rPr>
              <a:t>name</a:t>
            </a:r>
            <a:r>
              <a:rPr lang="en-GB" sz="2400" dirty="0">
                <a:solidFill>
                  <a:srgbClr val="0000FF"/>
                </a:solidFill>
              </a:rPr>
              <a:t>&gt;</a:t>
            </a:r>
          </a:p>
          <a:p>
            <a:r>
              <a:rPr lang="en-GB" sz="2400" dirty="0" smtClean="0">
                <a:solidFill>
                  <a:srgbClr val="0000FF"/>
                </a:solidFill>
              </a:rPr>
              <a:t>  &lt;/</a:t>
            </a:r>
            <a:r>
              <a:rPr lang="en-GB" sz="2400" dirty="0">
                <a:solidFill>
                  <a:srgbClr val="990000"/>
                </a:solidFill>
              </a:rPr>
              <a:t>customer</a:t>
            </a:r>
            <a:r>
              <a:rPr lang="en-GB" sz="2400" dirty="0" smtClean="0">
                <a:solidFill>
                  <a:srgbClr val="0000FF"/>
                </a:solidFill>
              </a:rPr>
              <a:t>&gt;</a:t>
            </a:r>
          </a:p>
          <a:p>
            <a:r>
              <a:rPr lang="en-GB" sz="2400" dirty="0">
                <a:solidFill>
                  <a:srgbClr val="0000FF"/>
                </a:solidFill>
              </a:rPr>
              <a:t>  </a:t>
            </a:r>
            <a:r>
              <a:rPr lang="en-GB" sz="2400" dirty="0">
                <a:solidFill>
                  <a:schemeClr val="bg1">
                    <a:lumMod val="50000"/>
                  </a:schemeClr>
                </a:solidFill>
              </a:rPr>
              <a:t>&lt;!-- an order may contain multiple items --&gt;</a:t>
            </a:r>
          </a:p>
          <a:p>
            <a:r>
              <a:rPr lang="en-GB" sz="2400" dirty="0">
                <a:solidFill>
                  <a:srgbClr val="0000FF"/>
                </a:solidFill>
              </a:rPr>
              <a:t>  &lt;</a:t>
            </a:r>
            <a:r>
              <a:rPr lang="en-GB" sz="2400" dirty="0">
                <a:solidFill>
                  <a:srgbClr val="990000"/>
                </a:solidFill>
              </a:rPr>
              <a:t>items</a:t>
            </a:r>
            <a:r>
              <a:rPr lang="en-GB" sz="2400" dirty="0">
                <a:solidFill>
                  <a:srgbClr val="0000FF"/>
                </a:solidFill>
              </a:rPr>
              <a:t>&gt;</a:t>
            </a:r>
          </a:p>
          <a:p>
            <a:r>
              <a:rPr lang="en-GB" sz="2400" dirty="0">
                <a:solidFill>
                  <a:srgbClr val="0000FF"/>
                </a:solidFill>
              </a:rPr>
              <a:t>    &lt;</a:t>
            </a:r>
            <a:r>
              <a:rPr lang="en-GB" sz="2400" dirty="0">
                <a:solidFill>
                  <a:srgbClr val="990000"/>
                </a:solidFill>
              </a:rPr>
              <a:t>item</a:t>
            </a:r>
            <a:r>
              <a:rPr lang="en-GB" sz="2400" dirty="0">
                <a:solidFill>
                  <a:srgbClr val="0000FF"/>
                </a:solidFill>
              </a:rPr>
              <a:t> </a:t>
            </a:r>
            <a:r>
              <a:rPr lang="en-GB" sz="2400" dirty="0">
                <a:solidFill>
                  <a:srgbClr val="990000"/>
                </a:solidFill>
              </a:rPr>
              <a:t>id</a:t>
            </a:r>
            <a:r>
              <a:rPr lang="en-GB" sz="2400" dirty="0">
                <a:solidFill>
                  <a:srgbClr val="0000FF"/>
                </a:solidFill>
              </a:rPr>
              <a:t>="</a:t>
            </a:r>
            <a:r>
              <a:rPr lang="en-GB" sz="2400" dirty="0">
                <a:solidFill>
                  <a:srgbClr val="000000"/>
                </a:solidFill>
              </a:rPr>
              <a:t>561</a:t>
            </a:r>
            <a:r>
              <a:rPr lang="en-GB" sz="2400" dirty="0">
                <a:solidFill>
                  <a:srgbClr val="0000FF"/>
                </a:solidFill>
              </a:rPr>
              <a:t>" </a:t>
            </a:r>
            <a:r>
              <a:rPr lang="en-GB" sz="2400" dirty="0">
                <a:solidFill>
                  <a:srgbClr val="990000"/>
                </a:solidFill>
              </a:rPr>
              <a:t>quantity</a:t>
            </a:r>
            <a:r>
              <a:rPr lang="en-GB" sz="2400" dirty="0">
                <a:solidFill>
                  <a:srgbClr val="0000FF"/>
                </a:solidFill>
              </a:rPr>
              <a:t>="</a:t>
            </a:r>
            <a:r>
              <a:rPr lang="en-GB" sz="2400" dirty="0">
                <a:solidFill>
                  <a:srgbClr val="000000"/>
                </a:solidFill>
              </a:rPr>
              <a:t>1</a:t>
            </a:r>
            <a:r>
              <a:rPr lang="en-GB" sz="2400" dirty="0">
                <a:solidFill>
                  <a:srgbClr val="0000FF"/>
                </a:solidFill>
              </a:rPr>
              <a:t>"/&gt;</a:t>
            </a:r>
          </a:p>
          <a:p>
            <a:r>
              <a:rPr lang="en-GB" sz="2400" dirty="0">
                <a:solidFill>
                  <a:srgbClr val="0000FF"/>
                </a:solidFill>
              </a:rPr>
              <a:t>    &lt;</a:t>
            </a:r>
            <a:r>
              <a:rPr lang="en-GB" sz="2400" dirty="0">
                <a:solidFill>
                  <a:srgbClr val="990000"/>
                </a:solidFill>
              </a:rPr>
              <a:t>item</a:t>
            </a:r>
            <a:r>
              <a:rPr lang="en-GB" sz="2400" dirty="0">
                <a:solidFill>
                  <a:srgbClr val="0000FF"/>
                </a:solidFill>
              </a:rPr>
              <a:t> </a:t>
            </a:r>
            <a:r>
              <a:rPr lang="en-GB" sz="2400" dirty="0">
                <a:solidFill>
                  <a:srgbClr val="990000"/>
                </a:solidFill>
              </a:rPr>
              <a:t>id</a:t>
            </a:r>
            <a:r>
              <a:rPr lang="en-GB" sz="2400" dirty="0">
                <a:solidFill>
                  <a:srgbClr val="0000FF"/>
                </a:solidFill>
              </a:rPr>
              <a:t>="</a:t>
            </a:r>
            <a:r>
              <a:rPr lang="en-GB" sz="2400" dirty="0">
                <a:solidFill>
                  <a:srgbClr val="000000"/>
                </a:solidFill>
              </a:rPr>
              <a:t>127</a:t>
            </a:r>
            <a:r>
              <a:rPr lang="en-GB" sz="2400" dirty="0">
                <a:solidFill>
                  <a:srgbClr val="0000FF"/>
                </a:solidFill>
              </a:rPr>
              <a:t>" </a:t>
            </a:r>
            <a:r>
              <a:rPr lang="en-GB" sz="2400" dirty="0">
                <a:solidFill>
                  <a:srgbClr val="990000"/>
                </a:solidFill>
              </a:rPr>
              <a:t>quantity</a:t>
            </a:r>
            <a:r>
              <a:rPr lang="en-GB" sz="2400" dirty="0">
                <a:solidFill>
                  <a:srgbClr val="0000FF"/>
                </a:solidFill>
              </a:rPr>
              <a:t>="</a:t>
            </a:r>
            <a:r>
              <a:rPr lang="en-GB" sz="2400" dirty="0">
                <a:solidFill>
                  <a:srgbClr val="000000"/>
                </a:solidFill>
              </a:rPr>
              <a:t>2</a:t>
            </a:r>
            <a:r>
              <a:rPr lang="en-GB" sz="2400" dirty="0">
                <a:solidFill>
                  <a:srgbClr val="0000FF"/>
                </a:solidFill>
              </a:rPr>
              <a:t>"/&gt;</a:t>
            </a:r>
          </a:p>
          <a:p>
            <a:r>
              <a:rPr lang="en-GB" sz="2400" dirty="0">
                <a:solidFill>
                  <a:srgbClr val="0000FF"/>
                </a:solidFill>
              </a:rPr>
              <a:t>  &lt;/</a:t>
            </a:r>
            <a:r>
              <a:rPr lang="en-GB" sz="2400" dirty="0">
                <a:solidFill>
                  <a:srgbClr val="990000"/>
                </a:solidFill>
              </a:rPr>
              <a:t>items</a:t>
            </a:r>
            <a:r>
              <a:rPr lang="en-GB" sz="2400" dirty="0">
                <a:solidFill>
                  <a:srgbClr val="0000FF"/>
                </a:solidFill>
              </a:rPr>
              <a:t>&gt;</a:t>
            </a:r>
          </a:p>
          <a:p>
            <a:r>
              <a:rPr lang="en-GB" sz="2400" dirty="0">
                <a:solidFill>
                  <a:srgbClr val="0000FF"/>
                </a:solidFill>
              </a:rPr>
              <a:t>&lt;/</a:t>
            </a:r>
            <a:r>
              <a:rPr lang="en-GB" sz="2400" dirty="0">
                <a:solidFill>
                  <a:srgbClr val="990000"/>
                </a:solidFill>
              </a:rPr>
              <a:t>order</a:t>
            </a:r>
            <a:r>
              <a:rPr lang="en-GB" sz="2400" dirty="0">
                <a:solidFill>
                  <a:srgbClr val="0000FF"/>
                </a:solidFill>
              </a:rPr>
              <a:t>&gt;</a:t>
            </a:r>
            <a:endParaRPr lang="en-GB" sz="2400" dirty="0">
              <a:latin typeface="Consolas" panose="020B0609020204030204" pitchFamily="49" charset="0"/>
              <a:cs typeface="Consolas" panose="020B0609020204030204" pitchFamily="49" charset="0"/>
            </a:endParaRPr>
          </a:p>
        </p:txBody>
      </p:sp>
      <p:sp>
        <p:nvSpPr>
          <p:cNvPr id="5" name="Rectangular Callout 4"/>
          <p:cNvSpPr/>
          <p:nvPr/>
        </p:nvSpPr>
        <p:spPr>
          <a:xfrm>
            <a:off x="6693073" y="2699096"/>
            <a:ext cx="2868461" cy="413359"/>
          </a:xfrm>
          <a:prstGeom prst="wedgeRectCallout">
            <a:avLst>
              <a:gd name="adj1" fmla="val -88975"/>
              <a:gd name="adj2" fmla="val -324904"/>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a:t>p</a:t>
            </a:r>
            <a:r>
              <a:rPr lang="en-GB" sz="2000" b="1" dirty="0" smtClean="0"/>
              <a:t>rocessing </a:t>
            </a:r>
            <a:r>
              <a:rPr lang="en-GB" sz="2000" b="1" dirty="0"/>
              <a:t>i</a:t>
            </a:r>
            <a:r>
              <a:rPr lang="en-GB" sz="2000" b="1" dirty="0" smtClean="0"/>
              <a:t>nstruction</a:t>
            </a:r>
            <a:endParaRPr lang="en-GB" sz="2000" b="1" dirty="0"/>
          </a:p>
        </p:txBody>
      </p:sp>
      <p:sp>
        <p:nvSpPr>
          <p:cNvPr id="6" name="Rectangular Callout 5"/>
          <p:cNvSpPr/>
          <p:nvPr/>
        </p:nvSpPr>
        <p:spPr>
          <a:xfrm>
            <a:off x="3365369" y="6346954"/>
            <a:ext cx="3802347" cy="413359"/>
          </a:xfrm>
          <a:prstGeom prst="wedgeRectCallout">
            <a:avLst>
              <a:gd name="adj1" fmla="val -78580"/>
              <a:gd name="adj2" fmla="val -237206"/>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smtClean="0"/>
              <a:t>attribute – order is not enforced</a:t>
            </a:r>
            <a:endParaRPr lang="en-GB" sz="2000" b="1" dirty="0"/>
          </a:p>
        </p:txBody>
      </p:sp>
      <p:grpSp>
        <p:nvGrpSpPr>
          <p:cNvPr id="11" name="Group 10"/>
          <p:cNvGrpSpPr/>
          <p:nvPr/>
        </p:nvGrpSpPr>
        <p:grpSpPr>
          <a:xfrm>
            <a:off x="4339567" y="2023633"/>
            <a:ext cx="4010129" cy="1885117"/>
            <a:chOff x="5939104" y="2648179"/>
            <a:chExt cx="4010129" cy="1885117"/>
          </a:xfrm>
        </p:grpSpPr>
        <p:sp>
          <p:nvSpPr>
            <p:cNvPr id="7" name="Rectangular Callout 6"/>
            <p:cNvSpPr/>
            <p:nvPr/>
          </p:nvSpPr>
          <p:spPr>
            <a:xfrm>
              <a:off x="7686012" y="4119937"/>
              <a:ext cx="2263221" cy="413359"/>
            </a:xfrm>
            <a:prstGeom prst="wedgeRectCallout">
              <a:avLst>
                <a:gd name="adj1" fmla="val -107022"/>
                <a:gd name="adj2" fmla="val -289299"/>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smtClean="0"/>
                <a:t>element</a:t>
              </a:r>
              <a:endParaRPr lang="en-GB" sz="2000" b="1" dirty="0"/>
            </a:p>
          </p:txBody>
        </p:sp>
        <p:sp>
          <p:nvSpPr>
            <p:cNvPr id="8" name="Right Brace 7"/>
            <p:cNvSpPr/>
            <p:nvPr/>
          </p:nvSpPr>
          <p:spPr>
            <a:xfrm>
              <a:off x="5939104" y="2648179"/>
              <a:ext cx="467077" cy="958767"/>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grpSp>
      <p:sp>
        <p:nvSpPr>
          <p:cNvPr id="9" name="Rectangular Callout 8"/>
          <p:cNvSpPr/>
          <p:nvPr/>
        </p:nvSpPr>
        <p:spPr>
          <a:xfrm>
            <a:off x="3365369" y="3852705"/>
            <a:ext cx="1891384" cy="324551"/>
          </a:xfrm>
          <a:prstGeom prst="wedgeRectCallout">
            <a:avLst>
              <a:gd name="adj1" fmla="val -58156"/>
              <a:gd name="adj2" fmla="val -90861"/>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smtClean="0"/>
              <a:t>text</a:t>
            </a:r>
            <a:endParaRPr lang="en-GB" sz="2000" b="1" dirty="0"/>
          </a:p>
        </p:txBody>
      </p:sp>
      <p:sp>
        <p:nvSpPr>
          <p:cNvPr id="10" name="Rectangular Callout 9"/>
          <p:cNvSpPr/>
          <p:nvPr/>
        </p:nvSpPr>
        <p:spPr>
          <a:xfrm>
            <a:off x="6007273" y="4856634"/>
            <a:ext cx="2726500" cy="785628"/>
          </a:xfrm>
          <a:prstGeom prst="wedgeRectCallout">
            <a:avLst>
              <a:gd name="adj1" fmla="val -101485"/>
              <a:gd name="adj2" fmla="val 25328"/>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smtClean="0"/>
              <a:t>shorthand syntax for closing empty elements </a:t>
            </a:r>
            <a:endParaRPr lang="en-GB" sz="2000" b="1" dirty="0"/>
          </a:p>
        </p:txBody>
      </p:sp>
      <p:sp>
        <p:nvSpPr>
          <p:cNvPr id="12" name="Rectangular Callout 11"/>
          <p:cNvSpPr/>
          <p:nvPr/>
        </p:nvSpPr>
        <p:spPr>
          <a:xfrm>
            <a:off x="6693073" y="4241298"/>
            <a:ext cx="1891384" cy="324551"/>
          </a:xfrm>
          <a:prstGeom prst="wedgeRectCallout">
            <a:avLst>
              <a:gd name="adj1" fmla="val -84217"/>
              <a:gd name="adj2" fmla="val -13822"/>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smtClean="0"/>
              <a:t>comment</a:t>
            </a:r>
            <a:endParaRPr lang="en-GB" sz="2000" b="1" dirty="0"/>
          </a:p>
        </p:txBody>
      </p:sp>
    </p:spTree>
    <p:extLst>
      <p:ext uri="{BB962C8B-B14F-4D97-AF65-F5344CB8AC3E}">
        <p14:creationId xmlns:p14="http://schemas.microsoft.com/office/powerpoint/2010/main" val="30670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XML Document</a:t>
            </a:r>
            <a:endParaRPr lang="en-GB" dirty="0"/>
          </a:p>
        </p:txBody>
      </p:sp>
    </p:spTree>
    <p:extLst>
      <p:ext uri="{BB962C8B-B14F-4D97-AF65-F5344CB8AC3E}">
        <p14:creationId xmlns:p14="http://schemas.microsoft.com/office/powerpoint/2010/main" val="1263803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purl.org/dc/dcmitype/"/>
    <ds:schemaRef ds:uri="230e9df3-be65-4c73-a93b-d1236ebd677e"/>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27aa9422-7f1f-4c84-9cdf-302b1a67e513"/>
    <ds:schemaRef ds:uri="http://schemas.microsoft.com/sharepoint/v3"/>
  </ds:schemaRefs>
</ds:datastoreItem>
</file>

<file path=customXml/itemProps3.xml><?xml version="1.0" encoding="utf-8"?>
<ds:datastoreItem xmlns:ds="http://schemas.openxmlformats.org/officeDocument/2006/customXml" ds:itemID="{90F96512-05D2-4342-AE77-F82D9880A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4326</TotalTime>
  <Words>3661</Words>
  <Application>Microsoft Office PowerPoint</Application>
  <PresentationFormat>Widescreen</PresentationFormat>
  <Paragraphs>612</Paragraphs>
  <Slides>71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Consolas</vt:lpstr>
      <vt:lpstr>Courier New</vt:lpstr>
      <vt:lpstr>Segoe</vt:lpstr>
      <vt:lpstr>Segoe UI</vt:lpstr>
      <vt:lpstr>Segoe UI Light</vt:lpstr>
      <vt:lpstr>1_Office Theme</vt:lpstr>
      <vt:lpstr>Using XML in SQL Server and Azure SQL Database</vt:lpstr>
      <vt:lpstr>Meet Your Instructors</vt:lpstr>
      <vt:lpstr>Course Topics</vt:lpstr>
      <vt:lpstr>Setting Expectations</vt:lpstr>
      <vt:lpstr>PowerPoint Presentation</vt:lpstr>
      <vt:lpstr>Module Overview</vt:lpstr>
      <vt:lpstr>What is XML?</vt:lpstr>
      <vt:lpstr>Representing Data with XML Basic XML Structure</vt:lpstr>
      <vt:lpstr>An XML Document</vt:lpstr>
      <vt:lpstr>Representing Data with XML Node Trees</vt:lpstr>
      <vt:lpstr>Representing Data with XML Documents vs Fragments</vt:lpstr>
      <vt:lpstr>XML Namespaces</vt:lpstr>
      <vt:lpstr>XML Support In SQL Server and Azure SQL Database</vt:lpstr>
      <vt:lpstr>XML Support Scenarios for XML in a Database</vt:lpstr>
      <vt:lpstr>Introduction to XML Data</vt:lpstr>
      <vt:lpstr>PowerPoint Presentation</vt:lpstr>
      <vt:lpstr>Module Overview</vt:lpstr>
      <vt:lpstr>The xml Data Type</vt:lpstr>
      <vt:lpstr>The xml Data Type</vt:lpstr>
      <vt:lpstr>XQuery Basic Syntax</vt:lpstr>
      <vt:lpstr>XQuery FLWOR Queries</vt:lpstr>
      <vt:lpstr>Querying the xml Data Type</vt:lpstr>
      <vt:lpstr>Querying the xml Data Type</vt:lpstr>
      <vt:lpstr>Modifying the xml Data Type</vt:lpstr>
      <vt:lpstr>Modifying the xml Data Type</vt:lpstr>
      <vt:lpstr>Storing and Querying XML</vt:lpstr>
      <vt:lpstr>PowerPoint Presentation</vt:lpstr>
      <vt:lpstr>Module Overview</vt:lpstr>
      <vt:lpstr>Introduction to XML Indexes</vt:lpstr>
      <vt:lpstr>Primary XML Index</vt:lpstr>
      <vt:lpstr>Secondary XML Indexes</vt:lpstr>
      <vt:lpstr>Using XML Indexes</vt:lpstr>
      <vt:lpstr>Implementing XML Indexes</vt:lpstr>
      <vt:lpstr>PowerPoint Presentation</vt:lpstr>
      <vt:lpstr>Module Overview</vt:lpstr>
      <vt:lpstr>XML Schema</vt:lpstr>
      <vt:lpstr>Validating XML with an XML Schema</vt:lpstr>
      <vt:lpstr>XML Schema Collections</vt:lpstr>
      <vt:lpstr>Untyped XML vs. Typed XML</vt:lpstr>
      <vt:lpstr>Storing Fragments or Documents</vt:lpstr>
      <vt:lpstr>Using XML Schema Collections</vt:lpstr>
      <vt:lpstr>Working with Typed XML</vt:lpstr>
      <vt:lpstr>PowerPoint Presentation</vt:lpstr>
      <vt:lpstr>Module Overview</vt:lpstr>
      <vt:lpstr>Options for Shredding XML</vt:lpstr>
      <vt:lpstr>The nodes Method</vt:lpstr>
      <vt:lpstr>Shredding XML with the nodes Method</vt:lpstr>
      <vt:lpstr>sp_xml_preparedocument and sp_xml_removedocument</vt:lpstr>
      <vt:lpstr>OPENXML</vt:lpstr>
      <vt:lpstr>Using OPENXML</vt:lpstr>
      <vt:lpstr>OPENXML with Namespaces</vt:lpstr>
      <vt:lpstr>Using OPEN XML with a Namespace</vt:lpstr>
      <vt:lpstr>XML Metadata Properties</vt:lpstr>
      <vt:lpstr>Using Metadata Columns</vt:lpstr>
      <vt:lpstr>Creating Relational Data from XML</vt:lpstr>
      <vt:lpstr>PowerPoint Presentation</vt:lpstr>
      <vt:lpstr>Module Overview</vt:lpstr>
      <vt:lpstr>The FOR XML Clause</vt:lpstr>
      <vt:lpstr>RAW Mode</vt:lpstr>
      <vt:lpstr>Using RAW Mode</vt:lpstr>
      <vt:lpstr>AUTO Mode</vt:lpstr>
      <vt:lpstr>Using AUTO Mode</vt:lpstr>
      <vt:lpstr>EXPLICIT Mode</vt:lpstr>
      <vt:lpstr>Using EXPLICIT Mode</vt:lpstr>
      <vt:lpstr>PATH Mode</vt:lpstr>
      <vt:lpstr>Using PATH Mode</vt:lpstr>
      <vt:lpstr>Using Namespaces with FOR XML</vt:lpstr>
      <vt:lpstr>Using Namespaces with FOR XML</vt:lpstr>
      <vt:lpstr>Creating XML from Relational Data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XML in SQL Server and Azure SQL Database</dc:title>
  <dc:creator>Frank Gartland</dc:creator>
  <cp:lastModifiedBy>Pete Harris</cp:lastModifiedBy>
  <cp:revision>145</cp:revision>
  <dcterms:created xsi:type="dcterms:W3CDTF">2013-02-15T23:12:42Z</dcterms:created>
  <dcterms:modified xsi:type="dcterms:W3CDTF">2015-03-19T22:51:44Z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