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98" r:id="rId2"/>
  </p:sldMasterIdLst>
  <p:notesMasterIdLst>
    <p:notesMasterId r:id="rId11"/>
  </p:notesMasterIdLst>
  <p:sldIdLst>
    <p:sldId id="313" r:id="rId3"/>
    <p:sldId id="304" r:id="rId4"/>
    <p:sldId id="306" r:id="rId5"/>
    <p:sldId id="382" r:id="rId6"/>
    <p:sldId id="383" r:id="rId7"/>
    <p:sldId id="365" r:id="rId8"/>
    <p:sldId id="384" r:id="rId9"/>
    <p:sldId id="379"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570189A1-A0AC-4116-A725-F3741B583839}">
          <p14:sldIdLst>
            <p14:sldId id="313"/>
          </p14:sldIdLst>
        </p14:section>
        <p14:section name="实验技术及算法" id="{4A48F25D-22E3-4A87-B87E-0B4D92EB964C}">
          <p14:sldIdLst>
            <p14:sldId id="304"/>
            <p14:sldId id="306"/>
            <p14:sldId id="382"/>
            <p14:sldId id="383"/>
          </p14:sldIdLst>
        </p14:section>
        <p14:section name="实验结果及分析" id="{016C224D-8871-4B18-BB64-D0A4302874BF}">
          <p14:sldIdLst>
            <p14:sldId id="365"/>
            <p14:sldId id="384"/>
          </p14:sldIdLst>
        </p14:section>
        <p14:section name="End" id="{2E88E78C-B70A-4835-9299-8C4C17683B63}">
          <p14:sldIdLst>
            <p14:sldId id="379"/>
          </p14:sldIdLst>
        </p14:section>
      </p14:sectionLst>
    </p:ext>
    <p:ext uri="{EFAFB233-063F-42B5-8137-9DF3F51BA10A}">
      <p15:sldGuideLst xmlns:p15="http://schemas.microsoft.com/office/powerpoint/2012/main">
        <p15:guide id="1" orient="horz" pos="293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E7F7"/>
    <a:srgbClr val="E6E6E6"/>
    <a:srgbClr val="00FFFF"/>
    <a:srgbClr val="FB4F8C"/>
    <a:srgbClr val="044875"/>
    <a:srgbClr val="E74C2E"/>
    <a:srgbClr val="00C88A"/>
    <a:srgbClr val="2573E0"/>
    <a:srgbClr val="92278F"/>
    <a:srgbClr val="1AA3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68664" autoAdjust="0"/>
  </p:normalViewPr>
  <p:slideViewPr>
    <p:cSldViewPr snapToGrid="0">
      <p:cViewPr>
        <p:scale>
          <a:sx n="75" d="100"/>
          <a:sy n="75" d="100"/>
        </p:scale>
        <p:origin x="1656" y="106"/>
      </p:cViewPr>
      <p:guideLst>
        <p:guide orient="horz" pos="2935"/>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D9DA1-0FA6-4550-88F8-90A79C6B8C08}" type="datetimeFigureOut">
              <a:rPr lang="zh-CN" altLang="en-US" smtClean="0"/>
              <a:t>2018/5/29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F2383-22D9-4FF4-B8A1-E1F05902737D}" type="slidenum">
              <a:rPr lang="zh-CN" altLang="en-US" smtClean="0"/>
              <a:t>‹#›</a:t>
            </a:fld>
            <a:endParaRPr lang="zh-CN" altLang="en-US"/>
          </a:p>
        </p:txBody>
      </p:sp>
    </p:spTree>
    <p:extLst>
      <p:ext uri="{BB962C8B-B14F-4D97-AF65-F5344CB8AC3E}">
        <p14:creationId xmlns:p14="http://schemas.microsoft.com/office/powerpoint/2010/main" val="366767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0F2383-22D9-4FF4-B8A1-E1F05902737D}" type="slidenum">
              <a:rPr lang="zh-CN" altLang="en-US" smtClean="0"/>
              <a:t>1</a:t>
            </a:fld>
            <a:endParaRPr lang="zh-CN" altLang="en-US"/>
          </a:p>
        </p:txBody>
      </p:sp>
    </p:spTree>
    <p:extLst>
      <p:ext uri="{BB962C8B-B14F-4D97-AF65-F5344CB8AC3E}">
        <p14:creationId xmlns:p14="http://schemas.microsoft.com/office/powerpoint/2010/main" val="93475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dirty="0"/>
              <a:t>随着各类序列建模算法的出现</a:t>
            </a:r>
            <a:r>
              <a:rPr lang="en-US" altLang="zh-CN" sz="1000" dirty="0"/>
              <a:t>[6]</a:t>
            </a:r>
            <a:r>
              <a:rPr lang="zh-CN" altLang="en-US" sz="1000" dirty="0"/>
              <a:t>， 促进了计算机音乐生成的深入发展。</a:t>
            </a:r>
          </a:p>
          <a:p>
            <a:r>
              <a:rPr lang="zh-CN" altLang="en-US" sz="1000" dirty="0"/>
              <a:t>早期的音乐生成算法规定了一定的音名， 音高范围， 时值取值范围之后让计算机</a:t>
            </a:r>
          </a:p>
          <a:p>
            <a:r>
              <a:rPr lang="zh-CN" altLang="en-US" sz="1000" dirty="0"/>
              <a:t>随机产生旋律。 近年来， 提出了若干浅层结构的音乐生成算法， 例如隐形马尔科</a:t>
            </a:r>
          </a:p>
          <a:p>
            <a:r>
              <a:rPr lang="zh-CN" altLang="en-US" sz="1000" dirty="0"/>
              <a:t>夫模型</a:t>
            </a:r>
            <a:r>
              <a:rPr lang="en-US" altLang="zh-CN" sz="1000" dirty="0"/>
              <a:t>[7]</a:t>
            </a:r>
            <a:r>
              <a:rPr lang="zh-CN" altLang="en-US" sz="1000" dirty="0"/>
              <a:t>， 条件随机场</a:t>
            </a:r>
            <a:r>
              <a:rPr lang="en-US" altLang="zh-CN" sz="1000" dirty="0"/>
              <a:t>[8]</a:t>
            </a:r>
            <a:r>
              <a:rPr lang="zh-CN" altLang="en-US" sz="1000" dirty="0"/>
              <a:t>等。 特别是， </a:t>
            </a:r>
            <a:r>
              <a:rPr lang="en-US" altLang="zh-CN" sz="1000" dirty="0"/>
              <a:t>Frank </a:t>
            </a:r>
            <a:r>
              <a:rPr lang="zh-CN" altLang="en-US" sz="1000" dirty="0"/>
              <a:t>等人提出的 </a:t>
            </a:r>
            <a:r>
              <a:rPr lang="en-US" altLang="zh-CN" sz="1000" dirty="0"/>
              <a:t>Tree-Based </a:t>
            </a:r>
            <a:r>
              <a:rPr lang="zh-CN" altLang="en-US" sz="1000" dirty="0"/>
              <a:t>音乐生成</a:t>
            </a:r>
          </a:p>
          <a:p>
            <a:r>
              <a:rPr lang="zh-CN" altLang="en-US" sz="1000" dirty="0"/>
              <a:t>方法</a:t>
            </a:r>
            <a:r>
              <a:rPr lang="en-US" altLang="zh-CN" sz="1000" dirty="0"/>
              <a:t>[9]</a:t>
            </a:r>
            <a:r>
              <a:rPr lang="zh-CN" altLang="en-US" sz="1000" dirty="0"/>
              <a:t>， </a:t>
            </a:r>
            <a:r>
              <a:rPr lang="en-US" altLang="zh-CN" sz="1000" dirty="0"/>
              <a:t>Walter </a:t>
            </a:r>
            <a:r>
              <a:rPr lang="zh-CN" altLang="en-US" sz="1000" dirty="0"/>
              <a:t>等人提出的基于 </a:t>
            </a:r>
            <a:r>
              <a:rPr lang="en-US" altLang="zh-CN" sz="1000" dirty="0"/>
              <a:t>HMM </a:t>
            </a:r>
            <a:r>
              <a:rPr lang="zh-CN" altLang="en-US" sz="1000" dirty="0"/>
              <a:t>的音乐生成模型</a:t>
            </a:r>
            <a:r>
              <a:rPr lang="en-US" altLang="zh-CN" sz="1000" dirty="0"/>
              <a:t>[10]</a:t>
            </a:r>
            <a:r>
              <a:rPr lang="zh-CN" altLang="en-US" sz="1000" dirty="0"/>
              <a:t>， 以及 </a:t>
            </a:r>
            <a:r>
              <a:rPr lang="en-US" altLang="zh-CN" sz="1000" dirty="0"/>
              <a:t>Huang </a:t>
            </a:r>
            <a:r>
              <a:rPr lang="zh-CN" altLang="en-US" sz="1000" dirty="0"/>
              <a:t>等人</a:t>
            </a:r>
          </a:p>
          <a:p>
            <a:r>
              <a:rPr lang="zh-CN" altLang="en-US" sz="1000" dirty="0"/>
              <a:t>提出基于深度信念网络</a:t>
            </a:r>
            <a:r>
              <a:rPr lang="en-US" altLang="zh-CN" sz="1000" dirty="0"/>
              <a:t>[11]</a:t>
            </a:r>
            <a:r>
              <a:rPr lang="zh-CN" altLang="en-US" sz="1000" dirty="0"/>
              <a:t>的音乐生成方法</a:t>
            </a:r>
            <a:r>
              <a:rPr lang="en-US" altLang="zh-CN" sz="1000" dirty="0"/>
              <a:t>[12]</a:t>
            </a:r>
            <a:r>
              <a:rPr lang="zh-CN" altLang="en-US" sz="1000" dirty="0"/>
              <a:t>。</a:t>
            </a:r>
            <a:r>
              <a:rPr lang="zh-CN" altLang="en-US" sz="1000" dirty="0">
                <a:solidFill>
                  <a:srgbClr val="000000"/>
                </a:solidFill>
                <a:latin typeface="SimSun" panose="02010600030101010101" pitchFamily="2" charset="-122"/>
                <a:ea typeface="SimSun" panose="02010600030101010101" pitchFamily="2" charset="-122"/>
              </a:rPr>
              <a:t>基于字符级</a:t>
            </a:r>
            <a:r>
              <a:rPr lang="en-US" altLang="zh-CN" sz="1000" dirty="0">
                <a:solidFill>
                  <a:srgbClr val="000000"/>
                </a:solidFill>
                <a:latin typeface="TimesNewRomanPSMT"/>
              </a:rPr>
              <a:t>( Character-level) </a:t>
            </a:r>
            <a:r>
              <a:rPr lang="zh-CN" altLang="en-US" sz="1000" dirty="0">
                <a:solidFill>
                  <a:srgbClr val="000000"/>
                </a:solidFill>
                <a:latin typeface="SimSun" panose="02010600030101010101" pitchFamily="2" charset="-122"/>
                <a:ea typeface="SimSun" panose="02010600030101010101" pitchFamily="2" charset="-122"/>
              </a:rPr>
              <a:t>的深度递归神经网络</a:t>
            </a:r>
            <a:r>
              <a:rPr lang="en-US" altLang="zh-CN" sz="1000" dirty="0">
                <a:solidFill>
                  <a:srgbClr val="000000"/>
                </a:solidFill>
                <a:latin typeface="TimesNewRomanPSMT"/>
              </a:rPr>
              <a:t>( Char-RNN) </a:t>
            </a:r>
            <a:r>
              <a:rPr lang="zh-CN" altLang="en-US" sz="1000" dirty="0">
                <a:solidFill>
                  <a:srgbClr val="000000"/>
                </a:solidFill>
                <a:latin typeface="SimSun" panose="02010600030101010101" pitchFamily="2" charset="-122"/>
                <a:ea typeface="SimSun" panose="02010600030101010101" pitchFamily="2" charset="-122"/>
              </a:rPr>
              <a:t>在文本生成</a:t>
            </a:r>
            <a:br>
              <a:rPr lang="zh-CN" altLang="en-US" sz="1000" dirty="0">
                <a:solidFill>
                  <a:srgbClr val="000000"/>
                </a:solidFill>
                <a:latin typeface="SimSun" panose="02010600030101010101" pitchFamily="2" charset="-122"/>
                <a:ea typeface="SimSun" panose="02010600030101010101" pitchFamily="2" charset="-122"/>
              </a:rPr>
            </a:br>
            <a:r>
              <a:rPr lang="zh-CN" altLang="en-US" sz="1000" dirty="0">
                <a:solidFill>
                  <a:srgbClr val="000000"/>
                </a:solidFill>
                <a:latin typeface="SimSun" panose="02010600030101010101" pitchFamily="2" charset="-122"/>
                <a:ea typeface="SimSun" panose="02010600030101010101" pitchFamily="2" charset="-122"/>
              </a:rPr>
              <a:t>中取得了较好的效果， 这启发了本文将 </a:t>
            </a:r>
            <a:r>
              <a:rPr lang="en-US" altLang="zh-CN" sz="1000" dirty="0">
                <a:solidFill>
                  <a:srgbClr val="000000"/>
                </a:solidFill>
                <a:latin typeface="TimesNewRomanPSMT"/>
              </a:rPr>
              <a:t>RNN </a:t>
            </a:r>
            <a:r>
              <a:rPr lang="zh-CN" altLang="en-US" sz="1000" dirty="0">
                <a:solidFill>
                  <a:srgbClr val="000000"/>
                </a:solidFill>
                <a:latin typeface="SimSun" panose="02010600030101010101" pitchFamily="2" charset="-122"/>
                <a:ea typeface="SimSun" panose="02010600030101010101" pitchFamily="2" charset="-122"/>
              </a:rPr>
              <a:t>应用于在计算机音乐生成。</a:t>
            </a:r>
            <a:r>
              <a:rPr lang="zh-CN" altLang="en-US" sz="1000" dirty="0"/>
              <a:t> </a:t>
            </a:r>
          </a:p>
        </p:txBody>
      </p:sp>
      <p:sp>
        <p:nvSpPr>
          <p:cNvPr id="4" name="灯片编号占位符 3"/>
          <p:cNvSpPr>
            <a:spLocks noGrp="1"/>
          </p:cNvSpPr>
          <p:nvPr>
            <p:ph type="sldNum" sz="quarter" idx="10"/>
          </p:nvPr>
        </p:nvSpPr>
        <p:spPr/>
        <p:txBody>
          <a:bodyPr/>
          <a:lstStyle/>
          <a:p>
            <a:fld id="{F50F2383-22D9-4FF4-B8A1-E1F05902737D}" type="slidenum">
              <a:rPr lang="zh-CN" altLang="en-US" smtClean="0"/>
              <a:t>2</a:t>
            </a:fld>
            <a:endParaRPr lang="zh-CN" altLang="en-US"/>
          </a:p>
        </p:txBody>
      </p:sp>
    </p:spTree>
    <p:extLst>
      <p:ext uri="{BB962C8B-B14F-4D97-AF65-F5344CB8AC3E}">
        <p14:creationId xmlns:p14="http://schemas.microsoft.com/office/powerpoint/2010/main" val="408011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0F2383-22D9-4FF4-B8A1-E1F05902737D}" type="slidenum">
              <a:rPr lang="zh-CN" altLang="en-US" smtClean="0"/>
              <a:t>4</a:t>
            </a:fld>
            <a:endParaRPr lang="zh-CN" altLang="en-US"/>
          </a:p>
        </p:txBody>
      </p:sp>
    </p:spTree>
    <p:extLst>
      <p:ext uri="{BB962C8B-B14F-4D97-AF65-F5344CB8AC3E}">
        <p14:creationId xmlns:p14="http://schemas.microsoft.com/office/powerpoint/2010/main" val="152425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0F2383-22D9-4FF4-B8A1-E1F05902737D}" type="slidenum">
              <a:rPr lang="zh-CN" altLang="en-US" smtClean="0"/>
              <a:t>5</a:t>
            </a:fld>
            <a:endParaRPr lang="zh-CN" altLang="en-US"/>
          </a:p>
        </p:txBody>
      </p:sp>
    </p:spTree>
    <p:extLst>
      <p:ext uri="{BB962C8B-B14F-4D97-AF65-F5344CB8AC3E}">
        <p14:creationId xmlns:p14="http://schemas.microsoft.com/office/powerpoint/2010/main" val="3199926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0F2383-22D9-4FF4-B8A1-E1F05902737D}" type="slidenum">
              <a:rPr lang="zh-CN" altLang="en-US" smtClean="0"/>
              <a:t>6</a:t>
            </a:fld>
            <a:endParaRPr lang="zh-CN" altLang="en-US"/>
          </a:p>
        </p:txBody>
      </p:sp>
    </p:spTree>
    <p:extLst>
      <p:ext uri="{BB962C8B-B14F-4D97-AF65-F5344CB8AC3E}">
        <p14:creationId xmlns:p14="http://schemas.microsoft.com/office/powerpoint/2010/main" val="2901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0F2383-22D9-4FF4-B8A1-E1F05902737D}" type="slidenum">
              <a:rPr lang="zh-CN" altLang="en-US" smtClean="0"/>
              <a:t>7</a:t>
            </a:fld>
            <a:endParaRPr lang="zh-CN" altLang="en-US"/>
          </a:p>
        </p:txBody>
      </p:sp>
    </p:spTree>
    <p:extLst>
      <p:ext uri="{BB962C8B-B14F-4D97-AF65-F5344CB8AC3E}">
        <p14:creationId xmlns:p14="http://schemas.microsoft.com/office/powerpoint/2010/main" val="706897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0F2383-22D9-4FF4-B8A1-E1F05902737D}" type="slidenum">
              <a:rPr lang="zh-CN" altLang="en-US" smtClean="0"/>
              <a:t>8</a:t>
            </a:fld>
            <a:endParaRPr lang="zh-CN" altLang="en-US"/>
          </a:p>
        </p:txBody>
      </p:sp>
    </p:spTree>
    <p:extLst>
      <p:ext uri="{BB962C8B-B14F-4D97-AF65-F5344CB8AC3E}">
        <p14:creationId xmlns:p14="http://schemas.microsoft.com/office/powerpoint/2010/main" val="178421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959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5640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98586"/>
      </p:ext>
    </p:extLst>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A3C48ED-F0FE-4436-B3FA-1D020E8947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 y="0"/>
            <a:ext cx="9141713" cy="5143500"/>
          </a:xfrm>
          <a:prstGeom prst="rect">
            <a:avLst/>
          </a:prstGeom>
        </p:spPr>
      </p:pic>
    </p:spTree>
    <p:extLst>
      <p:ext uri="{BB962C8B-B14F-4D97-AF65-F5344CB8AC3E}">
        <p14:creationId xmlns:p14="http://schemas.microsoft.com/office/powerpoint/2010/main" val="2383915244"/>
      </p:ext>
    </p:extLst>
  </p:cSld>
  <p:clrMap bg1="lt1" tx1="dk1" bg2="lt2" tx2="dk2" accent1="accent1" accent2="accent2" accent3="accent3" accent4="accent4" accent5="accent5" accent6="accent6" hlink="hlink" folHlink="folHlink"/>
  <p:sldLayoutIdLst>
    <p:sldLayoutId id="2147483710"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oleObject" Target="../embeddings/oleObject2.bin"/><Relationship Id="rId12"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9.wmf"/><Relationship Id="rId4" Type="http://schemas.openxmlformats.org/officeDocument/2006/relationships/image" Target="../media/image11.png"/><Relationship Id="rId9"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A27AF85-8606-4457-84B9-F9A733397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649" y="1067361"/>
            <a:ext cx="6081351" cy="3025726"/>
          </a:xfrm>
          <a:prstGeom prst="rect">
            <a:avLst/>
          </a:prstGeom>
        </p:spPr>
      </p:pic>
      <p:sp>
        <p:nvSpPr>
          <p:cNvPr id="7" name="矩形 6">
            <a:extLst>
              <a:ext uri="{FF2B5EF4-FFF2-40B4-BE49-F238E27FC236}">
                <a16:creationId xmlns:a16="http://schemas.microsoft.com/office/drawing/2014/main" id="{6E417AEF-FAD5-4D92-9724-CD8D4420FBFA}"/>
              </a:ext>
            </a:extLst>
          </p:cNvPr>
          <p:cNvSpPr/>
          <p:nvPr/>
        </p:nvSpPr>
        <p:spPr>
          <a:xfrm>
            <a:off x="-2" y="-12109"/>
            <a:ext cx="9144000" cy="5141686"/>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2538573A-88E9-4579-841E-0589782293BF}"/>
              </a:ext>
            </a:extLst>
          </p:cNvPr>
          <p:cNvPicPr>
            <a:picLocks noChangeAspect="1"/>
          </p:cNvPicPr>
          <p:nvPr/>
        </p:nvPicPr>
        <p:blipFill rotWithShape="1">
          <a:blip r:embed="rId4">
            <a:extLst>
              <a:ext uri="{28A0092B-C50C-407E-A947-70E740481C1C}">
                <a14:useLocalDpi xmlns:a14="http://schemas.microsoft.com/office/drawing/2010/main" val="0"/>
              </a:ext>
            </a:extLst>
          </a:blip>
          <a:srcRect r="56042"/>
          <a:stretch/>
        </p:blipFill>
        <p:spPr>
          <a:xfrm>
            <a:off x="0" y="16948"/>
            <a:ext cx="4004884" cy="5126552"/>
          </a:xfrm>
          <a:prstGeom prst="rect">
            <a:avLst/>
          </a:prstGeom>
        </p:spPr>
      </p:pic>
      <p:sp>
        <p:nvSpPr>
          <p:cNvPr id="5" name="副标题 2">
            <a:extLst>
              <a:ext uri="{FF2B5EF4-FFF2-40B4-BE49-F238E27FC236}">
                <a16:creationId xmlns:a16="http://schemas.microsoft.com/office/drawing/2014/main" id="{BF822F81-DB5D-4FD6-A575-DDE1FF4FBFD7}"/>
              </a:ext>
            </a:extLst>
          </p:cNvPr>
          <p:cNvSpPr txBox="1">
            <a:spLocks/>
          </p:cNvSpPr>
          <p:nvPr/>
        </p:nvSpPr>
        <p:spPr>
          <a:xfrm>
            <a:off x="3252246" y="2535584"/>
            <a:ext cx="2639507" cy="456144"/>
          </a:xfrm>
          <a:prstGeom prst="rect">
            <a:avLst/>
          </a:prstGeom>
          <a:solidFill>
            <a:srgbClr val="FFFF00"/>
          </a:solidFill>
        </p:spPr>
        <p:txBody>
          <a:bodyPr vert="horz" lIns="82296" tIns="41148" rIns="82296" bIns="41148" rtlCol="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822932">
              <a:lnSpc>
                <a:spcPct val="100000"/>
              </a:lnSpc>
              <a:buNone/>
            </a:pPr>
            <a:r>
              <a:rPr lang="en-US" altLang="zh-CN" sz="2400" b="1" spc="300" dirty="0">
                <a:latin typeface="Arial" panose="020B0604020202020204" pitchFamily="34" charset="0"/>
                <a:cs typeface="Arial" panose="020B0604020202020204" pitchFamily="34" charset="0"/>
              </a:rPr>
              <a:t>Team : </a:t>
            </a:r>
            <a:r>
              <a:rPr lang="en-US" altLang="zh-CN" sz="2400" b="1" spc="300" dirty="0" err="1">
                <a:latin typeface="Arial" panose="020B0604020202020204" pitchFamily="34" charset="0"/>
                <a:cs typeface="Arial" panose="020B0604020202020204" pitchFamily="34" charset="0"/>
              </a:rPr>
              <a:t>MulGo</a:t>
            </a:r>
            <a:endParaRPr lang="en-US" altLang="zh-CN" sz="2400" b="1" spc="300" dirty="0">
              <a:latin typeface="Arial" panose="020B0604020202020204" pitchFamily="34" charset="0"/>
              <a:cs typeface="Arial" panose="020B0604020202020204" pitchFamily="34" charset="0"/>
            </a:endParaRPr>
          </a:p>
        </p:txBody>
      </p:sp>
      <p:sp>
        <p:nvSpPr>
          <p:cNvPr id="6" name="副标题 2">
            <a:extLst>
              <a:ext uri="{FF2B5EF4-FFF2-40B4-BE49-F238E27FC236}">
                <a16:creationId xmlns:a16="http://schemas.microsoft.com/office/drawing/2014/main" id="{19674B2F-05B1-4D11-B72D-ADCD6F646435}"/>
              </a:ext>
            </a:extLst>
          </p:cNvPr>
          <p:cNvSpPr txBox="1">
            <a:spLocks/>
          </p:cNvSpPr>
          <p:nvPr/>
        </p:nvSpPr>
        <p:spPr>
          <a:xfrm>
            <a:off x="2659489" y="3397051"/>
            <a:ext cx="3857058" cy="469323"/>
          </a:xfrm>
          <a:prstGeom prst="rect">
            <a:avLst/>
          </a:prstGeom>
          <a:solidFill>
            <a:srgbClr val="FFFF00"/>
          </a:solidFill>
        </p:spPr>
        <p:txBody>
          <a:bodyPr vert="horz" lIns="82296" tIns="41148" rIns="82296" bIns="41148" rtlCol="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822932">
              <a:lnSpc>
                <a:spcPct val="100000"/>
              </a:lnSpc>
              <a:buNone/>
            </a:pPr>
            <a:r>
              <a:rPr lang="en-US" altLang="zh-CN" sz="2400" b="1" dirty="0">
                <a:latin typeface="Arial" panose="020B0604020202020204" pitchFamily="34" charset="0"/>
                <a:cs typeface="Arial" panose="020B0604020202020204" pitchFamily="34" charset="0"/>
              </a:rPr>
              <a:t>Production By Bin Zhang</a:t>
            </a:r>
          </a:p>
        </p:txBody>
      </p:sp>
      <p:sp>
        <p:nvSpPr>
          <p:cNvPr id="4" name="标题 1">
            <a:extLst>
              <a:ext uri="{FF2B5EF4-FFF2-40B4-BE49-F238E27FC236}">
                <a16:creationId xmlns:a16="http://schemas.microsoft.com/office/drawing/2014/main" id="{63F83FE9-42DF-4673-AB9B-D162EBC0BF83}"/>
              </a:ext>
            </a:extLst>
          </p:cNvPr>
          <p:cNvSpPr txBox="1">
            <a:spLocks/>
          </p:cNvSpPr>
          <p:nvPr/>
        </p:nvSpPr>
        <p:spPr>
          <a:xfrm>
            <a:off x="989265" y="881239"/>
            <a:ext cx="7200901" cy="1097016"/>
          </a:xfrm>
          <a:prstGeom prst="rect">
            <a:avLst/>
          </a:prstGeom>
          <a:blipFill dpi="0" rotWithShape="1">
            <a:blip r:embed="rId5">
              <a:alphaModFix amt="68000"/>
            </a:blip>
            <a:srcRect/>
            <a:tile tx="6350" ty="0" sx="100000" sy="100000" flip="none" algn="tl"/>
          </a:blipFill>
          <a:ln w="25400">
            <a:solidFill>
              <a:schemeClr val="bg2">
                <a:lumMod val="50000"/>
              </a:schemeClr>
            </a:solidFill>
          </a:ln>
          <a:effectLst/>
        </p:spPr>
        <p:txBody>
          <a:bodyPr vert="horz" lIns="82296" tIns="41148" rIns="82296" bIns="41148" rtlCol="0" anchor="ctr">
            <a:normAutofit/>
            <a:scene3d>
              <a:camera prst="orthographicFront"/>
              <a:lightRig rig="threePt" dir="t"/>
            </a:scene3d>
            <a:sp3d extrusionH="57150">
              <a:bevelT w="57150" h="38100" prst="hardEdge"/>
            </a:sp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defTabSz="822932">
              <a:spcAft>
                <a:spcPts val="540"/>
              </a:spcAft>
            </a:pPr>
            <a:r>
              <a:rPr lang="en-US" altLang="zh-CN" sz="6000" b="1" dirty="0">
                <a:solidFill>
                  <a:srgbClr val="FF0000"/>
                </a:solidFill>
                <a:latin typeface="Arial" panose="020B0604020202020204" pitchFamily="34" charset="0"/>
                <a:cs typeface="Arial" panose="020B0604020202020204" pitchFamily="34" charset="0"/>
              </a:rPr>
              <a:t>Music generation</a:t>
            </a:r>
          </a:p>
        </p:txBody>
      </p:sp>
    </p:spTree>
    <p:extLst>
      <p:ext uri="{BB962C8B-B14F-4D97-AF65-F5344CB8AC3E}">
        <p14:creationId xmlns:p14="http://schemas.microsoft.com/office/powerpoint/2010/main" val="219685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E618F4E3-FDE2-44C5-958A-9A9B28A11A8A}"/>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6000"/>
                    </a14:imgEffect>
                  </a14:imgLayer>
                </a14:imgProps>
              </a:ext>
              <a:ext uri="{28A0092B-C50C-407E-A947-70E740481C1C}">
                <a14:useLocalDpi xmlns:a14="http://schemas.microsoft.com/office/drawing/2010/main" val="0"/>
              </a:ext>
            </a:extLst>
          </a:blip>
          <a:srcRect l="51620" t="15183" r="20520" b="16214"/>
          <a:stretch/>
        </p:blipFill>
        <p:spPr>
          <a:xfrm rot="10800000" flipH="1">
            <a:off x="4575390" y="346293"/>
            <a:ext cx="4410336" cy="4595626"/>
          </a:xfrm>
          <a:prstGeom prst="rect">
            <a:avLst/>
          </a:prstGeom>
          <a:ln>
            <a:noFill/>
          </a:ln>
        </p:spPr>
      </p:pic>
      <p:sp>
        <p:nvSpPr>
          <p:cNvPr id="3" name="TextBox 3">
            <a:extLst>
              <a:ext uri="{FF2B5EF4-FFF2-40B4-BE49-F238E27FC236}">
                <a16:creationId xmlns:a16="http://schemas.microsoft.com/office/drawing/2014/main" id="{F3EED18F-6FAA-4032-B5E8-82A8AC36A394}"/>
              </a:ext>
            </a:extLst>
          </p:cNvPr>
          <p:cNvSpPr txBox="1"/>
          <p:nvPr/>
        </p:nvSpPr>
        <p:spPr>
          <a:xfrm>
            <a:off x="226555" y="278107"/>
            <a:ext cx="1481438" cy="1427460"/>
          </a:xfrm>
          <a:prstGeom prst="ellipse">
            <a:avLst/>
          </a:prstGeom>
          <a:noFill/>
          <a:ln w="174625" cmpd="thinThick">
            <a:solidFill>
              <a:srgbClr val="6FE7F7"/>
            </a:solidFill>
          </a:ln>
        </p:spPr>
        <p:txBody>
          <a:bodyPr vert="horz" lIns="91440" tIns="45720" rIns="91440" bIns="45720" rtlCol="0" anchor="ctr">
            <a:normAutofit/>
          </a:bodyPr>
          <a:lstStyle/>
          <a:p>
            <a:pPr defTabSz="914400">
              <a:lnSpc>
                <a:spcPct val="90000"/>
              </a:lnSpc>
              <a:spcBef>
                <a:spcPct val="0"/>
              </a:spcBef>
              <a:spcAft>
                <a:spcPts val="600"/>
              </a:spcAft>
            </a:pPr>
            <a:endParaRPr lang="en-US" altLang="zh-CN" sz="3000" b="1" kern="1200" dirty="0">
              <a:latin typeface="Arial" panose="020B0604020202020204" pitchFamily="34" charset="0"/>
              <a:ea typeface="+mj-ea"/>
              <a:cs typeface="Arial" panose="020B0604020202020204" pitchFamily="34" charset="0"/>
            </a:endParaRPr>
          </a:p>
        </p:txBody>
      </p:sp>
      <p:sp>
        <p:nvSpPr>
          <p:cNvPr id="18" name="TextBox 3">
            <a:extLst>
              <a:ext uri="{FF2B5EF4-FFF2-40B4-BE49-F238E27FC236}">
                <a16:creationId xmlns:a16="http://schemas.microsoft.com/office/drawing/2014/main" id="{CA02C7E3-358B-4548-A1E4-3B0A8FF0C280}"/>
              </a:ext>
            </a:extLst>
          </p:cNvPr>
          <p:cNvSpPr txBox="1"/>
          <p:nvPr/>
        </p:nvSpPr>
        <p:spPr>
          <a:xfrm>
            <a:off x="1177871" y="278107"/>
            <a:ext cx="1481438" cy="1427460"/>
          </a:xfrm>
          <a:prstGeom prst="ellipse">
            <a:avLst/>
          </a:prstGeom>
          <a:noFill/>
          <a:ln w="174625" cmpd="thinThick">
            <a:solidFill>
              <a:srgbClr val="FB4F8C"/>
            </a:solidFill>
          </a:ln>
        </p:spPr>
        <p:txBody>
          <a:bodyPr vert="horz" lIns="91440" tIns="45720" rIns="91440" bIns="45720" rtlCol="0" anchor="ctr">
            <a:normAutofit/>
          </a:bodyPr>
          <a:lstStyle/>
          <a:p>
            <a:pPr defTabSz="914400">
              <a:lnSpc>
                <a:spcPct val="90000"/>
              </a:lnSpc>
              <a:spcBef>
                <a:spcPct val="0"/>
              </a:spcBef>
              <a:spcAft>
                <a:spcPts val="600"/>
              </a:spcAft>
            </a:pPr>
            <a:endParaRPr lang="en-US" altLang="zh-CN" sz="3000" b="1" kern="1200" dirty="0">
              <a:latin typeface="Arial" panose="020B0604020202020204" pitchFamily="34" charset="0"/>
              <a:ea typeface="+mj-ea"/>
              <a:cs typeface="Arial" panose="020B0604020202020204" pitchFamily="34" charset="0"/>
            </a:endParaRPr>
          </a:p>
        </p:txBody>
      </p:sp>
      <p:sp>
        <p:nvSpPr>
          <p:cNvPr id="8" name="矩形 7">
            <a:extLst>
              <a:ext uri="{FF2B5EF4-FFF2-40B4-BE49-F238E27FC236}">
                <a16:creationId xmlns:a16="http://schemas.microsoft.com/office/drawing/2014/main" id="{8EF9B122-E92F-4D78-86B3-2E700680B09E}"/>
              </a:ext>
            </a:extLst>
          </p:cNvPr>
          <p:cNvSpPr/>
          <p:nvPr/>
        </p:nvSpPr>
        <p:spPr>
          <a:xfrm>
            <a:off x="339636" y="751772"/>
            <a:ext cx="2282997" cy="480131"/>
          </a:xfrm>
          <a:prstGeom prst="rect">
            <a:avLst/>
          </a:prstGeom>
        </p:spPr>
        <p:txBody>
          <a:bodyPr wrap="none">
            <a:spAutoFit/>
          </a:bodyPr>
          <a:lstStyle/>
          <a:p>
            <a:pPr>
              <a:lnSpc>
                <a:spcPct val="90000"/>
              </a:lnSpc>
              <a:spcBef>
                <a:spcPct val="0"/>
              </a:spcBef>
              <a:spcAft>
                <a:spcPts val="600"/>
              </a:spcAft>
            </a:pPr>
            <a:r>
              <a:rPr lang="en-US" altLang="zh-CN" sz="2800" b="1" dirty="0">
                <a:solidFill>
                  <a:srgbClr val="2573E0"/>
                </a:solidFill>
                <a:latin typeface="Arial" panose="020B0604020202020204" pitchFamily="34" charset="0"/>
                <a:ea typeface="方正兰亭准黑_GBK" panose="02000000000000000000" pitchFamily="2" charset="-122"/>
                <a:cs typeface="Arial" panose="020B0604020202020204" pitchFamily="34" charset="0"/>
              </a:rPr>
              <a:t>Background</a:t>
            </a:r>
          </a:p>
        </p:txBody>
      </p:sp>
      <p:sp>
        <p:nvSpPr>
          <p:cNvPr id="6" name="文本框 5">
            <a:extLst>
              <a:ext uri="{FF2B5EF4-FFF2-40B4-BE49-F238E27FC236}">
                <a16:creationId xmlns:a16="http://schemas.microsoft.com/office/drawing/2014/main" id="{C0D4E63D-F652-479E-AF31-A7212AC5733F}"/>
              </a:ext>
            </a:extLst>
          </p:cNvPr>
          <p:cNvSpPr txBox="1"/>
          <p:nvPr/>
        </p:nvSpPr>
        <p:spPr>
          <a:xfrm>
            <a:off x="2835798" y="608589"/>
            <a:ext cx="5995686" cy="1889876"/>
          </a:xfrm>
          <a:prstGeom prst="rect">
            <a:avLst/>
          </a:prstGeom>
          <a:noFill/>
        </p:spPr>
        <p:txBody>
          <a:bodyPr wrap="square" rtlCol="0">
            <a:spAutoFit/>
          </a:bodyPr>
          <a:lstStyle/>
          <a:p>
            <a:pPr>
              <a:lnSpc>
                <a:spcPct val="150000"/>
              </a:lnSpc>
            </a:pPr>
            <a:r>
              <a:rPr lang="zh-CN" altLang="en-US" sz="2000" dirty="0">
                <a:latin typeface="微软雅黑" panose="020B0802040204020203" pitchFamily="34" charset="-122"/>
                <a:ea typeface="微软雅黑" panose="020B0802040204020203" pitchFamily="34" charset="-122"/>
              </a:rPr>
              <a:t>       随着人工智能和人工神经网络的快速发展， 艺术与科学之间的界限正在逐渐消除。 </a:t>
            </a:r>
            <a:r>
              <a:rPr lang="zh-CN" altLang="en-US" sz="2000" dirty="0">
                <a:solidFill>
                  <a:srgbClr val="FF0000"/>
                </a:solidFill>
                <a:latin typeface="微软雅黑" panose="020B0802040204020203" pitchFamily="34" charset="-122"/>
                <a:ea typeface="微软雅黑" panose="020B0802040204020203" pitchFamily="34" charset="-122"/>
              </a:rPr>
              <a:t>计算机音乐</a:t>
            </a:r>
            <a:r>
              <a:rPr lang="zh-CN" altLang="en-US" sz="2000" dirty="0">
                <a:latin typeface="微软雅黑" panose="020B0802040204020203" pitchFamily="34" charset="-122"/>
                <a:ea typeface="微软雅黑" panose="020B0802040204020203" pitchFamily="34" charset="-122"/>
              </a:rPr>
              <a:t>生成属于</a:t>
            </a:r>
            <a:r>
              <a:rPr lang="zh-CN" altLang="en-US" sz="2000" dirty="0">
                <a:highlight>
                  <a:srgbClr val="FB4F8C"/>
                </a:highlight>
                <a:latin typeface="微软雅黑" panose="020B0802040204020203" pitchFamily="34" charset="-122"/>
                <a:ea typeface="微软雅黑" panose="020B0802040204020203" pitchFamily="34" charset="-122"/>
              </a:rPr>
              <a:t>信息科学与艺术学</a:t>
            </a:r>
            <a:r>
              <a:rPr lang="zh-CN" altLang="en-US" sz="2000" dirty="0">
                <a:latin typeface="微软雅黑" panose="020B0802040204020203" pitchFamily="34" charset="-122"/>
                <a:ea typeface="微软雅黑" panose="020B0802040204020203" pitchFamily="34" charset="-122"/>
              </a:rPr>
              <a:t>的交叉学科，音频尤其是音乐生成的研究在多媒体研究领域是重要的一部分 </a:t>
            </a:r>
            <a:endParaRPr lang="zh-CN" altLang="en-US" sz="2000" dirty="0"/>
          </a:p>
        </p:txBody>
      </p:sp>
      <p:sp>
        <p:nvSpPr>
          <p:cNvPr id="7" name="菱形 6">
            <a:extLst>
              <a:ext uri="{FF2B5EF4-FFF2-40B4-BE49-F238E27FC236}">
                <a16:creationId xmlns:a16="http://schemas.microsoft.com/office/drawing/2014/main" id="{557D8084-EEEB-4F47-A1B2-0153A1700710}"/>
              </a:ext>
            </a:extLst>
          </p:cNvPr>
          <p:cNvSpPr/>
          <p:nvPr/>
        </p:nvSpPr>
        <p:spPr>
          <a:xfrm>
            <a:off x="509286" y="2986268"/>
            <a:ext cx="347241" cy="347241"/>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7CE44C8-7601-4913-933F-B9C1D5D1BE3B}"/>
              </a:ext>
            </a:extLst>
          </p:cNvPr>
          <p:cNvSpPr/>
          <p:nvPr/>
        </p:nvSpPr>
        <p:spPr>
          <a:xfrm>
            <a:off x="886249" y="2906569"/>
            <a:ext cx="3014417" cy="461665"/>
          </a:xfrm>
          <a:prstGeom prst="rect">
            <a:avLst/>
          </a:prstGeom>
        </p:spPr>
        <p:txBody>
          <a:bodyPr wrap="square">
            <a:spAutoFit/>
          </a:bodyPr>
          <a:lstStyle/>
          <a:p>
            <a:r>
              <a:rPr lang="zh-CN" altLang="en-US" sz="2400" b="1" dirty="0">
                <a:solidFill>
                  <a:srgbClr val="000000"/>
                </a:solidFill>
                <a:latin typeface="华文楷体" panose="02010600040101010101" pitchFamily="2" charset="-122"/>
                <a:ea typeface="华文楷体" panose="02010600040101010101" pitchFamily="2" charset="-122"/>
              </a:rPr>
              <a:t>早期的音乐生成算法</a:t>
            </a:r>
            <a:r>
              <a:rPr lang="zh-CN" altLang="en-US" sz="2400" b="1" dirty="0">
                <a:latin typeface="华文楷体" panose="02010600040101010101" pitchFamily="2" charset="-122"/>
                <a:ea typeface="华文楷体" panose="02010600040101010101" pitchFamily="2" charset="-122"/>
              </a:rPr>
              <a:t> </a:t>
            </a:r>
          </a:p>
        </p:txBody>
      </p:sp>
      <p:sp>
        <p:nvSpPr>
          <p:cNvPr id="19" name="菱形 18">
            <a:extLst>
              <a:ext uri="{FF2B5EF4-FFF2-40B4-BE49-F238E27FC236}">
                <a16:creationId xmlns:a16="http://schemas.microsoft.com/office/drawing/2014/main" id="{7D4F05E7-1107-456B-A10C-2207654D6615}"/>
              </a:ext>
            </a:extLst>
          </p:cNvPr>
          <p:cNvSpPr/>
          <p:nvPr/>
        </p:nvSpPr>
        <p:spPr>
          <a:xfrm>
            <a:off x="4401769" y="2963118"/>
            <a:ext cx="347241" cy="347241"/>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AAB05E1-E2E9-4A13-B0C1-B583AD7B9386}"/>
              </a:ext>
            </a:extLst>
          </p:cNvPr>
          <p:cNvSpPr/>
          <p:nvPr/>
        </p:nvSpPr>
        <p:spPr>
          <a:xfrm>
            <a:off x="4711786" y="2929055"/>
            <a:ext cx="4572000" cy="461665"/>
          </a:xfrm>
          <a:prstGeom prst="rect">
            <a:avLst/>
          </a:prstGeom>
        </p:spPr>
        <p:txBody>
          <a:bodyPr>
            <a:spAutoFit/>
          </a:bodyPr>
          <a:lstStyle/>
          <a:p>
            <a:r>
              <a:rPr lang="zh-CN" altLang="en-US" sz="2400" b="1" dirty="0">
                <a:solidFill>
                  <a:srgbClr val="000000"/>
                </a:solidFill>
                <a:latin typeface="华文楷体" panose="02010600040101010101" pitchFamily="2" charset="-122"/>
                <a:ea typeface="华文楷体" panose="02010600040101010101" pitchFamily="2" charset="-122"/>
              </a:rPr>
              <a:t>浅层结构的音乐生成算法</a:t>
            </a:r>
            <a:r>
              <a:rPr lang="zh-CN" altLang="en-US" dirty="0"/>
              <a:t> </a:t>
            </a:r>
          </a:p>
        </p:txBody>
      </p:sp>
      <p:sp>
        <p:nvSpPr>
          <p:cNvPr id="20" name="菱形 19">
            <a:extLst>
              <a:ext uri="{FF2B5EF4-FFF2-40B4-BE49-F238E27FC236}">
                <a16:creationId xmlns:a16="http://schemas.microsoft.com/office/drawing/2014/main" id="{467E8D4D-E280-4D7B-8CAD-05C0B850ED9F}"/>
              </a:ext>
            </a:extLst>
          </p:cNvPr>
          <p:cNvSpPr/>
          <p:nvPr/>
        </p:nvSpPr>
        <p:spPr>
          <a:xfrm>
            <a:off x="509285" y="3682675"/>
            <a:ext cx="347241" cy="347241"/>
          </a:xfrm>
          <a:prstGeom prst="diamond">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5A3683F-B560-4350-AB89-612DC527375F}"/>
              </a:ext>
            </a:extLst>
          </p:cNvPr>
          <p:cNvSpPr/>
          <p:nvPr/>
        </p:nvSpPr>
        <p:spPr>
          <a:xfrm>
            <a:off x="870982" y="3629465"/>
            <a:ext cx="5252024" cy="461665"/>
          </a:xfrm>
          <a:prstGeom prst="rect">
            <a:avLst/>
          </a:prstGeom>
        </p:spPr>
        <p:txBody>
          <a:bodyPr wrap="square">
            <a:spAutoFit/>
          </a:bodyPr>
          <a:lstStyle/>
          <a:p>
            <a:r>
              <a:rPr lang="zh-CN" altLang="en-US" sz="2400" b="1" dirty="0">
                <a:solidFill>
                  <a:srgbClr val="000000"/>
                </a:solidFill>
                <a:latin typeface="华文楷体" panose="02010600040101010101" pitchFamily="2" charset="-122"/>
                <a:ea typeface="华文楷体" panose="02010600040101010101" pitchFamily="2" charset="-122"/>
              </a:rPr>
              <a:t>基于深度信念网络的音乐生成方法 </a:t>
            </a:r>
          </a:p>
        </p:txBody>
      </p:sp>
      <p:sp>
        <p:nvSpPr>
          <p:cNvPr id="22" name="菱形 21">
            <a:extLst>
              <a:ext uri="{FF2B5EF4-FFF2-40B4-BE49-F238E27FC236}">
                <a16:creationId xmlns:a16="http://schemas.microsoft.com/office/drawing/2014/main" id="{49F1B0EB-D6AD-476E-B03A-15C6ADC19342}"/>
              </a:ext>
            </a:extLst>
          </p:cNvPr>
          <p:cNvSpPr/>
          <p:nvPr/>
        </p:nvSpPr>
        <p:spPr>
          <a:xfrm>
            <a:off x="509284" y="4335217"/>
            <a:ext cx="347241" cy="347241"/>
          </a:xfrm>
          <a:prstGeom prst="diamond">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rgbClr val="FF0000"/>
              </a:solidFill>
            </a:endParaRPr>
          </a:p>
        </p:txBody>
      </p:sp>
      <p:sp>
        <p:nvSpPr>
          <p:cNvPr id="23" name="矩形 22">
            <a:extLst>
              <a:ext uri="{FF2B5EF4-FFF2-40B4-BE49-F238E27FC236}">
                <a16:creationId xmlns:a16="http://schemas.microsoft.com/office/drawing/2014/main" id="{064DD79F-D0F5-4024-ADCC-8A92DFC03E39}"/>
              </a:ext>
            </a:extLst>
          </p:cNvPr>
          <p:cNvSpPr/>
          <p:nvPr/>
        </p:nvSpPr>
        <p:spPr>
          <a:xfrm>
            <a:off x="901214" y="4311199"/>
            <a:ext cx="5221792" cy="461665"/>
          </a:xfrm>
          <a:prstGeom prst="rect">
            <a:avLst/>
          </a:prstGeom>
        </p:spPr>
        <p:txBody>
          <a:bodyPr wrap="square">
            <a:spAutoFit/>
          </a:bodyPr>
          <a:lstStyle/>
          <a:p>
            <a:r>
              <a:rPr lang="en-US" altLang="zh-CN" sz="2400" b="1" dirty="0">
                <a:solidFill>
                  <a:srgbClr val="000000"/>
                </a:solidFill>
                <a:latin typeface="华文楷体" panose="02010600040101010101" pitchFamily="2" charset="-122"/>
                <a:ea typeface="华文楷体" panose="02010600040101010101" pitchFamily="2" charset="-122"/>
              </a:rPr>
              <a:t>RNN </a:t>
            </a:r>
            <a:r>
              <a:rPr lang="zh-CN" altLang="en-US" sz="2400" b="1" dirty="0">
                <a:solidFill>
                  <a:srgbClr val="000000"/>
                </a:solidFill>
                <a:latin typeface="华文楷体" panose="02010600040101010101" pitchFamily="2" charset="-122"/>
                <a:ea typeface="华文楷体" panose="02010600040101010101" pitchFamily="2" charset="-122"/>
              </a:rPr>
              <a:t>应用于在计算机音乐生成（本文） </a:t>
            </a:r>
          </a:p>
        </p:txBody>
      </p:sp>
    </p:spTree>
    <p:extLst>
      <p:ext uri="{BB962C8B-B14F-4D97-AF65-F5344CB8AC3E}">
        <p14:creationId xmlns:p14="http://schemas.microsoft.com/office/powerpoint/2010/main" val="37882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94243A21-4CAC-4300-9C76-3C7D765D414F}"/>
              </a:ext>
            </a:extLst>
          </p:cNvPr>
          <p:cNvSpPr txBox="1">
            <a:spLocks/>
          </p:cNvSpPr>
          <p:nvPr/>
        </p:nvSpPr>
        <p:spPr>
          <a:xfrm>
            <a:off x="1170356" y="140050"/>
            <a:ext cx="1966383" cy="440676"/>
          </a:xfrm>
          <a:prstGeom prst="rect">
            <a:avLst/>
          </a:prstGeom>
        </p:spPr>
        <p:txBody>
          <a:bodyPr vert="horz" lIns="68580" tIns="34291" rIns="68580" bIns="34291" rtlCol="0" anchor="ctr">
            <a:noAutofit/>
          </a:bodyPr>
          <a:lstStyle>
            <a:lvl1pPr algn="l" defTabSz="914400" rtl="0" eaLnBrk="1" latinLnBrk="0" hangingPunct="1">
              <a:lnSpc>
                <a:spcPct val="90000"/>
              </a:lnSpc>
              <a:spcBef>
                <a:spcPct val="0"/>
              </a:spcBef>
              <a:buNone/>
              <a:defRPr lang="zh-CN" altLang="en-US" sz="2933" b="0" i="0" kern="1200" baseline="0" dirty="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pPr>
              <a:spcAft>
                <a:spcPts val="600"/>
              </a:spcAft>
            </a:pPr>
            <a:r>
              <a:rPr lang="en-US" altLang="zh-CN" sz="3000" b="1" dirty="0">
                <a:solidFill>
                  <a:srgbClr val="2573E0"/>
                </a:solidFill>
                <a:latin typeface="Arial" panose="020B0604020202020204" pitchFamily="34" charset="0"/>
                <a:ea typeface="方正兰亭准黑_GBK" panose="02000000000000000000" pitchFamily="2" charset="-122"/>
                <a:cs typeface="Arial" panose="020B0604020202020204" pitchFamily="34" charset="0"/>
              </a:rPr>
              <a:t>technique</a:t>
            </a:r>
          </a:p>
        </p:txBody>
      </p:sp>
      <p:cxnSp>
        <p:nvCxnSpPr>
          <p:cNvPr id="4" name="直接连接符 3">
            <a:extLst>
              <a:ext uri="{FF2B5EF4-FFF2-40B4-BE49-F238E27FC236}">
                <a16:creationId xmlns:a16="http://schemas.microsoft.com/office/drawing/2014/main" id="{C6E1BAFF-0053-48C0-9025-35CFE2849E16}"/>
              </a:ext>
            </a:extLst>
          </p:cNvPr>
          <p:cNvCxnSpPr>
            <a:cxnSpLocks/>
          </p:cNvCxnSpPr>
          <p:nvPr/>
        </p:nvCxnSpPr>
        <p:spPr>
          <a:xfrm flipV="1">
            <a:off x="1097214" y="655476"/>
            <a:ext cx="7598841" cy="1"/>
          </a:xfrm>
          <a:prstGeom prst="line">
            <a:avLst/>
          </a:prstGeom>
          <a:ln w="15875" cmpd="sng">
            <a:solidFill>
              <a:srgbClr val="92278F"/>
            </a:solidFill>
          </a:ln>
          <a:effectLst/>
        </p:spPr>
        <p:style>
          <a:lnRef idx="2">
            <a:schemeClr val="accent1"/>
          </a:lnRef>
          <a:fillRef idx="0">
            <a:schemeClr val="accent1"/>
          </a:fillRef>
          <a:effectRef idx="1">
            <a:schemeClr val="accent1"/>
          </a:effectRef>
          <a:fontRef idx="minor">
            <a:schemeClr val="tx1"/>
          </a:fontRef>
        </p:style>
      </p:cxnSp>
      <p:grpSp>
        <p:nvGrpSpPr>
          <p:cNvPr id="14" name="组合 13">
            <a:extLst>
              <a:ext uri="{FF2B5EF4-FFF2-40B4-BE49-F238E27FC236}">
                <a16:creationId xmlns:a16="http://schemas.microsoft.com/office/drawing/2014/main" id="{21D66DA7-D5B4-4771-A282-0D1AEFD003C6}"/>
              </a:ext>
            </a:extLst>
          </p:cNvPr>
          <p:cNvGrpSpPr/>
          <p:nvPr/>
        </p:nvGrpSpPr>
        <p:grpSpPr>
          <a:xfrm>
            <a:off x="507679" y="127476"/>
            <a:ext cx="528000" cy="528000"/>
            <a:chOff x="406574" y="236732"/>
            <a:chExt cx="612048" cy="593261"/>
          </a:xfrm>
        </p:grpSpPr>
        <p:sp>
          <p:nvSpPr>
            <p:cNvPr id="15" name="矩形 14">
              <a:extLst>
                <a:ext uri="{FF2B5EF4-FFF2-40B4-BE49-F238E27FC236}">
                  <a16:creationId xmlns:a16="http://schemas.microsoft.com/office/drawing/2014/main" id="{AD15C015-E2F9-4124-B2EA-1172F64F7970}"/>
                </a:ext>
              </a:extLst>
            </p:cNvPr>
            <p:cNvSpPr/>
            <p:nvPr userDrawn="1"/>
          </p:nvSpPr>
          <p:spPr>
            <a:xfrm>
              <a:off x="406574" y="236732"/>
              <a:ext cx="504000" cy="504000"/>
            </a:xfrm>
            <a:prstGeom prst="rect">
              <a:avLst/>
            </a:prstGeom>
            <a:noFill/>
            <a:ln w="19050" cap="flat" cmpd="sng" algn="ctr">
              <a:solidFill>
                <a:srgbClr val="92278F"/>
              </a:solidFill>
              <a:prstDash val="solid"/>
              <a:miter lim="800000"/>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9F1617B6-A9B6-46EB-9999-776F6B9C0D3A}"/>
                </a:ext>
              </a:extLst>
            </p:cNvPr>
            <p:cNvSpPr/>
            <p:nvPr userDrawn="1"/>
          </p:nvSpPr>
          <p:spPr>
            <a:xfrm>
              <a:off x="694606" y="512239"/>
              <a:ext cx="324016" cy="317754"/>
            </a:xfrm>
            <a:prstGeom prst="rect">
              <a:avLst/>
            </a:prstGeom>
            <a:solidFill>
              <a:srgbClr val="92278F"/>
            </a:solidFill>
            <a:ln w="12700" cap="flat" cmpd="sng" algn="ctr">
              <a:noFill/>
              <a:prstDash val="solid"/>
              <a:miter lim="800000"/>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20" name="TextBox 20">
            <a:extLst>
              <a:ext uri="{FF2B5EF4-FFF2-40B4-BE49-F238E27FC236}">
                <a16:creationId xmlns:a16="http://schemas.microsoft.com/office/drawing/2014/main" id="{5033C170-2F57-45F3-B3EB-997059123397}"/>
              </a:ext>
            </a:extLst>
          </p:cNvPr>
          <p:cNvSpPr txBox="1"/>
          <p:nvPr/>
        </p:nvSpPr>
        <p:spPr>
          <a:xfrm>
            <a:off x="7067866" y="136812"/>
            <a:ext cx="1628189" cy="461665"/>
          </a:xfrm>
          <a:prstGeom prst="rect">
            <a:avLst/>
          </a:prstGeom>
          <a:noFill/>
        </p:spPr>
        <p:txBody>
          <a:bodyPr wrap="square" rtlCol="0">
            <a:spAutoFit/>
          </a:bodyPr>
          <a:lstStyle/>
          <a:p>
            <a:r>
              <a:rPr lang="en-US" altLang="zh-CN" sz="2400" b="1" dirty="0">
                <a:solidFill>
                  <a:schemeClr val="accent1"/>
                </a:solidFill>
                <a:latin typeface="Helvetica" panose="020B0604020202020204" pitchFamily="34" charset="0"/>
                <a:cs typeface="Helvetica" panose="020B0604020202020204" pitchFamily="34" charset="0"/>
              </a:rPr>
              <a:t>algorithm</a:t>
            </a:r>
          </a:p>
        </p:txBody>
      </p:sp>
      <p:sp>
        <p:nvSpPr>
          <p:cNvPr id="8" name="矩形 7">
            <a:extLst>
              <a:ext uri="{FF2B5EF4-FFF2-40B4-BE49-F238E27FC236}">
                <a16:creationId xmlns:a16="http://schemas.microsoft.com/office/drawing/2014/main" id="{1C96B14A-ABE4-416E-ACB2-3AF0102915FC}"/>
              </a:ext>
            </a:extLst>
          </p:cNvPr>
          <p:cNvSpPr/>
          <p:nvPr/>
        </p:nvSpPr>
        <p:spPr>
          <a:xfrm>
            <a:off x="347111" y="1835939"/>
            <a:ext cx="8636321" cy="830997"/>
          </a:xfrm>
          <a:prstGeom prst="rect">
            <a:avLst/>
          </a:prstGeom>
        </p:spPr>
        <p:txBody>
          <a:bodyPr wrap="square">
            <a:spAutoFit/>
          </a:bodyPr>
          <a:lstStyle/>
          <a:p>
            <a:r>
              <a:rPr lang="zh-CN" altLang="en-US" sz="2400" b="1" dirty="0">
                <a:solidFill>
                  <a:srgbClr val="000000"/>
                </a:solidFill>
                <a:latin typeface="华文楷体" panose="02010600040101010101" pitchFamily="2" charset="-122"/>
                <a:ea typeface="华文楷体" panose="02010600040101010101" pitchFamily="2" charset="-122"/>
              </a:rPr>
              <a:t>基于字符级</a:t>
            </a:r>
            <a:r>
              <a:rPr lang="en-US" altLang="zh-CN" sz="2400" b="1" dirty="0">
                <a:solidFill>
                  <a:srgbClr val="000000"/>
                </a:solidFill>
                <a:latin typeface="华文楷体" panose="02010600040101010101" pitchFamily="2" charset="-122"/>
                <a:ea typeface="华文楷体" panose="02010600040101010101" pitchFamily="2" charset="-122"/>
              </a:rPr>
              <a:t>( Character-level) </a:t>
            </a:r>
            <a:r>
              <a:rPr lang="zh-CN" altLang="en-US" sz="2400" b="1" dirty="0">
                <a:solidFill>
                  <a:srgbClr val="000000"/>
                </a:solidFill>
                <a:latin typeface="华文楷体" panose="02010600040101010101" pitchFamily="2" charset="-122"/>
                <a:ea typeface="华文楷体" panose="02010600040101010101" pitchFamily="2" charset="-122"/>
              </a:rPr>
              <a:t>的深度递归神经网络</a:t>
            </a:r>
            <a:r>
              <a:rPr lang="en-US" altLang="zh-CN" sz="2400" b="1" dirty="0">
                <a:solidFill>
                  <a:srgbClr val="000000"/>
                </a:solidFill>
                <a:latin typeface="华文楷体" panose="02010600040101010101" pitchFamily="2" charset="-122"/>
                <a:ea typeface="华文楷体" panose="02010600040101010101" pitchFamily="2" charset="-122"/>
              </a:rPr>
              <a:t>( Char-RNN) </a:t>
            </a:r>
            <a:r>
              <a:rPr lang="zh-CN" altLang="en-US" sz="2400" b="1" dirty="0">
                <a:solidFill>
                  <a:srgbClr val="000000"/>
                </a:solidFill>
                <a:latin typeface="华文楷体" panose="02010600040101010101" pitchFamily="2" charset="-122"/>
                <a:ea typeface="华文楷体" panose="02010600040101010101" pitchFamily="2" charset="-122"/>
              </a:rPr>
              <a:t>在文本生成中取得了较好的效果 </a:t>
            </a:r>
          </a:p>
        </p:txBody>
      </p:sp>
      <p:sp>
        <p:nvSpPr>
          <p:cNvPr id="31" name="菱形 30">
            <a:extLst>
              <a:ext uri="{FF2B5EF4-FFF2-40B4-BE49-F238E27FC236}">
                <a16:creationId xmlns:a16="http://schemas.microsoft.com/office/drawing/2014/main" id="{CF9AF317-8C2C-4A6B-BCDE-4F0D713DBE9C}"/>
              </a:ext>
            </a:extLst>
          </p:cNvPr>
          <p:cNvSpPr/>
          <p:nvPr/>
        </p:nvSpPr>
        <p:spPr>
          <a:xfrm>
            <a:off x="581018" y="1034955"/>
            <a:ext cx="347241" cy="347241"/>
          </a:xfrm>
          <a:prstGeom prst="diamond">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rgbClr val="FF0000"/>
              </a:solidFill>
            </a:endParaRPr>
          </a:p>
        </p:txBody>
      </p:sp>
      <p:sp>
        <p:nvSpPr>
          <p:cNvPr id="32" name="矩形 31">
            <a:extLst>
              <a:ext uri="{FF2B5EF4-FFF2-40B4-BE49-F238E27FC236}">
                <a16:creationId xmlns:a16="http://schemas.microsoft.com/office/drawing/2014/main" id="{DC35D092-77DF-466B-9E86-AAF43F7A9889}"/>
              </a:ext>
            </a:extLst>
          </p:cNvPr>
          <p:cNvSpPr/>
          <p:nvPr/>
        </p:nvSpPr>
        <p:spPr>
          <a:xfrm>
            <a:off x="972948" y="980457"/>
            <a:ext cx="5221792" cy="461665"/>
          </a:xfrm>
          <a:prstGeom prst="rect">
            <a:avLst/>
          </a:prstGeom>
        </p:spPr>
        <p:txBody>
          <a:bodyPr wrap="square">
            <a:spAutoFit/>
          </a:bodyPr>
          <a:lstStyle/>
          <a:p>
            <a:r>
              <a:rPr lang="en-US" altLang="zh-CN" sz="2400" b="1" dirty="0">
                <a:solidFill>
                  <a:srgbClr val="000000"/>
                </a:solidFill>
                <a:latin typeface="微软雅黑" panose="020B0802040204020203" pitchFamily="34" charset="-122"/>
                <a:ea typeface="微软雅黑" panose="020B0802040204020203" pitchFamily="34" charset="-122"/>
              </a:rPr>
              <a:t>RNN </a:t>
            </a:r>
            <a:r>
              <a:rPr lang="zh-CN" altLang="en-US" sz="2400" b="1" dirty="0">
                <a:solidFill>
                  <a:srgbClr val="000000"/>
                </a:solidFill>
                <a:latin typeface="微软雅黑" panose="020B0802040204020203" pitchFamily="34" charset="-122"/>
                <a:ea typeface="微软雅黑" panose="020B0802040204020203" pitchFamily="34" charset="-122"/>
              </a:rPr>
              <a:t>应用于在计算机音乐生成</a:t>
            </a:r>
          </a:p>
        </p:txBody>
      </p:sp>
      <p:pic>
        <p:nvPicPr>
          <p:cNvPr id="5" name="图片 4">
            <a:extLst>
              <a:ext uri="{FF2B5EF4-FFF2-40B4-BE49-F238E27FC236}">
                <a16:creationId xmlns:a16="http://schemas.microsoft.com/office/drawing/2014/main" id="{02E1D33E-F8A4-4981-A5BF-3DE42A51E9FB}"/>
              </a:ext>
            </a:extLst>
          </p:cNvPr>
          <p:cNvPicPr>
            <a:picLocks noChangeAspect="1"/>
          </p:cNvPicPr>
          <p:nvPr/>
        </p:nvPicPr>
        <p:blipFill>
          <a:blip r:embed="rId2"/>
          <a:stretch>
            <a:fillRect/>
          </a:stretch>
        </p:blipFill>
        <p:spPr>
          <a:xfrm>
            <a:off x="6685280" y="3611129"/>
            <a:ext cx="2458720" cy="1532371"/>
          </a:xfrm>
          <a:prstGeom prst="rect">
            <a:avLst/>
          </a:prstGeom>
        </p:spPr>
      </p:pic>
      <p:sp>
        <p:nvSpPr>
          <p:cNvPr id="19" name="矩形 18">
            <a:extLst>
              <a:ext uri="{FF2B5EF4-FFF2-40B4-BE49-F238E27FC236}">
                <a16:creationId xmlns:a16="http://schemas.microsoft.com/office/drawing/2014/main" id="{7C22948B-452E-4EF9-833A-809297D76798}"/>
              </a:ext>
            </a:extLst>
          </p:cNvPr>
          <p:cNvSpPr/>
          <p:nvPr/>
        </p:nvSpPr>
        <p:spPr>
          <a:xfrm>
            <a:off x="347110" y="3109328"/>
            <a:ext cx="8796890" cy="830997"/>
          </a:xfrm>
          <a:prstGeom prst="rect">
            <a:avLst/>
          </a:prstGeom>
        </p:spPr>
        <p:txBody>
          <a:bodyPr wrap="square">
            <a:spAutoFit/>
          </a:bodyPr>
          <a:lstStyle/>
          <a:p>
            <a:r>
              <a:rPr lang="en-US" altLang="zh-CN" sz="2400" b="1" dirty="0">
                <a:solidFill>
                  <a:srgbClr val="000000"/>
                </a:solidFill>
                <a:latin typeface="华文楷体" panose="02010600040101010101" pitchFamily="2" charset="-122"/>
                <a:ea typeface="华文楷体" panose="02010600040101010101" pitchFamily="2" charset="-122"/>
              </a:rPr>
              <a:t>LSTM </a:t>
            </a:r>
            <a:r>
              <a:rPr lang="zh-CN" altLang="en-US" sz="2400" b="1" dirty="0">
                <a:solidFill>
                  <a:srgbClr val="000000"/>
                </a:solidFill>
                <a:latin typeface="华文楷体" panose="02010600040101010101" pitchFamily="2" charset="-122"/>
                <a:ea typeface="华文楷体" panose="02010600040101010101" pitchFamily="2" charset="-122"/>
              </a:rPr>
              <a:t>在处理重要事件时的未知大小的时间滞后问题上有明显的更好的结果 </a:t>
            </a:r>
          </a:p>
        </p:txBody>
      </p:sp>
    </p:spTree>
    <p:extLst>
      <p:ext uri="{BB962C8B-B14F-4D97-AF65-F5344CB8AC3E}">
        <p14:creationId xmlns:p14="http://schemas.microsoft.com/office/powerpoint/2010/main" val="8394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94243A21-4CAC-4300-9C76-3C7D765D414F}"/>
              </a:ext>
            </a:extLst>
          </p:cNvPr>
          <p:cNvSpPr txBox="1">
            <a:spLocks/>
          </p:cNvSpPr>
          <p:nvPr/>
        </p:nvSpPr>
        <p:spPr>
          <a:xfrm>
            <a:off x="1170356" y="140050"/>
            <a:ext cx="1966383" cy="440676"/>
          </a:xfrm>
          <a:prstGeom prst="rect">
            <a:avLst/>
          </a:prstGeom>
        </p:spPr>
        <p:txBody>
          <a:bodyPr vert="horz" lIns="68580" tIns="34291" rIns="68580" bIns="34291" rtlCol="0" anchor="ctr">
            <a:noAutofit/>
          </a:bodyPr>
          <a:lstStyle>
            <a:lvl1pPr algn="l" defTabSz="914400" rtl="0" eaLnBrk="1" latinLnBrk="0" hangingPunct="1">
              <a:lnSpc>
                <a:spcPct val="90000"/>
              </a:lnSpc>
              <a:spcBef>
                <a:spcPct val="0"/>
              </a:spcBef>
              <a:buNone/>
              <a:defRPr lang="zh-CN" altLang="en-US" sz="2933" b="0" i="0" kern="1200" baseline="0" dirty="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pPr>
              <a:spcAft>
                <a:spcPts val="600"/>
              </a:spcAft>
            </a:pPr>
            <a:r>
              <a:rPr lang="en-US" altLang="zh-CN" sz="3000" b="1" dirty="0">
                <a:solidFill>
                  <a:srgbClr val="2573E0"/>
                </a:solidFill>
                <a:latin typeface="Arial" panose="020B0604020202020204" pitchFamily="34" charset="0"/>
                <a:ea typeface="方正兰亭准黑_GBK" panose="02000000000000000000" pitchFamily="2" charset="-122"/>
                <a:cs typeface="Arial" panose="020B0604020202020204" pitchFamily="34" charset="0"/>
              </a:rPr>
              <a:t>technique</a:t>
            </a:r>
          </a:p>
        </p:txBody>
      </p:sp>
      <p:cxnSp>
        <p:nvCxnSpPr>
          <p:cNvPr id="4" name="直接连接符 3">
            <a:extLst>
              <a:ext uri="{FF2B5EF4-FFF2-40B4-BE49-F238E27FC236}">
                <a16:creationId xmlns:a16="http://schemas.microsoft.com/office/drawing/2014/main" id="{C6E1BAFF-0053-48C0-9025-35CFE2849E16}"/>
              </a:ext>
            </a:extLst>
          </p:cNvPr>
          <p:cNvCxnSpPr>
            <a:cxnSpLocks/>
          </p:cNvCxnSpPr>
          <p:nvPr/>
        </p:nvCxnSpPr>
        <p:spPr>
          <a:xfrm flipV="1">
            <a:off x="1097214" y="655476"/>
            <a:ext cx="7598841" cy="1"/>
          </a:xfrm>
          <a:prstGeom prst="line">
            <a:avLst/>
          </a:prstGeom>
          <a:ln w="15875" cmpd="sng">
            <a:solidFill>
              <a:srgbClr val="92278F"/>
            </a:solidFill>
          </a:ln>
          <a:effectLst/>
        </p:spPr>
        <p:style>
          <a:lnRef idx="2">
            <a:schemeClr val="accent1"/>
          </a:lnRef>
          <a:fillRef idx="0">
            <a:schemeClr val="accent1"/>
          </a:fillRef>
          <a:effectRef idx="1">
            <a:schemeClr val="accent1"/>
          </a:effectRef>
          <a:fontRef idx="minor">
            <a:schemeClr val="tx1"/>
          </a:fontRef>
        </p:style>
      </p:cxnSp>
      <p:grpSp>
        <p:nvGrpSpPr>
          <p:cNvPr id="14" name="组合 13">
            <a:extLst>
              <a:ext uri="{FF2B5EF4-FFF2-40B4-BE49-F238E27FC236}">
                <a16:creationId xmlns:a16="http://schemas.microsoft.com/office/drawing/2014/main" id="{21D66DA7-D5B4-4771-A282-0D1AEFD003C6}"/>
              </a:ext>
            </a:extLst>
          </p:cNvPr>
          <p:cNvGrpSpPr/>
          <p:nvPr/>
        </p:nvGrpSpPr>
        <p:grpSpPr>
          <a:xfrm>
            <a:off x="507679" y="127476"/>
            <a:ext cx="528000" cy="528000"/>
            <a:chOff x="406574" y="236732"/>
            <a:chExt cx="612048" cy="593261"/>
          </a:xfrm>
        </p:grpSpPr>
        <p:sp>
          <p:nvSpPr>
            <p:cNvPr id="15" name="矩形 14">
              <a:extLst>
                <a:ext uri="{FF2B5EF4-FFF2-40B4-BE49-F238E27FC236}">
                  <a16:creationId xmlns:a16="http://schemas.microsoft.com/office/drawing/2014/main" id="{AD15C015-E2F9-4124-B2EA-1172F64F7970}"/>
                </a:ext>
              </a:extLst>
            </p:cNvPr>
            <p:cNvSpPr/>
            <p:nvPr userDrawn="1"/>
          </p:nvSpPr>
          <p:spPr>
            <a:xfrm>
              <a:off x="406574" y="236732"/>
              <a:ext cx="504000" cy="504000"/>
            </a:xfrm>
            <a:prstGeom prst="rect">
              <a:avLst/>
            </a:prstGeom>
            <a:noFill/>
            <a:ln w="19050" cap="flat" cmpd="sng" algn="ctr">
              <a:solidFill>
                <a:srgbClr val="92278F"/>
              </a:solidFill>
              <a:prstDash val="solid"/>
              <a:miter lim="800000"/>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9F1617B6-A9B6-46EB-9999-776F6B9C0D3A}"/>
                </a:ext>
              </a:extLst>
            </p:cNvPr>
            <p:cNvSpPr/>
            <p:nvPr userDrawn="1"/>
          </p:nvSpPr>
          <p:spPr>
            <a:xfrm>
              <a:off x="694606" y="512239"/>
              <a:ext cx="324016" cy="317754"/>
            </a:xfrm>
            <a:prstGeom prst="rect">
              <a:avLst/>
            </a:prstGeom>
            <a:solidFill>
              <a:srgbClr val="92278F"/>
            </a:solidFill>
            <a:ln w="12700" cap="flat" cmpd="sng" algn="ctr">
              <a:noFill/>
              <a:prstDash val="solid"/>
              <a:miter lim="800000"/>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20" name="TextBox 20">
            <a:extLst>
              <a:ext uri="{FF2B5EF4-FFF2-40B4-BE49-F238E27FC236}">
                <a16:creationId xmlns:a16="http://schemas.microsoft.com/office/drawing/2014/main" id="{5033C170-2F57-45F3-B3EB-997059123397}"/>
              </a:ext>
            </a:extLst>
          </p:cNvPr>
          <p:cNvSpPr txBox="1"/>
          <p:nvPr/>
        </p:nvSpPr>
        <p:spPr>
          <a:xfrm>
            <a:off x="7067866" y="136812"/>
            <a:ext cx="1628189" cy="461665"/>
          </a:xfrm>
          <a:prstGeom prst="rect">
            <a:avLst/>
          </a:prstGeom>
          <a:noFill/>
        </p:spPr>
        <p:txBody>
          <a:bodyPr wrap="square" rtlCol="0">
            <a:spAutoFit/>
          </a:bodyPr>
          <a:lstStyle/>
          <a:p>
            <a:r>
              <a:rPr lang="en-US" altLang="zh-CN" sz="2400" b="1" dirty="0">
                <a:solidFill>
                  <a:schemeClr val="accent1"/>
                </a:solidFill>
                <a:latin typeface="Helvetica" panose="020B0604020202020204" pitchFamily="34" charset="0"/>
                <a:cs typeface="Helvetica" panose="020B0604020202020204" pitchFamily="34" charset="0"/>
              </a:rPr>
              <a:t>algorithm</a:t>
            </a:r>
          </a:p>
        </p:txBody>
      </p:sp>
      <p:sp>
        <p:nvSpPr>
          <p:cNvPr id="31" name="矩形 30">
            <a:extLst>
              <a:ext uri="{FF2B5EF4-FFF2-40B4-BE49-F238E27FC236}">
                <a16:creationId xmlns:a16="http://schemas.microsoft.com/office/drawing/2014/main" id="{0B4B3884-8F73-4FB1-B3D4-ACD9EE9055E6}"/>
              </a:ext>
            </a:extLst>
          </p:cNvPr>
          <p:cNvSpPr/>
          <p:nvPr/>
        </p:nvSpPr>
        <p:spPr>
          <a:xfrm>
            <a:off x="0" y="843677"/>
            <a:ext cx="1713053" cy="461665"/>
          </a:xfrm>
          <a:prstGeom prst="rect">
            <a:avLst/>
          </a:prstGeom>
          <a:solidFill>
            <a:srgbClr val="00B0F0"/>
          </a:solidFill>
        </p:spPr>
        <p:txBody>
          <a:bodyPr wrap="square">
            <a:spAutoFit/>
          </a:bodyPr>
          <a:lstStyle/>
          <a:p>
            <a:pPr lvl="0" algn="ctr" defTabSz="914400">
              <a:defRPr/>
            </a:pPr>
            <a:r>
              <a:rPr lang="en-US" altLang="zh-CN" sz="2400" b="1" kern="0" dirty="0">
                <a:latin typeface="Arial" panose="020B0604020202020204" pitchFamily="34" charset="0"/>
                <a:cs typeface="Arial" panose="020B0604020202020204" pitchFamily="34" charset="0"/>
              </a:rPr>
              <a:t>    </a:t>
            </a:r>
            <a:r>
              <a:rPr lang="zh-CN" altLang="en-US" sz="2200" b="1" kern="0" dirty="0">
                <a:latin typeface="Helvetica" panose="020B0604020202020204" pitchFamily="34" charset="0"/>
                <a:cs typeface="Helvetica" panose="020B0604020202020204" pitchFamily="34" charset="0"/>
              </a:rPr>
              <a:t>模型建立</a:t>
            </a:r>
            <a:endParaRPr lang="en-US" altLang="zh-CN" sz="2200" b="1" kern="0" dirty="0">
              <a:latin typeface="Helvetica" panose="020B0604020202020204" pitchFamily="34" charset="0"/>
              <a:cs typeface="Helvetica" panose="020B0604020202020204" pitchFamily="34" charset="0"/>
            </a:endParaRPr>
          </a:p>
        </p:txBody>
      </p:sp>
      <p:cxnSp>
        <p:nvCxnSpPr>
          <p:cNvPr id="32" name="直接连接符 31">
            <a:extLst>
              <a:ext uri="{FF2B5EF4-FFF2-40B4-BE49-F238E27FC236}">
                <a16:creationId xmlns:a16="http://schemas.microsoft.com/office/drawing/2014/main" id="{1F35AF73-84E3-46A1-A037-AC5B44D7E25E}"/>
              </a:ext>
            </a:extLst>
          </p:cNvPr>
          <p:cNvCxnSpPr/>
          <p:nvPr/>
        </p:nvCxnSpPr>
        <p:spPr bwMode="auto">
          <a:xfrm flipH="1">
            <a:off x="2312313" y="1491589"/>
            <a:ext cx="9525" cy="534591"/>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4D0970AE-4D16-490C-9670-DEC4663D1E67}"/>
              </a:ext>
            </a:extLst>
          </p:cNvPr>
          <p:cNvSpPr/>
          <p:nvPr/>
        </p:nvSpPr>
        <p:spPr bwMode="auto">
          <a:xfrm>
            <a:off x="1713053" y="1491804"/>
            <a:ext cx="2164466" cy="534591"/>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a:extLst>
              <a:ext uri="{FF2B5EF4-FFF2-40B4-BE49-F238E27FC236}">
                <a16:creationId xmlns:a16="http://schemas.microsoft.com/office/drawing/2014/main" id="{294B298C-B0BD-4BDB-BB0B-8F29E40A68C0}"/>
              </a:ext>
            </a:extLst>
          </p:cNvPr>
          <p:cNvSpPr/>
          <p:nvPr/>
        </p:nvSpPr>
        <p:spPr>
          <a:xfrm>
            <a:off x="2345306" y="1555332"/>
            <a:ext cx="1532213" cy="400110"/>
          </a:xfrm>
          <a:prstGeom prst="rect">
            <a:avLst/>
          </a:prstGeom>
        </p:spPr>
        <p:txBody>
          <a:bodyPr wrap="square">
            <a:spAutoFit/>
          </a:bodyPr>
          <a:lstStyle/>
          <a:p>
            <a:pPr algn="ctr"/>
            <a:r>
              <a:rPr lang="en-US" altLang="zh-CN" sz="2000" b="1" dirty="0">
                <a:latin typeface="Arial" panose="020B0604020202020204" pitchFamily="34" charset="0"/>
                <a:cs typeface="Arial" panose="020B0604020202020204" pitchFamily="34" charset="0"/>
              </a:rPr>
              <a:t>LSTM </a:t>
            </a:r>
            <a:r>
              <a:rPr lang="zh-CN" altLang="en-US" sz="2000" b="1" dirty="0">
                <a:latin typeface="Arial" panose="020B0604020202020204" pitchFamily="34" charset="0"/>
                <a:cs typeface="Arial" panose="020B0604020202020204" pitchFamily="34" charset="0"/>
              </a:rPr>
              <a:t>模型</a:t>
            </a:r>
          </a:p>
        </p:txBody>
      </p:sp>
      <p:pic>
        <p:nvPicPr>
          <p:cNvPr id="35" name="图片 34">
            <a:extLst>
              <a:ext uri="{FF2B5EF4-FFF2-40B4-BE49-F238E27FC236}">
                <a16:creationId xmlns:a16="http://schemas.microsoft.com/office/drawing/2014/main" id="{6EB0161E-A8F0-4020-A263-C7E538D388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3053" y="1489490"/>
            <a:ext cx="539462" cy="539462"/>
          </a:xfrm>
          <a:prstGeom prst="rect">
            <a:avLst/>
          </a:prstGeom>
        </p:spPr>
      </p:pic>
      <p:cxnSp>
        <p:nvCxnSpPr>
          <p:cNvPr id="36" name="直接连接符 35">
            <a:extLst>
              <a:ext uri="{FF2B5EF4-FFF2-40B4-BE49-F238E27FC236}">
                <a16:creationId xmlns:a16="http://schemas.microsoft.com/office/drawing/2014/main" id="{426F8CF1-5B1F-4695-B49D-71C564360A33}"/>
              </a:ext>
            </a:extLst>
          </p:cNvPr>
          <p:cNvCxnSpPr/>
          <p:nvPr/>
        </p:nvCxnSpPr>
        <p:spPr bwMode="auto">
          <a:xfrm flipH="1">
            <a:off x="5798221" y="1492543"/>
            <a:ext cx="9525" cy="534591"/>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C4CD4A81-8AF0-43A5-B029-87796DFDE7FD}"/>
              </a:ext>
            </a:extLst>
          </p:cNvPr>
          <p:cNvSpPr/>
          <p:nvPr/>
        </p:nvSpPr>
        <p:spPr bwMode="auto">
          <a:xfrm>
            <a:off x="5198961" y="1492758"/>
            <a:ext cx="2164466" cy="534591"/>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a:extLst>
              <a:ext uri="{FF2B5EF4-FFF2-40B4-BE49-F238E27FC236}">
                <a16:creationId xmlns:a16="http://schemas.microsoft.com/office/drawing/2014/main" id="{F44FE948-22E6-4B4C-ABFC-772D512AFE2C}"/>
              </a:ext>
            </a:extLst>
          </p:cNvPr>
          <p:cNvSpPr/>
          <p:nvPr/>
        </p:nvSpPr>
        <p:spPr>
          <a:xfrm>
            <a:off x="5831214" y="1556286"/>
            <a:ext cx="1671109" cy="400110"/>
          </a:xfrm>
          <a:prstGeom prst="rect">
            <a:avLst/>
          </a:prstGeom>
        </p:spPr>
        <p:txBody>
          <a:bodyPr wrap="square">
            <a:spAutoFit/>
          </a:bodyPr>
          <a:lstStyle/>
          <a:p>
            <a:pPr algn="ctr"/>
            <a:r>
              <a:rPr lang="zh-CN" altLang="en-US" sz="2000" b="1" dirty="0">
                <a:latin typeface="Arial" panose="020B0604020202020204" pitchFamily="34" charset="0"/>
                <a:cs typeface="Arial" panose="020B0604020202020204" pitchFamily="34" charset="0"/>
              </a:rPr>
              <a:t>损失函数</a:t>
            </a:r>
          </a:p>
        </p:txBody>
      </p:sp>
      <p:sp>
        <p:nvSpPr>
          <p:cNvPr id="40" name="Freeform 59">
            <a:extLst>
              <a:ext uri="{FF2B5EF4-FFF2-40B4-BE49-F238E27FC236}">
                <a16:creationId xmlns:a16="http://schemas.microsoft.com/office/drawing/2014/main" id="{14B5BB03-90C6-453F-89DF-968F90A3339F}"/>
              </a:ext>
            </a:extLst>
          </p:cNvPr>
          <p:cNvSpPr>
            <a:spLocks noEditPoints="1"/>
          </p:cNvSpPr>
          <p:nvPr/>
        </p:nvSpPr>
        <p:spPr bwMode="auto">
          <a:xfrm>
            <a:off x="5238388" y="1555332"/>
            <a:ext cx="514212" cy="387678"/>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a:defRPr/>
            </a:pPr>
            <a:endParaRPr lang="zh-CN" altLang="en-US">
              <a:solidFill>
                <a:prstClr val="black"/>
              </a:solidFill>
            </a:endParaRPr>
          </a:p>
        </p:txBody>
      </p:sp>
      <p:sp>
        <p:nvSpPr>
          <p:cNvPr id="41" name="矩形 40">
            <a:extLst>
              <a:ext uri="{FF2B5EF4-FFF2-40B4-BE49-F238E27FC236}">
                <a16:creationId xmlns:a16="http://schemas.microsoft.com/office/drawing/2014/main" id="{781A0002-3413-449C-9D93-2D52CC0873F3}"/>
              </a:ext>
            </a:extLst>
          </p:cNvPr>
          <p:cNvSpPr/>
          <p:nvPr/>
        </p:nvSpPr>
        <p:spPr>
          <a:xfrm>
            <a:off x="252900" y="2238332"/>
            <a:ext cx="8657863" cy="1107996"/>
          </a:xfrm>
          <a:prstGeom prst="rect">
            <a:avLst/>
          </a:prstGeom>
          <a:ln>
            <a:solidFill>
              <a:srgbClr val="6FE7F7"/>
            </a:solidFill>
          </a:ln>
        </p:spPr>
        <p:txBody>
          <a:bodyPr wrap="square">
            <a:spAutoFit/>
          </a:bodyPr>
          <a:lstStyle/>
          <a:p>
            <a:r>
              <a:rPr lang="zh-CN" altLang="en-US" sz="2200" dirty="0">
                <a:solidFill>
                  <a:srgbClr val="000000"/>
                </a:solidFill>
                <a:latin typeface="华文楷体" panose="02010600040101010101" pitchFamily="2" charset="-122"/>
                <a:ea typeface="华文楷体" panose="02010600040101010101" pitchFamily="2" charset="-122"/>
              </a:rPr>
              <a:t>单个 </a:t>
            </a:r>
            <a:r>
              <a:rPr lang="en-US" altLang="zh-CN" sz="2200" dirty="0">
                <a:solidFill>
                  <a:srgbClr val="000000"/>
                </a:solidFill>
                <a:latin typeface="华文楷体" panose="02010600040101010101" pitchFamily="2" charset="-122"/>
                <a:ea typeface="华文楷体" panose="02010600040101010101" pitchFamily="2" charset="-122"/>
              </a:rPr>
              <a:t>LSTM </a:t>
            </a:r>
            <a:r>
              <a:rPr lang="zh-CN" altLang="en-US" sz="2200" dirty="0">
                <a:solidFill>
                  <a:srgbClr val="000000"/>
                </a:solidFill>
                <a:latin typeface="华文楷体" panose="02010600040101010101" pitchFamily="2" charset="-122"/>
                <a:ea typeface="华文楷体" panose="02010600040101010101" pitchFamily="2" charset="-122"/>
              </a:rPr>
              <a:t>单元，具有用于保持连续音符之间的时间依赖性的状态向量。在每个时间步骤中，我们输入一系列先前的音符， </a:t>
            </a:r>
            <a:r>
              <a:rPr lang="en-US" altLang="zh-CN" sz="2200" dirty="0">
                <a:solidFill>
                  <a:srgbClr val="000000"/>
                </a:solidFill>
                <a:latin typeface="华文楷体" panose="02010600040101010101" pitchFamily="2" charset="-122"/>
                <a:ea typeface="华文楷体" panose="02010600040101010101" pitchFamily="2" charset="-122"/>
              </a:rPr>
              <a:t>LSTM </a:t>
            </a:r>
            <a:r>
              <a:rPr lang="zh-CN" altLang="en-US" sz="2200" dirty="0">
                <a:solidFill>
                  <a:srgbClr val="000000"/>
                </a:solidFill>
                <a:latin typeface="华文楷体" panose="02010600040101010101" pitchFamily="2" charset="-122"/>
                <a:ea typeface="华文楷体" panose="02010600040101010101" pitchFamily="2" charset="-122"/>
              </a:rPr>
              <a:t>最后一个单元的最终输出被送到一个全连接层以输出下一个音符的概率分布</a:t>
            </a:r>
            <a:r>
              <a:rPr lang="zh-CN" altLang="en-US" sz="2200" dirty="0">
                <a:latin typeface="华文楷体" panose="02010600040101010101" pitchFamily="2" charset="-122"/>
                <a:ea typeface="华文楷体" panose="02010600040101010101" pitchFamily="2" charset="-122"/>
              </a:rPr>
              <a:t> </a:t>
            </a:r>
          </a:p>
        </p:txBody>
      </p:sp>
      <p:sp>
        <p:nvSpPr>
          <p:cNvPr id="42" name="矩形 41">
            <a:extLst>
              <a:ext uri="{FF2B5EF4-FFF2-40B4-BE49-F238E27FC236}">
                <a16:creationId xmlns:a16="http://schemas.microsoft.com/office/drawing/2014/main" id="{D4DB6C01-5DF6-428F-9842-820D6F0C3032}"/>
              </a:ext>
            </a:extLst>
          </p:cNvPr>
          <p:cNvSpPr/>
          <p:nvPr/>
        </p:nvSpPr>
        <p:spPr>
          <a:xfrm>
            <a:off x="243068" y="3515068"/>
            <a:ext cx="8657863" cy="1446550"/>
          </a:xfrm>
          <a:prstGeom prst="rect">
            <a:avLst/>
          </a:prstGeom>
          <a:ln>
            <a:solidFill>
              <a:srgbClr val="6FE7F7"/>
            </a:solidFill>
          </a:ln>
        </p:spPr>
        <p:txBody>
          <a:bodyPr wrap="square">
            <a:spAutoFit/>
          </a:bodyPr>
          <a:lstStyle/>
          <a:p>
            <a:r>
              <a:rPr lang="zh-CN" altLang="en-US" sz="2200" dirty="0">
                <a:solidFill>
                  <a:srgbClr val="000000"/>
                </a:solidFill>
                <a:latin typeface="华文楷体" panose="02010600040101010101" pitchFamily="2" charset="-122"/>
                <a:ea typeface="华文楷体" panose="02010600040101010101" pitchFamily="2" charset="-122"/>
              </a:rPr>
              <a:t>交叉熵函数作为损失函数，并使用</a:t>
            </a:r>
            <a:r>
              <a:rPr lang="en-US" altLang="zh-CN" sz="2200" dirty="0">
                <a:solidFill>
                  <a:srgbClr val="000000"/>
                </a:solidFill>
                <a:latin typeface="华文楷体" panose="02010600040101010101" pitchFamily="2" charset="-122"/>
                <a:ea typeface="华文楷体" panose="02010600040101010101" pitchFamily="2" charset="-122"/>
              </a:rPr>
              <a:t>Adam</a:t>
            </a:r>
            <a:r>
              <a:rPr lang="zh-CN" altLang="en-US" sz="2200" dirty="0">
                <a:solidFill>
                  <a:srgbClr val="000000"/>
                </a:solidFill>
                <a:latin typeface="华文楷体" panose="02010600040101010101" pitchFamily="2" charset="-122"/>
                <a:ea typeface="华文楷体" panose="02010600040101010101" pitchFamily="2" charset="-122"/>
              </a:rPr>
              <a:t>优化器来减少损失。</a:t>
            </a:r>
            <a:endParaRPr lang="en-US" altLang="zh-CN" sz="2200" dirty="0">
              <a:solidFill>
                <a:srgbClr val="000000"/>
              </a:solidFill>
              <a:latin typeface="华文楷体" panose="02010600040101010101" pitchFamily="2" charset="-122"/>
              <a:ea typeface="华文楷体" panose="02010600040101010101" pitchFamily="2" charset="-122"/>
            </a:endParaRPr>
          </a:p>
          <a:p>
            <a:endParaRPr lang="en-US" altLang="zh-CN" sz="2200" dirty="0">
              <a:solidFill>
                <a:srgbClr val="000000"/>
              </a:solidFill>
              <a:latin typeface="华文楷体" panose="02010600040101010101" pitchFamily="2" charset="-122"/>
              <a:ea typeface="华文楷体" panose="02010600040101010101" pitchFamily="2" charset="-122"/>
            </a:endParaRPr>
          </a:p>
          <a:p>
            <a:endParaRPr lang="en-US" altLang="zh-CN" sz="2200" dirty="0">
              <a:solidFill>
                <a:srgbClr val="000000"/>
              </a:solidFill>
              <a:latin typeface="华文楷体" panose="02010600040101010101" pitchFamily="2" charset="-122"/>
              <a:ea typeface="华文楷体" panose="02010600040101010101" pitchFamily="2" charset="-122"/>
            </a:endParaRPr>
          </a:p>
          <a:p>
            <a:r>
              <a:rPr lang="zh-CN" altLang="en-US" sz="2200" dirty="0">
                <a:solidFill>
                  <a:srgbClr val="000000"/>
                </a:solidFill>
                <a:latin typeface="华文楷体" panose="02010600040101010101" pitchFamily="2" charset="-122"/>
                <a:ea typeface="华文楷体" panose="02010600040101010101" pitchFamily="2" charset="-122"/>
              </a:rPr>
              <a:t>此处        表示第   个样本的标签，       表示第   个样本的估计值</a:t>
            </a:r>
            <a:endParaRPr lang="en-US" altLang="zh-CN" sz="2200" dirty="0">
              <a:solidFill>
                <a:srgbClr val="000000"/>
              </a:solidFill>
              <a:latin typeface="华文楷体" panose="02010600040101010101" pitchFamily="2" charset="-122"/>
              <a:ea typeface="华文楷体" panose="02010600040101010101" pitchFamily="2" charset="-122"/>
            </a:endParaRPr>
          </a:p>
        </p:txBody>
      </p:sp>
      <p:graphicFrame>
        <p:nvGraphicFramePr>
          <p:cNvPr id="5" name="对象 4">
            <a:extLst>
              <a:ext uri="{FF2B5EF4-FFF2-40B4-BE49-F238E27FC236}">
                <a16:creationId xmlns:a16="http://schemas.microsoft.com/office/drawing/2014/main" id="{525FC28F-7F5A-4678-94B5-429934C764C1}"/>
              </a:ext>
            </a:extLst>
          </p:cNvPr>
          <p:cNvGraphicFramePr>
            <a:graphicFrameLocks noChangeAspect="1"/>
          </p:cNvGraphicFramePr>
          <p:nvPr>
            <p:extLst>
              <p:ext uri="{D42A27DB-BD31-4B8C-83A1-F6EECF244321}">
                <p14:modId xmlns:p14="http://schemas.microsoft.com/office/powerpoint/2010/main" val="2497184820"/>
              </p:ext>
            </p:extLst>
          </p:nvPr>
        </p:nvGraphicFramePr>
        <p:xfrm>
          <a:off x="3121244" y="3971581"/>
          <a:ext cx="2892338" cy="404709"/>
        </p:xfrm>
        <a:graphic>
          <a:graphicData uri="http://schemas.openxmlformats.org/presentationml/2006/ole">
            <mc:AlternateContent xmlns:mc="http://schemas.openxmlformats.org/markup-compatibility/2006">
              <mc:Choice xmlns:v="urn:schemas-microsoft-com:vml" Requires="v">
                <p:oleObj spid="_x0000_s1033" name="Equation" r:id="rId5" imgW="2984400" imgH="419040" progId="Equation.DSMT4">
                  <p:embed/>
                </p:oleObj>
              </mc:Choice>
              <mc:Fallback>
                <p:oleObj name="Equation" r:id="rId5" imgW="2984400" imgH="419040" progId="Equation.DSMT4">
                  <p:embed/>
                  <p:pic>
                    <p:nvPicPr>
                      <p:cNvPr id="0" name=""/>
                      <p:cNvPicPr/>
                      <p:nvPr/>
                    </p:nvPicPr>
                    <p:blipFill>
                      <a:blip r:embed="rId6"/>
                      <a:stretch>
                        <a:fillRect/>
                      </a:stretch>
                    </p:blipFill>
                    <p:spPr>
                      <a:xfrm>
                        <a:off x="3121244" y="3971581"/>
                        <a:ext cx="2892338" cy="404709"/>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850AA2B-1542-42E0-8828-5CC879A8DBF1}"/>
              </a:ext>
            </a:extLst>
          </p:cNvPr>
          <p:cNvGraphicFramePr>
            <a:graphicFrameLocks noChangeAspect="1"/>
          </p:cNvGraphicFramePr>
          <p:nvPr>
            <p:extLst>
              <p:ext uri="{D42A27DB-BD31-4B8C-83A1-F6EECF244321}">
                <p14:modId xmlns:p14="http://schemas.microsoft.com/office/powerpoint/2010/main" val="4250104704"/>
              </p:ext>
            </p:extLst>
          </p:nvPr>
        </p:nvGraphicFramePr>
        <p:xfrm>
          <a:off x="895918" y="4566519"/>
          <a:ext cx="520700" cy="342900"/>
        </p:xfrm>
        <a:graphic>
          <a:graphicData uri="http://schemas.openxmlformats.org/presentationml/2006/ole">
            <mc:AlternateContent xmlns:mc="http://schemas.openxmlformats.org/markup-compatibility/2006">
              <mc:Choice xmlns:v="urn:schemas-microsoft-com:vml" Requires="v">
                <p:oleObj spid="_x0000_s1034" name="Equation" r:id="rId7" imgW="520560" imgH="342720" progId="Equation.DSMT4">
                  <p:embed/>
                </p:oleObj>
              </mc:Choice>
              <mc:Fallback>
                <p:oleObj name="Equation" r:id="rId7" imgW="520560" imgH="342720" progId="Equation.DSMT4">
                  <p:embed/>
                  <p:pic>
                    <p:nvPicPr>
                      <p:cNvPr id="0" name=""/>
                      <p:cNvPicPr/>
                      <p:nvPr/>
                    </p:nvPicPr>
                    <p:blipFill>
                      <a:blip r:embed="rId8"/>
                      <a:stretch>
                        <a:fillRect/>
                      </a:stretch>
                    </p:blipFill>
                    <p:spPr>
                      <a:xfrm>
                        <a:off x="895918" y="4566519"/>
                        <a:ext cx="520700" cy="3429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A890539D-8B0A-4143-8259-E288B3227E8C}"/>
              </a:ext>
            </a:extLst>
          </p:cNvPr>
          <p:cNvGraphicFramePr>
            <a:graphicFrameLocks noChangeAspect="1"/>
          </p:cNvGraphicFramePr>
          <p:nvPr>
            <p:extLst>
              <p:ext uri="{D42A27DB-BD31-4B8C-83A1-F6EECF244321}">
                <p14:modId xmlns:p14="http://schemas.microsoft.com/office/powerpoint/2010/main" val="3881014266"/>
              </p:ext>
            </p:extLst>
          </p:nvPr>
        </p:nvGraphicFramePr>
        <p:xfrm>
          <a:off x="2325642" y="4617319"/>
          <a:ext cx="114300" cy="241300"/>
        </p:xfrm>
        <a:graphic>
          <a:graphicData uri="http://schemas.openxmlformats.org/presentationml/2006/ole">
            <mc:AlternateContent xmlns:mc="http://schemas.openxmlformats.org/markup-compatibility/2006">
              <mc:Choice xmlns:v="urn:schemas-microsoft-com:vml" Requires="v">
                <p:oleObj spid="_x0000_s1035" name="Equation" r:id="rId9" imgW="114120" imgH="241200" progId="Equation.DSMT4">
                  <p:embed/>
                </p:oleObj>
              </mc:Choice>
              <mc:Fallback>
                <p:oleObj name="Equation" r:id="rId9" imgW="114120" imgH="241200" progId="Equation.DSMT4">
                  <p:embed/>
                  <p:pic>
                    <p:nvPicPr>
                      <p:cNvPr id="0" name=""/>
                      <p:cNvPicPr/>
                      <p:nvPr/>
                    </p:nvPicPr>
                    <p:blipFill>
                      <a:blip r:embed="rId10"/>
                      <a:stretch>
                        <a:fillRect/>
                      </a:stretch>
                    </p:blipFill>
                    <p:spPr>
                      <a:xfrm>
                        <a:off x="2325642" y="4617319"/>
                        <a:ext cx="114300" cy="241300"/>
                      </a:xfrm>
                      <a:prstGeom prst="rect">
                        <a:avLst/>
                      </a:prstGeom>
                    </p:spPr>
                  </p:pic>
                </p:oleObj>
              </mc:Fallback>
            </mc:AlternateContent>
          </a:graphicData>
        </a:graphic>
      </p:graphicFrame>
      <p:graphicFrame>
        <p:nvGraphicFramePr>
          <p:cNvPr id="43" name="对象 42">
            <a:extLst>
              <a:ext uri="{FF2B5EF4-FFF2-40B4-BE49-F238E27FC236}">
                <a16:creationId xmlns:a16="http://schemas.microsoft.com/office/drawing/2014/main" id="{68A8C03D-4D45-488A-9700-5A8AA2E3DD16}"/>
              </a:ext>
            </a:extLst>
          </p:cNvPr>
          <p:cNvGraphicFramePr>
            <a:graphicFrameLocks noChangeAspect="1"/>
          </p:cNvGraphicFramePr>
          <p:nvPr>
            <p:extLst>
              <p:ext uri="{D42A27DB-BD31-4B8C-83A1-F6EECF244321}">
                <p14:modId xmlns:p14="http://schemas.microsoft.com/office/powerpoint/2010/main" val="1290968984"/>
              </p:ext>
            </p:extLst>
          </p:nvPr>
        </p:nvGraphicFramePr>
        <p:xfrm>
          <a:off x="4394200" y="4547574"/>
          <a:ext cx="482600" cy="342900"/>
        </p:xfrm>
        <a:graphic>
          <a:graphicData uri="http://schemas.openxmlformats.org/presentationml/2006/ole">
            <mc:AlternateContent xmlns:mc="http://schemas.openxmlformats.org/markup-compatibility/2006">
              <mc:Choice xmlns:v="urn:schemas-microsoft-com:vml" Requires="v">
                <p:oleObj spid="_x0000_s1036" name="Equation" r:id="rId11" imgW="482400" imgH="342720" progId="Equation.DSMT4">
                  <p:embed/>
                </p:oleObj>
              </mc:Choice>
              <mc:Fallback>
                <p:oleObj name="Equation" r:id="rId11" imgW="482400" imgH="342720" progId="Equation.DSMT4">
                  <p:embed/>
                  <p:pic>
                    <p:nvPicPr>
                      <p:cNvPr id="6" name="对象 5">
                        <a:extLst>
                          <a:ext uri="{FF2B5EF4-FFF2-40B4-BE49-F238E27FC236}">
                            <a16:creationId xmlns:a16="http://schemas.microsoft.com/office/drawing/2014/main" id="{B850AA2B-1542-42E0-8828-5CC879A8DBF1}"/>
                          </a:ext>
                        </a:extLst>
                      </p:cNvPr>
                      <p:cNvPicPr/>
                      <p:nvPr/>
                    </p:nvPicPr>
                    <p:blipFill>
                      <a:blip r:embed="rId12"/>
                      <a:stretch>
                        <a:fillRect/>
                      </a:stretch>
                    </p:blipFill>
                    <p:spPr>
                      <a:xfrm>
                        <a:off x="4394200" y="4547574"/>
                        <a:ext cx="482600" cy="342900"/>
                      </a:xfrm>
                      <a:prstGeom prst="rect">
                        <a:avLst/>
                      </a:prstGeom>
                    </p:spPr>
                  </p:pic>
                </p:oleObj>
              </mc:Fallback>
            </mc:AlternateContent>
          </a:graphicData>
        </a:graphic>
      </p:graphicFrame>
      <p:graphicFrame>
        <p:nvGraphicFramePr>
          <p:cNvPr id="46" name="对象 45">
            <a:extLst>
              <a:ext uri="{FF2B5EF4-FFF2-40B4-BE49-F238E27FC236}">
                <a16:creationId xmlns:a16="http://schemas.microsoft.com/office/drawing/2014/main" id="{079635EC-455C-4ABF-A1D3-54ED1921574C}"/>
              </a:ext>
            </a:extLst>
          </p:cNvPr>
          <p:cNvGraphicFramePr>
            <a:graphicFrameLocks noChangeAspect="1"/>
          </p:cNvGraphicFramePr>
          <p:nvPr>
            <p:extLst>
              <p:ext uri="{D42A27DB-BD31-4B8C-83A1-F6EECF244321}">
                <p14:modId xmlns:p14="http://schemas.microsoft.com/office/powerpoint/2010/main" val="2084240219"/>
              </p:ext>
            </p:extLst>
          </p:nvPr>
        </p:nvGraphicFramePr>
        <p:xfrm>
          <a:off x="5820682" y="4617319"/>
          <a:ext cx="114300" cy="241300"/>
        </p:xfrm>
        <a:graphic>
          <a:graphicData uri="http://schemas.openxmlformats.org/presentationml/2006/ole">
            <mc:AlternateContent xmlns:mc="http://schemas.openxmlformats.org/markup-compatibility/2006">
              <mc:Choice xmlns:v="urn:schemas-microsoft-com:vml" Requires="v">
                <p:oleObj spid="_x0000_s1037" name="Equation" r:id="rId13" imgW="114120" imgH="241200" progId="Equation.DSMT4">
                  <p:embed/>
                </p:oleObj>
              </mc:Choice>
              <mc:Fallback>
                <p:oleObj name="Equation" r:id="rId13" imgW="114120" imgH="241200" progId="Equation.DSMT4">
                  <p:embed/>
                  <p:pic>
                    <p:nvPicPr>
                      <p:cNvPr id="7" name="对象 6">
                        <a:extLst>
                          <a:ext uri="{FF2B5EF4-FFF2-40B4-BE49-F238E27FC236}">
                            <a16:creationId xmlns:a16="http://schemas.microsoft.com/office/drawing/2014/main" id="{A890539D-8B0A-4143-8259-E288B3227E8C}"/>
                          </a:ext>
                        </a:extLst>
                      </p:cNvPr>
                      <p:cNvPicPr/>
                      <p:nvPr/>
                    </p:nvPicPr>
                    <p:blipFill>
                      <a:blip r:embed="rId10"/>
                      <a:stretch>
                        <a:fillRect/>
                      </a:stretch>
                    </p:blipFill>
                    <p:spPr>
                      <a:xfrm>
                        <a:off x="5820682" y="4617319"/>
                        <a:ext cx="114300" cy="241300"/>
                      </a:xfrm>
                      <a:prstGeom prst="rect">
                        <a:avLst/>
                      </a:prstGeom>
                    </p:spPr>
                  </p:pic>
                </p:oleObj>
              </mc:Fallback>
            </mc:AlternateContent>
          </a:graphicData>
        </a:graphic>
      </p:graphicFrame>
    </p:spTree>
    <p:extLst>
      <p:ext uri="{BB962C8B-B14F-4D97-AF65-F5344CB8AC3E}">
        <p14:creationId xmlns:p14="http://schemas.microsoft.com/office/powerpoint/2010/main" val="382619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94243A21-4CAC-4300-9C76-3C7D765D414F}"/>
              </a:ext>
            </a:extLst>
          </p:cNvPr>
          <p:cNvSpPr txBox="1">
            <a:spLocks/>
          </p:cNvSpPr>
          <p:nvPr/>
        </p:nvSpPr>
        <p:spPr>
          <a:xfrm>
            <a:off x="1170356" y="140050"/>
            <a:ext cx="1966383" cy="440676"/>
          </a:xfrm>
          <a:prstGeom prst="rect">
            <a:avLst/>
          </a:prstGeom>
        </p:spPr>
        <p:txBody>
          <a:bodyPr vert="horz" lIns="68580" tIns="34291" rIns="68580" bIns="34291" rtlCol="0" anchor="ctr">
            <a:noAutofit/>
          </a:bodyPr>
          <a:lstStyle>
            <a:lvl1pPr algn="l" defTabSz="914400" rtl="0" eaLnBrk="1" latinLnBrk="0" hangingPunct="1">
              <a:lnSpc>
                <a:spcPct val="90000"/>
              </a:lnSpc>
              <a:spcBef>
                <a:spcPct val="0"/>
              </a:spcBef>
              <a:buNone/>
              <a:defRPr lang="zh-CN" altLang="en-US" sz="2933" b="0" i="0" kern="1200" baseline="0" dirty="0">
                <a:solidFill>
                  <a:schemeClr val="tx1">
                    <a:lumMod val="65000"/>
                    <a:lumOff val="35000"/>
                  </a:schemeClr>
                </a:solidFill>
                <a:effectLst/>
                <a:latin typeface="微软雅黑" panose="020B0503020204020204" pitchFamily="34" charset="-122"/>
                <a:ea typeface="微软雅黑" panose="020B0503020204020204" pitchFamily="34" charset="-122"/>
                <a:cs typeface="+mj-cs"/>
              </a:defRPr>
            </a:lvl1pPr>
          </a:lstStyle>
          <a:p>
            <a:pPr>
              <a:spcAft>
                <a:spcPts val="600"/>
              </a:spcAft>
            </a:pPr>
            <a:r>
              <a:rPr lang="en-US" altLang="zh-CN" sz="3000" b="1" dirty="0">
                <a:solidFill>
                  <a:srgbClr val="2573E0"/>
                </a:solidFill>
                <a:latin typeface="Arial" panose="020B0604020202020204" pitchFamily="34" charset="0"/>
                <a:ea typeface="方正兰亭准黑_GBK" panose="02000000000000000000" pitchFamily="2" charset="-122"/>
                <a:cs typeface="Arial" panose="020B0604020202020204" pitchFamily="34" charset="0"/>
              </a:rPr>
              <a:t>technique</a:t>
            </a:r>
          </a:p>
        </p:txBody>
      </p:sp>
      <p:cxnSp>
        <p:nvCxnSpPr>
          <p:cNvPr id="4" name="直接连接符 3">
            <a:extLst>
              <a:ext uri="{FF2B5EF4-FFF2-40B4-BE49-F238E27FC236}">
                <a16:creationId xmlns:a16="http://schemas.microsoft.com/office/drawing/2014/main" id="{C6E1BAFF-0053-48C0-9025-35CFE2849E16}"/>
              </a:ext>
            </a:extLst>
          </p:cNvPr>
          <p:cNvCxnSpPr>
            <a:cxnSpLocks/>
          </p:cNvCxnSpPr>
          <p:nvPr/>
        </p:nvCxnSpPr>
        <p:spPr>
          <a:xfrm flipV="1">
            <a:off x="1097214" y="655476"/>
            <a:ext cx="7598841" cy="1"/>
          </a:xfrm>
          <a:prstGeom prst="line">
            <a:avLst/>
          </a:prstGeom>
          <a:ln w="15875" cmpd="sng">
            <a:solidFill>
              <a:srgbClr val="92278F"/>
            </a:solidFill>
          </a:ln>
          <a:effectLst/>
        </p:spPr>
        <p:style>
          <a:lnRef idx="2">
            <a:schemeClr val="accent1"/>
          </a:lnRef>
          <a:fillRef idx="0">
            <a:schemeClr val="accent1"/>
          </a:fillRef>
          <a:effectRef idx="1">
            <a:schemeClr val="accent1"/>
          </a:effectRef>
          <a:fontRef idx="minor">
            <a:schemeClr val="tx1"/>
          </a:fontRef>
        </p:style>
      </p:cxnSp>
      <p:grpSp>
        <p:nvGrpSpPr>
          <p:cNvPr id="14" name="组合 13">
            <a:extLst>
              <a:ext uri="{FF2B5EF4-FFF2-40B4-BE49-F238E27FC236}">
                <a16:creationId xmlns:a16="http://schemas.microsoft.com/office/drawing/2014/main" id="{21D66DA7-D5B4-4771-A282-0D1AEFD003C6}"/>
              </a:ext>
            </a:extLst>
          </p:cNvPr>
          <p:cNvGrpSpPr/>
          <p:nvPr/>
        </p:nvGrpSpPr>
        <p:grpSpPr>
          <a:xfrm>
            <a:off x="507679" y="127476"/>
            <a:ext cx="528000" cy="528000"/>
            <a:chOff x="406574" y="236732"/>
            <a:chExt cx="612048" cy="593261"/>
          </a:xfrm>
        </p:grpSpPr>
        <p:sp>
          <p:nvSpPr>
            <p:cNvPr id="15" name="矩形 14">
              <a:extLst>
                <a:ext uri="{FF2B5EF4-FFF2-40B4-BE49-F238E27FC236}">
                  <a16:creationId xmlns:a16="http://schemas.microsoft.com/office/drawing/2014/main" id="{AD15C015-E2F9-4124-B2EA-1172F64F7970}"/>
                </a:ext>
              </a:extLst>
            </p:cNvPr>
            <p:cNvSpPr/>
            <p:nvPr userDrawn="1"/>
          </p:nvSpPr>
          <p:spPr>
            <a:xfrm>
              <a:off x="406574" y="236732"/>
              <a:ext cx="504000" cy="504000"/>
            </a:xfrm>
            <a:prstGeom prst="rect">
              <a:avLst/>
            </a:prstGeom>
            <a:noFill/>
            <a:ln w="19050" cap="flat" cmpd="sng" algn="ctr">
              <a:solidFill>
                <a:srgbClr val="92278F"/>
              </a:solidFill>
              <a:prstDash val="solid"/>
              <a:miter lim="800000"/>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9F1617B6-A9B6-46EB-9999-776F6B9C0D3A}"/>
                </a:ext>
              </a:extLst>
            </p:cNvPr>
            <p:cNvSpPr/>
            <p:nvPr userDrawn="1"/>
          </p:nvSpPr>
          <p:spPr>
            <a:xfrm>
              <a:off x="694606" y="512239"/>
              <a:ext cx="324016" cy="317754"/>
            </a:xfrm>
            <a:prstGeom prst="rect">
              <a:avLst/>
            </a:prstGeom>
            <a:solidFill>
              <a:srgbClr val="92278F"/>
            </a:solidFill>
            <a:ln w="12700" cap="flat" cmpd="sng" algn="ctr">
              <a:noFill/>
              <a:prstDash val="solid"/>
              <a:miter lim="800000"/>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20" name="TextBox 20">
            <a:extLst>
              <a:ext uri="{FF2B5EF4-FFF2-40B4-BE49-F238E27FC236}">
                <a16:creationId xmlns:a16="http://schemas.microsoft.com/office/drawing/2014/main" id="{5033C170-2F57-45F3-B3EB-997059123397}"/>
              </a:ext>
            </a:extLst>
          </p:cNvPr>
          <p:cNvSpPr txBox="1"/>
          <p:nvPr/>
        </p:nvSpPr>
        <p:spPr>
          <a:xfrm>
            <a:off x="6805914" y="136812"/>
            <a:ext cx="1890141" cy="461665"/>
          </a:xfrm>
          <a:prstGeom prst="rect">
            <a:avLst/>
          </a:prstGeom>
          <a:noFill/>
        </p:spPr>
        <p:txBody>
          <a:bodyPr wrap="square" rtlCol="0">
            <a:spAutoFit/>
          </a:bodyPr>
          <a:lstStyle/>
          <a:p>
            <a:r>
              <a:rPr lang="en-US" altLang="zh-CN" sz="2400" b="1" dirty="0">
                <a:solidFill>
                  <a:schemeClr val="accent1"/>
                </a:solidFill>
                <a:latin typeface="Helvetica" panose="020B0604020202020204" pitchFamily="34" charset="0"/>
                <a:cs typeface="Helvetica" panose="020B0604020202020204" pitchFamily="34" charset="0"/>
              </a:rPr>
              <a:t>experiment</a:t>
            </a:r>
          </a:p>
        </p:txBody>
      </p:sp>
      <p:sp>
        <p:nvSpPr>
          <p:cNvPr id="31" name="矩形 30">
            <a:extLst>
              <a:ext uri="{FF2B5EF4-FFF2-40B4-BE49-F238E27FC236}">
                <a16:creationId xmlns:a16="http://schemas.microsoft.com/office/drawing/2014/main" id="{16D6B2B7-8C05-432F-93B2-9DB79CA8C08A}"/>
              </a:ext>
            </a:extLst>
          </p:cNvPr>
          <p:cNvSpPr/>
          <p:nvPr/>
        </p:nvSpPr>
        <p:spPr>
          <a:xfrm>
            <a:off x="0" y="900676"/>
            <a:ext cx="1713053" cy="461665"/>
          </a:xfrm>
          <a:prstGeom prst="rect">
            <a:avLst/>
          </a:prstGeom>
          <a:solidFill>
            <a:srgbClr val="00B0F0"/>
          </a:solidFill>
        </p:spPr>
        <p:txBody>
          <a:bodyPr wrap="square">
            <a:spAutoFit/>
          </a:bodyPr>
          <a:lstStyle/>
          <a:p>
            <a:pPr lvl="0" algn="ctr" defTabSz="914400">
              <a:defRPr/>
            </a:pPr>
            <a:r>
              <a:rPr lang="en-US" altLang="zh-CN" sz="2400" b="1" kern="0" dirty="0">
                <a:latin typeface="Arial" panose="020B0604020202020204" pitchFamily="34" charset="0"/>
                <a:cs typeface="Arial" panose="020B0604020202020204" pitchFamily="34" charset="0"/>
              </a:rPr>
              <a:t>    </a:t>
            </a:r>
            <a:r>
              <a:rPr lang="zh-CN" altLang="en-US" sz="2200" b="1" kern="0" dirty="0">
                <a:latin typeface="Helvetica" panose="020B0604020202020204" pitchFamily="34" charset="0"/>
                <a:cs typeface="Helvetica" panose="020B0604020202020204" pitchFamily="34" charset="0"/>
              </a:rPr>
              <a:t>实验设计</a:t>
            </a:r>
            <a:endParaRPr lang="en-US" altLang="zh-CN" sz="2200" b="1" kern="0" dirty="0">
              <a:latin typeface="Helvetica" panose="020B0604020202020204" pitchFamily="34" charset="0"/>
              <a:cs typeface="Helvetica" panose="020B0604020202020204" pitchFamily="34" charset="0"/>
            </a:endParaRPr>
          </a:p>
        </p:txBody>
      </p:sp>
      <p:sp>
        <p:nvSpPr>
          <p:cNvPr id="2" name="矩形 1">
            <a:extLst>
              <a:ext uri="{FF2B5EF4-FFF2-40B4-BE49-F238E27FC236}">
                <a16:creationId xmlns:a16="http://schemas.microsoft.com/office/drawing/2014/main" id="{5D55EA4B-82EF-4AD8-AD5E-1899245A1E41}"/>
              </a:ext>
            </a:extLst>
          </p:cNvPr>
          <p:cNvSpPr/>
          <p:nvPr/>
        </p:nvSpPr>
        <p:spPr>
          <a:xfrm>
            <a:off x="1174827" y="1486002"/>
            <a:ext cx="1163256" cy="400110"/>
          </a:xfrm>
          <a:prstGeom prst="rect">
            <a:avLst/>
          </a:prstGeom>
        </p:spPr>
        <p:txBody>
          <a:bodyPr wrap="square">
            <a:spAutoFit/>
          </a:bodyPr>
          <a:lstStyle/>
          <a:p>
            <a:r>
              <a:rPr lang="zh-CN" altLang="en-US" sz="2000" b="1" dirty="0">
                <a:latin typeface="Arial" panose="020B0604020202020204" pitchFamily="34" charset="0"/>
                <a:cs typeface="Arial" panose="020B0604020202020204" pitchFamily="34" charset="0"/>
              </a:rPr>
              <a:t>数据集 </a:t>
            </a:r>
          </a:p>
        </p:txBody>
      </p:sp>
      <p:sp>
        <p:nvSpPr>
          <p:cNvPr id="5" name="矩形 4">
            <a:extLst>
              <a:ext uri="{FF2B5EF4-FFF2-40B4-BE49-F238E27FC236}">
                <a16:creationId xmlns:a16="http://schemas.microsoft.com/office/drawing/2014/main" id="{BA7B6325-C147-4BC6-895A-091887FDF783}"/>
              </a:ext>
            </a:extLst>
          </p:cNvPr>
          <p:cNvSpPr/>
          <p:nvPr/>
        </p:nvSpPr>
        <p:spPr>
          <a:xfrm>
            <a:off x="1170356" y="2845183"/>
            <a:ext cx="1267428" cy="400110"/>
          </a:xfrm>
          <a:prstGeom prst="rect">
            <a:avLst/>
          </a:prstGeom>
        </p:spPr>
        <p:txBody>
          <a:bodyPr wrap="square">
            <a:spAutoFit/>
          </a:bodyPr>
          <a:lstStyle/>
          <a:p>
            <a:r>
              <a:rPr lang="zh-CN" altLang="en-US" sz="2000" b="1" dirty="0">
                <a:latin typeface="Arial" panose="020B0604020202020204" pitchFamily="34" charset="0"/>
                <a:cs typeface="Arial" panose="020B0604020202020204" pitchFamily="34" charset="0"/>
              </a:rPr>
              <a:t>参数设置 </a:t>
            </a:r>
          </a:p>
        </p:txBody>
      </p:sp>
      <p:pic>
        <p:nvPicPr>
          <p:cNvPr id="6" name="图片 5">
            <a:extLst>
              <a:ext uri="{FF2B5EF4-FFF2-40B4-BE49-F238E27FC236}">
                <a16:creationId xmlns:a16="http://schemas.microsoft.com/office/drawing/2014/main" id="{3A050BFD-F32F-4741-8482-544A8E4C292F}"/>
              </a:ext>
            </a:extLst>
          </p:cNvPr>
          <p:cNvPicPr>
            <a:picLocks noChangeAspect="1"/>
          </p:cNvPicPr>
          <p:nvPr/>
        </p:nvPicPr>
        <p:blipFill>
          <a:blip r:embed="rId3"/>
          <a:stretch>
            <a:fillRect/>
          </a:stretch>
        </p:blipFill>
        <p:spPr>
          <a:xfrm>
            <a:off x="2805747" y="2644075"/>
            <a:ext cx="4613625" cy="2356498"/>
          </a:xfrm>
          <a:prstGeom prst="rect">
            <a:avLst/>
          </a:prstGeom>
        </p:spPr>
      </p:pic>
      <p:sp>
        <p:nvSpPr>
          <p:cNvPr id="7" name="矩形 6">
            <a:extLst>
              <a:ext uri="{FF2B5EF4-FFF2-40B4-BE49-F238E27FC236}">
                <a16:creationId xmlns:a16="http://schemas.microsoft.com/office/drawing/2014/main" id="{D148E86E-4813-4DF3-8197-C454F1556943}"/>
              </a:ext>
            </a:extLst>
          </p:cNvPr>
          <p:cNvSpPr/>
          <p:nvPr/>
        </p:nvSpPr>
        <p:spPr>
          <a:xfrm>
            <a:off x="1823008" y="1907203"/>
            <a:ext cx="6348714" cy="769441"/>
          </a:xfrm>
          <a:prstGeom prst="rect">
            <a:avLst/>
          </a:prstGeom>
          <a:ln>
            <a:solidFill>
              <a:srgbClr val="00FFFF"/>
            </a:solidFill>
          </a:ln>
        </p:spPr>
        <p:txBody>
          <a:bodyPr wrap="square">
            <a:spAutoFit/>
          </a:bodyPr>
          <a:lstStyle/>
          <a:p>
            <a:r>
              <a:rPr lang="zh-CN" altLang="en-US" sz="2200" dirty="0">
                <a:solidFill>
                  <a:srgbClr val="000000"/>
                </a:solidFill>
                <a:latin typeface="华文楷体" panose="02010600040101010101" pitchFamily="2" charset="-122"/>
                <a:ea typeface="华文楷体" panose="02010600040101010101" pitchFamily="2" charset="-122"/>
              </a:rPr>
              <a:t>一组流行歌曲片段（歌曲中的音符的各个特征向量被处理成 </a:t>
            </a:r>
            <a:r>
              <a:rPr lang="en-US" altLang="zh-CN" sz="2200" dirty="0">
                <a:solidFill>
                  <a:srgbClr val="000000"/>
                </a:solidFill>
                <a:latin typeface="华文楷体" panose="02010600040101010101" pitchFamily="2" charset="-122"/>
                <a:ea typeface="华文楷体" panose="02010600040101010101" pitchFamily="2" charset="-122"/>
              </a:rPr>
              <a:t>one-hot </a:t>
            </a:r>
            <a:r>
              <a:rPr lang="zh-CN" altLang="en-US" sz="2200" dirty="0">
                <a:solidFill>
                  <a:srgbClr val="000000"/>
                </a:solidFill>
                <a:latin typeface="华文楷体" panose="02010600040101010101" pitchFamily="2" charset="-122"/>
                <a:ea typeface="华文楷体" panose="02010600040101010101" pitchFamily="2" charset="-122"/>
              </a:rPr>
              <a:t>编码 ） </a:t>
            </a:r>
            <a:endParaRPr lang="en-US" altLang="zh-CN" sz="2200"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560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a:extLst>
              <a:ext uri="{FF2B5EF4-FFF2-40B4-BE49-F238E27FC236}">
                <a16:creationId xmlns:a16="http://schemas.microsoft.com/office/drawing/2014/main" id="{F7A32D81-36A1-47C2-93F5-1A94B66FA4CB}"/>
              </a:ext>
            </a:extLst>
          </p:cNvPr>
          <p:cNvGrpSpPr/>
          <p:nvPr/>
        </p:nvGrpSpPr>
        <p:grpSpPr>
          <a:xfrm>
            <a:off x="0" y="4871288"/>
            <a:ext cx="9144000" cy="323165"/>
            <a:chOff x="0" y="4636202"/>
            <a:chExt cx="9144000" cy="323165"/>
          </a:xfrm>
        </p:grpSpPr>
        <p:sp>
          <p:nvSpPr>
            <p:cNvPr id="74" name="Rectangle 5">
              <a:extLst>
                <a:ext uri="{FF2B5EF4-FFF2-40B4-BE49-F238E27FC236}">
                  <a16:creationId xmlns:a16="http://schemas.microsoft.com/office/drawing/2014/main" id="{4FDEE196-48EB-4600-A4B7-C0B759514CA2}"/>
                </a:ext>
              </a:extLst>
            </p:cNvPr>
            <p:cNvSpPr>
              <a:spLocks noChangeArrowheads="1"/>
            </p:cNvSpPr>
            <p:nvPr/>
          </p:nvSpPr>
          <p:spPr bwMode="auto">
            <a:xfrm>
              <a:off x="0" y="4726537"/>
              <a:ext cx="7415213" cy="14583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Rectangle 6">
              <a:extLst>
                <a:ext uri="{FF2B5EF4-FFF2-40B4-BE49-F238E27FC236}">
                  <a16:creationId xmlns:a16="http://schemas.microsoft.com/office/drawing/2014/main" id="{0D65A319-AAB4-408D-A66D-E9451C4FB713}"/>
                </a:ext>
              </a:extLst>
            </p:cNvPr>
            <p:cNvSpPr>
              <a:spLocks noChangeArrowheads="1"/>
            </p:cNvSpPr>
            <p:nvPr/>
          </p:nvSpPr>
          <p:spPr bwMode="auto">
            <a:xfrm>
              <a:off x="3886200" y="4726535"/>
              <a:ext cx="1152525" cy="14584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Rectangle 7">
              <a:extLst>
                <a:ext uri="{FF2B5EF4-FFF2-40B4-BE49-F238E27FC236}">
                  <a16:creationId xmlns:a16="http://schemas.microsoft.com/office/drawing/2014/main" id="{F567B658-DB13-4374-849D-F383E0D12818}"/>
                </a:ext>
              </a:extLst>
            </p:cNvPr>
            <p:cNvSpPr>
              <a:spLocks noChangeArrowheads="1"/>
            </p:cNvSpPr>
            <p:nvPr/>
          </p:nvSpPr>
          <p:spPr bwMode="auto">
            <a:xfrm>
              <a:off x="5825808" y="4726535"/>
              <a:ext cx="792163" cy="1458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 name="Rectangle 8">
              <a:extLst>
                <a:ext uri="{FF2B5EF4-FFF2-40B4-BE49-F238E27FC236}">
                  <a16:creationId xmlns:a16="http://schemas.microsoft.com/office/drawing/2014/main" id="{DFA0A2AC-5989-47DE-A4C0-BF069DE35AB1}"/>
                </a:ext>
              </a:extLst>
            </p:cNvPr>
            <p:cNvSpPr>
              <a:spLocks noChangeArrowheads="1"/>
            </p:cNvSpPr>
            <p:nvPr/>
          </p:nvSpPr>
          <p:spPr bwMode="auto">
            <a:xfrm>
              <a:off x="5040122" y="4726537"/>
              <a:ext cx="792163" cy="1458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78" name="Rectangle 9">
              <a:extLst>
                <a:ext uri="{FF2B5EF4-FFF2-40B4-BE49-F238E27FC236}">
                  <a16:creationId xmlns:a16="http://schemas.microsoft.com/office/drawing/2014/main" id="{ACE2C517-6702-453F-8F57-15767C98635D}"/>
                </a:ext>
              </a:extLst>
            </p:cNvPr>
            <p:cNvSpPr>
              <a:spLocks noChangeArrowheads="1"/>
            </p:cNvSpPr>
            <p:nvPr/>
          </p:nvSpPr>
          <p:spPr bwMode="auto">
            <a:xfrm>
              <a:off x="8362950" y="4728216"/>
              <a:ext cx="781050" cy="144158"/>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Rectangle 10">
              <a:extLst>
                <a:ext uri="{FF2B5EF4-FFF2-40B4-BE49-F238E27FC236}">
                  <a16:creationId xmlns:a16="http://schemas.microsoft.com/office/drawing/2014/main" id="{3FB28D92-80F0-46DC-8190-E6D9BA624302}"/>
                </a:ext>
              </a:extLst>
            </p:cNvPr>
            <p:cNvSpPr>
              <a:spLocks noChangeArrowheads="1"/>
            </p:cNvSpPr>
            <p:nvPr/>
          </p:nvSpPr>
          <p:spPr bwMode="auto">
            <a:xfrm>
              <a:off x="6617589" y="4726536"/>
              <a:ext cx="797624" cy="145839"/>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89" name="文本框 88">
              <a:hlinkClick r:id="rId3" action="ppaction://hlinksldjump"/>
              <a:extLst>
                <a:ext uri="{FF2B5EF4-FFF2-40B4-BE49-F238E27FC236}">
                  <a16:creationId xmlns:a16="http://schemas.microsoft.com/office/drawing/2014/main" id="{4C366400-C800-46B5-9C3D-359E6C6B3779}"/>
                </a:ext>
              </a:extLst>
            </p:cNvPr>
            <p:cNvSpPr txBox="1">
              <a:spLocks noChangeArrowheads="1"/>
            </p:cNvSpPr>
            <p:nvPr/>
          </p:nvSpPr>
          <p:spPr bwMode="auto">
            <a:xfrm>
              <a:off x="7332398" y="4636202"/>
              <a:ext cx="1125141" cy="323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1500" dirty="0">
                  <a:solidFill>
                    <a:srgbClr val="044875"/>
                  </a:solidFill>
                  <a:latin typeface="微软雅黑" panose="020B0802040204020203" pitchFamily="34" charset="-122"/>
                  <a:ea typeface="微软雅黑" panose="020B0802040204020203" pitchFamily="34" charset="-122"/>
                </a:rPr>
                <a:t>RETURN</a:t>
              </a:r>
              <a:endParaRPr lang="zh-CN" altLang="en-US" sz="1500" dirty="0">
                <a:solidFill>
                  <a:srgbClr val="044875"/>
                </a:solidFill>
                <a:latin typeface="微软雅黑" panose="020B0802040204020203" pitchFamily="34" charset="-122"/>
                <a:ea typeface="微软雅黑" panose="020B0802040204020203" pitchFamily="34" charset="-122"/>
              </a:endParaRPr>
            </a:p>
          </p:txBody>
        </p:sp>
      </p:grpSp>
      <p:sp>
        <p:nvSpPr>
          <p:cNvPr id="92" name="矩形 2">
            <a:extLst>
              <a:ext uri="{FF2B5EF4-FFF2-40B4-BE49-F238E27FC236}">
                <a16:creationId xmlns:a16="http://schemas.microsoft.com/office/drawing/2014/main" id="{32157C88-CC7A-49E5-94AB-ECEDFD98401C}"/>
              </a:ext>
            </a:extLst>
          </p:cNvPr>
          <p:cNvSpPr>
            <a:spLocks noChangeArrowheads="1"/>
          </p:cNvSpPr>
          <p:nvPr/>
        </p:nvSpPr>
        <p:spPr bwMode="auto">
          <a:xfrm>
            <a:off x="1830165" y="217506"/>
            <a:ext cx="4787423" cy="438150"/>
          </a:xfrm>
          <a:prstGeom prst="rect">
            <a:avLst/>
          </a:prstGeom>
          <a:solidFill>
            <a:srgbClr val="00B0F0"/>
          </a:solidFill>
          <a:ln>
            <a:noFill/>
          </a:ln>
        </p:spPr>
        <p:txBody>
          <a:bodyPr anchor="ctr"/>
          <a:lstStyle/>
          <a:p>
            <a:pPr algn="ctr"/>
            <a:r>
              <a:rPr lang="en-US" altLang="zh-CN" sz="2800" b="1" kern="0" dirty="0">
                <a:latin typeface="Helvetica" panose="020B0604020202020204" pitchFamily="34" charset="0"/>
                <a:cs typeface="Helvetica" panose="020B0604020202020204" pitchFamily="34" charset="0"/>
              </a:rPr>
              <a:t>Research result &amp; analysis</a:t>
            </a:r>
          </a:p>
        </p:txBody>
      </p:sp>
      <p:sp>
        <p:nvSpPr>
          <p:cNvPr id="12" name="文本框 11">
            <a:extLst>
              <a:ext uri="{FF2B5EF4-FFF2-40B4-BE49-F238E27FC236}">
                <a16:creationId xmlns:a16="http://schemas.microsoft.com/office/drawing/2014/main" id="{EC996CD1-AFEC-4970-A5B3-01333DAF7F94}"/>
              </a:ext>
            </a:extLst>
          </p:cNvPr>
          <p:cNvSpPr txBox="1">
            <a:spLocks noChangeArrowheads="1"/>
          </p:cNvSpPr>
          <p:nvPr/>
        </p:nvSpPr>
        <p:spPr bwMode="auto">
          <a:xfrm>
            <a:off x="535278" y="-13131"/>
            <a:ext cx="999815" cy="923330"/>
          </a:xfrm>
          <a:prstGeom prst="rect">
            <a:avLst/>
          </a:prstGeom>
          <a:solidFill>
            <a:schemeClr val="tx1"/>
          </a:solidFill>
          <a:ln>
            <a:noFill/>
          </a:ln>
          <a:extLst/>
        </p:spPr>
        <p:txBody>
          <a:bodyPr wrap="square">
            <a:spAutoFit/>
          </a:bodyPr>
          <a:lstStyle/>
          <a:p>
            <a:pPr algn="ctr"/>
            <a:r>
              <a:rPr lang="en-US" altLang="zh-CN" sz="5400" b="1" kern="0" dirty="0">
                <a:solidFill>
                  <a:schemeClr val="bg1"/>
                </a:solidFill>
                <a:latin typeface="Helvetica" panose="020B0604020202020204" pitchFamily="34" charset="0"/>
                <a:cs typeface="Helvetica" panose="020B0604020202020204" pitchFamily="34" charset="0"/>
              </a:rPr>
              <a:t>2</a:t>
            </a:r>
            <a:endParaRPr lang="zh-CN" altLang="en-US" sz="5400" b="1" kern="0" dirty="0">
              <a:solidFill>
                <a:schemeClr val="bg1"/>
              </a:solidFill>
              <a:latin typeface="Helvetica" panose="020B0604020202020204" pitchFamily="34" charset="0"/>
              <a:cs typeface="Helvetica" panose="020B0604020202020204" pitchFamily="34" charset="0"/>
            </a:endParaRPr>
          </a:p>
        </p:txBody>
      </p:sp>
      <p:pic>
        <p:nvPicPr>
          <p:cNvPr id="3" name="图片 2">
            <a:extLst>
              <a:ext uri="{FF2B5EF4-FFF2-40B4-BE49-F238E27FC236}">
                <a16:creationId xmlns:a16="http://schemas.microsoft.com/office/drawing/2014/main" id="{C27039A2-6409-46B4-AC74-3FFCC9FBDBA9}"/>
              </a:ext>
            </a:extLst>
          </p:cNvPr>
          <p:cNvPicPr>
            <a:picLocks noChangeAspect="1"/>
          </p:cNvPicPr>
          <p:nvPr/>
        </p:nvPicPr>
        <p:blipFill rotWithShape="1">
          <a:blip r:embed="rId4"/>
          <a:srcRect t="7979"/>
          <a:stretch/>
        </p:blipFill>
        <p:spPr>
          <a:xfrm>
            <a:off x="1978169" y="998458"/>
            <a:ext cx="6775306" cy="3666660"/>
          </a:xfrm>
          <a:prstGeom prst="rect">
            <a:avLst/>
          </a:prstGeom>
          <a:ln>
            <a:solidFill>
              <a:srgbClr val="00FFFF"/>
            </a:solidFill>
          </a:ln>
        </p:spPr>
      </p:pic>
      <p:sp>
        <p:nvSpPr>
          <p:cNvPr id="4" name="文本框 3">
            <a:extLst>
              <a:ext uri="{FF2B5EF4-FFF2-40B4-BE49-F238E27FC236}">
                <a16:creationId xmlns:a16="http://schemas.microsoft.com/office/drawing/2014/main" id="{699ADA75-EA56-4A1E-82F8-13E7876B642F}"/>
              </a:ext>
            </a:extLst>
          </p:cNvPr>
          <p:cNvSpPr txBox="1"/>
          <p:nvPr/>
        </p:nvSpPr>
        <p:spPr>
          <a:xfrm>
            <a:off x="598190" y="1666757"/>
            <a:ext cx="800219" cy="1862048"/>
          </a:xfrm>
          <a:prstGeom prst="rect">
            <a:avLst/>
          </a:prstGeom>
          <a:noFill/>
        </p:spPr>
        <p:txBody>
          <a:bodyPr vert="eaVert" wrap="none" rtlCol="0">
            <a:spAutoFit/>
          </a:bodyPr>
          <a:lstStyle/>
          <a:p>
            <a:r>
              <a:rPr lang="zh-CN" altLang="en-US" sz="4000" spc="600" dirty="0">
                <a:latin typeface="微软雅黑" panose="020B0802040204020203" pitchFamily="34" charset="-122"/>
                <a:ea typeface="微软雅黑" panose="020B0802040204020203" pitchFamily="34" charset="-122"/>
              </a:rPr>
              <a:t>改进点</a:t>
            </a:r>
          </a:p>
        </p:txBody>
      </p:sp>
    </p:spTree>
    <p:extLst>
      <p:ext uri="{BB962C8B-B14F-4D97-AF65-F5344CB8AC3E}">
        <p14:creationId xmlns:p14="http://schemas.microsoft.com/office/powerpoint/2010/main" val="206255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a:extLst>
              <a:ext uri="{FF2B5EF4-FFF2-40B4-BE49-F238E27FC236}">
                <a16:creationId xmlns:a16="http://schemas.microsoft.com/office/drawing/2014/main" id="{F7A32D81-36A1-47C2-93F5-1A94B66FA4CB}"/>
              </a:ext>
            </a:extLst>
          </p:cNvPr>
          <p:cNvGrpSpPr/>
          <p:nvPr/>
        </p:nvGrpSpPr>
        <p:grpSpPr>
          <a:xfrm>
            <a:off x="0" y="4871288"/>
            <a:ext cx="9144000" cy="323165"/>
            <a:chOff x="0" y="4636202"/>
            <a:chExt cx="9144000" cy="323165"/>
          </a:xfrm>
        </p:grpSpPr>
        <p:sp>
          <p:nvSpPr>
            <p:cNvPr id="74" name="Rectangle 5">
              <a:extLst>
                <a:ext uri="{FF2B5EF4-FFF2-40B4-BE49-F238E27FC236}">
                  <a16:creationId xmlns:a16="http://schemas.microsoft.com/office/drawing/2014/main" id="{4FDEE196-48EB-4600-A4B7-C0B759514CA2}"/>
                </a:ext>
              </a:extLst>
            </p:cNvPr>
            <p:cNvSpPr>
              <a:spLocks noChangeArrowheads="1"/>
            </p:cNvSpPr>
            <p:nvPr/>
          </p:nvSpPr>
          <p:spPr bwMode="auto">
            <a:xfrm>
              <a:off x="0" y="4726537"/>
              <a:ext cx="7415213" cy="14583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Rectangle 6">
              <a:extLst>
                <a:ext uri="{FF2B5EF4-FFF2-40B4-BE49-F238E27FC236}">
                  <a16:creationId xmlns:a16="http://schemas.microsoft.com/office/drawing/2014/main" id="{0D65A319-AAB4-408D-A66D-E9451C4FB713}"/>
                </a:ext>
              </a:extLst>
            </p:cNvPr>
            <p:cNvSpPr>
              <a:spLocks noChangeArrowheads="1"/>
            </p:cNvSpPr>
            <p:nvPr/>
          </p:nvSpPr>
          <p:spPr bwMode="auto">
            <a:xfrm>
              <a:off x="3886200" y="4726535"/>
              <a:ext cx="1152525" cy="14584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Rectangle 7">
              <a:extLst>
                <a:ext uri="{FF2B5EF4-FFF2-40B4-BE49-F238E27FC236}">
                  <a16:creationId xmlns:a16="http://schemas.microsoft.com/office/drawing/2014/main" id="{F567B658-DB13-4374-849D-F383E0D12818}"/>
                </a:ext>
              </a:extLst>
            </p:cNvPr>
            <p:cNvSpPr>
              <a:spLocks noChangeArrowheads="1"/>
            </p:cNvSpPr>
            <p:nvPr/>
          </p:nvSpPr>
          <p:spPr bwMode="auto">
            <a:xfrm>
              <a:off x="5825808" y="4726535"/>
              <a:ext cx="792163" cy="14584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 name="Rectangle 8">
              <a:extLst>
                <a:ext uri="{FF2B5EF4-FFF2-40B4-BE49-F238E27FC236}">
                  <a16:creationId xmlns:a16="http://schemas.microsoft.com/office/drawing/2014/main" id="{DFA0A2AC-5989-47DE-A4C0-BF069DE35AB1}"/>
                </a:ext>
              </a:extLst>
            </p:cNvPr>
            <p:cNvSpPr>
              <a:spLocks noChangeArrowheads="1"/>
            </p:cNvSpPr>
            <p:nvPr/>
          </p:nvSpPr>
          <p:spPr bwMode="auto">
            <a:xfrm>
              <a:off x="5040122" y="4726537"/>
              <a:ext cx="792163" cy="1458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78" name="Rectangle 9">
              <a:extLst>
                <a:ext uri="{FF2B5EF4-FFF2-40B4-BE49-F238E27FC236}">
                  <a16:creationId xmlns:a16="http://schemas.microsoft.com/office/drawing/2014/main" id="{ACE2C517-6702-453F-8F57-15767C98635D}"/>
                </a:ext>
              </a:extLst>
            </p:cNvPr>
            <p:cNvSpPr>
              <a:spLocks noChangeArrowheads="1"/>
            </p:cNvSpPr>
            <p:nvPr/>
          </p:nvSpPr>
          <p:spPr bwMode="auto">
            <a:xfrm>
              <a:off x="8362950" y="4728216"/>
              <a:ext cx="781050" cy="144158"/>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Rectangle 10">
              <a:extLst>
                <a:ext uri="{FF2B5EF4-FFF2-40B4-BE49-F238E27FC236}">
                  <a16:creationId xmlns:a16="http://schemas.microsoft.com/office/drawing/2014/main" id="{3FB28D92-80F0-46DC-8190-E6D9BA624302}"/>
                </a:ext>
              </a:extLst>
            </p:cNvPr>
            <p:cNvSpPr>
              <a:spLocks noChangeArrowheads="1"/>
            </p:cNvSpPr>
            <p:nvPr/>
          </p:nvSpPr>
          <p:spPr bwMode="auto">
            <a:xfrm>
              <a:off x="6617589" y="4726536"/>
              <a:ext cx="797624" cy="145839"/>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89" name="文本框 88">
              <a:hlinkClick r:id="rId3" action="ppaction://hlinksldjump"/>
              <a:extLst>
                <a:ext uri="{FF2B5EF4-FFF2-40B4-BE49-F238E27FC236}">
                  <a16:creationId xmlns:a16="http://schemas.microsoft.com/office/drawing/2014/main" id="{4C366400-C800-46B5-9C3D-359E6C6B3779}"/>
                </a:ext>
              </a:extLst>
            </p:cNvPr>
            <p:cNvSpPr txBox="1">
              <a:spLocks noChangeArrowheads="1"/>
            </p:cNvSpPr>
            <p:nvPr/>
          </p:nvSpPr>
          <p:spPr bwMode="auto">
            <a:xfrm>
              <a:off x="7332398" y="4636202"/>
              <a:ext cx="1125141" cy="3231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1500" dirty="0">
                  <a:solidFill>
                    <a:srgbClr val="044875"/>
                  </a:solidFill>
                  <a:latin typeface="微软雅黑" panose="020B0802040204020203" pitchFamily="34" charset="-122"/>
                  <a:ea typeface="微软雅黑" panose="020B0802040204020203" pitchFamily="34" charset="-122"/>
                </a:rPr>
                <a:t>RETURN</a:t>
              </a:r>
              <a:endParaRPr lang="zh-CN" altLang="en-US" sz="1500" dirty="0">
                <a:solidFill>
                  <a:srgbClr val="044875"/>
                </a:solidFill>
                <a:latin typeface="微软雅黑" panose="020B0802040204020203" pitchFamily="34" charset="-122"/>
                <a:ea typeface="微软雅黑" panose="020B0802040204020203" pitchFamily="34" charset="-122"/>
              </a:endParaRPr>
            </a:p>
          </p:txBody>
        </p:sp>
      </p:grpSp>
      <p:sp>
        <p:nvSpPr>
          <p:cNvPr id="92" name="矩形 2">
            <a:extLst>
              <a:ext uri="{FF2B5EF4-FFF2-40B4-BE49-F238E27FC236}">
                <a16:creationId xmlns:a16="http://schemas.microsoft.com/office/drawing/2014/main" id="{32157C88-CC7A-49E5-94AB-ECEDFD98401C}"/>
              </a:ext>
            </a:extLst>
          </p:cNvPr>
          <p:cNvSpPr>
            <a:spLocks noChangeArrowheads="1"/>
          </p:cNvSpPr>
          <p:nvPr/>
        </p:nvSpPr>
        <p:spPr bwMode="auto">
          <a:xfrm>
            <a:off x="1830165" y="217506"/>
            <a:ext cx="4787423" cy="438150"/>
          </a:xfrm>
          <a:prstGeom prst="rect">
            <a:avLst/>
          </a:prstGeom>
          <a:solidFill>
            <a:srgbClr val="00B0F0"/>
          </a:solidFill>
          <a:ln>
            <a:noFill/>
          </a:ln>
        </p:spPr>
        <p:txBody>
          <a:bodyPr anchor="ctr"/>
          <a:lstStyle/>
          <a:p>
            <a:pPr algn="ctr"/>
            <a:r>
              <a:rPr lang="en-US" altLang="zh-CN" sz="2800" b="1" kern="0" dirty="0">
                <a:latin typeface="Helvetica" panose="020B0604020202020204" pitchFamily="34" charset="0"/>
                <a:cs typeface="Helvetica" panose="020B0604020202020204" pitchFamily="34" charset="0"/>
              </a:rPr>
              <a:t>Research result &amp; analysis</a:t>
            </a:r>
          </a:p>
        </p:txBody>
      </p:sp>
      <p:sp>
        <p:nvSpPr>
          <p:cNvPr id="12" name="文本框 11">
            <a:extLst>
              <a:ext uri="{FF2B5EF4-FFF2-40B4-BE49-F238E27FC236}">
                <a16:creationId xmlns:a16="http://schemas.microsoft.com/office/drawing/2014/main" id="{EC996CD1-AFEC-4970-A5B3-01333DAF7F94}"/>
              </a:ext>
            </a:extLst>
          </p:cNvPr>
          <p:cNvSpPr txBox="1">
            <a:spLocks noChangeArrowheads="1"/>
          </p:cNvSpPr>
          <p:nvPr/>
        </p:nvSpPr>
        <p:spPr bwMode="auto">
          <a:xfrm>
            <a:off x="535278" y="-13131"/>
            <a:ext cx="999815" cy="923330"/>
          </a:xfrm>
          <a:prstGeom prst="rect">
            <a:avLst/>
          </a:prstGeom>
          <a:solidFill>
            <a:schemeClr val="tx1"/>
          </a:solidFill>
          <a:ln>
            <a:noFill/>
          </a:ln>
          <a:extLst/>
        </p:spPr>
        <p:txBody>
          <a:bodyPr wrap="square">
            <a:spAutoFit/>
          </a:bodyPr>
          <a:lstStyle/>
          <a:p>
            <a:pPr algn="ctr"/>
            <a:r>
              <a:rPr lang="en-US" altLang="zh-CN" sz="5400" b="1" kern="0" dirty="0">
                <a:solidFill>
                  <a:schemeClr val="bg1"/>
                </a:solidFill>
                <a:latin typeface="Helvetica" panose="020B0604020202020204" pitchFamily="34" charset="0"/>
                <a:cs typeface="Helvetica" panose="020B0604020202020204" pitchFamily="34" charset="0"/>
              </a:rPr>
              <a:t>2</a:t>
            </a:r>
            <a:endParaRPr lang="zh-CN" altLang="en-US" sz="5400" b="1" kern="0" dirty="0">
              <a:solidFill>
                <a:schemeClr val="bg1"/>
              </a:solidFill>
              <a:latin typeface="Helvetica" panose="020B0604020202020204" pitchFamily="34" charset="0"/>
              <a:cs typeface="Helvetica" panose="020B0604020202020204" pitchFamily="34" charset="0"/>
            </a:endParaRPr>
          </a:p>
        </p:txBody>
      </p:sp>
      <p:pic>
        <p:nvPicPr>
          <p:cNvPr id="6" name="图片 5">
            <a:extLst>
              <a:ext uri="{FF2B5EF4-FFF2-40B4-BE49-F238E27FC236}">
                <a16:creationId xmlns:a16="http://schemas.microsoft.com/office/drawing/2014/main" id="{0B0FB16C-98E9-40BE-83D0-45F0E66C8F14}"/>
              </a:ext>
            </a:extLst>
          </p:cNvPr>
          <p:cNvPicPr>
            <a:picLocks noChangeAspect="1"/>
          </p:cNvPicPr>
          <p:nvPr/>
        </p:nvPicPr>
        <p:blipFill rotWithShape="1">
          <a:blip r:embed="rId4">
            <a:extLst>
              <a:ext uri="{28A0092B-C50C-407E-A947-70E740481C1C}">
                <a14:useLocalDpi xmlns:a14="http://schemas.microsoft.com/office/drawing/2010/main" val="0"/>
              </a:ext>
            </a:extLst>
          </a:blip>
          <a:srcRect r="48341"/>
          <a:stretch/>
        </p:blipFill>
        <p:spPr>
          <a:xfrm>
            <a:off x="477403" y="1102515"/>
            <a:ext cx="8224681" cy="3364135"/>
          </a:xfrm>
          <a:prstGeom prst="rect">
            <a:avLst/>
          </a:prstGeom>
        </p:spPr>
      </p:pic>
      <p:sp>
        <p:nvSpPr>
          <p:cNvPr id="2" name="矩形 1">
            <a:extLst>
              <a:ext uri="{FF2B5EF4-FFF2-40B4-BE49-F238E27FC236}">
                <a16:creationId xmlns:a16="http://schemas.microsoft.com/office/drawing/2014/main" id="{56F6701C-BF6A-483F-9EF0-65991187931E}"/>
              </a:ext>
            </a:extLst>
          </p:cNvPr>
          <p:cNvSpPr/>
          <p:nvPr/>
        </p:nvSpPr>
        <p:spPr>
          <a:xfrm>
            <a:off x="965735" y="1460875"/>
            <a:ext cx="7365839" cy="2462213"/>
          </a:xfrm>
          <a:prstGeom prst="rect">
            <a:avLst/>
          </a:prstGeom>
          <a:solidFill>
            <a:srgbClr val="E6E6E6">
              <a:alpha val="84000"/>
            </a:srgbClr>
          </a:solidFill>
        </p:spPr>
        <p:txBody>
          <a:bodyPr wrap="square">
            <a:spAutoFit/>
          </a:bodyPr>
          <a:lstStyle/>
          <a:p>
            <a:r>
              <a:rPr lang="zh-CN" altLang="en-US" sz="2200" b="1" dirty="0">
                <a:latin typeface="华文楷体" panose="02010600040101010101" pitchFamily="2" charset="-122"/>
                <a:ea typeface="华文楷体" panose="02010600040101010101" pitchFamily="2" charset="-122"/>
              </a:rPr>
              <a:t>本实验在训练网络时，在保证效率的情况下设置了固定的迭代次数和隐藏层神经单元数， 针对 </a:t>
            </a:r>
            <a:r>
              <a:rPr lang="en-US" altLang="zh-CN" sz="2200" b="1" dirty="0">
                <a:latin typeface="华文楷体" panose="02010600040101010101" pitchFamily="2" charset="-122"/>
                <a:ea typeface="华文楷体" panose="02010600040101010101" pitchFamily="2" charset="-122"/>
              </a:rPr>
              <a:t>1 </a:t>
            </a:r>
            <a:r>
              <a:rPr lang="zh-CN" altLang="en-US" sz="2200" b="1" dirty="0">
                <a:latin typeface="华文楷体" panose="02010600040101010101" pitchFamily="2" charset="-122"/>
                <a:ea typeface="华文楷体" panose="02010600040101010101" pitchFamily="2" charset="-122"/>
              </a:rPr>
              <a:t>层 </a:t>
            </a:r>
            <a:r>
              <a:rPr lang="en-US" altLang="zh-CN" sz="2200" b="1" dirty="0">
                <a:latin typeface="华文楷体" panose="02010600040101010101" pitchFamily="2" charset="-122"/>
                <a:ea typeface="华文楷体" panose="02010600040101010101" pitchFamily="2" charset="-122"/>
              </a:rPr>
              <a:t>LSTM </a:t>
            </a:r>
            <a:r>
              <a:rPr lang="zh-CN" altLang="en-US" sz="2200" b="1" dirty="0">
                <a:latin typeface="华文楷体" panose="02010600040101010101" pitchFamily="2" charset="-122"/>
                <a:ea typeface="华文楷体" panose="02010600040101010101" pitchFamily="2" charset="-122"/>
              </a:rPr>
              <a:t>网络结构进行实验，生成目标音乐序列文件。另外，目前音乐生成方法最终生成的音乐仅仅是拟合了样本语音，输出的音乐类似于样本语音文件的子集，而本实验的最终目标是希望通过数据预处理和</a:t>
            </a:r>
            <a:r>
              <a:rPr lang="en-US" altLang="zh-CN" sz="2200" b="1" dirty="0">
                <a:latin typeface="华文楷体" panose="02010600040101010101" pitchFamily="2" charset="-122"/>
                <a:ea typeface="华文楷体" panose="02010600040101010101" pitchFamily="2" charset="-122"/>
              </a:rPr>
              <a:t>LSTM </a:t>
            </a:r>
            <a:r>
              <a:rPr lang="zh-CN" altLang="en-US" sz="2200" b="1" dirty="0">
                <a:latin typeface="华文楷体" panose="02010600040101010101" pitchFamily="2" charset="-122"/>
                <a:ea typeface="华文楷体" panose="02010600040101010101" pitchFamily="2" charset="-122"/>
              </a:rPr>
              <a:t>网络训练， 能够生成一种创新性且和原始样本音乐具有相似风格的的音乐文件。 </a:t>
            </a:r>
          </a:p>
        </p:txBody>
      </p:sp>
    </p:spTree>
    <p:extLst>
      <p:ext uri="{BB962C8B-B14F-4D97-AF65-F5344CB8AC3E}">
        <p14:creationId xmlns:p14="http://schemas.microsoft.com/office/powerpoint/2010/main" val="310521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170843-B65E-49E1-916A-7CA4197C2A05}"/>
              </a:ext>
            </a:extLst>
          </p:cNvPr>
          <p:cNvPicPr>
            <a:picLocks noChangeAspect="1"/>
          </p:cNvPicPr>
          <p:nvPr/>
        </p:nvPicPr>
        <p:blipFill rotWithShape="1">
          <a:blip r:embed="rId3">
            <a:extLst>
              <a:ext uri="{28A0092B-C50C-407E-A947-70E740481C1C}">
                <a14:useLocalDpi xmlns:a14="http://schemas.microsoft.com/office/drawing/2010/main" val="0"/>
              </a:ext>
            </a:extLst>
          </a:blip>
          <a:srcRect b="17720"/>
          <a:stretch/>
        </p:blipFill>
        <p:spPr>
          <a:xfrm>
            <a:off x="5795" y="0"/>
            <a:ext cx="9137600" cy="5638800"/>
          </a:xfrm>
          <a:prstGeom prst="rect">
            <a:avLst/>
          </a:prstGeom>
        </p:spPr>
      </p:pic>
      <p:sp>
        <p:nvSpPr>
          <p:cNvPr id="20" name="矩形 19">
            <a:extLst>
              <a:ext uri="{FF2B5EF4-FFF2-40B4-BE49-F238E27FC236}">
                <a16:creationId xmlns:a16="http://schemas.microsoft.com/office/drawing/2014/main" id="{5EFB412B-9C1D-45F2-A997-0349DB343A6F}"/>
              </a:ext>
            </a:extLst>
          </p:cNvPr>
          <p:cNvSpPr/>
          <p:nvPr/>
        </p:nvSpPr>
        <p:spPr>
          <a:xfrm>
            <a:off x="-300" y="590312"/>
            <a:ext cx="9143695" cy="5036917"/>
          </a:xfrm>
          <a:prstGeom prst="rect">
            <a:avLst/>
          </a:prstGeom>
          <a:gradFill flip="none" rotWithShape="1">
            <a:gsLst>
              <a:gs pos="10000">
                <a:schemeClr val="accent5">
                  <a:lumMod val="5000"/>
                  <a:lumOff val="95000"/>
                  <a:alpha val="0"/>
                </a:schemeClr>
              </a:gs>
              <a:gs pos="100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14" dirty="0"/>
          </a:p>
        </p:txBody>
      </p:sp>
      <p:grpSp>
        <p:nvGrpSpPr>
          <p:cNvPr id="29" name="组合 12">
            <a:extLst>
              <a:ext uri="{FF2B5EF4-FFF2-40B4-BE49-F238E27FC236}">
                <a16:creationId xmlns:a16="http://schemas.microsoft.com/office/drawing/2014/main" id="{68AF05AD-AB68-4D74-BC4D-52721A69C9DC}"/>
              </a:ext>
            </a:extLst>
          </p:cNvPr>
          <p:cNvGrpSpPr>
            <a:grpSpLocks/>
          </p:cNvGrpSpPr>
          <p:nvPr/>
        </p:nvGrpSpPr>
        <p:grpSpPr bwMode="auto">
          <a:xfrm flipV="1">
            <a:off x="-10158" y="3120641"/>
            <a:ext cx="9164638" cy="45719"/>
            <a:chOff x="0" y="0"/>
            <a:chExt cx="12204377" cy="156751"/>
          </a:xfrm>
        </p:grpSpPr>
        <p:sp>
          <p:nvSpPr>
            <p:cNvPr id="30" name="绿">
              <a:extLst>
                <a:ext uri="{FF2B5EF4-FFF2-40B4-BE49-F238E27FC236}">
                  <a16:creationId xmlns:a16="http://schemas.microsoft.com/office/drawing/2014/main" id="{35E205A0-DD61-4363-ABBE-EDEC339CB6B5}"/>
                </a:ext>
              </a:extLst>
            </p:cNvPr>
            <p:cNvSpPr>
              <a:spLocks noChangeArrowheads="1"/>
            </p:cNvSpPr>
            <p:nvPr/>
          </p:nvSpPr>
          <p:spPr bwMode="auto">
            <a:xfrm rot="10800000">
              <a:off x="0" y="0"/>
              <a:ext cx="3049200" cy="156751"/>
            </a:xfrm>
            <a:prstGeom prst="rect">
              <a:avLst/>
            </a:prstGeom>
            <a:solidFill>
              <a:srgbClr val="0291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31" name="黄">
              <a:extLst>
                <a:ext uri="{FF2B5EF4-FFF2-40B4-BE49-F238E27FC236}">
                  <a16:creationId xmlns:a16="http://schemas.microsoft.com/office/drawing/2014/main" id="{5F3AF879-84D9-4E57-97A1-6FEC4C94E0FD}"/>
                </a:ext>
              </a:extLst>
            </p:cNvPr>
            <p:cNvSpPr>
              <a:spLocks noChangeArrowheads="1"/>
            </p:cNvSpPr>
            <p:nvPr/>
          </p:nvSpPr>
          <p:spPr bwMode="auto">
            <a:xfrm rot="10800000">
              <a:off x="3051725" y="0"/>
              <a:ext cx="3049200" cy="156751"/>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32" name="蓝">
              <a:extLst>
                <a:ext uri="{FF2B5EF4-FFF2-40B4-BE49-F238E27FC236}">
                  <a16:creationId xmlns:a16="http://schemas.microsoft.com/office/drawing/2014/main" id="{DEF1B8D8-0F6D-4349-9F65-72804EFAE2C0}"/>
                </a:ext>
              </a:extLst>
            </p:cNvPr>
            <p:cNvSpPr>
              <a:spLocks noChangeArrowheads="1"/>
            </p:cNvSpPr>
            <p:nvPr/>
          </p:nvSpPr>
          <p:spPr bwMode="auto">
            <a:xfrm rot="10800000">
              <a:off x="6103451" y="0"/>
              <a:ext cx="3049200" cy="156751"/>
            </a:xfrm>
            <a:prstGeom prst="rect">
              <a:avLst/>
            </a:prstGeom>
            <a:solidFill>
              <a:srgbClr val="0093D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33" name="红">
              <a:extLst>
                <a:ext uri="{FF2B5EF4-FFF2-40B4-BE49-F238E27FC236}">
                  <a16:creationId xmlns:a16="http://schemas.microsoft.com/office/drawing/2014/main" id="{6225A952-2DAC-405D-8070-FA01F4439D4C}"/>
                </a:ext>
              </a:extLst>
            </p:cNvPr>
            <p:cNvSpPr>
              <a:spLocks noChangeArrowheads="1"/>
            </p:cNvSpPr>
            <p:nvPr/>
          </p:nvSpPr>
          <p:spPr bwMode="auto">
            <a:xfrm rot="10800000">
              <a:off x="9155177" y="0"/>
              <a:ext cx="3049200" cy="156751"/>
            </a:xfrm>
            <a:prstGeom prst="rect">
              <a:avLst/>
            </a:prstGeom>
            <a:solidFill>
              <a:srgbClr val="DB25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grpSp>
      <p:sp>
        <p:nvSpPr>
          <p:cNvPr id="18" name="矩形 6">
            <a:extLst>
              <a:ext uri="{FF2B5EF4-FFF2-40B4-BE49-F238E27FC236}">
                <a16:creationId xmlns:a16="http://schemas.microsoft.com/office/drawing/2014/main" id="{CA17794C-A8C1-47D1-89D9-DA5F69BE8B48}"/>
              </a:ext>
            </a:extLst>
          </p:cNvPr>
          <p:cNvSpPr/>
          <p:nvPr/>
        </p:nvSpPr>
        <p:spPr>
          <a:xfrm>
            <a:off x="19" y="1768622"/>
            <a:ext cx="9144000" cy="1391138"/>
          </a:xfrm>
          <a:prstGeom prst="rect">
            <a:avLst/>
          </a:prstGeom>
          <a:solidFill>
            <a:schemeClr val="accent5">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3">
            <a:extLst>
              <a:ext uri="{FF2B5EF4-FFF2-40B4-BE49-F238E27FC236}">
                <a16:creationId xmlns:a16="http://schemas.microsoft.com/office/drawing/2014/main" id="{DE6D634A-9E17-47DE-BACF-B7F965B7383B}"/>
              </a:ext>
            </a:extLst>
          </p:cNvPr>
          <p:cNvSpPr txBox="1"/>
          <p:nvPr/>
        </p:nvSpPr>
        <p:spPr>
          <a:xfrm>
            <a:off x="2" y="2036370"/>
            <a:ext cx="9143998" cy="923330"/>
          </a:xfrm>
          <a:prstGeom prst="rect">
            <a:avLst/>
          </a:prstGeom>
          <a:noFill/>
          <a:effectLst/>
        </p:spPr>
        <p:txBody>
          <a:bodyPr wrap="square" rtlCol="0">
            <a:spAutoFit/>
          </a:bodyPr>
          <a:lstStyle/>
          <a:p>
            <a:pPr algn="ctr"/>
            <a:r>
              <a:rPr lang="en-US" altLang="zh-CN" sz="5400" b="1" kern="0" spc="-150" dirty="0">
                <a:ln w="3175">
                  <a:solidFill>
                    <a:schemeClr val="tx1"/>
                  </a:solidFill>
                </a:ln>
                <a:solidFill>
                  <a:srgbClr val="FFFF00"/>
                </a:solidFill>
                <a:effectLst/>
                <a:latin typeface="Helvetica" panose="020B0604020202020204" pitchFamily="34" charset="0"/>
                <a:cs typeface="Helvetica" panose="020B0604020202020204" pitchFamily="34" charset="0"/>
              </a:rPr>
              <a:t>Thanks for your attention !</a:t>
            </a:r>
            <a:endParaRPr lang="zh-CN" altLang="en-US" sz="5400" b="1" kern="0" spc="-150" dirty="0">
              <a:ln w="3175">
                <a:solidFill>
                  <a:schemeClr val="tx1"/>
                </a:solidFill>
              </a:ln>
              <a:solidFill>
                <a:srgbClr val="FFFF00"/>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4437735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10521</TotalTime>
  <Words>517</Words>
  <Application>Microsoft Office PowerPoint</Application>
  <PresentationFormat>全屏显示(16:9)</PresentationFormat>
  <Paragraphs>52</Paragraphs>
  <Slides>8</Slides>
  <Notes>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8</vt:i4>
      </vt:variant>
    </vt:vector>
  </HeadingPairs>
  <TitlesOfParts>
    <vt:vector size="23" baseType="lpstr">
      <vt:lpstr>TimesNewRomanPSMT</vt:lpstr>
      <vt:lpstr>等线</vt:lpstr>
      <vt:lpstr>等线 Light</vt:lpstr>
      <vt:lpstr>方正兰亭粗黑_GBK</vt:lpstr>
      <vt:lpstr>方正兰亭准黑_GBK</vt:lpstr>
      <vt:lpstr>华文楷体</vt:lpstr>
      <vt:lpstr>宋体</vt:lpstr>
      <vt:lpstr>宋体</vt:lpstr>
      <vt:lpstr>微软雅黑</vt:lpstr>
      <vt:lpstr>Arial</vt:lpstr>
      <vt:lpstr>Calibri</vt:lpstr>
      <vt:lpstr>Helvetica</vt:lpstr>
      <vt:lpstr>自定义设计方案</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 wang</dc:creator>
  <cp:lastModifiedBy>zhang bin</cp:lastModifiedBy>
  <cp:revision>321</cp:revision>
  <dcterms:created xsi:type="dcterms:W3CDTF">2018-04-06T16:23:18Z</dcterms:created>
  <dcterms:modified xsi:type="dcterms:W3CDTF">2018-05-29T00:31:35Z</dcterms:modified>
</cp:coreProperties>
</file>