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handoutMasterIdLst>
    <p:handoutMasterId r:id="rId9"/>
  </p:handoutMasterIdLst>
  <p:sldIdLst>
    <p:sldId id="260" r:id="rId2"/>
    <p:sldId id="261" r:id="rId3"/>
    <p:sldId id="287" r:id="rId4"/>
    <p:sldId id="262" r:id="rId5"/>
    <p:sldId id="290" r:id="rId6"/>
    <p:sldId id="291" r:id="rId7"/>
  </p:sldIdLst>
  <p:sldSz cx="12192000" cy="6858000"/>
  <p:notesSz cx="6858000" cy="9144000"/>
  <p:custDataLst>
    <p:tags r:id="rId10"/>
  </p:custDataLst>
  <p:defaultTextStyle>
    <a:defPPr>
      <a:defRPr lang="zh-CN"/>
    </a:defPPr>
    <a:lvl1pPr algn="l" defTabSz="912813"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5613" indent="1588" algn="l" defTabSz="912813"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813" indent="1588" algn="l" defTabSz="912813"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0013" indent="1588" algn="l" defTabSz="912813"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7213" indent="1588" algn="l" defTabSz="912813"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463F"/>
    <a:srgbClr val="CE8983"/>
    <a:srgbClr val="222832"/>
    <a:srgbClr val="2C3441"/>
    <a:srgbClr val="007BC6"/>
    <a:srgbClr val="2194B3"/>
    <a:srgbClr val="225F74"/>
    <a:srgbClr val="1C2E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4" autoAdjust="0"/>
    <p:restoredTop sz="94660" autoAdjust="0"/>
  </p:normalViewPr>
  <p:slideViewPr>
    <p:cSldViewPr snapToGrid="0" showGuides="1">
      <p:cViewPr varScale="1">
        <p:scale>
          <a:sx n="80" d="100"/>
          <a:sy n="80" d="100"/>
        </p:scale>
        <p:origin x="420" y="84"/>
      </p:cViewPr>
      <p:guideLst>
        <p:guide orient="horz" pos="2160"/>
        <p:guide pos="3840"/>
      </p:guideLst>
    </p:cSldViewPr>
  </p:slideViewPr>
  <p:notesTextViewPr>
    <p:cViewPr>
      <p:scale>
        <a:sx n="1" d="1"/>
        <a:sy n="1" d="1"/>
      </p:scale>
      <p:origin x="0" y="0"/>
    </p:cViewPr>
  </p:notesTextViewPr>
  <p:sorterViewPr>
    <p:cViewPr>
      <p:scale>
        <a:sx n="74" d="100"/>
        <a:sy n="7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F50BDC0E-2239-45DF-9524-A1CF3E0711BE}" type="datetimeFigureOut">
              <a:rPr lang="zh-CN" altLang="en-US"/>
              <a:pPr>
                <a:defRPr/>
              </a:pPr>
              <a:t>2018/4/25</a:t>
            </a:fld>
            <a:endParaRPr lang="zh-CN" altLang="en-US">
              <a:cs typeface="+mn-cs"/>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cs typeface="+mn-ea"/>
              </a:defRPr>
            </a:lvl1pPr>
          </a:lstStyle>
          <a:p>
            <a:pPr>
              <a:defRPr/>
            </a:pPr>
            <a:fld id="{0E607BD0-D7C9-48FE-820C-9907E3322313}" type="slidenum">
              <a:rPr lang="zh-CN" altLang="en-US"/>
              <a:pPr>
                <a:defRPr/>
              </a:pPr>
              <a:t>‹#›</a:t>
            </a:fld>
            <a:endParaRPr lang="zh-CN" altLang="en-US">
              <a:cs typeface="+mn-cs"/>
            </a:endParaRPr>
          </a:p>
        </p:txBody>
      </p:sp>
    </p:spTree>
    <p:extLst>
      <p:ext uri="{BB962C8B-B14F-4D97-AF65-F5344CB8AC3E}">
        <p14:creationId xmlns:p14="http://schemas.microsoft.com/office/powerpoint/2010/main" val="377319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84F37D08-85E4-4BFC-AC0F-A700EED159BA}" type="datetimeFigureOut">
              <a:rPr lang="zh-CN" altLang="en-US"/>
              <a:pPr>
                <a:defRPr/>
              </a:pPr>
              <a:t>2018/4/25</a:t>
            </a:fld>
            <a:endParaRPr lang="zh-CN" altLang="en-US">
              <a:cs typeface="+mn-cs"/>
            </a:endParaRPr>
          </a:p>
        </p:txBody>
      </p:sp>
      <p:sp>
        <p:nvSpPr>
          <p:cNvPr id="91140"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17413"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cs typeface="+mn-ea"/>
              </a:defRPr>
            </a:lvl1pPr>
          </a:lstStyle>
          <a:p>
            <a:pPr>
              <a:defRPr/>
            </a:pPr>
            <a:fld id="{5E0E6BE5-EEEF-48E6-89B7-39F5FAB15DA9}" type="slidenum">
              <a:rPr lang="zh-CN" altLang="en-US"/>
              <a:pPr>
                <a:defRPr/>
              </a:pPr>
              <a:t>‹#›</a:t>
            </a:fld>
            <a:endParaRPr lang="zh-CN" altLang="en-US">
              <a:cs typeface="+mn-cs"/>
            </a:endParaRPr>
          </a:p>
        </p:txBody>
      </p:sp>
    </p:spTree>
    <p:extLst>
      <p:ext uri="{BB962C8B-B14F-4D97-AF65-F5344CB8AC3E}">
        <p14:creationId xmlns:p14="http://schemas.microsoft.com/office/powerpoint/2010/main" val="3077428372"/>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6A8C2294-2A10-4BFF-BAB4-CF89F71F9993}" type="slidenum">
              <a:rPr lang="zh-CN" altLang="en-US" smtClean="0"/>
              <a:pPr>
                <a:defRPr/>
              </a:pPr>
              <a:t>1</a:t>
            </a:fld>
            <a:endParaRPr lang="zh-CN" altLang="en-US">
              <a:cs typeface="+mn-cs"/>
            </a:endParaRPr>
          </a:p>
        </p:txBody>
      </p:sp>
    </p:spTree>
    <p:extLst>
      <p:ext uri="{BB962C8B-B14F-4D97-AF65-F5344CB8AC3E}">
        <p14:creationId xmlns:p14="http://schemas.microsoft.com/office/powerpoint/2010/main" val="2842154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ln/>
        </p:spPr>
      </p:sp>
      <p:sp>
        <p:nvSpPr>
          <p:cNvPr id="96259"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DE818977-4CC0-4604-B727-B0E627050D5D}" type="slidenum">
              <a:rPr lang="zh-CN" altLang="en-US" smtClean="0"/>
              <a:pPr>
                <a:defRPr/>
              </a:pPr>
              <a:t>2</a:t>
            </a:fld>
            <a:endParaRPr lang="zh-CN" altLang="en-US">
              <a:cs typeface="+mn-cs"/>
            </a:endParaRPr>
          </a:p>
        </p:txBody>
      </p:sp>
    </p:spTree>
    <p:extLst>
      <p:ext uri="{BB962C8B-B14F-4D97-AF65-F5344CB8AC3E}">
        <p14:creationId xmlns:p14="http://schemas.microsoft.com/office/powerpoint/2010/main" val="1333813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6A8C2294-2A10-4BFF-BAB4-CF89F71F9993}" type="slidenum">
              <a:rPr lang="zh-CN" altLang="en-US" smtClean="0"/>
              <a:pPr>
                <a:defRPr/>
              </a:pPr>
              <a:t>6</a:t>
            </a:fld>
            <a:endParaRPr lang="zh-CN" altLang="en-US">
              <a:cs typeface="+mn-cs"/>
            </a:endParaRPr>
          </a:p>
        </p:txBody>
      </p:sp>
    </p:spTree>
    <p:extLst>
      <p:ext uri="{BB962C8B-B14F-4D97-AF65-F5344CB8AC3E}">
        <p14:creationId xmlns:p14="http://schemas.microsoft.com/office/powerpoint/2010/main" val="4115552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168793513"/>
      </p:ext>
    </p:extLst>
  </p:cSld>
  <p:clrMapOvr>
    <a:masterClrMapping/>
  </p:clrMapOvr>
  <p:transition spd="slow" advTm="965">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41532911"/>
      </p:ext>
    </p:extLst>
  </p:cSld>
  <p:clrMapOvr>
    <a:masterClrMapping/>
  </p:clrMapOvr>
  <p:transition spd="slow" advTm="965">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759815679"/>
      </p:ext>
    </p:extLst>
  </p:cSld>
  <p:clrMapOvr>
    <a:masterClrMapping/>
  </p:clrMapOvr>
  <p:transition spd="slow" advTm="965">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1562182642"/>
      </p:ext>
    </p:extLst>
  </p:cSld>
  <p:clrMapOvr>
    <a:masterClrMapping/>
  </p:clrMapOvr>
  <p:transition spd="slow" advTm="965">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6685175"/>
      </p:ext>
    </p:extLst>
  </p:cSld>
  <p:clrMapOvr>
    <a:masterClrMapping/>
  </p:clrMapOvr>
  <p:transition spd="slow" advTm="965">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837921155"/>
      </p:ext>
    </p:extLst>
  </p:cSld>
  <p:clrMapOvr>
    <a:masterClrMapping/>
  </p:clrMapOvr>
  <p:transition spd="slow" advTm="965">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Tree>
    <p:extLst>
      <p:ext uri="{BB962C8B-B14F-4D97-AF65-F5344CB8AC3E}">
        <p14:creationId xmlns:p14="http://schemas.microsoft.com/office/powerpoint/2010/main" val="536006389"/>
      </p:ext>
    </p:extLst>
  </p:cSld>
  <p:clrMapOvr>
    <a:masterClrMapping/>
  </p:clrMapOvr>
  <p:transition spd="slow" advTm="965">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1391623"/>
      </p:ext>
    </p:extLst>
  </p:cSld>
  <p:clrMapOvr>
    <a:masterClrMapping/>
  </p:clrMapOvr>
  <p:transition spd="slow" advTm="965">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3281365335"/>
      </p:ext>
    </p:extLst>
  </p:cSld>
  <p:clrMapOvr>
    <a:masterClrMapping/>
  </p:clrMapOvr>
  <p:transition spd="slow" advTm="965">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627260636"/>
      </p:ext>
    </p:extLst>
  </p:cSld>
  <p:clrMapOvr>
    <a:masterClrMapping/>
  </p:clrMapOvr>
  <p:transition spd="slow" advTm="965">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718" r:id="rId1"/>
    <p:sldLayoutId id="2147484719" r:id="rId2"/>
    <p:sldLayoutId id="2147484720" r:id="rId3"/>
    <p:sldLayoutId id="2147484721" r:id="rId4"/>
    <p:sldLayoutId id="2147484722" r:id="rId5"/>
    <p:sldLayoutId id="2147484723" r:id="rId6"/>
    <p:sldLayoutId id="2147484724" r:id="rId7"/>
    <p:sldLayoutId id="2147484725" r:id="rId8"/>
    <p:sldLayoutId id="2147484726" r:id="rId9"/>
    <p:sldLayoutId id="2147484727" r:id="rId10"/>
  </p:sldLayoutIdLst>
  <p:transition spd="slow" advTm="965">
    <p:push dir="u"/>
  </p:transition>
  <p:txStyles>
    <p:titleStyle>
      <a:lvl1pPr algn="l" defTabSz="912813" rtl="0" eaLnBrk="0" fontAlgn="base" hangingPunct="0">
        <a:lnSpc>
          <a:spcPct val="90000"/>
        </a:lnSpc>
        <a:spcBef>
          <a:spcPct val="0"/>
        </a:spcBef>
        <a:spcAft>
          <a:spcPct val="0"/>
        </a:spcAft>
        <a:defRPr sz="44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7013" indent="-227013" algn="l" defTabSz="912813"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4213" indent="-227013" algn="l" defTabSz="912813"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1413" indent="-227013" algn="l" defTabSz="912813"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598613" indent="-227013" algn="l" defTabSz="912813"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5813" indent="-227013" algn="l" defTabSz="912813"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33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5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77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49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框 5"/>
          <p:cNvSpPr txBox="1">
            <a:spLocks noChangeArrowheads="1"/>
          </p:cNvSpPr>
          <p:nvPr/>
        </p:nvSpPr>
        <p:spPr bwMode="auto">
          <a:xfrm>
            <a:off x="4594224" y="4144783"/>
            <a:ext cx="601980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2400" dirty="0" smtClean="0">
                <a:solidFill>
                  <a:schemeClr val="tx1">
                    <a:lumMod val="75000"/>
                    <a:lumOff val="25000"/>
                  </a:schemeClr>
                </a:solidFill>
                <a:latin typeface="华文新魏" panose="02010800040101010101" pitchFamily="2" charset="-122"/>
                <a:ea typeface="华文新魏" panose="02010800040101010101" pitchFamily="2" charset="-122"/>
              </a:rPr>
              <a:t>复旦大学</a:t>
            </a:r>
            <a:endParaRPr lang="en-US" altLang="zh-CN" sz="2400" dirty="0" smtClean="0">
              <a:solidFill>
                <a:schemeClr val="tx1">
                  <a:lumMod val="75000"/>
                  <a:lumOff val="25000"/>
                </a:schemeClr>
              </a:solidFill>
              <a:latin typeface="华文新魏" panose="02010800040101010101" pitchFamily="2" charset="-122"/>
              <a:ea typeface="华文新魏" panose="02010800040101010101" pitchFamily="2" charset="-122"/>
            </a:endParaRPr>
          </a:p>
          <a:p>
            <a:pPr algn="ctr" eaLnBrk="1" hangingPunct="1">
              <a:defRPr/>
            </a:pPr>
            <a:endParaRPr lang="en-US" altLang="zh-CN" sz="2400" dirty="0" smtClean="0">
              <a:solidFill>
                <a:schemeClr val="tx1">
                  <a:lumMod val="75000"/>
                  <a:lumOff val="25000"/>
                </a:schemeClr>
              </a:solidFill>
              <a:latin typeface="华文新魏" panose="02010800040101010101" pitchFamily="2" charset="-122"/>
              <a:ea typeface="华文新魏" panose="02010800040101010101" pitchFamily="2" charset="-122"/>
            </a:endParaRPr>
          </a:p>
          <a:p>
            <a:pPr eaLnBrk="1" hangingPunct="1">
              <a:defRPr/>
            </a:pPr>
            <a:r>
              <a:rPr lang="zh-CN" altLang="en-US" sz="2400" dirty="0" smtClean="0">
                <a:solidFill>
                  <a:schemeClr val="tx1">
                    <a:lumMod val="75000"/>
                    <a:lumOff val="25000"/>
                  </a:schemeClr>
                </a:solidFill>
                <a:latin typeface="华文新魏" panose="02010800040101010101" pitchFamily="2" charset="-122"/>
                <a:ea typeface="华文新魏" panose="02010800040101010101" pitchFamily="2" charset="-122"/>
              </a:rPr>
              <a:t>郑逸宁、王沛晟</a:t>
            </a:r>
            <a:r>
              <a:rPr lang="zh-CN" altLang="en-US" sz="2400" dirty="0">
                <a:solidFill>
                  <a:schemeClr val="tx1">
                    <a:lumMod val="75000"/>
                    <a:lumOff val="25000"/>
                  </a:schemeClr>
                </a:solidFill>
                <a:latin typeface="华文新魏" panose="02010800040101010101" pitchFamily="2" charset="-122"/>
                <a:ea typeface="华文新魏" panose="02010800040101010101" pitchFamily="2" charset="-122"/>
              </a:rPr>
              <a:t>、张曾光、</a:t>
            </a:r>
            <a:r>
              <a:rPr lang="zh-CN" altLang="en-US" sz="2400" dirty="0" smtClean="0">
                <a:solidFill>
                  <a:schemeClr val="tx1">
                    <a:lumMod val="75000"/>
                    <a:lumOff val="25000"/>
                  </a:schemeClr>
                </a:solidFill>
                <a:latin typeface="华文新魏" panose="02010800040101010101" pitchFamily="2" charset="-122"/>
                <a:ea typeface="华文新魏" panose="02010800040101010101" pitchFamily="2" charset="-122"/>
              </a:rPr>
              <a:t>王佳羽、王雪飞</a:t>
            </a:r>
            <a:endParaRPr lang="zh-CN" altLang="en-US" sz="2400" dirty="0">
              <a:solidFill>
                <a:schemeClr val="tx1">
                  <a:lumMod val="75000"/>
                  <a:lumOff val="25000"/>
                </a:schemeClr>
              </a:solidFill>
              <a:latin typeface="华文新魏" panose="02010800040101010101" pitchFamily="2" charset="-122"/>
              <a:ea typeface="华文新魏" panose="02010800040101010101" pitchFamily="2" charset="-122"/>
            </a:endParaRPr>
          </a:p>
        </p:txBody>
      </p:sp>
      <p:sp>
        <p:nvSpPr>
          <p:cNvPr id="93187" name="文本框 6"/>
          <p:cNvSpPr txBox="1">
            <a:spLocks noChangeArrowheads="1"/>
          </p:cNvSpPr>
          <p:nvPr/>
        </p:nvSpPr>
        <p:spPr bwMode="auto">
          <a:xfrm>
            <a:off x="5254764" y="2878635"/>
            <a:ext cx="469872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defRPr/>
            </a:pPr>
            <a:r>
              <a:rPr lang="en-US" altLang="zh-CN" sz="4400" dirty="0" smtClean="0">
                <a:solidFill>
                  <a:schemeClr val="tx1">
                    <a:lumMod val="65000"/>
                    <a:lumOff val="35000"/>
                  </a:schemeClr>
                </a:solidFill>
                <a:latin typeface="Comic Sans MS" panose="030F0702030302020204" pitchFamily="66" charset="0"/>
                <a:ea typeface="幼圆" panose="02010509060101010101" pitchFamily="49" charset="-122"/>
              </a:rPr>
              <a:t>Music Generation</a:t>
            </a:r>
            <a:endParaRPr lang="zh-CN" altLang="en-US" sz="4400" dirty="0">
              <a:solidFill>
                <a:schemeClr val="tx1">
                  <a:lumMod val="65000"/>
                  <a:lumOff val="35000"/>
                </a:schemeClr>
              </a:solidFill>
              <a:latin typeface="Comic Sans MS" panose="030F0702030302020204" pitchFamily="66" charset="0"/>
              <a:ea typeface="幼圆" panose="02010509060101010101" pitchFamily="49" charset="-122"/>
            </a:endParaRPr>
          </a:p>
        </p:txBody>
      </p:sp>
      <p:cxnSp>
        <p:nvCxnSpPr>
          <p:cNvPr id="93188" name="直接连接符 6"/>
          <p:cNvCxnSpPr>
            <a:cxnSpLocks/>
          </p:cNvCxnSpPr>
          <p:nvPr/>
        </p:nvCxnSpPr>
        <p:spPr bwMode="auto">
          <a:xfrm>
            <a:off x="4195763" y="3832225"/>
            <a:ext cx="68167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pic>
        <p:nvPicPr>
          <p:cNvPr id="93189"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6350" y="979488"/>
            <a:ext cx="5878513" cy="587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34" name="组合 13"/>
          <p:cNvGrpSpPr>
            <a:grpSpLocks/>
          </p:cNvGrpSpPr>
          <p:nvPr/>
        </p:nvGrpSpPr>
        <p:grpSpPr bwMode="auto">
          <a:xfrm>
            <a:off x="2144713" y="0"/>
            <a:ext cx="80962" cy="6858000"/>
            <a:chOff x="2144315" y="0"/>
            <a:chExt cx="81439" cy="6858000"/>
          </a:xfrm>
        </p:grpSpPr>
        <p:sp>
          <p:nvSpPr>
            <p:cNvPr id="9" name="椭圆 8"/>
            <p:cNvSpPr/>
            <p:nvPr/>
          </p:nvSpPr>
          <p:spPr bwMode="auto">
            <a:xfrm>
              <a:off x="2144315" y="1419225"/>
              <a:ext cx="81439"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11" name="直接连接符 10"/>
            <p:cNvCxnSpPr/>
            <p:nvPr/>
          </p:nvCxnSpPr>
          <p:spPr bwMode="auto">
            <a:xfrm>
              <a:off x="2184236"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13" name="直接连接符 12"/>
            <p:cNvCxnSpPr/>
            <p:nvPr/>
          </p:nvCxnSpPr>
          <p:spPr bwMode="auto">
            <a:xfrm>
              <a:off x="2184236"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18" name="椭圆 17"/>
            <p:cNvSpPr/>
            <p:nvPr/>
          </p:nvSpPr>
          <p:spPr bwMode="auto">
            <a:xfrm>
              <a:off x="2144315" y="2919413"/>
              <a:ext cx="81439"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20" name="文本框 6"/>
          <p:cNvSpPr txBox="1">
            <a:spLocks noChangeArrowheads="1"/>
          </p:cNvSpPr>
          <p:nvPr/>
        </p:nvSpPr>
        <p:spPr bwMode="auto">
          <a:xfrm>
            <a:off x="1865313" y="153828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目录</a:t>
            </a:r>
          </a:p>
        </p:txBody>
      </p:sp>
      <p:pic>
        <p:nvPicPr>
          <p:cNvPr id="95236" name="图片 20"/>
          <p:cNvPicPr>
            <a:picLocks noChangeAspect="1"/>
          </p:cNvPicPr>
          <p:nvPr/>
        </p:nvPicPr>
        <p:blipFill>
          <a:blip r:embed="rId3">
            <a:extLst>
              <a:ext uri="{28A0092B-C50C-407E-A947-70E740481C1C}">
                <a14:useLocalDpi xmlns:a14="http://schemas.microsoft.com/office/drawing/2010/main" val="0"/>
              </a:ext>
            </a:extLst>
          </a:blip>
          <a:srcRect l="25368" b="7591"/>
          <a:stretch>
            <a:fillRect/>
          </a:stretch>
        </p:blipFill>
        <p:spPr bwMode="auto">
          <a:xfrm>
            <a:off x="0" y="709613"/>
            <a:ext cx="4965700" cy="614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组合 21"/>
          <p:cNvGrpSpPr>
            <a:grpSpLocks/>
          </p:cNvGrpSpPr>
          <p:nvPr/>
        </p:nvGrpSpPr>
        <p:grpSpPr bwMode="auto">
          <a:xfrm>
            <a:off x="3962298" y="1895997"/>
            <a:ext cx="2299957" cy="504739"/>
            <a:chOff x="3346" y="2494"/>
            <a:chExt cx="2245" cy="486"/>
          </a:xfrm>
        </p:grpSpPr>
        <p:sp>
          <p:nvSpPr>
            <p:cNvPr id="95254" name="文本框 20"/>
            <p:cNvSpPr txBox="1">
              <a:spLocks noChangeArrowheads="1"/>
            </p:cNvSpPr>
            <p:nvPr/>
          </p:nvSpPr>
          <p:spPr bwMode="auto">
            <a:xfrm>
              <a:off x="4007" y="2494"/>
              <a:ext cx="1584"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smtClean="0">
                  <a:latin typeface="幼圆" panose="02010509060101010101" pitchFamily="49" charset="-122"/>
                  <a:ea typeface="幼圆" panose="02010509060101010101" pitchFamily="49" charset="-122"/>
                </a:rPr>
                <a:t>项目背景</a:t>
              </a:r>
              <a:endParaRPr lang="en-US" altLang="zh-CN" sz="2400" dirty="0">
                <a:latin typeface="幼圆" panose="02010509060101010101" pitchFamily="49" charset="-122"/>
                <a:ea typeface="幼圆" panose="02010509060101010101" pitchFamily="49" charset="-122"/>
              </a:endParaRPr>
            </a:p>
          </p:txBody>
        </p:sp>
        <p:sp>
          <p:nvSpPr>
            <p:cNvPr id="25" name="椭圆 24"/>
            <p:cNvSpPr/>
            <p:nvPr/>
          </p:nvSpPr>
          <p:spPr>
            <a:xfrm>
              <a:off x="3346" y="2494"/>
              <a:ext cx="485" cy="48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95257" name="文本框 23"/>
            <p:cNvSpPr txBox="1">
              <a:spLocks noChangeArrowheads="1"/>
            </p:cNvSpPr>
            <p:nvPr/>
          </p:nvSpPr>
          <p:spPr bwMode="auto">
            <a:xfrm>
              <a:off x="3435" y="2557"/>
              <a:ext cx="410"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a:solidFill>
                    <a:schemeClr val="bg1"/>
                  </a:solidFill>
                </a:rPr>
                <a:t>1</a:t>
              </a:r>
            </a:p>
          </p:txBody>
        </p:sp>
      </p:grpSp>
      <p:grpSp>
        <p:nvGrpSpPr>
          <p:cNvPr id="27" name="组合 26"/>
          <p:cNvGrpSpPr>
            <a:grpSpLocks/>
          </p:cNvGrpSpPr>
          <p:nvPr/>
        </p:nvGrpSpPr>
        <p:grpSpPr bwMode="auto">
          <a:xfrm>
            <a:off x="3962122" y="2653442"/>
            <a:ext cx="3147998" cy="508691"/>
            <a:chOff x="3345" y="2471"/>
            <a:chExt cx="3197" cy="510"/>
          </a:xfrm>
        </p:grpSpPr>
        <p:sp>
          <p:nvSpPr>
            <p:cNvPr id="95250" name="文本框 26"/>
            <p:cNvSpPr txBox="1">
              <a:spLocks noChangeArrowheads="1"/>
            </p:cNvSpPr>
            <p:nvPr/>
          </p:nvSpPr>
          <p:spPr bwMode="auto">
            <a:xfrm>
              <a:off x="4000" y="2471"/>
              <a:ext cx="2542"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smtClean="0">
                  <a:latin typeface="幼圆" panose="02010509060101010101" pitchFamily="49" charset="-122"/>
                  <a:ea typeface="幼圆" panose="02010509060101010101" pitchFamily="49" charset="-122"/>
                </a:rPr>
                <a:t>项目技术与算法</a:t>
              </a:r>
              <a:endParaRPr lang="en-US" altLang="zh-CN" sz="2400" dirty="0">
                <a:latin typeface="幼圆" panose="02010509060101010101" pitchFamily="49" charset="-122"/>
                <a:ea typeface="幼圆" panose="02010509060101010101" pitchFamily="49" charset="-122"/>
              </a:endParaRPr>
            </a:p>
          </p:txBody>
        </p:sp>
        <p:sp>
          <p:nvSpPr>
            <p:cNvPr id="30" name="椭圆 29"/>
            <p:cNvSpPr/>
            <p:nvPr/>
          </p:nvSpPr>
          <p:spPr>
            <a:xfrm>
              <a:off x="3345" y="2497"/>
              <a:ext cx="485" cy="4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95253" name="文本框 29"/>
            <p:cNvSpPr txBox="1">
              <a:spLocks noChangeArrowheads="1"/>
            </p:cNvSpPr>
            <p:nvPr/>
          </p:nvSpPr>
          <p:spPr bwMode="auto">
            <a:xfrm>
              <a:off x="3438" y="2556"/>
              <a:ext cx="480"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solidFill>
                    <a:schemeClr val="bg1"/>
                  </a:solidFill>
                </a:rPr>
                <a:t>2</a:t>
              </a:r>
            </a:p>
          </p:txBody>
        </p:sp>
      </p:grpSp>
      <p:grpSp>
        <p:nvGrpSpPr>
          <p:cNvPr id="32" name="组合 31"/>
          <p:cNvGrpSpPr>
            <a:grpSpLocks/>
          </p:cNvGrpSpPr>
          <p:nvPr/>
        </p:nvGrpSpPr>
        <p:grpSpPr bwMode="auto">
          <a:xfrm>
            <a:off x="3962123" y="3429069"/>
            <a:ext cx="2623404" cy="542191"/>
            <a:chOff x="3345" y="2479"/>
            <a:chExt cx="2443" cy="502"/>
          </a:xfrm>
        </p:grpSpPr>
        <p:sp>
          <p:nvSpPr>
            <p:cNvPr id="95246" name="文本框 31"/>
            <p:cNvSpPr txBox="1">
              <a:spLocks noChangeArrowheads="1"/>
            </p:cNvSpPr>
            <p:nvPr/>
          </p:nvSpPr>
          <p:spPr bwMode="auto">
            <a:xfrm>
              <a:off x="4001" y="2479"/>
              <a:ext cx="178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smtClean="0">
                  <a:latin typeface="幼圆" panose="02010509060101010101" pitchFamily="49" charset="-122"/>
                  <a:ea typeface="幼圆" panose="02010509060101010101" pitchFamily="49" charset="-122"/>
                </a:rPr>
                <a:t>项目效果</a:t>
              </a:r>
              <a:endParaRPr lang="en-US" altLang="zh-CN" sz="2400" dirty="0">
                <a:latin typeface="幼圆" panose="02010509060101010101" pitchFamily="49" charset="-122"/>
                <a:ea typeface="幼圆" panose="02010509060101010101" pitchFamily="49" charset="-122"/>
              </a:endParaRPr>
            </a:p>
          </p:txBody>
        </p:sp>
        <p:sp>
          <p:nvSpPr>
            <p:cNvPr id="35" name="椭圆 34"/>
            <p:cNvSpPr/>
            <p:nvPr/>
          </p:nvSpPr>
          <p:spPr>
            <a:xfrm>
              <a:off x="3345" y="2494"/>
              <a:ext cx="485" cy="48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95249" name="文本框 34"/>
            <p:cNvSpPr txBox="1">
              <a:spLocks noChangeArrowheads="1"/>
            </p:cNvSpPr>
            <p:nvPr/>
          </p:nvSpPr>
          <p:spPr bwMode="auto">
            <a:xfrm>
              <a:off x="3438" y="2557"/>
              <a:ext cx="481"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solidFill>
                    <a:schemeClr val="bg1"/>
                  </a:solidFill>
                </a:rPr>
                <a:t>3</a:t>
              </a:r>
            </a:p>
          </p:txBody>
        </p:sp>
      </p:grpSp>
      <p:grpSp>
        <p:nvGrpSpPr>
          <p:cNvPr id="37" name="组合 36"/>
          <p:cNvGrpSpPr>
            <a:grpSpLocks/>
          </p:cNvGrpSpPr>
          <p:nvPr/>
        </p:nvGrpSpPr>
        <p:grpSpPr bwMode="auto">
          <a:xfrm>
            <a:off x="3960883" y="4183604"/>
            <a:ext cx="3012572" cy="555421"/>
            <a:chOff x="3344" y="2456"/>
            <a:chExt cx="2811" cy="525"/>
          </a:xfrm>
        </p:grpSpPr>
        <p:sp>
          <p:nvSpPr>
            <p:cNvPr id="95242" name="文本框 36"/>
            <p:cNvSpPr txBox="1">
              <a:spLocks noChangeArrowheads="1"/>
            </p:cNvSpPr>
            <p:nvPr/>
          </p:nvSpPr>
          <p:spPr bwMode="auto">
            <a:xfrm>
              <a:off x="4001" y="2456"/>
              <a:ext cx="2154"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smtClean="0">
                  <a:latin typeface="幼圆" panose="02010509060101010101" pitchFamily="49" charset="-122"/>
                  <a:ea typeface="幼圆" panose="02010509060101010101" pitchFamily="49" charset="-122"/>
                </a:rPr>
                <a:t>应用前景</a:t>
              </a:r>
              <a:endParaRPr lang="en-US" altLang="zh-CN" sz="2400" dirty="0">
                <a:latin typeface="幼圆" panose="02010509060101010101" pitchFamily="49" charset="-122"/>
                <a:ea typeface="幼圆" panose="02010509060101010101" pitchFamily="49" charset="-122"/>
              </a:endParaRPr>
            </a:p>
          </p:txBody>
        </p:sp>
        <p:sp>
          <p:nvSpPr>
            <p:cNvPr id="40" name="椭圆 39"/>
            <p:cNvSpPr/>
            <p:nvPr/>
          </p:nvSpPr>
          <p:spPr>
            <a:xfrm>
              <a:off x="3344" y="2495"/>
              <a:ext cx="485" cy="48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95245" name="文本框 39"/>
            <p:cNvSpPr txBox="1">
              <a:spLocks noChangeArrowheads="1"/>
            </p:cNvSpPr>
            <p:nvPr/>
          </p:nvSpPr>
          <p:spPr bwMode="auto">
            <a:xfrm>
              <a:off x="3437" y="2553"/>
              <a:ext cx="466"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solidFill>
                    <a:schemeClr val="bg1"/>
                  </a:solidFill>
                </a:rPr>
                <a:t>4</a:t>
              </a: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ppt_x</p:attrName>
                                        </p:attrNameLst>
                                      </p:cBhvr>
                                      <p:tavLst>
                                        <p:tav tm="0">
                                          <p:val>
                                            <p:strVal val="0-#ppt_w/2"/>
                                          </p:val>
                                        </p:tav>
                                        <p:tav tm="100000">
                                          <p:val>
                                            <p:strVal val="#ppt_x"/>
                                          </p:val>
                                        </p:tav>
                                      </p:tavLst>
                                    </p:anim>
                                    <p:anim calcmode="lin" valueType="num">
                                      <p:cBhvr>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500" fill="hold"/>
                                        <p:tgtEl>
                                          <p:spTgt spid="27"/>
                                        </p:tgtEl>
                                        <p:attrNameLst>
                                          <p:attrName>ppt_x</p:attrName>
                                        </p:attrNameLst>
                                      </p:cBhvr>
                                      <p:tavLst>
                                        <p:tav tm="0">
                                          <p:val>
                                            <p:strVal val="1+#ppt_w/2"/>
                                          </p:val>
                                        </p:tav>
                                        <p:tav tm="100000">
                                          <p:val>
                                            <p:strVal val="#ppt_x"/>
                                          </p:val>
                                        </p:tav>
                                      </p:tavLst>
                                    </p:anim>
                                    <p:anim calcmode="lin" valueType="num">
                                      <p:cBhvr>
                                        <p:cTn id="12" dur="500" fill="hold"/>
                                        <p:tgtEl>
                                          <p:spTgt spid="2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ppt_x</p:attrName>
                                        </p:attrNameLst>
                                      </p:cBhvr>
                                      <p:tavLst>
                                        <p:tav tm="0">
                                          <p:val>
                                            <p:strVal val="0-#ppt_w/2"/>
                                          </p:val>
                                        </p:tav>
                                        <p:tav tm="100000">
                                          <p:val>
                                            <p:strVal val="#ppt_x"/>
                                          </p:val>
                                        </p:tav>
                                      </p:tavLst>
                                    </p:anim>
                                    <p:anim calcmode="lin" valueType="num">
                                      <p:cBhvr>
                                        <p:cTn id="16" dur="500" fill="hold"/>
                                        <p:tgtEl>
                                          <p:spTgt spid="3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ppt_x</p:attrName>
                                        </p:attrNameLst>
                                      </p:cBhvr>
                                      <p:tavLst>
                                        <p:tav tm="0">
                                          <p:val>
                                            <p:strVal val="1+#ppt_w/2"/>
                                          </p:val>
                                        </p:tav>
                                        <p:tav tm="100000">
                                          <p:val>
                                            <p:strVal val="#ppt_x"/>
                                          </p:val>
                                        </p:tav>
                                      </p:tavLst>
                                    </p:anim>
                                    <p:anim calcmode="lin" valueType="num">
                                      <p:cBhvr>
                                        <p:cTn id="20"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组合 8"/>
          <p:cNvGrpSpPr>
            <a:grpSpLocks/>
          </p:cNvGrpSpPr>
          <p:nvPr/>
        </p:nvGrpSpPr>
        <p:grpSpPr bwMode="auto">
          <a:xfrm>
            <a:off x="0" y="0"/>
            <a:ext cx="4965700" cy="7929422"/>
            <a:chOff x="0" y="0"/>
            <a:chExt cx="4965700" cy="7929422"/>
          </a:xfrm>
        </p:grpSpPr>
        <p:pic>
          <p:nvPicPr>
            <p:cNvPr id="98313" name="图片 7"/>
            <p:cNvPicPr>
              <a:picLocks noChangeAspect="1"/>
            </p:cNvPicPr>
            <p:nvPr/>
          </p:nvPicPr>
          <p:blipFill>
            <a:blip r:embed="rId2">
              <a:extLst>
                <a:ext uri="{28A0092B-C50C-407E-A947-70E740481C1C}">
                  <a14:useLocalDpi xmlns:a14="http://schemas.microsoft.com/office/drawing/2010/main" val="0"/>
                </a:ext>
              </a:extLst>
            </a:blip>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314" name="组合 1"/>
            <p:cNvGrpSpPr>
              <a:grpSpLocks/>
            </p:cNvGrpSpPr>
            <p:nvPr/>
          </p:nvGrpSpPr>
          <p:grpSpPr bwMode="auto">
            <a:xfrm>
              <a:off x="2144713" y="0"/>
              <a:ext cx="80962" cy="7929422"/>
              <a:chOff x="2144713" y="0"/>
              <a:chExt cx="80962" cy="7929422"/>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4071797"/>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4083195"/>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54994" y="1639265"/>
              <a:ext cx="65881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smtClean="0">
                  <a:solidFill>
                    <a:schemeClr val="tx1">
                      <a:lumMod val="65000"/>
                      <a:lumOff val="35000"/>
                    </a:schemeClr>
                  </a:solidFill>
                  <a:latin typeface="幼圆" panose="02010509060101010101" pitchFamily="49" charset="-122"/>
                  <a:ea typeface="幼圆" panose="02010509060101010101" pitchFamily="49" charset="-122"/>
                </a:rPr>
                <a:t>项目背景</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sp>
        <p:nvSpPr>
          <p:cNvPr id="14" name="矩形 34"/>
          <p:cNvSpPr>
            <a:spLocks noChangeArrowheads="1"/>
          </p:cNvSpPr>
          <p:nvPr/>
        </p:nvSpPr>
        <p:spPr bwMode="auto">
          <a:xfrm>
            <a:off x="3033714" y="1925793"/>
            <a:ext cx="8825778" cy="2285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6" tIns="34289" rIns="68576" bIns="3428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50000"/>
              </a:lnSpc>
              <a:spcBef>
                <a:spcPct val="0"/>
              </a:spcBef>
              <a:buFont typeface="Arial" panose="020B0604020202020204" pitchFamily="34" charset="0"/>
              <a:buNone/>
              <a:defRPr/>
            </a:pPr>
            <a:r>
              <a:rPr lang="en-US" altLang="zh-CN" sz="2400" dirty="0">
                <a:latin typeface="+mn-ea"/>
                <a:ea typeface="+mn-ea"/>
                <a:sym typeface="方正兰亭黑_GBK" panose="02000000000000000000" pitchFamily="2" charset="-122"/>
              </a:rPr>
              <a:t> </a:t>
            </a:r>
            <a:r>
              <a:rPr lang="en-US" altLang="zh-CN" sz="2400" dirty="0" smtClean="0">
                <a:latin typeface="+mn-ea"/>
                <a:ea typeface="+mn-ea"/>
                <a:sym typeface="方正兰亭黑_GBK" panose="02000000000000000000" pitchFamily="2" charset="-122"/>
              </a:rPr>
              <a:t>   </a:t>
            </a:r>
            <a:r>
              <a:rPr lang="zh-CN" altLang="en-US" sz="2400" dirty="0" smtClean="0">
                <a:latin typeface="+mn-ea"/>
                <a:ea typeface="+mn-ea"/>
                <a:sym typeface="方正兰亭黑_GBK" panose="02000000000000000000" pitchFamily="2" charset="-122"/>
              </a:rPr>
              <a:t>在</a:t>
            </a:r>
            <a:r>
              <a:rPr lang="zh-CN" altLang="en-US" sz="2400" dirty="0">
                <a:latin typeface="+mn-ea"/>
                <a:ea typeface="+mn-ea"/>
                <a:sym typeface="方正兰亭黑_GBK" panose="02000000000000000000" pitchFamily="2" charset="-122"/>
              </a:rPr>
              <a:t>如今</a:t>
            </a:r>
            <a:r>
              <a:rPr lang="zh-CN" altLang="en-US" sz="2400" dirty="0" smtClean="0">
                <a:latin typeface="+mn-ea"/>
                <a:ea typeface="+mn-ea"/>
                <a:sym typeface="方正兰亭黑_GBK" panose="02000000000000000000" pitchFamily="2" charset="-122"/>
              </a:rPr>
              <a:t>机器学习迅速发展的</a:t>
            </a:r>
            <a:r>
              <a:rPr lang="zh-CN" altLang="en-US" sz="2400" dirty="0">
                <a:latin typeface="+mn-ea"/>
                <a:ea typeface="+mn-ea"/>
                <a:sym typeface="方正兰亭黑_GBK" panose="02000000000000000000" pitchFamily="2" charset="-122"/>
              </a:rPr>
              <a:t>时代，</a:t>
            </a:r>
            <a:r>
              <a:rPr lang="zh-CN" altLang="en-US" sz="2400" dirty="0" smtClean="0">
                <a:latin typeface="+mn-ea"/>
                <a:ea typeface="+mn-ea"/>
                <a:sym typeface="方正兰亭黑_GBK" panose="02000000000000000000" pitchFamily="2" charset="-122"/>
              </a:rPr>
              <a:t>我们可以利用机器学习做很多事情</a:t>
            </a:r>
            <a:r>
              <a:rPr lang="en-US" altLang="zh-CN" sz="2400" dirty="0" smtClean="0">
                <a:latin typeface="+mn-ea"/>
                <a:ea typeface="+mn-ea"/>
                <a:sym typeface="方正兰亭黑_GBK" panose="02000000000000000000" pitchFamily="2" charset="-122"/>
              </a:rPr>
              <a:t>——</a:t>
            </a:r>
            <a:r>
              <a:rPr lang="zh-CN" altLang="en-US" sz="2400" dirty="0" smtClean="0">
                <a:latin typeface="+mn-ea"/>
                <a:ea typeface="+mn-ea"/>
                <a:sym typeface="方正兰亭黑_GBK" panose="02000000000000000000" pitchFamily="2" charset="-122"/>
              </a:rPr>
              <a:t>生成音乐也是其中一种。这个项目中，我们利用英国诺丁汉民歌音乐素材，生成了几小节的旋律，为下一步生成歌曲打下了基础。</a:t>
            </a:r>
            <a:endParaRPr lang="en-US" sz="2400" dirty="0">
              <a:latin typeface="+mn-ea"/>
              <a:ea typeface="+mn-ea"/>
              <a:sym typeface="方正兰亭黑_GBK" panose="02000000000000000000" pitchFamily="2" charset="-122"/>
            </a:endParaRPr>
          </a:p>
        </p:txBody>
      </p:sp>
    </p:spTree>
    <p:extLst>
      <p:ext uri="{BB962C8B-B14F-4D97-AF65-F5344CB8AC3E}">
        <p14:creationId xmlns:p14="http://schemas.microsoft.com/office/powerpoint/2010/main" val="39874385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4" fill="hold" grpId="0" nodeType="afterEffect">
                                  <p:stCondLst>
                                    <p:cond delay="50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p:tgtEl>
                                          <p:spTgt spid="14"/>
                                        </p:tgtEl>
                                        <p:attrNameLst>
                                          <p:attrName>ppt_y</p:attrName>
                                        </p:attrNameLst>
                                      </p:cBhvr>
                                      <p:tavLst>
                                        <p:tav tm="0">
                                          <p:val>
                                            <p:strVal val="#ppt_y+#ppt_h*1.125000"/>
                                          </p:val>
                                        </p:tav>
                                        <p:tav tm="100000">
                                          <p:val>
                                            <p:strVal val="#ppt_y"/>
                                          </p:val>
                                        </p:tav>
                                      </p:tavLst>
                                    </p:anim>
                                    <p:animEffect>
                                      <p:cBhvr>
                                        <p:cTn id="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组合 8"/>
          <p:cNvGrpSpPr>
            <a:grpSpLocks/>
          </p:cNvGrpSpPr>
          <p:nvPr/>
        </p:nvGrpSpPr>
        <p:grpSpPr bwMode="auto">
          <a:xfrm>
            <a:off x="0" y="-85725"/>
            <a:ext cx="4965700" cy="7929422"/>
            <a:chOff x="0" y="0"/>
            <a:chExt cx="4965700" cy="7929422"/>
          </a:xfrm>
        </p:grpSpPr>
        <p:pic>
          <p:nvPicPr>
            <p:cNvPr id="98313" name="图片 7"/>
            <p:cNvPicPr>
              <a:picLocks noChangeAspect="1"/>
            </p:cNvPicPr>
            <p:nvPr/>
          </p:nvPicPr>
          <p:blipFill>
            <a:blip r:embed="rId2">
              <a:extLst>
                <a:ext uri="{28A0092B-C50C-407E-A947-70E740481C1C}">
                  <a14:useLocalDpi xmlns:a14="http://schemas.microsoft.com/office/drawing/2010/main" val="0"/>
                </a:ext>
              </a:extLst>
            </a:blip>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314" name="组合 1"/>
            <p:cNvGrpSpPr>
              <a:grpSpLocks/>
            </p:cNvGrpSpPr>
            <p:nvPr/>
          </p:nvGrpSpPr>
          <p:grpSpPr bwMode="auto">
            <a:xfrm>
              <a:off x="2144713" y="0"/>
              <a:ext cx="80962" cy="7929422"/>
              <a:chOff x="2144713" y="0"/>
              <a:chExt cx="80962" cy="7929422"/>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4071797"/>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4083195"/>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54994" y="1639265"/>
              <a:ext cx="65881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smtClean="0">
                  <a:solidFill>
                    <a:schemeClr val="tx1">
                      <a:lumMod val="65000"/>
                      <a:lumOff val="35000"/>
                    </a:schemeClr>
                  </a:solidFill>
                  <a:latin typeface="幼圆" panose="02010509060101010101" pitchFamily="49" charset="-122"/>
                  <a:ea typeface="幼圆" panose="02010509060101010101" pitchFamily="49" charset="-122"/>
                </a:rPr>
                <a:t>项目技术</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sp>
        <p:nvSpPr>
          <p:cNvPr id="14" name="矩形 34"/>
          <p:cNvSpPr>
            <a:spLocks noChangeArrowheads="1"/>
          </p:cNvSpPr>
          <p:nvPr/>
        </p:nvSpPr>
        <p:spPr bwMode="auto">
          <a:xfrm>
            <a:off x="2953849" y="780252"/>
            <a:ext cx="8800001" cy="154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6" tIns="34289" rIns="68576" bIns="3428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50000"/>
              </a:lnSpc>
              <a:spcBef>
                <a:spcPct val="0"/>
              </a:spcBef>
              <a:buFont typeface="Arial" panose="020B0604020202020204" pitchFamily="34" charset="0"/>
              <a:buNone/>
              <a:defRPr/>
            </a:pPr>
            <a:r>
              <a:rPr lang="zh-CN" altLang="en-US" dirty="0">
                <a:latin typeface="华文新魏" panose="02010800040101010101" pitchFamily="2" charset="-122"/>
                <a:ea typeface="华文新魏" panose="02010800040101010101" pitchFamily="2" charset="-122"/>
                <a:sym typeface="方正兰亭黑_GBK" panose="02000000000000000000" pitchFamily="2" charset="-122"/>
              </a:rPr>
              <a:t>数据获取与处理：</a:t>
            </a:r>
            <a:endParaRPr lang="en-US" altLang="zh-CN" dirty="0">
              <a:latin typeface="华文新魏" panose="02010800040101010101" pitchFamily="2" charset="-122"/>
              <a:ea typeface="华文新魏" panose="02010800040101010101" pitchFamily="2" charset="-122"/>
              <a:sym typeface="方正兰亭黑_GBK" panose="02000000000000000000" pitchFamily="2" charset="-122"/>
            </a:endParaRPr>
          </a:p>
          <a:p>
            <a:pPr eaLnBrk="1" hangingPunct="1">
              <a:lnSpc>
                <a:spcPct val="150000"/>
              </a:lnSpc>
              <a:spcBef>
                <a:spcPct val="0"/>
              </a:spcBef>
              <a:buNone/>
              <a:defRPr/>
            </a:pPr>
            <a:r>
              <a:rPr lang="zh-CN" altLang="en-US" sz="1800" dirty="0" smtClean="0">
                <a:latin typeface="+mn-ea"/>
                <a:ea typeface="+mn-ea"/>
                <a:sym typeface="方正兰亭黑_GBK" panose="02000000000000000000" pitchFamily="2" charset="-122"/>
              </a:rPr>
              <a:t>    我们</a:t>
            </a:r>
            <a:r>
              <a:rPr lang="zh-CN" altLang="en-US" sz="1800" dirty="0">
                <a:latin typeface="+mn-ea"/>
                <a:ea typeface="+mn-ea"/>
                <a:sym typeface="方正兰亭黑_GBK" panose="02000000000000000000" pitchFamily="2" charset="-122"/>
              </a:rPr>
              <a:t>使用了</a:t>
            </a:r>
            <a:r>
              <a:rPr lang="en-US" altLang="zh-CN" sz="1800" dirty="0">
                <a:latin typeface="+mn-ea"/>
                <a:ea typeface="+mn-ea"/>
                <a:sym typeface="方正兰亭黑_GBK" panose="02000000000000000000" pitchFamily="2" charset="-122"/>
              </a:rPr>
              <a:t>GitHub</a:t>
            </a:r>
            <a:r>
              <a:rPr lang="zh-CN" altLang="en-US" sz="1800" dirty="0">
                <a:latin typeface="+mn-ea"/>
                <a:ea typeface="+mn-ea"/>
                <a:sym typeface="方正兰亭黑_GBK" panose="02000000000000000000" pitchFamily="2" charset="-122"/>
              </a:rPr>
              <a:t>上</a:t>
            </a:r>
            <a:r>
              <a:rPr lang="en-US" altLang="zh-CN" sz="1800" dirty="0">
                <a:latin typeface="+mn-ea"/>
                <a:ea typeface="+mn-ea"/>
                <a:sym typeface="方正兰亭黑_GBK" panose="02000000000000000000" pitchFamily="2" charset="-122"/>
              </a:rPr>
              <a:t>mid</a:t>
            </a:r>
            <a:r>
              <a:rPr lang="zh-CN" altLang="en-US" sz="1800" dirty="0">
                <a:latin typeface="+mn-ea"/>
                <a:ea typeface="+mn-ea"/>
                <a:sym typeface="方正兰亭黑_GBK" panose="02000000000000000000" pitchFamily="2" charset="-122"/>
              </a:rPr>
              <a:t>格式的诺丁汉民歌进行音乐生成的项目，并选取了其中</a:t>
            </a:r>
            <a:r>
              <a:rPr lang="en-US" altLang="zh-CN" sz="1800" dirty="0">
                <a:latin typeface="+mn-ea"/>
                <a:ea typeface="+mn-ea"/>
                <a:sym typeface="方正兰亭黑_GBK" panose="02000000000000000000" pitchFamily="2" charset="-122"/>
              </a:rPr>
              <a:t>melody</a:t>
            </a:r>
            <a:r>
              <a:rPr lang="zh-CN" altLang="en-US" sz="1800" dirty="0" smtClean="0">
                <a:latin typeface="+mn-ea"/>
                <a:ea typeface="+mn-ea"/>
                <a:sym typeface="方正兰亭黑_GBK" panose="02000000000000000000" pitchFamily="2" charset="-122"/>
              </a:rPr>
              <a:t>中的</a:t>
            </a:r>
            <a:r>
              <a:rPr lang="zh-CN" altLang="en-US" sz="1800" dirty="0">
                <a:latin typeface="+mn-ea"/>
                <a:ea typeface="+mn-ea"/>
                <a:sym typeface="方正兰亭黑_GBK" panose="02000000000000000000" pitchFamily="2" charset="-122"/>
              </a:rPr>
              <a:t>长度合适的</a:t>
            </a:r>
            <a:r>
              <a:rPr lang="en-US" altLang="zh-CN" sz="1800" dirty="0">
                <a:latin typeface="+mn-ea"/>
                <a:ea typeface="+mn-ea"/>
                <a:sym typeface="方正兰亭黑_GBK" panose="02000000000000000000" pitchFamily="2" charset="-122"/>
              </a:rPr>
              <a:t>1000</a:t>
            </a:r>
            <a:r>
              <a:rPr lang="zh-CN" altLang="en-US" sz="1800" dirty="0">
                <a:latin typeface="+mn-ea"/>
                <a:ea typeface="+mn-ea"/>
                <a:sym typeface="方正兰亭黑_GBK" panose="02000000000000000000" pitchFamily="2" charset="-122"/>
              </a:rPr>
              <a:t>首歌曲，按</a:t>
            </a:r>
            <a:r>
              <a:rPr lang="en-US" altLang="zh-CN" sz="1800" dirty="0">
                <a:latin typeface="+mn-ea"/>
                <a:ea typeface="+mn-ea"/>
                <a:sym typeface="方正兰亭黑_GBK" panose="02000000000000000000" pitchFamily="2" charset="-122"/>
              </a:rPr>
              <a:t>4:1</a:t>
            </a:r>
            <a:r>
              <a:rPr lang="zh-CN" altLang="en-US" sz="1800" dirty="0">
                <a:latin typeface="+mn-ea"/>
                <a:ea typeface="+mn-ea"/>
                <a:sym typeface="方正兰亭黑_GBK" panose="02000000000000000000" pitchFamily="2" charset="-122"/>
              </a:rPr>
              <a:t>划分成训练数据集和测试数据集进行</a:t>
            </a:r>
            <a:r>
              <a:rPr lang="zh-CN" altLang="en-US" sz="1800" dirty="0" smtClean="0">
                <a:latin typeface="+mn-ea"/>
                <a:ea typeface="+mn-ea"/>
                <a:sym typeface="方正兰亭黑_GBK" panose="02000000000000000000" pitchFamily="2" charset="-122"/>
              </a:rPr>
              <a:t>实验。</a:t>
            </a:r>
            <a:endParaRPr lang="en-US" altLang="zh-CN" sz="1800" dirty="0">
              <a:latin typeface="+mn-ea"/>
              <a:ea typeface="+mn-ea"/>
              <a:sym typeface="方正兰亭黑_GBK" panose="02000000000000000000" pitchFamily="2" charset="-122"/>
            </a:endParaRPr>
          </a:p>
        </p:txBody>
      </p:sp>
      <p:sp>
        <p:nvSpPr>
          <p:cNvPr id="11" name="文本框 10"/>
          <p:cNvSpPr txBox="1"/>
          <p:nvPr/>
        </p:nvSpPr>
        <p:spPr>
          <a:xfrm>
            <a:off x="2953849" y="2704205"/>
            <a:ext cx="8721292" cy="3647152"/>
          </a:xfrm>
          <a:prstGeom prst="rect">
            <a:avLst/>
          </a:prstGeom>
          <a:noFill/>
        </p:spPr>
        <p:txBody>
          <a:bodyPr wrap="square" rtlCol="0">
            <a:spAutoFit/>
          </a:bodyPr>
          <a:lstStyle/>
          <a:p>
            <a:pPr>
              <a:lnSpc>
                <a:spcPct val="150000"/>
              </a:lnSpc>
            </a:pPr>
            <a:r>
              <a:rPr lang="zh-CN" altLang="en-US" sz="2800" dirty="0" smtClean="0">
                <a:latin typeface="华文新魏" panose="02010800040101010101" pitchFamily="2" charset="-122"/>
                <a:ea typeface="华文新魏" panose="02010800040101010101" pitchFamily="2" charset="-122"/>
              </a:rPr>
              <a:t>算法实现：</a:t>
            </a:r>
            <a:endParaRPr lang="en-US" altLang="zh-CN" sz="2800" dirty="0" smtClean="0">
              <a:latin typeface="华文新魏" panose="02010800040101010101" pitchFamily="2" charset="-122"/>
              <a:ea typeface="华文新魏" panose="02010800040101010101" pitchFamily="2" charset="-122"/>
            </a:endParaRPr>
          </a:p>
          <a:p>
            <a:pPr marL="342900" indent="-342900">
              <a:lnSpc>
                <a:spcPct val="150000"/>
              </a:lnSpc>
              <a:buAutoNum type="arabicPeriod"/>
            </a:pPr>
            <a:r>
              <a:rPr lang="zh-CN" altLang="en-US" dirty="0" smtClean="0"/>
              <a:t>利用</a:t>
            </a:r>
            <a:r>
              <a:rPr lang="en-US" altLang="zh-CN" dirty="0" err="1"/>
              <a:t>mido</a:t>
            </a:r>
            <a:r>
              <a:rPr lang="zh-CN" altLang="en-US" dirty="0"/>
              <a:t>作为接口，从</a:t>
            </a:r>
            <a:r>
              <a:rPr lang="en-US" altLang="zh-CN" dirty="0"/>
              <a:t>mid</a:t>
            </a:r>
            <a:r>
              <a:rPr lang="zh-CN" altLang="en-US" dirty="0"/>
              <a:t>文件中导出每个音轨，并记录下来音轨中每个音符的音调和时长</a:t>
            </a:r>
            <a:r>
              <a:rPr lang="zh-CN" altLang="en-US" dirty="0" smtClean="0"/>
              <a:t>。</a:t>
            </a:r>
            <a:endParaRPr lang="en-US" altLang="zh-CN" dirty="0" smtClean="0"/>
          </a:p>
          <a:p>
            <a:pPr marL="342900" indent="-342900">
              <a:lnSpc>
                <a:spcPct val="150000"/>
              </a:lnSpc>
              <a:buAutoNum type="arabicPeriod"/>
            </a:pPr>
            <a:r>
              <a:rPr lang="zh-CN" altLang="en-US" dirty="0" smtClean="0"/>
              <a:t>记录</a:t>
            </a:r>
            <a:r>
              <a:rPr lang="zh-CN" altLang="en-US" dirty="0"/>
              <a:t>连续音符二元组的频数，并转化成每个音符后续音符的频率分布</a:t>
            </a:r>
            <a:r>
              <a:rPr lang="zh-CN" altLang="en-US" dirty="0" smtClean="0"/>
              <a:t>表。</a:t>
            </a:r>
            <a:endParaRPr lang="en-US" altLang="zh-CN" dirty="0" smtClean="0"/>
          </a:p>
          <a:p>
            <a:pPr marL="342900" indent="-342900">
              <a:lnSpc>
                <a:spcPct val="150000"/>
              </a:lnSpc>
              <a:buAutoNum type="arabicPeriod"/>
            </a:pPr>
            <a:r>
              <a:rPr lang="zh-CN" altLang="en-US" dirty="0" smtClean="0"/>
              <a:t>利用</a:t>
            </a:r>
            <a:r>
              <a:rPr lang="en-US" altLang="zh-CN" dirty="0"/>
              <a:t>Naive Bayes</a:t>
            </a:r>
            <a:r>
              <a:rPr lang="zh-CN" altLang="en-US" dirty="0"/>
              <a:t>的方法，每次选取一个音符后出现频率较高的若干（参数</a:t>
            </a:r>
            <a:r>
              <a:rPr lang="en-US" altLang="zh-CN" dirty="0" err="1"/>
              <a:t>num</a:t>
            </a:r>
            <a:r>
              <a:rPr lang="zh-CN" altLang="en-US" dirty="0" smtClean="0"/>
              <a:t>）音符</a:t>
            </a:r>
            <a:r>
              <a:rPr lang="zh-CN" altLang="en-US" dirty="0"/>
              <a:t>中的一个作为下一个音符。并从出现频率最高的若干个开头音符中选取首个音符，以此来生成长度（参数</a:t>
            </a:r>
            <a:r>
              <a:rPr lang="en-US" altLang="zh-CN" dirty="0" err="1"/>
              <a:t>len</a:t>
            </a:r>
            <a:r>
              <a:rPr lang="zh-CN" altLang="en-US" dirty="0"/>
              <a:t>）为</a:t>
            </a:r>
            <a:r>
              <a:rPr lang="en-US" altLang="zh-CN" dirty="0"/>
              <a:t>8-32</a:t>
            </a:r>
            <a:r>
              <a:rPr lang="zh-CN" altLang="en-US" dirty="0"/>
              <a:t>的旋律</a:t>
            </a:r>
            <a:r>
              <a:rPr lang="zh-CN" altLang="en-US" dirty="0" smtClean="0"/>
              <a:t>。</a:t>
            </a:r>
            <a:endParaRPr lang="en-US" altLang="zh-CN" dirty="0" smtClean="0"/>
          </a:p>
          <a:p>
            <a:pPr marL="342900" indent="-342900">
              <a:lnSpc>
                <a:spcPct val="150000"/>
              </a:lnSpc>
              <a:buAutoNum type="arabicPeriod"/>
            </a:pPr>
            <a:r>
              <a:rPr lang="zh-CN" altLang="en-US" dirty="0" smtClean="0"/>
              <a:t>使用</a:t>
            </a:r>
            <a:r>
              <a:rPr lang="zh-CN" altLang="en-US" dirty="0"/>
              <a:t>不同的参数</a:t>
            </a:r>
            <a:r>
              <a:rPr lang="en-US" altLang="zh-CN" dirty="0" err="1"/>
              <a:t>num</a:t>
            </a:r>
            <a:r>
              <a:rPr lang="zh-CN" altLang="en-US" dirty="0"/>
              <a:t>和</a:t>
            </a:r>
            <a:r>
              <a:rPr lang="en-US" altLang="zh-CN" dirty="0" err="1"/>
              <a:t>len</a:t>
            </a:r>
            <a:r>
              <a:rPr lang="zh-CN" altLang="en-US" dirty="0"/>
              <a:t>生成若干组</a:t>
            </a:r>
            <a:r>
              <a:rPr lang="en-US" altLang="zh-CN" dirty="0"/>
              <a:t>mid</a:t>
            </a:r>
            <a:r>
              <a:rPr lang="zh-CN" altLang="en-US" dirty="0"/>
              <a:t>音乐，每组</a:t>
            </a:r>
            <a:r>
              <a:rPr lang="en-US" altLang="zh-CN" dirty="0"/>
              <a:t>30</a:t>
            </a:r>
            <a:r>
              <a:rPr lang="zh-CN" altLang="en-US" dirty="0" smtClean="0"/>
              <a:t>个。</a:t>
            </a: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4" fill="hold" grpId="0" nodeType="afterEffect">
                                  <p:stCondLst>
                                    <p:cond delay="50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p:tgtEl>
                                          <p:spTgt spid="14"/>
                                        </p:tgtEl>
                                        <p:attrNameLst>
                                          <p:attrName>ppt_y</p:attrName>
                                        </p:attrNameLst>
                                      </p:cBhvr>
                                      <p:tavLst>
                                        <p:tav tm="0">
                                          <p:val>
                                            <p:strVal val="#ppt_y+#ppt_h*1.125000"/>
                                          </p:val>
                                        </p:tav>
                                        <p:tav tm="100000">
                                          <p:val>
                                            <p:strVal val="#ppt_y"/>
                                          </p:val>
                                        </p:tav>
                                      </p:tavLst>
                                    </p:anim>
                                    <p:animEffect>
                                      <p:cBhvr>
                                        <p:cTn id="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组合 8"/>
          <p:cNvGrpSpPr>
            <a:grpSpLocks/>
          </p:cNvGrpSpPr>
          <p:nvPr/>
        </p:nvGrpSpPr>
        <p:grpSpPr bwMode="auto">
          <a:xfrm>
            <a:off x="0" y="0"/>
            <a:ext cx="4965700" cy="7929422"/>
            <a:chOff x="0" y="0"/>
            <a:chExt cx="4965700" cy="7929422"/>
          </a:xfrm>
        </p:grpSpPr>
        <p:pic>
          <p:nvPicPr>
            <p:cNvPr id="98313" name="图片 7"/>
            <p:cNvPicPr>
              <a:picLocks noChangeAspect="1"/>
            </p:cNvPicPr>
            <p:nvPr/>
          </p:nvPicPr>
          <p:blipFill>
            <a:blip r:embed="rId2">
              <a:extLst>
                <a:ext uri="{28A0092B-C50C-407E-A947-70E740481C1C}">
                  <a14:useLocalDpi xmlns:a14="http://schemas.microsoft.com/office/drawing/2010/main" val="0"/>
                </a:ext>
              </a:extLst>
            </a:blip>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314" name="组合 1"/>
            <p:cNvGrpSpPr>
              <a:grpSpLocks/>
            </p:cNvGrpSpPr>
            <p:nvPr/>
          </p:nvGrpSpPr>
          <p:grpSpPr bwMode="auto">
            <a:xfrm>
              <a:off x="2144713" y="0"/>
              <a:ext cx="80962" cy="7929422"/>
              <a:chOff x="2144713" y="0"/>
              <a:chExt cx="80962" cy="7929422"/>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4071797"/>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4083195"/>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54994" y="1639265"/>
              <a:ext cx="65881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smtClean="0">
                  <a:solidFill>
                    <a:schemeClr val="tx1">
                      <a:lumMod val="65000"/>
                      <a:lumOff val="35000"/>
                    </a:schemeClr>
                  </a:solidFill>
                  <a:latin typeface="幼圆" panose="02010509060101010101" pitchFamily="49" charset="-122"/>
                  <a:ea typeface="幼圆" panose="02010509060101010101" pitchFamily="49" charset="-122"/>
                </a:rPr>
                <a:t>项目效果</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sp>
        <p:nvSpPr>
          <p:cNvPr id="14" name="矩形 34"/>
          <p:cNvSpPr>
            <a:spLocks noChangeArrowheads="1"/>
          </p:cNvSpPr>
          <p:nvPr/>
        </p:nvSpPr>
        <p:spPr bwMode="auto">
          <a:xfrm>
            <a:off x="3033713" y="1836305"/>
            <a:ext cx="8529637" cy="339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6" tIns="34289" rIns="68576" bIns="3428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50000"/>
              </a:lnSpc>
              <a:spcBef>
                <a:spcPct val="0"/>
              </a:spcBef>
              <a:buNone/>
              <a:defRPr/>
            </a:pPr>
            <a:r>
              <a:rPr lang="zh-CN" altLang="en-US" sz="2400" dirty="0" smtClean="0">
                <a:solidFill>
                  <a:schemeClr val="tx1">
                    <a:lumMod val="95000"/>
                    <a:lumOff val="5000"/>
                  </a:schemeClr>
                </a:solidFill>
                <a:latin typeface="+mn-ea"/>
                <a:ea typeface="+mn-ea"/>
                <a:sym typeface="方正兰亭黑_GBK" panose="02000000000000000000" pitchFamily="2" charset="-122"/>
              </a:rPr>
              <a:t>    我们</a:t>
            </a:r>
            <a:r>
              <a:rPr lang="zh-CN" altLang="en-US" sz="2400" dirty="0">
                <a:solidFill>
                  <a:schemeClr val="tx1">
                    <a:lumMod val="95000"/>
                    <a:lumOff val="5000"/>
                  </a:schemeClr>
                </a:solidFill>
                <a:latin typeface="+mn-ea"/>
                <a:ea typeface="+mn-ea"/>
                <a:sym typeface="方正兰亭黑_GBK" panose="02000000000000000000" pitchFamily="2" charset="-122"/>
              </a:rPr>
              <a:t>利用训练数据集找出效果较好的</a:t>
            </a:r>
            <a:r>
              <a:rPr lang="en-US" altLang="zh-CN" sz="2400" dirty="0" err="1">
                <a:solidFill>
                  <a:schemeClr val="tx1">
                    <a:lumMod val="95000"/>
                    <a:lumOff val="5000"/>
                  </a:schemeClr>
                </a:solidFill>
                <a:latin typeface="+mn-ea"/>
                <a:ea typeface="+mn-ea"/>
                <a:sym typeface="方正兰亭黑_GBK" panose="02000000000000000000" pitchFamily="2" charset="-122"/>
              </a:rPr>
              <a:t>num</a:t>
            </a:r>
            <a:r>
              <a:rPr lang="zh-CN" altLang="en-US" sz="2400" dirty="0">
                <a:solidFill>
                  <a:schemeClr val="tx1">
                    <a:lumMod val="95000"/>
                    <a:lumOff val="5000"/>
                  </a:schemeClr>
                </a:solidFill>
                <a:latin typeface="+mn-ea"/>
                <a:ea typeface="+mn-ea"/>
                <a:sym typeface="方正兰亭黑_GBK" panose="02000000000000000000" pitchFamily="2" charset="-122"/>
              </a:rPr>
              <a:t>参数生成的结果，对</a:t>
            </a:r>
            <a:r>
              <a:rPr lang="en-US" altLang="zh-CN" sz="2400" dirty="0" err="1" smtClean="0">
                <a:solidFill>
                  <a:schemeClr val="tx1">
                    <a:lumMod val="95000"/>
                    <a:lumOff val="5000"/>
                  </a:schemeClr>
                </a:solidFill>
                <a:latin typeface="+mn-ea"/>
                <a:ea typeface="+mn-ea"/>
                <a:sym typeface="方正兰亭黑_GBK" panose="02000000000000000000" pitchFamily="2" charset="-122"/>
              </a:rPr>
              <a:t>len</a:t>
            </a:r>
            <a:r>
              <a:rPr lang="en-US" altLang="zh-CN" sz="2400" dirty="0" smtClean="0">
                <a:solidFill>
                  <a:schemeClr val="tx1">
                    <a:lumMod val="95000"/>
                    <a:lumOff val="5000"/>
                  </a:schemeClr>
                </a:solidFill>
                <a:latin typeface="+mn-ea"/>
                <a:ea typeface="+mn-ea"/>
                <a:sym typeface="方正兰亭黑_GBK" panose="02000000000000000000" pitchFamily="2" charset="-122"/>
              </a:rPr>
              <a:t> = 8,16,32</a:t>
            </a:r>
            <a:r>
              <a:rPr lang="zh-CN" altLang="en-US" sz="2400" dirty="0">
                <a:solidFill>
                  <a:schemeClr val="tx1">
                    <a:lumMod val="95000"/>
                    <a:lumOff val="5000"/>
                  </a:schemeClr>
                </a:solidFill>
                <a:latin typeface="+mn-ea"/>
                <a:ea typeface="+mn-ea"/>
                <a:sym typeface="方正兰亭黑_GBK" panose="02000000000000000000" pitchFamily="2" charset="-122"/>
              </a:rPr>
              <a:t>分组，与测试集中的音乐混合后，由志愿者试听，以判别是否可以以假乱真。经过我们的测验，我们在</a:t>
            </a:r>
            <a:r>
              <a:rPr lang="en-US" altLang="zh-CN" sz="2400" dirty="0" err="1" smtClean="0">
                <a:solidFill>
                  <a:schemeClr val="tx1">
                    <a:lumMod val="95000"/>
                    <a:lumOff val="5000"/>
                  </a:schemeClr>
                </a:solidFill>
                <a:latin typeface="+mn-ea"/>
                <a:ea typeface="+mn-ea"/>
                <a:sym typeface="方正兰亭黑_GBK" panose="02000000000000000000" pitchFamily="2" charset="-122"/>
              </a:rPr>
              <a:t>len</a:t>
            </a:r>
            <a:r>
              <a:rPr lang="en-US" altLang="zh-CN" sz="2400" dirty="0" smtClean="0">
                <a:solidFill>
                  <a:schemeClr val="tx1">
                    <a:lumMod val="95000"/>
                    <a:lumOff val="5000"/>
                  </a:schemeClr>
                </a:solidFill>
                <a:latin typeface="+mn-ea"/>
                <a:ea typeface="+mn-ea"/>
                <a:sym typeface="方正兰亭黑_GBK" panose="02000000000000000000" pitchFamily="2" charset="-122"/>
              </a:rPr>
              <a:t> = 8</a:t>
            </a:r>
            <a:r>
              <a:rPr lang="zh-CN" altLang="en-US" sz="2400" dirty="0">
                <a:solidFill>
                  <a:schemeClr val="tx1">
                    <a:lumMod val="95000"/>
                    <a:lumOff val="5000"/>
                  </a:schemeClr>
                </a:solidFill>
                <a:latin typeface="+mn-ea"/>
                <a:ea typeface="+mn-ea"/>
                <a:sym typeface="方正兰亭黑_GBK" panose="02000000000000000000" pitchFamily="2" charset="-122"/>
              </a:rPr>
              <a:t>的分组上取得了非常好的结果；但在</a:t>
            </a:r>
            <a:r>
              <a:rPr lang="en-US" altLang="zh-CN" sz="2400" dirty="0" err="1" smtClean="0">
                <a:solidFill>
                  <a:schemeClr val="tx1">
                    <a:lumMod val="95000"/>
                    <a:lumOff val="5000"/>
                  </a:schemeClr>
                </a:solidFill>
                <a:latin typeface="+mn-ea"/>
                <a:ea typeface="+mn-ea"/>
                <a:sym typeface="方正兰亭黑_GBK" panose="02000000000000000000" pitchFamily="2" charset="-122"/>
              </a:rPr>
              <a:t>len</a:t>
            </a:r>
            <a:r>
              <a:rPr lang="en-US" altLang="zh-CN" sz="2400" dirty="0" smtClean="0">
                <a:solidFill>
                  <a:schemeClr val="tx1">
                    <a:lumMod val="95000"/>
                    <a:lumOff val="5000"/>
                  </a:schemeClr>
                </a:solidFill>
                <a:latin typeface="+mn-ea"/>
                <a:ea typeface="+mn-ea"/>
                <a:sym typeface="方正兰亭黑_GBK" panose="02000000000000000000" pitchFamily="2" charset="-122"/>
              </a:rPr>
              <a:t> = 16</a:t>
            </a:r>
            <a:r>
              <a:rPr lang="zh-CN" altLang="en-US" sz="2400" dirty="0">
                <a:solidFill>
                  <a:schemeClr val="tx1">
                    <a:lumMod val="95000"/>
                    <a:lumOff val="5000"/>
                  </a:schemeClr>
                </a:solidFill>
                <a:latin typeface="+mn-ea"/>
                <a:ea typeface="+mn-ea"/>
                <a:sym typeface="方正兰亭黑_GBK" panose="02000000000000000000" pitchFamily="2" charset="-122"/>
              </a:rPr>
              <a:t>和</a:t>
            </a:r>
            <a:r>
              <a:rPr lang="en-US" altLang="zh-CN" sz="2400" dirty="0">
                <a:solidFill>
                  <a:schemeClr val="tx1">
                    <a:lumMod val="95000"/>
                    <a:lumOff val="5000"/>
                  </a:schemeClr>
                </a:solidFill>
                <a:latin typeface="+mn-ea"/>
                <a:ea typeface="+mn-ea"/>
                <a:sym typeface="方正兰亭黑_GBK" panose="02000000000000000000" pitchFamily="2" charset="-122"/>
              </a:rPr>
              <a:t>32</a:t>
            </a:r>
            <a:r>
              <a:rPr lang="zh-CN" altLang="en-US" sz="2400" dirty="0">
                <a:solidFill>
                  <a:schemeClr val="tx1">
                    <a:lumMod val="95000"/>
                    <a:lumOff val="5000"/>
                  </a:schemeClr>
                </a:solidFill>
                <a:latin typeface="+mn-ea"/>
                <a:ea typeface="+mn-ea"/>
                <a:sym typeface="方正兰亭黑_GBK" panose="02000000000000000000" pitchFamily="2" charset="-122"/>
              </a:rPr>
              <a:t>的分组，效果因人而异，有音乐训练经验的同学可以很容易的在这两组中分辨出生成的音乐和真实音乐。</a:t>
            </a:r>
            <a:endParaRPr lang="en-US" sz="2400" dirty="0">
              <a:solidFill>
                <a:schemeClr val="tx1">
                  <a:lumMod val="95000"/>
                  <a:lumOff val="5000"/>
                </a:schemeClr>
              </a:solidFill>
              <a:latin typeface="+mn-ea"/>
              <a:ea typeface="+mn-ea"/>
              <a:sym typeface="方正兰亭黑_GBK" panose="02000000000000000000" pitchFamily="2" charset="-122"/>
            </a:endParaRPr>
          </a:p>
        </p:txBody>
      </p:sp>
    </p:spTree>
    <p:extLst>
      <p:ext uri="{BB962C8B-B14F-4D97-AF65-F5344CB8AC3E}">
        <p14:creationId xmlns:p14="http://schemas.microsoft.com/office/powerpoint/2010/main" val="31553596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4" fill="hold" grpId="0" nodeType="afterEffect">
                                  <p:stCondLst>
                                    <p:cond delay="50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p:tgtEl>
                                          <p:spTgt spid="14"/>
                                        </p:tgtEl>
                                        <p:attrNameLst>
                                          <p:attrName>ppt_y</p:attrName>
                                        </p:attrNameLst>
                                      </p:cBhvr>
                                      <p:tavLst>
                                        <p:tav tm="0">
                                          <p:val>
                                            <p:strVal val="#ppt_y+#ppt_h*1.125000"/>
                                          </p:val>
                                        </p:tav>
                                        <p:tav tm="100000">
                                          <p:val>
                                            <p:strVal val="#ppt_y"/>
                                          </p:val>
                                        </p:tav>
                                      </p:tavLst>
                                    </p:anim>
                                    <p:animEffect>
                                      <p:cBhvr>
                                        <p:cTn id="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9"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0787" y="979488"/>
            <a:ext cx="5878513" cy="587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4738254" y="2810748"/>
            <a:ext cx="3713018" cy="1107996"/>
          </a:xfrm>
          <a:prstGeom prst="rect">
            <a:avLst/>
          </a:prstGeom>
          <a:noFill/>
        </p:spPr>
        <p:txBody>
          <a:bodyPr wrap="square" rtlCol="0">
            <a:spAutoFit/>
          </a:bodyPr>
          <a:lstStyle/>
          <a:p>
            <a:r>
              <a:rPr lang="zh-CN" altLang="en-US" sz="6600" dirty="0" smtClean="0">
                <a:latin typeface="华文新魏" panose="02010800040101010101" pitchFamily="2" charset="-122"/>
                <a:ea typeface="华文新魏" panose="02010800040101010101" pitchFamily="2" charset="-122"/>
              </a:rPr>
              <a:t>谢  谢  ！</a:t>
            </a:r>
            <a:endParaRPr lang="zh-CN" altLang="en-US" sz="66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976424103"/>
      </p:ext>
    </p:extLst>
  </p:cSld>
  <p:clrMapOvr>
    <a:masterClrMapping/>
  </p:clrMapOvr>
  <p:transition spd="slow">
    <p:dissolv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自定义设计方案">
  <a:themeElements>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2495"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2495"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407</TotalTime>
  <Pages>0</Pages>
  <Words>369</Words>
  <Characters>0</Characters>
  <Application>Microsoft Office PowerPoint</Application>
  <DocSecurity>0</DocSecurity>
  <PresentationFormat>宽屏</PresentationFormat>
  <Lines>0</Lines>
  <Paragraphs>29</Paragraphs>
  <Slides>6</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方正兰亭黑_GBK</vt:lpstr>
      <vt:lpstr>华文新魏</vt:lpstr>
      <vt:lpstr>宋体</vt:lpstr>
      <vt:lpstr>幼圆</vt:lpstr>
      <vt:lpstr>Arial</vt:lpstr>
      <vt:lpstr>Calibri</vt:lpstr>
      <vt:lpstr>Calibri Light</vt:lpstr>
      <vt:lpstr>Comic Sans MS</vt:lpstr>
      <vt:lpstr>自定义设计方案</vt:lpstr>
      <vt:lpstr>PowerPoint 演示文稿</vt:lpstr>
      <vt:lpstr>PowerPoint 演示文稿</vt:lpstr>
      <vt:lpstr>PowerPoint 演示文稿</vt:lpstr>
      <vt:lpstr>PowerPoint 演示文稿</vt:lpstr>
      <vt:lpstr>PowerPoint 演示文稿</vt:lpstr>
      <vt:lpstr>PowerPoint 演示文稿</vt:lpstr>
    </vt:vector>
  </TitlesOfParts>
  <Manager/>
  <Company>http://www.ypppt.com/</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Catherine_JY</dc:creator>
  <cp:keywords>http:/www.ypppt.com</cp:keywords>
  <dc:description>http://www.ypppt.com/</dc:description>
  <cp:lastModifiedBy>郑 逸宁</cp:lastModifiedBy>
  <cp:revision>85</cp:revision>
  <dcterms:created xsi:type="dcterms:W3CDTF">2014-12-22T08:14:02Z</dcterms:created>
  <dcterms:modified xsi:type="dcterms:W3CDTF">2018-04-25T10:34:55Z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y fmtid="{D5CDD505-2E9C-101B-9397-08002B2CF9AE}" pid="3" name="name">
    <vt:lpwstr>zPEg8nTYF159641.ppt</vt:lpwstr>
  </property>
  <property fmtid="{D5CDD505-2E9C-101B-9397-08002B2CF9AE}" pid="4" name="fileid">
    <vt:lpwstr>523738</vt:lpwstr>
  </property>
</Properties>
</file>