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Century Gothic" panose="020B0502020202020204" pitchFamily="34" charset="0"/>
      <p:regular r:id="rId24"/>
      <p:bold r:id="rId25"/>
      <p:italic r:id="rId26"/>
      <p:boldItalic r:id="rId27"/>
    </p:embeddedFont>
  </p:embeddedFontLst>
  <p:custDataLst>
    <p:tags r:id="rId2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5447" autoAdjust="0"/>
  </p:normalViewPr>
  <p:slideViewPr>
    <p:cSldViewPr snapToGrid="0">
      <p:cViewPr varScale="1">
        <p:scale>
          <a:sx n="72" d="100"/>
          <a:sy n="72" d="100"/>
        </p:scale>
        <p:origin x="3654"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200" dirty="0">
                <a:effectLst/>
                <a:latin typeface="Times New Roman" panose="02020603050405020304" pitchFamily="18" charset="0"/>
                <a:ea typeface="Calibri" panose="020F0502020204030204" pitchFamily="34" charset="0"/>
              </a:rPr>
              <a:t>My name is Michael and this is my security Policy presentation for the Green Pace company </a:t>
            </a:r>
          </a:p>
          <a:p>
            <a:pPr marL="0" lvl="0" indent="0" algn="l" rtl="0">
              <a:lnSpc>
                <a:spcPct val="100000"/>
              </a:lnSpc>
              <a:spcBef>
                <a:spcPts val="0"/>
              </a:spcBef>
              <a:spcAft>
                <a:spcPts val="0"/>
              </a:spcAft>
              <a:buSzPts val="1100"/>
              <a:buNone/>
            </a:pPr>
            <a:endParaRPr dirty="0"/>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200" dirty="0">
                <a:effectLst/>
                <a:latin typeface="Times New Roman" panose="02020603050405020304" pitchFamily="18" charset="0"/>
                <a:ea typeface="Calibri" panose="020F0502020204030204" pitchFamily="34" charset="0"/>
              </a:rPr>
              <a:t>(Read from slide)</a:t>
            </a:r>
            <a:endParaRPr sz="1200" dirty="0"/>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indent="0">
              <a:lnSpc>
                <a:spcPct val="200000"/>
              </a:lnSpc>
              <a:spcBef>
                <a:spcPts val="0"/>
              </a:spcBef>
              <a:spcAft>
                <a:spcPts val="0"/>
              </a:spcAft>
              <a:buNone/>
            </a:pPr>
            <a:r>
              <a:rPr lang="en-US" sz="1200" dirty="0">
                <a:effectLst/>
                <a:latin typeface="Times New Roman" panose="02020603050405020304" pitchFamily="18" charset="0"/>
                <a:ea typeface="Calibri" panose="020F0502020204030204" pitchFamily="34" charset="0"/>
              </a:rPr>
              <a:t>Problems- The biggest problems with implementing security procedures are making sure they are being followed and making sure to update them. Things can change over time, and someone needs to constantly be looking for updates or ways to improve these policies. Also making sure once they are implemented that everyone is following the polices with every task.</a:t>
            </a:r>
          </a:p>
          <a:p>
            <a:pPr marL="0" marR="0" indent="0">
              <a:lnSpc>
                <a:spcPct val="200000"/>
              </a:lnSpc>
              <a:spcBef>
                <a:spcPts val="0"/>
              </a:spcBef>
              <a:spcAft>
                <a:spcPts val="0"/>
              </a:spcAft>
              <a:buNone/>
            </a:pPr>
            <a:endParaRPr lang="en-US" sz="1200" dirty="0">
              <a:effectLst/>
              <a:latin typeface="Times New Roman" panose="02020603050405020304" pitchFamily="18" charset="0"/>
              <a:ea typeface="Calibri" panose="020F0502020204030204" pitchFamily="34" charset="0"/>
            </a:endParaRPr>
          </a:p>
          <a:p>
            <a:pPr marL="0" marR="0" indent="0">
              <a:lnSpc>
                <a:spcPct val="200000"/>
              </a:lnSpc>
              <a:spcBef>
                <a:spcPts val="0"/>
              </a:spcBef>
              <a:spcAft>
                <a:spcPts val="0"/>
              </a:spcAft>
              <a:buNone/>
            </a:pPr>
            <a:r>
              <a:rPr lang="en-US" sz="1200" dirty="0">
                <a:effectLst/>
                <a:latin typeface="Times New Roman" panose="02020603050405020304" pitchFamily="18" charset="0"/>
                <a:ea typeface="Calibri" panose="020F0502020204030204" pitchFamily="34" charset="0"/>
              </a:rPr>
              <a:t>Solutions- Starting off slow and implementing the policies one at a time to let everyone get familiar with them. Then running some tests based on the policies to give every hands-on experience with how they should be implemented.</a:t>
            </a:r>
          </a:p>
          <a:p>
            <a:pPr marL="0" marR="0" indent="0">
              <a:lnSpc>
                <a:spcPct val="200000"/>
              </a:lnSpc>
              <a:spcBef>
                <a:spcPts val="0"/>
              </a:spcBef>
              <a:spcAft>
                <a:spcPts val="0"/>
              </a:spcAft>
              <a:buNone/>
            </a:pPr>
            <a:endParaRPr lang="en-US" sz="1200" dirty="0">
              <a:effectLst/>
              <a:latin typeface="Times New Roman" panose="02020603050405020304" pitchFamily="18" charset="0"/>
              <a:ea typeface="Calibri" panose="020F0502020204030204" pitchFamily="34" charset="0"/>
            </a:endParaRPr>
          </a:p>
          <a:p>
            <a:pPr marL="0" marR="0" indent="0">
              <a:lnSpc>
                <a:spcPct val="200000"/>
              </a:lnSpc>
              <a:spcBef>
                <a:spcPts val="0"/>
              </a:spcBef>
              <a:spcAft>
                <a:spcPts val="0"/>
              </a:spcAft>
              <a:buNone/>
            </a:pPr>
            <a:r>
              <a:rPr lang="en-US" sz="1200" dirty="0">
                <a:effectLst/>
                <a:latin typeface="Times New Roman" panose="02020603050405020304" pitchFamily="18" charset="0"/>
                <a:ea typeface="Calibri" panose="020F0502020204030204" pitchFamily="34" charset="0"/>
              </a:rPr>
              <a:t>Risks- The biggest risk involved with not implementing the polices is losing business. Once you are hacked your credibility goes down and all the personal information exposed can cause damage to peoples lives and your reputation.</a:t>
            </a:r>
          </a:p>
          <a:p>
            <a:pPr marL="0" marR="0" indent="0">
              <a:lnSpc>
                <a:spcPct val="200000"/>
              </a:lnSpc>
              <a:spcBef>
                <a:spcPts val="0"/>
              </a:spcBef>
              <a:spcAft>
                <a:spcPts val="0"/>
              </a:spcAft>
              <a:buNone/>
            </a:pPr>
            <a:endParaRPr lang="en-US" sz="1200" dirty="0">
              <a:effectLst/>
              <a:latin typeface="Times New Roman" panose="02020603050405020304" pitchFamily="18" charset="0"/>
              <a:ea typeface="Calibri" panose="020F0502020204030204" pitchFamily="34" charset="0"/>
            </a:endParaRPr>
          </a:p>
          <a:p>
            <a:pPr marL="0" marR="0" indent="0">
              <a:lnSpc>
                <a:spcPct val="200000"/>
              </a:lnSpc>
              <a:spcBef>
                <a:spcPts val="0"/>
              </a:spcBef>
              <a:spcAft>
                <a:spcPts val="0"/>
              </a:spcAft>
              <a:buNone/>
            </a:pPr>
            <a:r>
              <a:rPr lang="en-US" sz="1200" dirty="0">
                <a:effectLst/>
                <a:latin typeface="Times New Roman" panose="02020603050405020304" pitchFamily="18" charset="0"/>
                <a:ea typeface="Calibri" panose="020F0502020204030204" pitchFamily="34" charset="0"/>
              </a:rPr>
              <a:t>Benefits- Reducing the likelihood of an attack by being protected offer mostly all benefits. There is little more work for everyone to do but knowing your code and client's personal data is safe means you can bring in more business based on the strong reputation of being secure.</a:t>
            </a:r>
          </a:p>
          <a:p>
            <a:pPr marL="0" lvl="0" indent="0" algn="l" rtl="0">
              <a:lnSpc>
                <a:spcPct val="100000"/>
              </a:lnSpc>
              <a:spcBef>
                <a:spcPts val="0"/>
              </a:spcBef>
              <a:spcAft>
                <a:spcPts val="0"/>
              </a:spcAft>
              <a:buSzPts val="1100"/>
              <a:buNone/>
            </a:pPr>
            <a:endParaRPr dirty="0"/>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200" dirty="0">
                <a:effectLst/>
                <a:latin typeface="Times New Roman" panose="02020603050405020304" pitchFamily="18" charset="0"/>
                <a:ea typeface="Calibri" panose="020F0502020204030204" pitchFamily="34" charset="0"/>
              </a:rPr>
              <a:t>(Read from slide)</a:t>
            </a:r>
            <a:endParaRPr sz="1200" dirty="0"/>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200" dirty="0">
                <a:effectLst/>
                <a:latin typeface="Times New Roman" panose="02020603050405020304" pitchFamily="18" charset="0"/>
                <a:ea typeface="Calibri" panose="020F0502020204030204" pitchFamily="34" charset="0"/>
              </a:rPr>
              <a:t>(Read from slide)</a:t>
            </a:r>
            <a:endParaRPr sz="1200" dirty="0"/>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indent="0">
              <a:lnSpc>
                <a:spcPct val="200000"/>
              </a:lnSpc>
              <a:spcBef>
                <a:spcPts val="0"/>
              </a:spcBef>
              <a:spcAft>
                <a:spcPts val="0"/>
              </a:spcAft>
              <a:buNone/>
            </a:pPr>
            <a:r>
              <a:rPr lang="en-US" sz="1200" dirty="0">
                <a:effectLst/>
                <a:latin typeface="Times New Roman" panose="02020603050405020304" pitchFamily="18" charset="0"/>
                <a:ea typeface="Calibri" panose="020F0502020204030204" pitchFamily="34" charset="0"/>
              </a:rPr>
              <a:t>(Read slide text than this dialogue) </a:t>
            </a:r>
          </a:p>
          <a:p>
            <a:pPr marL="0" marR="0" indent="0">
              <a:lnSpc>
                <a:spcPct val="200000"/>
              </a:lnSpc>
              <a:spcBef>
                <a:spcPts val="0"/>
              </a:spcBef>
              <a:spcAft>
                <a:spcPts val="0"/>
              </a:spcAft>
              <a:buNone/>
            </a:pPr>
            <a:r>
              <a:rPr lang="en-US" sz="1200" dirty="0">
                <a:effectLst/>
                <a:latin typeface="Times New Roman" panose="02020603050405020304" pitchFamily="18" charset="0"/>
                <a:ea typeface="Calibri" panose="020F0502020204030204" pitchFamily="34" charset="0"/>
              </a:rPr>
              <a:t>Defense in Depth is about using layers of security to prevent or delay a possible cyber-attack. Having multiple layers stacked will make sure if one layer is breached another layer or multiple layers behind it will prevent anyone from going further. </a:t>
            </a:r>
          </a:p>
          <a:p>
            <a:pPr marL="0" lvl="0" indent="0" algn="l" rtl="0">
              <a:lnSpc>
                <a:spcPct val="100000"/>
              </a:lnSpc>
              <a:spcBef>
                <a:spcPts val="0"/>
              </a:spcBef>
              <a:spcAft>
                <a:spcPts val="0"/>
              </a:spcAft>
              <a:buSzPts val="1100"/>
              <a:buNone/>
            </a:pPr>
            <a:endParaRPr dirty="0"/>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200" dirty="0">
                <a:effectLst/>
                <a:latin typeface="Times New Roman" panose="02020603050405020304" pitchFamily="18" charset="0"/>
                <a:ea typeface="Calibri" panose="020F0502020204030204" pitchFamily="34" charset="0"/>
              </a:rPr>
              <a:t>(Read from slide text and table)</a:t>
            </a:r>
          </a:p>
          <a:p>
            <a:pPr marL="0" lvl="0" indent="0" algn="l" rtl="0">
              <a:lnSpc>
                <a:spcPct val="100000"/>
              </a:lnSpc>
              <a:spcBef>
                <a:spcPts val="0"/>
              </a:spcBef>
              <a:spcAft>
                <a:spcPts val="0"/>
              </a:spcAft>
              <a:buSzPts val="1100"/>
              <a:buNone/>
            </a:pPr>
            <a:endParaRPr dirty="0"/>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indent="0">
              <a:lnSpc>
                <a:spcPct val="200000"/>
              </a:lnSpc>
              <a:spcBef>
                <a:spcPts val="0"/>
              </a:spcBef>
              <a:spcAft>
                <a:spcPts val="0"/>
              </a:spcAft>
              <a:buNone/>
            </a:pPr>
            <a:r>
              <a:rPr lang="en-US" sz="1200" dirty="0">
                <a:effectLst/>
                <a:latin typeface="Times New Roman" panose="02020603050405020304" pitchFamily="18" charset="0"/>
                <a:ea typeface="Calibri" panose="020F0502020204030204" pitchFamily="34" charset="0"/>
              </a:rPr>
              <a:t>This table is a list of the principles I think are important to assist in preventing the company from being hacked.</a:t>
            </a:r>
          </a:p>
          <a:p>
            <a:pPr marL="0" marR="0" indent="0">
              <a:lnSpc>
                <a:spcPct val="200000"/>
              </a:lnSpc>
              <a:spcBef>
                <a:spcPts val="0"/>
              </a:spcBef>
              <a:spcAft>
                <a:spcPts val="0"/>
              </a:spcAft>
              <a:buNone/>
            </a:pPr>
            <a:r>
              <a:rPr lang="en-US" sz="1200" dirty="0">
                <a:effectLst/>
                <a:latin typeface="Times New Roman" panose="02020603050405020304" pitchFamily="18" charset="0"/>
                <a:ea typeface="Calibri" panose="020F0502020204030204" pitchFamily="34" charset="0"/>
              </a:rPr>
              <a:t> </a:t>
            </a:r>
          </a:p>
          <a:p>
            <a:pPr marL="0" marR="0" indent="0">
              <a:lnSpc>
                <a:spcPct val="200000"/>
              </a:lnSpc>
              <a:spcBef>
                <a:spcPts val="0"/>
              </a:spcBef>
              <a:spcAft>
                <a:spcPts val="0"/>
              </a:spcAft>
              <a:buNone/>
            </a:pPr>
            <a:r>
              <a:rPr lang="en-US" sz="1200" dirty="0">
                <a:effectLst/>
                <a:latin typeface="Times New Roman" panose="02020603050405020304" pitchFamily="18" charset="0"/>
                <a:ea typeface="Calibri" panose="020F0502020204030204" pitchFamily="34" charset="0"/>
              </a:rPr>
              <a:t>(Read from table principle and coding standard)</a:t>
            </a:r>
          </a:p>
          <a:p>
            <a:pPr marL="0" lvl="0" indent="0" algn="l" rtl="0">
              <a:lnSpc>
                <a:spcPct val="100000"/>
              </a:lnSpc>
              <a:spcBef>
                <a:spcPts val="0"/>
              </a:spcBef>
              <a:spcAft>
                <a:spcPts val="0"/>
              </a:spcAft>
              <a:buSzPts val="1100"/>
              <a:buNone/>
            </a:pPr>
            <a:endParaRPr dirty="0"/>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indent="0">
              <a:lnSpc>
                <a:spcPct val="200000"/>
              </a:lnSpc>
              <a:spcBef>
                <a:spcPts val="0"/>
              </a:spcBef>
              <a:spcAft>
                <a:spcPts val="0"/>
              </a:spcAft>
              <a:buNone/>
            </a:pPr>
            <a:r>
              <a:rPr lang="en-US" sz="1200" b="0" dirty="0">
                <a:effectLst/>
                <a:latin typeface="Times New Roman" panose="02020603050405020304" pitchFamily="18" charset="0"/>
                <a:ea typeface="Calibri" panose="020F0502020204030204" pitchFamily="34" charset="0"/>
              </a:rPr>
              <a:t>1. Do not define a C-style variadic function</a:t>
            </a:r>
          </a:p>
          <a:p>
            <a:pPr marL="0" marR="0" indent="0">
              <a:lnSpc>
                <a:spcPct val="200000"/>
              </a:lnSpc>
              <a:spcBef>
                <a:spcPts val="0"/>
              </a:spcBef>
              <a:spcAft>
                <a:spcPts val="0"/>
              </a:spcAft>
              <a:buNone/>
            </a:pPr>
            <a:r>
              <a:rPr lang="en-US" sz="1200" b="0" dirty="0">
                <a:effectLst/>
                <a:latin typeface="Times New Roman" panose="02020603050405020304" pitchFamily="18" charset="0"/>
                <a:ea typeface="Calibri" panose="020F0502020204030204" pitchFamily="34" charset="0"/>
              </a:rPr>
              <a:t> </a:t>
            </a:r>
          </a:p>
          <a:p>
            <a:pPr marL="0" marR="0" indent="0">
              <a:lnSpc>
                <a:spcPct val="200000"/>
              </a:lnSpc>
              <a:spcBef>
                <a:spcPts val="0"/>
              </a:spcBef>
              <a:spcAft>
                <a:spcPts val="0"/>
              </a:spcAft>
              <a:buNone/>
            </a:pPr>
            <a:r>
              <a:rPr lang="en-US" sz="1200" b="0" dirty="0">
                <a:effectLst/>
                <a:latin typeface="Times New Roman" panose="02020603050405020304" pitchFamily="18" charset="0"/>
                <a:ea typeface="Calibri" panose="020F0502020204030204" pitchFamily="34" charset="0"/>
              </a:rPr>
              <a:t>          This is high priority because without this implementation the function will keep reading arguments until the value of 0 is found which could cause a buffer overflow. It will also prevent undefined behavior from passing incorrect data types.</a:t>
            </a:r>
          </a:p>
          <a:p>
            <a:pPr marL="0" marR="0" indent="0">
              <a:lnSpc>
                <a:spcPct val="200000"/>
              </a:lnSpc>
              <a:spcBef>
                <a:spcPts val="0"/>
              </a:spcBef>
              <a:spcAft>
                <a:spcPts val="0"/>
              </a:spcAft>
              <a:buNone/>
            </a:pPr>
            <a:r>
              <a:rPr lang="en-US" sz="1200" b="0" dirty="0">
                <a:effectLst/>
                <a:latin typeface="Times New Roman" panose="02020603050405020304" pitchFamily="18" charset="0"/>
                <a:ea typeface="Calibri" panose="020F0502020204030204" pitchFamily="34" charset="0"/>
              </a:rPr>
              <a:t> </a:t>
            </a:r>
          </a:p>
          <a:p>
            <a:pPr marL="0" marR="0" indent="0">
              <a:lnSpc>
                <a:spcPct val="200000"/>
              </a:lnSpc>
              <a:spcBef>
                <a:spcPts val="0"/>
              </a:spcBef>
              <a:spcAft>
                <a:spcPts val="0"/>
              </a:spcAft>
              <a:buNone/>
            </a:pPr>
            <a:r>
              <a:rPr lang="en-US" sz="1200" b="0" dirty="0">
                <a:effectLst/>
                <a:latin typeface="Times New Roman" panose="02020603050405020304" pitchFamily="18" charset="0"/>
                <a:ea typeface="Calibri" panose="020F0502020204030204" pitchFamily="34" charset="0"/>
              </a:rPr>
              <a:t>2. Overload allocation and deallocation functions as a pair in the same scope</a:t>
            </a:r>
          </a:p>
          <a:p>
            <a:pPr marL="0" marR="0" indent="0">
              <a:lnSpc>
                <a:spcPct val="200000"/>
              </a:lnSpc>
              <a:spcBef>
                <a:spcPts val="0"/>
              </a:spcBef>
              <a:spcAft>
                <a:spcPts val="0"/>
              </a:spcAft>
              <a:buNone/>
            </a:pPr>
            <a:r>
              <a:rPr lang="en-US" sz="1200" b="0" dirty="0">
                <a:effectLst/>
                <a:latin typeface="Times New Roman" panose="02020603050405020304" pitchFamily="18" charset="0"/>
                <a:ea typeface="Calibri" panose="020F0502020204030204" pitchFamily="34" charset="0"/>
              </a:rPr>
              <a:t> </a:t>
            </a:r>
          </a:p>
          <a:p>
            <a:pPr marL="0" marR="0" indent="0">
              <a:lnSpc>
                <a:spcPct val="200000"/>
              </a:lnSpc>
              <a:spcBef>
                <a:spcPts val="0"/>
              </a:spcBef>
              <a:spcAft>
                <a:spcPts val="0"/>
              </a:spcAft>
              <a:buNone/>
            </a:pPr>
            <a:r>
              <a:rPr lang="en-US" sz="1200" b="0" dirty="0">
                <a:effectLst/>
                <a:latin typeface="Times New Roman" panose="02020603050405020304" pitchFamily="18" charset="0"/>
                <a:ea typeface="Calibri" panose="020F0502020204030204" pitchFamily="34" charset="0"/>
              </a:rPr>
              <a:t>         This is medium priority level because w</a:t>
            </a:r>
            <a:r>
              <a:rPr lang="en-US" sz="1200" b="0" dirty="0">
                <a:solidFill>
                  <a:srgbClr val="000000"/>
                </a:solidFill>
                <a:effectLst/>
                <a:latin typeface="Times New Roman" panose="02020603050405020304" pitchFamily="18" charset="0"/>
                <a:ea typeface="Calibri" panose="020F0502020204030204" pitchFamily="34" charset="0"/>
              </a:rPr>
              <a:t>hen designing any code allocating resources should be deallocated properly to prevent any overload. This should be a standard for any company and incorporated into the design of the code.</a:t>
            </a:r>
            <a:endParaRPr lang="en-US" sz="1200" b="0" dirty="0">
              <a:effectLst/>
              <a:latin typeface="Times New Roman" panose="02020603050405020304" pitchFamily="18" charset="0"/>
              <a:ea typeface="Calibri" panose="020F0502020204030204" pitchFamily="34" charset="0"/>
            </a:endParaRPr>
          </a:p>
          <a:p>
            <a:pPr marL="0" marR="0" indent="0">
              <a:lnSpc>
                <a:spcPct val="200000"/>
              </a:lnSpc>
              <a:spcBef>
                <a:spcPts val="0"/>
              </a:spcBef>
              <a:spcAft>
                <a:spcPts val="0"/>
              </a:spcAft>
              <a:buNone/>
            </a:pPr>
            <a:r>
              <a:rPr lang="en-US" sz="1200" b="0" dirty="0">
                <a:effectLst/>
                <a:latin typeface="Times New Roman" panose="02020603050405020304" pitchFamily="18" charset="0"/>
                <a:ea typeface="Calibri" panose="020F0502020204030204" pitchFamily="34" charset="0"/>
              </a:rPr>
              <a:t> </a:t>
            </a:r>
          </a:p>
          <a:p>
            <a:pPr marL="0" marR="0" indent="0">
              <a:lnSpc>
                <a:spcPct val="200000"/>
              </a:lnSpc>
              <a:spcBef>
                <a:spcPts val="0"/>
              </a:spcBef>
              <a:spcAft>
                <a:spcPts val="0"/>
              </a:spcAft>
              <a:buNone/>
            </a:pPr>
            <a:r>
              <a:rPr lang="en-US" sz="1200" b="0" dirty="0">
                <a:effectLst/>
                <a:latin typeface="Times New Roman" panose="02020603050405020304" pitchFamily="18" charset="0"/>
                <a:ea typeface="Calibri" panose="020F0502020204030204" pitchFamily="34" charset="0"/>
              </a:rPr>
              <a:t>3. Guarantee that storage for strings has sufficient space for character data and the null terminator</a:t>
            </a:r>
          </a:p>
          <a:p>
            <a:pPr marL="0" marR="0" indent="0">
              <a:lnSpc>
                <a:spcPct val="200000"/>
              </a:lnSpc>
              <a:spcBef>
                <a:spcPts val="0"/>
              </a:spcBef>
              <a:spcAft>
                <a:spcPts val="0"/>
              </a:spcAft>
              <a:buNone/>
            </a:pPr>
            <a:r>
              <a:rPr lang="en-US" sz="1200" b="0" dirty="0">
                <a:effectLst/>
                <a:latin typeface="Times New Roman" panose="02020603050405020304" pitchFamily="18" charset="0"/>
                <a:ea typeface="Calibri" panose="020F0502020204030204" pitchFamily="34" charset="0"/>
              </a:rPr>
              <a:t> </a:t>
            </a:r>
          </a:p>
          <a:p>
            <a:pPr marL="0" marR="0" indent="0">
              <a:lnSpc>
                <a:spcPct val="200000"/>
              </a:lnSpc>
              <a:spcBef>
                <a:spcPts val="0"/>
              </a:spcBef>
              <a:spcAft>
                <a:spcPts val="0"/>
              </a:spcAft>
              <a:buNone/>
            </a:pPr>
            <a:r>
              <a:rPr lang="en-US" sz="1200" b="0" dirty="0">
                <a:effectLst/>
                <a:latin typeface="Times New Roman" panose="02020603050405020304" pitchFamily="18" charset="0"/>
                <a:ea typeface="Calibri" panose="020F0502020204030204" pitchFamily="34" charset="0"/>
              </a:rPr>
              <a:t>          This is high priority as it can easily lead to a buffer overflow. With strings if Visual studio doesn’t think you chose the right size to store them it will throw a warning. Your code will still function, but the warning should be taken into consideration. Keep it simple also applies as you should assign the proper size and nothing more than needed for memory.</a:t>
            </a:r>
          </a:p>
          <a:p>
            <a:pPr marL="0" marR="0" indent="0">
              <a:lnSpc>
                <a:spcPct val="200000"/>
              </a:lnSpc>
              <a:spcBef>
                <a:spcPts val="0"/>
              </a:spcBef>
              <a:spcAft>
                <a:spcPts val="0"/>
              </a:spcAft>
              <a:buNone/>
            </a:pPr>
            <a:r>
              <a:rPr lang="en-US" sz="1200" b="0" dirty="0">
                <a:effectLst/>
                <a:latin typeface="Times New Roman" panose="02020603050405020304" pitchFamily="18" charset="0"/>
                <a:ea typeface="Calibri" panose="020F0502020204030204" pitchFamily="34" charset="0"/>
              </a:rPr>
              <a:t> </a:t>
            </a:r>
          </a:p>
          <a:p>
            <a:pPr marL="0" marR="0" indent="0">
              <a:lnSpc>
                <a:spcPct val="200000"/>
              </a:lnSpc>
              <a:spcBef>
                <a:spcPts val="0"/>
              </a:spcBef>
              <a:spcAft>
                <a:spcPts val="0"/>
              </a:spcAft>
              <a:buNone/>
            </a:pPr>
            <a:r>
              <a:rPr lang="en-US" sz="1200" b="0" dirty="0">
                <a:effectLst/>
                <a:latin typeface="Times New Roman" panose="02020603050405020304" pitchFamily="18" charset="0"/>
                <a:ea typeface="Calibri" panose="020F0502020204030204" pitchFamily="34" charset="0"/>
              </a:rPr>
              <a:t>4.  Prevent SQL injection</a:t>
            </a:r>
          </a:p>
          <a:p>
            <a:pPr marL="0" marR="0" indent="0">
              <a:lnSpc>
                <a:spcPct val="200000"/>
              </a:lnSpc>
              <a:spcBef>
                <a:spcPts val="0"/>
              </a:spcBef>
              <a:spcAft>
                <a:spcPts val="0"/>
              </a:spcAft>
              <a:buNone/>
            </a:pPr>
            <a:r>
              <a:rPr lang="en-US" sz="1200" b="0" dirty="0">
                <a:effectLst/>
                <a:latin typeface="Times New Roman" panose="02020603050405020304" pitchFamily="18" charset="0"/>
                <a:ea typeface="Calibri" panose="020F0502020204030204" pitchFamily="34" charset="0"/>
              </a:rPr>
              <a:t> </a:t>
            </a:r>
          </a:p>
          <a:p>
            <a:pPr marL="0" marR="0" indent="0">
              <a:lnSpc>
                <a:spcPct val="200000"/>
              </a:lnSpc>
              <a:spcBef>
                <a:spcPts val="0"/>
              </a:spcBef>
              <a:spcAft>
                <a:spcPts val="0"/>
              </a:spcAft>
              <a:buNone/>
            </a:pPr>
            <a:r>
              <a:rPr lang="en-US" sz="1200" b="0" dirty="0">
                <a:effectLst/>
                <a:latin typeface="Times New Roman" panose="02020603050405020304" pitchFamily="18" charset="0"/>
                <a:ea typeface="Calibri" panose="020F0502020204030204" pitchFamily="34" charset="0"/>
              </a:rPr>
              <a:t>          This is High priority because the most basic attack someone can use on an SQL database is SQL injection. Because it is so easy for someone to breach using injection and it’s also just as easy to defend against all these policies apply to this standard.</a:t>
            </a:r>
          </a:p>
          <a:p>
            <a:pPr marL="0" marR="0" indent="0">
              <a:lnSpc>
                <a:spcPct val="200000"/>
              </a:lnSpc>
              <a:spcBef>
                <a:spcPts val="0"/>
              </a:spcBef>
              <a:spcAft>
                <a:spcPts val="0"/>
              </a:spcAft>
              <a:buNone/>
            </a:pPr>
            <a:r>
              <a:rPr lang="en-US" sz="1200" b="0" dirty="0">
                <a:effectLst/>
                <a:latin typeface="Times New Roman" panose="02020603050405020304" pitchFamily="18" charset="0"/>
                <a:ea typeface="Calibri" panose="020F0502020204030204" pitchFamily="34" charset="0"/>
              </a:rPr>
              <a:t> </a:t>
            </a:r>
          </a:p>
          <a:p>
            <a:pPr marL="0" marR="0" indent="0">
              <a:lnSpc>
                <a:spcPct val="200000"/>
              </a:lnSpc>
              <a:spcBef>
                <a:spcPts val="0"/>
              </a:spcBef>
              <a:spcAft>
                <a:spcPts val="0"/>
              </a:spcAft>
              <a:buNone/>
            </a:pPr>
            <a:r>
              <a:rPr lang="en-US" sz="1200" b="0" dirty="0">
                <a:effectLst/>
                <a:latin typeface="Times New Roman" panose="02020603050405020304" pitchFamily="18" charset="0"/>
                <a:ea typeface="Calibri" panose="020F0502020204030204" pitchFamily="34" charset="0"/>
              </a:rPr>
              <a:t>5. Only free memory allocated dynamically</a:t>
            </a:r>
          </a:p>
          <a:p>
            <a:pPr marL="0" marR="0" indent="0">
              <a:lnSpc>
                <a:spcPct val="200000"/>
              </a:lnSpc>
              <a:spcBef>
                <a:spcPts val="0"/>
              </a:spcBef>
              <a:spcAft>
                <a:spcPts val="0"/>
              </a:spcAft>
              <a:buNone/>
            </a:pPr>
            <a:r>
              <a:rPr lang="en-US" sz="1200" b="0" dirty="0">
                <a:effectLst/>
                <a:latin typeface="Times New Roman" panose="02020603050405020304" pitchFamily="18" charset="0"/>
                <a:ea typeface="Calibri" panose="020F0502020204030204" pitchFamily="34" charset="0"/>
              </a:rPr>
              <a:t>     </a:t>
            </a:r>
          </a:p>
          <a:p>
            <a:pPr marL="0" marR="0" indent="0">
              <a:lnSpc>
                <a:spcPct val="200000"/>
              </a:lnSpc>
              <a:spcBef>
                <a:spcPts val="0"/>
              </a:spcBef>
              <a:spcAft>
                <a:spcPts val="0"/>
              </a:spcAft>
              <a:buNone/>
            </a:pPr>
            <a:r>
              <a:rPr lang="en-US" sz="1200" b="0" dirty="0">
                <a:effectLst/>
                <a:latin typeface="Times New Roman" panose="02020603050405020304" pitchFamily="18" charset="0"/>
                <a:ea typeface="Calibri" panose="020F0502020204030204" pitchFamily="34" charset="0"/>
              </a:rPr>
              <a:t>          This is High priority because f</a:t>
            </a:r>
            <a:r>
              <a:rPr lang="en-US" sz="1200" b="0" dirty="0">
                <a:solidFill>
                  <a:srgbClr val="000000"/>
                </a:solidFill>
                <a:effectLst/>
                <a:latin typeface="Times New Roman" panose="02020603050405020304" pitchFamily="18" charset="0"/>
                <a:ea typeface="Calibri" panose="020F0502020204030204" pitchFamily="34" charset="0"/>
              </a:rPr>
              <a:t>reeing memory that is not allocated dynamically can result in heap corruption and other serious errors.</a:t>
            </a:r>
          </a:p>
          <a:p>
            <a:pPr marL="0" marR="0" indent="0">
              <a:lnSpc>
                <a:spcPct val="200000"/>
              </a:lnSpc>
              <a:spcBef>
                <a:spcPts val="0"/>
              </a:spcBef>
              <a:spcAft>
                <a:spcPts val="0"/>
              </a:spcAft>
              <a:buNone/>
            </a:pPr>
            <a:r>
              <a:rPr lang="en-US" sz="1200" b="0" dirty="0">
                <a:effectLst/>
                <a:latin typeface="Times New Roman" panose="02020603050405020304" pitchFamily="18" charset="0"/>
                <a:ea typeface="Calibri" panose="020F0502020204030204" pitchFamily="34" charset="0"/>
              </a:rPr>
              <a:t> </a:t>
            </a:r>
          </a:p>
          <a:p>
            <a:pPr marL="0" marR="0" indent="0">
              <a:lnSpc>
                <a:spcPct val="200000"/>
              </a:lnSpc>
              <a:spcBef>
                <a:spcPts val="0"/>
              </a:spcBef>
              <a:spcAft>
                <a:spcPts val="0"/>
              </a:spcAft>
              <a:buNone/>
            </a:pPr>
            <a:r>
              <a:rPr lang="en-US" sz="1200" b="0" dirty="0">
                <a:effectLst/>
                <a:latin typeface="Times New Roman" panose="02020603050405020304" pitchFamily="18" charset="0"/>
                <a:ea typeface="Calibri" panose="020F0502020204030204" pitchFamily="34" charset="0"/>
              </a:rPr>
              <a:t>6. Use a static assertion to test the value of a constant expression.</a:t>
            </a:r>
          </a:p>
          <a:p>
            <a:pPr marL="0" marR="0" indent="0">
              <a:lnSpc>
                <a:spcPct val="200000"/>
              </a:lnSpc>
              <a:spcBef>
                <a:spcPts val="0"/>
              </a:spcBef>
              <a:spcAft>
                <a:spcPts val="0"/>
              </a:spcAft>
              <a:buNone/>
            </a:pPr>
            <a:r>
              <a:rPr lang="en-US" sz="1200" b="0" dirty="0">
                <a:effectLst/>
                <a:latin typeface="Times New Roman" panose="02020603050405020304" pitchFamily="18" charset="0"/>
                <a:ea typeface="Calibri" panose="020F0502020204030204" pitchFamily="34" charset="0"/>
              </a:rPr>
              <a:t>          </a:t>
            </a:r>
          </a:p>
          <a:p>
            <a:pPr marL="0" marR="0" indent="0">
              <a:lnSpc>
                <a:spcPct val="200000"/>
              </a:lnSpc>
              <a:spcBef>
                <a:spcPts val="0"/>
              </a:spcBef>
              <a:spcAft>
                <a:spcPts val="0"/>
              </a:spcAft>
              <a:buNone/>
            </a:pPr>
            <a:r>
              <a:rPr lang="en-US" sz="1200" b="0" dirty="0">
                <a:effectLst/>
                <a:latin typeface="Times New Roman" panose="02020603050405020304" pitchFamily="18" charset="0"/>
                <a:ea typeface="Calibri" panose="020F0502020204030204" pitchFamily="34" charset="0"/>
              </a:rPr>
              <a:t>          This is low priority but important for testing code. Testing code is an important aspect of secure coding and should be utilized to maximize protection. Assertions are diagnostic tools and using static assertions will make sure if anything tries to change you will be made aware of it during testing.</a:t>
            </a:r>
          </a:p>
          <a:p>
            <a:pPr marL="0" marR="0" indent="0">
              <a:lnSpc>
                <a:spcPct val="200000"/>
              </a:lnSpc>
              <a:spcBef>
                <a:spcPts val="0"/>
              </a:spcBef>
              <a:spcAft>
                <a:spcPts val="0"/>
              </a:spcAft>
              <a:buNone/>
            </a:pPr>
            <a:r>
              <a:rPr lang="en-US" sz="1200" b="0" dirty="0">
                <a:effectLst/>
                <a:latin typeface="Times New Roman" panose="02020603050405020304" pitchFamily="18" charset="0"/>
                <a:ea typeface="Calibri" panose="020F0502020204030204" pitchFamily="34" charset="0"/>
              </a:rPr>
              <a:t> </a:t>
            </a:r>
          </a:p>
          <a:p>
            <a:pPr marL="0" marR="0" indent="0">
              <a:lnSpc>
                <a:spcPct val="200000"/>
              </a:lnSpc>
              <a:spcBef>
                <a:spcPts val="0"/>
              </a:spcBef>
              <a:spcAft>
                <a:spcPts val="0"/>
              </a:spcAft>
              <a:buNone/>
            </a:pPr>
            <a:r>
              <a:rPr lang="en-US" sz="1200" b="0" dirty="0">
                <a:effectLst/>
                <a:latin typeface="Times New Roman" panose="02020603050405020304" pitchFamily="18" charset="0"/>
                <a:ea typeface="Calibri" panose="020F0502020204030204" pitchFamily="34" charset="0"/>
              </a:rPr>
              <a:t>7. Guarantee exception safety.</a:t>
            </a:r>
          </a:p>
          <a:p>
            <a:pPr marL="0" marR="0" indent="0">
              <a:lnSpc>
                <a:spcPct val="200000"/>
              </a:lnSpc>
              <a:spcBef>
                <a:spcPts val="0"/>
              </a:spcBef>
              <a:spcAft>
                <a:spcPts val="0"/>
              </a:spcAft>
              <a:buNone/>
            </a:pPr>
            <a:r>
              <a:rPr lang="en-US" sz="1200" b="0" dirty="0">
                <a:effectLst/>
                <a:latin typeface="Times New Roman" panose="02020603050405020304" pitchFamily="18" charset="0"/>
                <a:ea typeface="Calibri" panose="020F0502020204030204" pitchFamily="34" charset="0"/>
              </a:rPr>
              <a:t> </a:t>
            </a:r>
          </a:p>
          <a:p>
            <a:pPr marL="0" marR="0" indent="0">
              <a:lnSpc>
                <a:spcPct val="200000"/>
              </a:lnSpc>
              <a:spcBef>
                <a:spcPts val="0"/>
              </a:spcBef>
              <a:spcAft>
                <a:spcPts val="0"/>
              </a:spcAft>
              <a:buNone/>
            </a:pPr>
            <a:r>
              <a:rPr lang="en-US" sz="1200" b="0" dirty="0">
                <a:effectLst/>
                <a:latin typeface="Times New Roman" panose="02020603050405020304" pitchFamily="18" charset="0"/>
                <a:ea typeface="Calibri" panose="020F0502020204030204" pitchFamily="34" charset="0"/>
              </a:rPr>
              <a:t>          This is medium priority. </a:t>
            </a:r>
            <a:r>
              <a:rPr lang="en-US" sz="1200" b="0" dirty="0">
                <a:solidFill>
                  <a:srgbClr val="000000"/>
                </a:solidFill>
                <a:effectLst/>
                <a:latin typeface="Times New Roman" panose="02020603050405020304" pitchFamily="18" charset="0"/>
                <a:ea typeface="Calibri" panose="020F0502020204030204" pitchFamily="34" charset="0"/>
              </a:rPr>
              <a:t>Errors will tend to close the program before seeing what will happen further down the line. Having exceptions allows the code to continue operating even after the exception is thrown. This will help to see what happens to the program after you have passed the exception and paint a better picture for how to correct and secure it.</a:t>
            </a:r>
            <a:endParaRPr lang="en-US" sz="1200" b="0" dirty="0">
              <a:effectLst/>
              <a:latin typeface="Times New Roman" panose="02020603050405020304" pitchFamily="18" charset="0"/>
              <a:ea typeface="Calibri" panose="020F0502020204030204" pitchFamily="34" charset="0"/>
            </a:endParaRPr>
          </a:p>
          <a:p>
            <a:pPr marL="0" marR="0" indent="0">
              <a:lnSpc>
                <a:spcPct val="200000"/>
              </a:lnSpc>
              <a:spcBef>
                <a:spcPts val="0"/>
              </a:spcBef>
              <a:spcAft>
                <a:spcPts val="0"/>
              </a:spcAft>
              <a:buNone/>
            </a:pPr>
            <a:r>
              <a:rPr lang="en-US" sz="1200" b="0" dirty="0">
                <a:effectLst/>
                <a:latin typeface="Times New Roman" panose="02020603050405020304" pitchFamily="18" charset="0"/>
                <a:ea typeface="Calibri" panose="020F0502020204030204" pitchFamily="34" charset="0"/>
              </a:rPr>
              <a:t> </a:t>
            </a:r>
          </a:p>
          <a:p>
            <a:pPr marL="0" marR="0" indent="0">
              <a:lnSpc>
                <a:spcPct val="200000"/>
              </a:lnSpc>
              <a:spcBef>
                <a:spcPts val="0"/>
              </a:spcBef>
              <a:spcAft>
                <a:spcPts val="0"/>
              </a:spcAft>
              <a:buNone/>
            </a:pPr>
            <a:r>
              <a:rPr lang="en-US" sz="1200" b="0" dirty="0">
                <a:effectLst/>
                <a:latin typeface="Times New Roman" panose="02020603050405020304" pitchFamily="18" charset="0"/>
                <a:ea typeface="Calibri" panose="020F0502020204030204" pitchFamily="34" charset="0"/>
              </a:rPr>
              <a:t>8. Do not alternately input and output from a file stream without an intervening positioning call.</a:t>
            </a:r>
          </a:p>
          <a:p>
            <a:pPr marL="0" marR="0" indent="0">
              <a:lnSpc>
                <a:spcPct val="200000"/>
              </a:lnSpc>
              <a:spcBef>
                <a:spcPts val="0"/>
              </a:spcBef>
              <a:spcAft>
                <a:spcPts val="0"/>
              </a:spcAft>
              <a:buNone/>
            </a:pPr>
            <a:r>
              <a:rPr lang="en-US" sz="1200" b="0" dirty="0">
                <a:effectLst/>
                <a:latin typeface="Times New Roman" panose="02020603050405020304" pitchFamily="18" charset="0"/>
                <a:ea typeface="Calibri" panose="020F0502020204030204" pitchFamily="34" charset="0"/>
              </a:rPr>
              <a:t>  </a:t>
            </a:r>
          </a:p>
          <a:p>
            <a:pPr marL="0" marR="0" indent="0">
              <a:lnSpc>
                <a:spcPct val="200000"/>
              </a:lnSpc>
              <a:spcBef>
                <a:spcPts val="0"/>
              </a:spcBef>
              <a:spcAft>
                <a:spcPts val="0"/>
              </a:spcAft>
              <a:buNone/>
            </a:pPr>
            <a:r>
              <a:rPr lang="en-US" sz="1200" b="0" dirty="0">
                <a:effectLst/>
                <a:latin typeface="Times New Roman" panose="02020603050405020304" pitchFamily="18" charset="0"/>
                <a:ea typeface="Calibri" panose="020F0502020204030204" pitchFamily="34" charset="0"/>
              </a:rPr>
              <a:t>          This is medium priority level as this standard is to prevent input/output from happening at the same time of a file opened with update. Having multiple input and outputs mean data may not be saving properly and something that you just saved may not come back or will duplicate when you complete the task. Making sure when data is going back and forth that the proper steps are taken to order the operations being done and that that file. Whenever a task is complete the file should be saved and closed before the next command begins.  </a:t>
            </a:r>
          </a:p>
          <a:p>
            <a:pPr marL="0" marR="0" indent="0">
              <a:lnSpc>
                <a:spcPct val="200000"/>
              </a:lnSpc>
              <a:spcBef>
                <a:spcPts val="0"/>
              </a:spcBef>
              <a:spcAft>
                <a:spcPts val="0"/>
              </a:spcAft>
              <a:buNone/>
            </a:pPr>
            <a:r>
              <a:rPr lang="en-US" sz="1200" b="0" dirty="0">
                <a:effectLst/>
                <a:latin typeface="Times New Roman" panose="02020603050405020304" pitchFamily="18" charset="0"/>
                <a:ea typeface="Calibri" panose="020F0502020204030204" pitchFamily="34" charset="0"/>
              </a:rPr>
              <a:t> </a:t>
            </a:r>
          </a:p>
          <a:p>
            <a:pPr marL="0" marR="0" indent="0">
              <a:lnSpc>
                <a:spcPct val="200000"/>
              </a:lnSpc>
              <a:spcBef>
                <a:spcPts val="0"/>
              </a:spcBef>
              <a:spcAft>
                <a:spcPts val="0"/>
              </a:spcAft>
              <a:buNone/>
            </a:pPr>
            <a:r>
              <a:rPr lang="en-US" sz="1200" b="0" dirty="0">
                <a:effectLst/>
                <a:latin typeface="Times New Roman" panose="02020603050405020304" pitchFamily="18" charset="0"/>
                <a:ea typeface="Calibri" panose="020F0502020204030204" pitchFamily="34" charset="0"/>
              </a:rPr>
              <a:t>9. Converting a pointer to integer or integer to pointer.</a:t>
            </a:r>
          </a:p>
          <a:p>
            <a:pPr marL="0" marR="0" indent="0">
              <a:lnSpc>
                <a:spcPct val="200000"/>
              </a:lnSpc>
              <a:spcBef>
                <a:spcPts val="0"/>
              </a:spcBef>
              <a:spcAft>
                <a:spcPts val="0"/>
              </a:spcAft>
              <a:buNone/>
            </a:pPr>
            <a:r>
              <a:rPr lang="en-US" sz="1200" b="0" dirty="0">
                <a:effectLst/>
                <a:latin typeface="Times New Roman" panose="02020603050405020304" pitchFamily="18" charset="0"/>
                <a:ea typeface="Calibri" panose="020F0502020204030204" pitchFamily="34" charset="0"/>
              </a:rPr>
              <a:t> </a:t>
            </a:r>
          </a:p>
          <a:p>
            <a:pPr marL="0" marR="0" indent="0">
              <a:lnSpc>
                <a:spcPct val="200000"/>
              </a:lnSpc>
              <a:spcBef>
                <a:spcPts val="0"/>
              </a:spcBef>
              <a:spcAft>
                <a:spcPts val="0"/>
              </a:spcAft>
              <a:buNone/>
            </a:pPr>
            <a:r>
              <a:rPr lang="en-US" sz="1200" b="0" dirty="0">
                <a:effectLst/>
                <a:latin typeface="Times New Roman" panose="02020603050405020304" pitchFamily="18" charset="0"/>
                <a:ea typeface="Calibri" panose="020F0502020204030204" pitchFamily="34" charset="0"/>
              </a:rPr>
              <a:t>          Another low priority item that is still important. To prevent alignment issues with pointers they should be used the way they are first implemented. Changing between integer and pointer can cause addressing inconsistencies and your code can crash or misbehave leaving vulnerabilities.</a:t>
            </a:r>
          </a:p>
          <a:p>
            <a:pPr marL="0" marR="0" indent="0">
              <a:lnSpc>
                <a:spcPct val="200000"/>
              </a:lnSpc>
              <a:spcBef>
                <a:spcPts val="0"/>
              </a:spcBef>
              <a:spcAft>
                <a:spcPts val="0"/>
              </a:spcAft>
              <a:buNone/>
            </a:pPr>
            <a:r>
              <a:rPr lang="en-US" sz="1200" b="0" dirty="0">
                <a:effectLst/>
                <a:latin typeface="Times New Roman" panose="02020603050405020304" pitchFamily="18" charset="0"/>
                <a:ea typeface="Calibri" panose="020F0502020204030204" pitchFamily="34" charset="0"/>
              </a:rPr>
              <a:t> </a:t>
            </a:r>
          </a:p>
          <a:p>
            <a:pPr marL="0" marR="0" indent="0">
              <a:lnSpc>
                <a:spcPct val="200000"/>
              </a:lnSpc>
              <a:spcBef>
                <a:spcPts val="0"/>
              </a:spcBef>
              <a:spcAft>
                <a:spcPts val="0"/>
              </a:spcAft>
              <a:buNone/>
            </a:pPr>
            <a:r>
              <a:rPr lang="en-US" sz="1200" b="0" dirty="0">
                <a:effectLst/>
                <a:latin typeface="Times New Roman" panose="02020603050405020304" pitchFamily="18" charset="0"/>
                <a:ea typeface="Calibri" panose="020F0502020204030204" pitchFamily="34" charset="0"/>
              </a:rPr>
              <a:t>10. Set </a:t>
            </a:r>
            <a:r>
              <a:rPr lang="en-US" sz="1200" b="0" dirty="0" err="1">
                <a:effectLst/>
                <a:latin typeface="Times New Roman" panose="02020603050405020304" pitchFamily="18" charset="0"/>
                <a:ea typeface="Calibri" panose="020F0502020204030204" pitchFamily="34" charset="0"/>
              </a:rPr>
              <a:t>errno</a:t>
            </a:r>
            <a:r>
              <a:rPr lang="en-US" sz="1200" b="0" dirty="0">
                <a:effectLst/>
                <a:latin typeface="Times New Roman" panose="02020603050405020304" pitchFamily="18" charset="0"/>
                <a:ea typeface="Calibri" panose="020F0502020204030204" pitchFamily="34" charset="0"/>
              </a:rPr>
              <a:t> to zero before calling a library function known to set </a:t>
            </a:r>
            <a:r>
              <a:rPr lang="en-US" sz="1200" b="0" dirty="0" err="1">
                <a:effectLst/>
                <a:latin typeface="Times New Roman" panose="02020603050405020304" pitchFamily="18" charset="0"/>
                <a:ea typeface="Calibri" panose="020F0502020204030204" pitchFamily="34" charset="0"/>
              </a:rPr>
              <a:t>errno</a:t>
            </a:r>
            <a:r>
              <a:rPr lang="en-US" sz="1200" b="0" dirty="0">
                <a:effectLst/>
                <a:latin typeface="Times New Roman" panose="02020603050405020304" pitchFamily="18" charset="0"/>
                <a:ea typeface="Calibri" panose="020F0502020204030204" pitchFamily="34" charset="0"/>
              </a:rPr>
              <a:t>, and check </a:t>
            </a:r>
            <a:r>
              <a:rPr lang="en-US" sz="1200" b="0" dirty="0" err="1">
                <a:effectLst/>
                <a:latin typeface="Times New Roman" panose="02020603050405020304" pitchFamily="18" charset="0"/>
                <a:ea typeface="Calibri" panose="020F0502020204030204" pitchFamily="34" charset="0"/>
              </a:rPr>
              <a:t>errno</a:t>
            </a:r>
            <a:r>
              <a:rPr lang="en-US" sz="1200" b="0" dirty="0">
                <a:effectLst/>
                <a:latin typeface="Times New Roman" panose="02020603050405020304" pitchFamily="18" charset="0"/>
                <a:ea typeface="Calibri" panose="020F0502020204030204" pitchFamily="34" charset="0"/>
              </a:rPr>
              <a:t> only after the function returns a value indicating failure.</a:t>
            </a:r>
          </a:p>
          <a:p>
            <a:pPr marL="0" marR="0" indent="0">
              <a:lnSpc>
                <a:spcPct val="200000"/>
              </a:lnSpc>
              <a:spcBef>
                <a:spcPts val="0"/>
              </a:spcBef>
              <a:spcAft>
                <a:spcPts val="0"/>
              </a:spcAft>
              <a:buNone/>
            </a:pPr>
            <a:r>
              <a:rPr lang="en-US" sz="1200" b="0" dirty="0">
                <a:effectLst/>
                <a:latin typeface="Times New Roman" panose="02020603050405020304" pitchFamily="18" charset="0"/>
                <a:ea typeface="Calibri" panose="020F0502020204030204" pitchFamily="34" charset="0"/>
              </a:rPr>
              <a:t> </a:t>
            </a:r>
          </a:p>
          <a:p>
            <a:pPr marL="0" marR="0" indent="0">
              <a:lnSpc>
                <a:spcPct val="200000"/>
              </a:lnSpc>
              <a:spcBef>
                <a:spcPts val="0"/>
              </a:spcBef>
              <a:spcAft>
                <a:spcPts val="0"/>
              </a:spcAft>
              <a:buNone/>
            </a:pPr>
            <a:r>
              <a:rPr lang="en-US" sz="1200" b="0" dirty="0">
                <a:effectLst/>
                <a:latin typeface="Times New Roman" panose="02020603050405020304" pitchFamily="18" charset="0"/>
                <a:ea typeface="Calibri" panose="020F0502020204030204" pitchFamily="34" charset="0"/>
              </a:rPr>
              <a:t>         Finally, this last standard is medium priority. </a:t>
            </a:r>
            <a:r>
              <a:rPr lang="en-US" sz="1200" b="0" dirty="0" err="1">
                <a:effectLst/>
                <a:latin typeface="Times New Roman" panose="02020603050405020304" pitchFamily="18" charset="0"/>
                <a:ea typeface="Calibri" panose="020F0502020204030204" pitchFamily="34" charset="0"/>
              </a:rPr>
              <a:t>Errno</a:t>
            </a:r>
            <a:r>
              <a:rPr lang="en-US" sz="1200" b="0" dirty="0">
                <a:effectLst/>
                <a:latin typeface="Times New Roman" panose="02020603050405020304" pitchFamily="18" charset="0"/>
                <a:ea typeface="Calibri" panose="020F0502020204030204" pitchFamily="34" charset="0"/>
              </a:rPr>
              <a:t> is initialized at zero when program starts but doesn’t reset to 0 whenever another library is called. Having it set to 0 </a:t>
            </a:r>
            <a:r>
              <a:rPr lang="en-US" sz="1200" b="0" dirty="0" err="1">
                <a:effectLst/>
                <a:latin typeface="Times New Roman" panose="02020603050405020304" pitchFamily="18" charset="0"/>
                <a:ea typeface="Calibri" panose="020F0502020204030204" pitchFamily="34" charset="0"/>
              </a:rPr>
              <a:t>everytime</a:t>
            </a:r>
            <a:r>
              <a:rPr lang="en-US" sz="1200" b="0" dirty="0">
                <a:effectLst/>
                <a:latin typeface="Times New Roman" panose="02020603050405020304" pitchFamily="18" charset="0"/>
                <a:ea typeface="Calibri" panose="020F0502020204030204" pitchFamily="34" charset="0"/>
              </a:rPr>
              <a:t> a new library opens helps to narrow down any issues and where they come from. This will help to speed up testing as you can track errors faster and correct them.</a:t>
            </a: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Whenever Data is encrypted and saved to a storage like a hard drive it is considered at rest. This data can only be stolen by having direct access to the hardware. To some extent all these policies will have to be at rest when not in use. Especially since all actions done on a server should be saved somewhere to have a record of everything the program has been used for and by.</a:t>
            </a:r>
          </a:p>
          <a:p>
            <a:pPr marL="0" lvl="0" indent="0" algn="l" rtl="0">
              <a:lnSpc>
                <a:spcPct val="100000"/>
              </a:lnSpc>
              <a:spcBef>
                <a:spcPts val="0"/>
              </a:spcBef>
              <a:spcAft>
                <a:spcPts val="0"/>
              </a:spcAft>
              <a:buSzPts val="1100"/>
              <a:buNone/>
            </a:pPr>
            <a:endParaRPr lang="en-US" sz="1200" dirty="0">
              <a:effectLst/>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SzPts val="1100"/>
              <a:buNone/>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Whenever Encrypted data being sent over something like a server, router, or anything outside the host pc. Once again, all these policies apply at some point. When a user logs in the login database needs to check that the user is in the system. Changes will need to be sent back to host to apply changes. Level of access might only travel once for initial setup but will still be in flight at some point. </a:t>
            </a:r>
          </a:p>
          <a:p>
            <a:pPr marL="0" lvl="0" indent="0" algn="l" rtl="0">
              <a:lnSpc>
                <a:spcPct val="100000"/>
              </a:lnSpc>
              <a:spcBef>
                <a:spcPts val="0"/>
              </a:spcBef>
              <a:spcAft>
                <a:spcPts val="0"/>
              </a:spcAft>
              <a:buSzPts val="1100"/>
              <a:buNone/>
            </a:pPr>
            <a:endParaRPr lang="en-US" sz="1200" dirty="0">
              <a:effectLst/>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SzPts val="1100"/>
              <a:buNone/>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While data is in use it is the most vulnerable to attack. Someone can hack in between that flow of data to steal information or gain access to a system. Protecting the data at flight and in rest help to increase security when the data is in use. The combination of all the standards help to make sure while the data is in use it is safe from any attacks. </a:t>
            </a:r>
            <a:endParaRPr sz="1200" dirty="0">
              <a:latin typeface="Times New Roman" panose="02020603050405020304" pitchFamily="18" charset="0"/>
              <a:cs typeface="Times New Roman" panose="02020603050405020304" pitchFamily="18" charset="0"/>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Protecting information starts with authentication. Usernames and passwords are only the beginning of this protection. Making sure someone is who they claim to be tough for many programs. The best defense is not only a strong password but 2 forms of authentication like mobile apps or email one-time codes help to provide stronger auth.</a:t>
            </a:r>
          </a:p>
          <a:p>
            <a:pPr marL="0" lvl="0" indent="0" algn="l" rtl="0">
              <a:lnSpc>
                <a:spcPct val="100000"/>
              </a:lnSpc>
              <a:spcBef>
                <a:spcPts val="0"/>
              </a:spcBef>
              <a:spcAft>
                <a:spcPts val="0"/>
              </a:spcAft>
              <a:buSzPts val="1100"/>
              <a:buNone/>
            </a:pPr>
            <a:endParaRPr lang="en-US" sz="1200" dirty="0">
              <a:effectLst/>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SzPts val="1100"/>
              <a:buNone/>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Authorization is to make sure that every user has the correct read/write privileges to a system. Only give them the exact permissions they need and nothing more. The less people that have access to sensitive information the safer it will be. </a:t>
            </a:r>
          </a:p>
          <a:p>
            <a:pPr marL="0" lvl="0" indent="0" algn="l" rtl="0">
              <a:lnSpc>
                <a:spcPct val="100000"/>
              </a:lnSpc>
              <a:spcBef>
                <a:spcPts val="0"/>
              </a:spcBef>
              <a:spcAft>
                <a:spcPts val="0"/>
              </a:spcAft>
              <a:buSzPts val="1100"/>
              <a:buNone/>
            </a:pPr>
            <a:endParaRPr lang="en-US" sz="1200" dirty="0">
              <a:effectLst/>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SzPts val="1100"/>
              <a:buNone/>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Most business level applications have a system to view everything that has been </a:t>
            </a:r>
            <a:r>
              <a:rPr lang="en-US" sz="1800" dirty="0">
                <a:effectLst/>
                <a:latin typeface="Calibri" panose="020F0502020204030204" pitchFamily="34" charset="0"/>
                <a:ea typeface="Calibri" panose="020F0502020204030204" pitchFamily="34" charset="0"/>
              </a:rPr>
              <a:t>done to a system. Who has logged in and when, with what they did while they were in the system. Having this form of accounting is a way to keep everyone accountable and have an overview of the system at work. The only downside is if these logs are hacked then a hacker can see every detail about the system. </a:t>
            </a:r>
            <a:endParaRPr dirty="0"/>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indent="0">
              <a:lnSpc>
                <a:spcPct val="200000"/>
              </a:lnSpc>
              <a:spcBef>
                <a:spcPts val="0"/>
              </a:spcBef>
              <a:spcAft>
                <a:spcPts val="0"/>
              </a:spcAft>
              <a:buNone/>
            </a:pPr>
            <a:r>
              <a:rPr lang="en-US" sz="1200" b="1" dirty="0" err="1">
                <a:effectLst/>
                <a:latin typeface="Times New Roman" panose="02020603050405020304" pitchFamily="18" charset="0"/>
                <a:ea typeface="Calibri" panose="020F0502020204030204" pitchFamily="34" charset="0"/>
              </a:rPr>
              <a:t>CanAddToEmptyVector</a:t>
            </a:r>
            <a:endParaRPr lang="en-US" sz="1200" dirty="0">
              <a:effectLst/>
              <a:latin typeface="Times New Roman" panose="02020603050405020304" pitchFamily="18" charset="0"/>
              <a:ea typeface="Calibri" panose="020F0502020204030204" pitchFamily="34" charset="0"/>
            </a:endParaRPr>
          </a:p>
          <a:p>
            <a:pPr marL="0" marR="0" indent="0">
              <a:lnSpc>
                <a:spcPct val="200000"/>
              </a:lnSpc>
              <a:spcBef>
                <a:spcPts val="0"/>
              </a:spcBef>
              <a:spcAft>
                <a:spcPts val="0"/>
              </a:spcAft>
              <a:buNone/>
            </a:pPr>
            <a:r>
              <a:rPr lang="en-US" sz="1200" b="1" dirty="0">
                <a:effectLst/>
                <a:latin typeface="Times New Roman" panose="02020603050405020304" pitchFamily="18" charset="0"/>
                <a:ea typeface="Calibri" panose="020F0502020204030204" pitchFamily="34" charset="0"/>
              </a:rPr>
              <a:t>	</a:t>
            </a:r>
            <a:r>
              <a:rPr lang="en-US" sz="1200" dirty="0">
                <a:effectLst/>
                <a:latin typeface="Times New Roman" panose="02020603050405020304" pitchFamily="18" charset="0"/>
                <a:ea typeface="Calibri" panose="020F0502020204030204" pitchFamily="34" charset="0"/>
              </a:rPr>
              <a:t>This test was put together by asserting that the collection was not null and then it asserts that the collection equals 0 before adding an entry into the test. After that it asserts that the test is equal to 1. </a:t>
            </a:r>
          </a:p>
          <a:p>
            <a:pPr marL="0" marR="0" indent="0">
              <a:lnSpc>
                <a:spcPct val="200000"/>
              </a:lnSpc>
              <a:spcBef>
                <a:spcPts val="0"/>
              </a:spcBef>
              <a:spcAft>
                <a:spcPts val="0"/>
              </a:spcAft>
              <a:buNone/>
            </a:pPr>
            <a:r>
              <a:rPr lang="en-US" sz="1200" b="1" dirty="0" err="1">
                <a:effectLst/>
                <a:latin typeface="Times New Roman" panose="02020603050405020304" pitchFamily="18" charset="0"/>
                <a:ea typeface="Calibri" panose="020F0502020204030204" pitchFamily="34" charset="0"/>
              </a:rPr>
              <a:t>CanAddFiveValuesToVector</a:t>
            </a:r>
            <a:endParaRPr lang="en-US" sz="1200" dirty="0">
              <a:effectLst/>
              <a:latin typeface="Times New Roman" panose="02020603050405020304" pitchFamily="18" charset="0"/>
              <a:ea typeface="Calibri" panose="020F0502020204030204" pitchFamily="34" charset="0"/>
            </a:endParaRPr>
          </a:p>
          <a:p>
            <a:pPr marL="0" marR="0" indent="0">
              <a:lnSpc>
                <a:spcPct val="200000"/>
              </a:lnSpc>
              <a:spcBef>
                <a:spcPts val="0"/>
              </a:spcBef>
              <a:spcAft>
                <a:spcPts val="0"/>
              </a:spcAft>
              <a:buNone/>
            </a:pPr>
            <a:r>
              <a:rPr lang="en-US" sz="1200" b="1" dirty="0">
                <a:effectLst/>
                <a:latin typeface="Times New Roman" panose="02020603050405020304" pitchFamily="18" charset="0"/>
                <a:ea typeface="Calibri" panose="020F0502020204030204" pitchFamily="34" charset="0"/>
              </a:rPr>
              <a:t>	</a:t>
            </a:r>
            <a:r>
              <a:rPr lang="en-US" sz="1200" dirty="0">
                <a:effectLst/>
                <a:latin typeface="Times New Roman" panose="02020603050405020304" pitchFamily="18" charset="0"/>
                <a:ea typeface="Calibri" panose="020F0502020204030204" pitchFamily="34" charset="0"/>
              </a:rPr>
              <a:t>For this test it will assert that the collection is not equal to null, and the collection size is equal to 0. Then it adds 5 entries into the collection and checks that the collection is now equal to 5. </a:t>
            </a:r>
          </a:p>
          <a:p>
            <a:pPr marL="0" marR="0" indent="0">
              <a:lnSpc>
                <a:spcPct val="200000"/>
              </a:lnSpc>
              <a:spcBef>
                <a:spcPts val="0"/>
              </a:spcBef>
              <a:spcAft>
                <a:spcPts val="0"/>
              </a:spcAft>
              <a:buNone/>
            </a:pPr>
            <a:r>
              <a:rPr lang="en-US" sz="1200" b="1" dirty="0" err="1">
                <a:effectLst/>
                <a:latin typeface="Times New Roman" panose="02020603050405020304" pitchFamily="18" charset="0"/>
                <a:ea typeface="Calibri" panose="020F0502020204030204" pitchFamily="34" charset="0"/>
              </a:rPr>
              <a:t>HaveMaxSizeGreater</a:t>
            </a:r>
            <a:endParaRPr lang="en-US" sz="1200" dirty="0">
              <a:effectLst/>
              <a:latin typeface="Times New Roman" panose="02020603050405020304" pitchFamily="18" charset="0"/>
              <a:ea typeface="Calibri" panose="020F0502020204030204" pitchFamily="34" charset="0"/>
            </a:endParaRPr>
          </a:p>
          <a:p>
            <a:pPr marL="0" marR="0" indent="0">
              <a:lnSpc>
                <a:spcPct val="200000"/>
              </a:lnSpc>
              <a:spcBef>
                <a:spcPts val="0"/>
              </a:spcBef>
              <a:spcAft>
                <a:spcPts val="0"/>
              </a:spcAft>
              <a:buNone/>
            </a:pPr>
            <a:r>
              <a:rPr lang="en-US" sz="1200" b="1" dirty="0">
                <a:effectLst/>
                <a:latin typeface="Times New Roman" panose="02020603050405020304" pitchFamily="18" charset="0"/>
                <a:ea typeface="Calibri" panose="020F0502020204030204" pitchFamily="34" charset="0"/>
              </a:rPr>
              <a:t>	</a:t>
            </a:r>
            <a:r>
              <a:rPr lang="en-US" sz="1200" dirty="0">
                <a:effectLst/>
                <a:latin typeface="Times New Roman" panose="02020603050405020304" pitchFamily="18" charset="0"/>
                <a:ea typeface="Calibri" panose="020F0502020204030204" pitchFamily="34" charset="0"/>
              </a:rPr>
              <a:t>This test runs over several options of size to test that the max size is greater than or equal to the collection. First it asserts the max size &gt;=  current size which is 0 for this test. Then adding an entry, it runs again with 1 entry. It then adds 4 entries giving us a total of 5 and runs the check again and finally to get to 10 adds 5 more entries and checks again. </a:t>
            </a:r>
          </a:p>
          <a:p>
            <a:pPr marL="0" marR="0" indent="0">
              <a:lnSpc>
                <a:spcPct val="200000"/>
              </a:lnSpc>
              <a:spcBef>
                <a:spcPts val="0"/>
              </a:spcBef>
              <a:spcAft>
                <a:spcPts val="0"/>
              </a:spcAft>
              <a:buNone/>
            </a:pPr>
            <a:r>
              <a:rPr lang="en-US" sz="1200" b="1" dirty="0" err="1">
                <a:effectLst/>
                <a:latin typeface="Times New Roman" panose="02020603050405020304" pitchFamily="18" charset="0"/>
                <a:ea typeface="Calibri" panose="020F0502020204030204" pitchFamily="34" charset="0"/>
              </a:rPr>
              <a:t>HaveCapacityGreater</a:t>
            </a:r>
            <a:endParaRPr lang="en-US" sz="1200" dirty="0">
              <a:effectLst/>
              <a:latin typeface="Times New Roman" panose="02020603050405020304" pitchFamily="18" charset="0"/>
              <a:ea typeface="Calibri" panose="020F0502020204030204" pitchFamily="34" charset="0"/>
            </a:endParaRPr>
          </a:p>
          <a:p>
            <a:pPr marL="0" marR="0" indent="0">
              <a:lnSpc>
                <a:spcPct val="200000"/>
              </a:lnSpc>
              <a:spcBef>
                <a:spcPts val="0"/>
              </a:spcBef>
              <a:spcAft>
                <a:spcPts val="0"/>
              </a:spcAft>
              <a:buNone/>
            </a:pPr>
            <a:r>
              <a:rPr lang="en-US" sz="1200" b="1" dirty="0">
                <a:effectLst/>
                <a:latin typeface="Times New Roman" panose="02020603050405020304" pitchFamily="18" charset="0"/>
                <a:ea typeface="Calibri" panose="020F0502020204030204" pitchFamily="34" charset="0"/>
              </a:rPr>
              <a:t>	</a:t>
            </a:r>
            <a:r>
              <a:rPr lang="en-US" sz="1200" dirty="0">
                <a:effectLst/>
                <a:latin typeface="Times New Roman" panose="02020603050405020304" pitchFamily="18" charset="0"/>
                <a:ea typeface="Calibri" panose="020F0502020204030204" pitchFamily="34" charset="0"/>
              </a:rPr>
              <a:t>Capacity is like the max size test and starts with 0 and compares the capacity against current size. Same steps I took above of adding 1 then 4 then 5 to check all conditions 0,1,5,10. </a:t>
            </a:r>
          </a:p>
          <a:p>
            <a:pPr marL="0" marR="0" indent="0">
              <a:lnSpc>
                <a:spcPct val="200000"/>
              </a:lnSpc>
              <a:spcBef>
                <a:spcPts val="0"/>
              </a:spcBef>
              <a:spcAft>
                <a:spcPts val="0"/>
              </a:spcAft>
              <a:buNone/>
            </a:pPr>
            <a:r>
              <a:rPr lang="en-US" sz="1200" b="1" dirty="0" err="1">
                <a:effectLst/>
                <a:latin typeface="Times New Roman" panose="02020603050405020304" pitchFamily="18" charset="0"/>
                <a:ea typeface="Calibri" panose="020F0502020204030204" pitchFamily="34" charset="0"/>
              </a:rPr>
              <a:t>VerifyResizingIncreases</a:t>
            </a:r>
            <a:endParaRPr lang="en-US" sz="1200" dirty="0">
              <a:effectLst/>
              <a:latin typeface="Times New Roman" panose="02020603050405020304" pitchFamily="18" charset="0"/>
              <a:ea typeface="Calibri" panose="020F0502020204030204" pitchFamily="34" charset="0"/>
            </a:endParaRPr>
          </a:p>
          <a:p>
            <a:pPr marL="0" marR="0" indent="0">
              <a:lnSpc>
                <a:spcPct val="200000"/>
              </a:lnSpc>
              <a:spcBef>
                <a:spcPts val="0"/>
              </a:spcBef>
              <a:spcAft>
                <a:spcPts val="0"/>
              </a:spcAft>
              <a:buNone/>
            </a:pPr>
            <a:r>
              <a:rPr lang="en-US" sz="1200" b="1" dirty="0">
                <a:effectLst/>
                <a:latin typeface="Times New Roman" panose="02020603050405020304" pitchFamily="18" charset="0"/>
                <a:ea typeface="Calibri" panose="020F0502020204030204" pitchFamily="34" charset="0"/>
              </a:rPr>
              <a:t>	</a:t>
            </a:r>
            <a:r>
              <a:rPr lang="en-US" sz="1200" dirty="0">
                <a:effectLst/>
                <a:latin typeface="Times New Roman" panose="02020603050405020304" pitchFamily="18" charset="0"/>
                <a:ea typeface="Calibri" panose="020F0502020204030204" pitchFamily="34" charset="0"/>
              </a:rPr>
              <a:t>This test adds 5 entries into the collection than uses resize function to change it to 20 and checks that the size is now equal to 20. </a:t>
            </a:r>
          </a:p>
          <a:p>
            <a:pPr marL="0" marR="0" indent="0">
              <a:lnSpc>
                <a:spcPct val="200000"/>
              </a:lnSpc>
              <a:spcBef>
                <a:spcPts val="0"/>
              </a:spcBef>
              <a:spcAft>
                <a:spcPts val="0"/>
              </a:spcAft>
              <a:buNone/>
            </a:pPr>
            <a:r>
              <a:rPr lang="en-US" sz="1200" b="1" dirty="0" err="1">
                <a:effectLst/>
                <a:latin typeface="Times New Roman" panose="02020603050405020304" pitchFamily="18" charset="0"/>
                <a:ea typeface="Calibri" panose="020F0502020204030204" pitchFamily="34" charset="0"/>
              </a:rPr>
              <a:t>VerifyResizingDecreases</a:t>
            </a:r>
            <a:endParaRPr lang="en-US" sz="1200" dirty="0">
              <a:effectLst/>
              <a:latin typeface="Times New Roman" panose="02020603050405020304" pitchFamily="18" charset="0"/>
              <a:ea typeface="Calibri" panose="020F0502020204030204" pitchFamily="34" charset="0"/>
            </a:endParaRPr>
          </a:p>
          <a:p>
            <a:pPr marL="0" marR="0" indent="0">
              <a:lnSpc>
                <a:spcPct val="200000"/>
              </a:lnSpc>
              <a:spcBef>
                <a:spcPts val="0"/>
              </a:spcBef>
              <a:spcAft>
                <a:spcPts val="0"/>
              </a:spcAft>
              <a:buNone/>
            </a:pPr>
            <a:r>
              <a:rPr lang="en-US" sz="1200" b="1" dirty="0">
                <a:effectLst/>
                <a:latin typeface="Times New Roman" panose="02020603050405020304" pitchFamily="18" charset="0"/>
                <a:ea typeface="Calibri" panose="020F0502020204030204" pitchFamily="34" charset="0"/>
              </a:rPr>
              <a:t>	This test adds 5 </a:t>
            </a:r>
            <a:r>
              <a:rPr lang="en-US" sz="1200" b="1" dirty="0" err="1">
                <a:effectLst/>
                <a:latin typeface="Times New Roman" panose="02020603050405020304" pitchFamily="18" charset="0"/>
                <a:ea typeface="Calibri" panose="020F0502020204030204" pitchFamily="34" charset="0"/>
              </a:rPr>
              <a:t>entires</a:t>
            </a:r>
            <a:r>
              <a:rPr lang="en-US" sz="1200" b="1" dirty="0">
                <a:effectLst/>
                <a:latin typeface="Times New Roman" panose="02020603050405020304" pitchFamily="18" charset="0"/>
                <a:ea typeface="Calibri" panose="020F0502020204030204" pitchFamily="34" charset="0"/>
              </a:rPr>
              <a:t> and then uses the resize function to go down to 2 entries then checks that the new collection size is 2. </a:t>
            </a:r>
            <a:endParaRPr lang="en-US" sz="1200" dirty="0">
              <a:effectLst/>
              <a:latin typeface="Times New Roman" panose="02020603050405020304" pitchFamily="18" charset="0"/>
              <a:ea typeface="Calibri" panose="020F0502020204030204" pitchFamily="34" charset="0"/>
            </a:endParaRPr>
          </a:p>
          <a:p>
            <a:pPr marL="0" marR="0" indent="0">
              <a:lnSpc>
                <a:spcPct val="200000"/>
              </a:lnSpc>
              <a:spcBef>
                <a:spcPts val="0"/>
              </a:spcBef>
              <a:spcAft>
                <a:spcPts val="0"/>
              </a:spcAft>
              <a:buNone/>
            </a:pPr>
            <a:r>
              <a:rPr lang="en-US" sz="1200" b="1" dirty="0" err="1">
                <a:effectLst/>
                <a:latin typeface="Times New Roman" panose="02020603050405020304" pitchFamily="18" charset="0"/>
                <a:ea typeface="Calibri" panose="020F0502020204030204" pitchFamily="34" charset="0"/>
              </a:rPr>
              <a:t>VerifyResizingDecreasesToZero</a:t>
            </a:r>
            <a:endParaRPr lang="en-US" sz="1200" dirty="0">
              <a:effectLst/>
              <a:latin typeface="Times New Roman" panose="02020603050405020304" pitchFamily="18" charset="0"/>
              <a:ea typeface="Calibri" panose="020F0502020204030204" pitchFamily="34" charset="0"/>
            </a:endParaRPr>
          </a:p>
          <a:p>
            <a:pPr marL="0" marR="0" indent="0">
              <a:lnSpc>
                <a:spcPct val="200000"/>
              </a:lnSpc>
              <a:spcBef>
                <a:spcPts val="0"/>
              </a:spcBef>
              <a:spcAft>
                <a:spcPts val="0"/>
              </a:spcAft>
              <a:buNone/>
            </a:pPr>
            <a:r>
              <a:rPr lang="en-US" sz="1200" b="1" dirty="0">
                <a:effectLst/>
                <a:latin typeface="Times New Roman" panose="02020603050405020304" pitchFamily="18" charset="0"/>
                <a:ea typeface="Calibri" panose="020F0502020204030204" pitchFamily="34" charset="0"/>
              </a:rPr>
              <a:t>	Same as the other two tests for resizing I added 5 </a:t>
            </a:r>
            <a:r>
              <a:rPr lang="en-US" sz="1200" b="1" dirty="0" err="1">
                <a:effectLst/>
                <a:latin typeface="Times New Roman" panose="02020603050405020304" pitchFamily="18" charset="0"/>
                <a:ea typeface="Calibri" panose="020F0502020204030204" pitchFamily="34" charset="0"/>
              </a:rPr>
              <a:t>entires</a:t>
            </a:r>
            <a:r>
              <a:rPr lang="en-US" sz="1200" b="1" dirty="0">
                <a:effectLst/>
                <a:latin typeface="Times New Roman" panose="02020603050405020304" pitchFamily="18" charset="0"/>
                <a:ea typeface="Calibri" panose="020F0502020204030204" pitchFamily="34" charset="0"/>
              </a:rPr>
              <a:t> and then resized the collection to 0 and checked that the collection was now equal to 0.</a:t>
            </a:r>
            <a:endParaRPr lang="en-US" sz="1200" dirty="0">
              <a:effectLst/>
              <a:latin typeface="Times New Roman" panose="02020603050405020304" pitchFamily="18" charset="0"/>
              <a:ea typeface="Calibri" panose="020F0502020204030204" pitchFamily="34" charset="0"/>
            </a:endParaRPr>
          </a:p>
          <a:p>
            <a:pPr marL="0" marR="0" indent="0">
              <a:lnSpc>
                <a:spcPct val="200000"/>
              </a:lnSpc>
              <a:spcBef>
                <a:spcPts val="0"/>
              </a:spcBef>
              <a:spcAft>
                <a:spcPts val="0"/>
              </a:spcAft>
              <a:buNone/>
            </a:pPr>
            <a:r>
              <a:rPr lang="en-US" sz="1200" b="1" dirty="0" err="1">
                <a:effectLst/>
                <a:latin typeface="Times New Roman" panose="02020603050405020304" pitchFamily="18" charset="0"/>
                <a:ea typeface="Calibri" panose="020F0502020204030204" pitchFamily="34" charset="0"/>
              </a:rPr>
              <a:t>ClearErasesCollection</a:t>
            </a:r>
            <a:endParaRPr lang="en-US" sz="1200" dirty="0">
              <a:effectLst/>
              <a:latin typeface="Times New Roman" panose="02020603050405020304" pitchFamily="18" charset="0"/>
              <a:ea typeface="Calibri" panose="020F0502020204030204" pitchFamily="34" charset="0"/>
            </a:endParaRPr>
          </a:p>
          <a:p>
            <a:pPr marL="0" marR="0" indent="0">
              <a:lnSpc>
                <a:spcPct val="200000"/>
              </a:lnSpc>
              <a:spcBef>
                <a:spcPts val="0"/>
              </a:spcBef>
              <a:spcAft>
                <a:spcPts val="0"/>
              </a:spcAft>
              <a:buNone/>
            </a:pPr>
            <a:r>
              <a:rPr lang="en-US" sz="1200" b="1" dirty="0">
                <a:effectLst/>
                <a:latin typeface="Times New Roman" panose="02020603050405020304" pitchFamily="18" charset="0"/>
                <a:ea typeface="Calibri" panose="020F0502020204030204" pitchFamily="34" charset="0"/>
              </a:rPr>
              <a:t>	</a:t>
            </a:r>
            <a:r>
              <a:rPr lang="en-US" sz="1200" dirty="0">
                <a:effectLst/>
                <a:latin typeface="Times New Roman" panose="02020603050405020304" pitchFamily="18" charset="0"/>
                <a:ea typeface="Calibri" panose="020F0502020204030204" pitchFamily="34" charset="0"/>
              </a:rPr>
              <a:t>For this test I added 5 </a:t>
            </a:r>
            <a:r>
              <a:rPr lang="en-US" sz="1200" dirty="0" err="1">
                <a:effectLst/>
                <a:latin typeface="Times New Roman" panose="02020603050405020304" pitchFamily="18" charset="0"/>
                <a:ea typeface="Calibri" panose="020F0502020204030204" pitchFamily="34" charset="0"/>
              </a:rPr>
              <a:t>entires</a:t>
            </a:r>
            <a:r>
              <a:rPr lang="en-US" sz="1200" dirty="0">
                <a:effectLst/>
                <a:latin typeface="Times New Roman" panose="02020603050405020304" pitchFamily="18" charset="0"/>
                <a:ea typeface="Calibri" panose="020F0502020204030204" pitchFamily="34" charset="0"/>
              </a:rPr>
              <a:t> and asserted the collection was equal to 5. Then used the collection clear function and checked that the collection was not null and equal to 0. </a:t>
            </a:r>
          </a:p>
          <a:p>
            <a:pPr marL="0" marR="0" indent="0">
              <a:lnSpc>
                <a:spcPct val="200000"/>
              </a:lnSpc>
              <a:spcBef>
                <a:spcPts val="0"/>
              </a:spcBef>
              <a:spcAft>
                <a:spcPts val="0"/>
              </a:spcAft>
              <a:buNone/>
            </a:pPr>
            <a:r>
              <a:rPr lang="en-US" sz="1200" b="1" dirty="0" err="1">
                <a:effectLst/>
                <a:latin typeface="Times New Roman" panose="02020603050405020304" pitchFamily="18" charset="0"/>
                <a:ea typeface="Calibri" panose="020F0502020204030204" pitchFamily="34" charset="0"/>
              </a:rPr>
              <a:t>EraseClearsCollection</a:t>
            </a:r>
            <a:endParaRPr lang="en-US" sz="1200" dirty="0">
              <a:effectLst/>
              <a:latin typeface="Times New Roman" panose="02020603050405020304" pitchFamily="18" charset="0"/>
              <a:ea typeface="Calibri" panose="020F0502020204030204" pitchFamily="34" charset="0"/>
            </a:endParaRPr>
          </a:p>
          <a:p>
            <a:pPr marL="0" marR="0" indent="0">
              <a:lnSpc>
                <a:spcPct val="200000"/>
              </a:lnSpc>
              <a:spcBef>
                <a:spcPts val="0"/>
              </a:spcBef>
              <a:spcAft>
                <a:spcPts val="0"/>
              </a:spcAft>
              <a:buNone/>
            </a:pPr>
            <a:r>
              <a:rPr lang="en-US" sz="1200" b="1" dirty="0">
                <a:effectLst/>
                <a:latin typeface="Times New Roman" panose="02020603050405020304" pitchFamily="18" charset="0"/>
                <a:ea typeface="Calibri" panose="020F0502020204030204" pitchFamily="34" charset="0"/>
              </a:rPr>
              <a:t>	</a:t>
            </a:r>
            <a:r>
              <a:rPr lang="en-US" sz="1200" dirty="0">
                <a:effectLst/>
                <a:latin typeface="Times New Roman" panose="02020603050405020304" pitchFamily="18" charset="0"/>
                <a:ea typeface="Calibri" panose="020F0502020204030204" pitchFamily="34" charset="0"/>
              </a:rPr>
              <a:t>For this test I added 5 entries and ran collection erase from begin to end and checked that the collection was not null and equal to 0.</a:t>
            </a:r>
          </a:p>
          <a:p>
            <a:pPr marL="0" marR="0" indent="0">
              <a:lnSpc>
                <a:spcPct val="200000"/>
              </a:lnSpc>
              <a:spcBef>
                <a:spcPts val="0"/>
              </a:spcBef>
              <a:spcAft>
                <a:spcPts val="0"/>
              </a:spcAft>
              <a:buNone/>
            </a:pPr>
            <a:r>
              <a:rPr lang="en-US" sz="1200" b="1" dirty="0" err="1">
                <a:effectLst/>
                <a:latin typeface="Times New Roman" panose="02020603050405020304" pitchFamily="18" charset="0"/>
                <a:ea typeface="Calibri" panose="020F0502020204030204" pitchFamily="34" charset="0"/>
              </a:rPr>
              <a:t>ReserveTest</a:t>
            </a:r>
            <a:endParaRPr lang="en-US" sz="1200" dirty="0">
              <a:effectLst/>
              <a:latin typeface="Times New Roman" panose="02020603050405020304" pitchFamily="18" charset="0"/>
              <a:ea typeface="Calibri" panose="020F0502020204030204" pitchFamily="34" charset="0"/>
            </a:endParaRPr>
          </a:p>
          <a:p>
            <a:pPr marL="0" marR="0" indent="0">
              <a:lnSpc>
                <a:spcPct val="200000"/>
              </a:lnSpc>
              <a:spcBef>
                <a:spcPts val="0"/>
              </a:spcBef>
              <a:spcAft>
                <a:spcPts val="0"/>
              </a:spcAft>
              <a:buNone/>
            </a:pPr>
            <a:r>
              <a:rPr lang="en-US" sz="1200" b="1" dirty="0">
                <a:effectLst/>
                <a:latin typeface="Times New Roman" panose="02020603050405020304" pitchFamily="18" charset="0"/>
                <a:ea typeface="Calibri" panose="020F0502020204030204" pitchFamily="34" charset="0"/>
              </a:rPr>
              <a:t>	</a:t>
            </a:r>
            <a:r>
              <a:rPr lang="en-US" sz="1200" dirty="0">
                <a:effectLst/>
                <a:latin typeface="Times New Roman" panose="02020603050405020304" pitchFamily="18" charset="0"/>
                <a:ea typeface="Calibri" panose="020F0502020204030204" pitchFamily="34" charset="0"/>
              </a:rPr>
              <a:t>For this test I added 20 entries and saved a variable to hold current collection capacity and size. Then I used the reserve function to 30 as new capacity and checked Assert True if the new size was equal to previous size and new capacity was greater than previous capacity.</a:t>
            </a:r>
          </a:p>
          <a:p>
            <a:pPr marL="0" marR="0" indent="0">
              <a:lnSpc>
                <a:spcPct val="200000"/>
              </a:lnSpc>
              <a:spcBef>
                <a:spcPts val="0"/>
              </a:spcBef>
              <a:spcAft>
                <a:spcPts val="0"/>
              </a:spcAft>
              <a:buNone/>
            </a:pPr>
            <a:r>
              <a:rPr lang="en-US" sz="1200" b="1" dirty="0" err="1">
                <a:effectLst/>
                <a:latin typeface="Times New Roman" panose="02020603050405020304" pitchFamily="18" charset="0"/>
                <a:ea typeface="Calibri" panose="020F0502020204030204" pitchFamily="34" charset="0"/>
              </a:rPr>
              <a:t>OutOfRangeTest</a:t>
            </a:r>
            <a:endParaRPr lang="en-US" sz="1200" dirty="0">
              <a:effectLst/>
              <a:latin typeface="Times New Roman" panose="02020603050405020304" pitchFamily="18" charset="0"/>
              <a:ea typeface="Calibri" panose="020F0502020204030204" pitchFamily="34" charset="0"/>
            </a:endParaRPr>
          </a:p>
          <a:p>
            <a:pPr marL="0" marR="0" indent="0">
              <a:lnSpc>
                <a:spcPct val="200000"/>
              </a:lnSpc>
              <a:spcBef>
                <a:spcPts val="0"/>
              </a:spcBef>
              <a:spcAft>
                <a:spcPts val="0"/>
              </a:spcAft>
              <a:buNone/>
            </a:pPr>
            <a:r>
              <a:rPr lang="en-US" sz="1200" b="1" dirty="0">
                <a:effectLst/>
                <a:latin typeface="Times New Roman" panose="02020603050405020304" pitchFamily="18" charset="0"/>
                <a:ea typeface="Calibri" panose="020F0502020204030204" pitchFamily="34" charset="0"/>
              </a:rPr>
              <a:t>	</a:t>
            </a:r>
            <a:r>
              <a:rPr lang="en-US" sz="1200" dirty="0">
                <a:effectLst/>
                <a:latin typeface="Times New Roman" panose="02020603050405020304" pitchFamily="18" charset="0"/>
                <a:ea typeface="Calibri" panose="020F0502020204030204" pitchFamily="34" charset="0"/>
              </a:rPr>
              <a:t>This test I made a vector of 10 and used EXPECT_THROW(myvector.at(20), std::</a:t>
            </a:r>
            <a:r>
              <a:rPr lang="en-US" sz="1200" dirty="0" err="1">
                <a:effectLst/>
                <a:latin typeface="Times New Roman" panose="02020603050405020304" pitchFamily="18" charset="0"/>
                <a:ea typeface="Calibri" panose="020F0502020204030204" pitchFamily="34" charset="0"/>
              </a:rPr>
              <a:t>out_of_range</a:t>
            </a:r>
            <a:r>
              <a:rPr lang="en-US" sz="1200" dirty="0">
                <a:effectLst/>
                <a:latin typeface="Times New Roman" panose="02020603050405020304" pitchFamily="18" charset="0"/>
                <a:ea typeface="Calibri" panose="020F0502020204030204" pitchFamily="34" charset="0"/>
              </a:rPr>
              <a:t>); to check that an out of range exception would be thrown.</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200" dirty="0">
                <a:latin typeface="Times New Roman" panose="02020603050405020304" pitchFamily="18" charset="0"/>
                <a:cs typeface="Times New Roman" panose="02020603050405020304" pitchFamily="18" charset="0"/>
              </a:rPr>
              <a:t>To keep systems safe, you need to implement a full circle approach. </a:t>
            </a:r>
            <a:r>
              <a:rPr lang="en-US" sz="1200" dirty="0" err="1">
                <a:latin typeface="Times New Roman" panose="02020603050405020304" pitchFamily="18" charset="0"/>
                <a:cs typeface="Times New Roman" panose="02020603050405020304" pitchFamily="18" charset="0"/>
              </a:rPr>
              <a:t>DevSecOps</a:t>
            </a:r>
            <a:r>
              <a:rPr lang="en-US" sz="1200" dirty="0">
                <a:latin typeface="Times New Roman" panose="02020603050405020304" pitchFamily="18" charset="0"/>
                <a:cs typeface="Times New Roman" panose="02020603050405020304" pitchFamily="18" charset="0"/>
              </a:rPr>
              <a:t> will create a loop of security procedures to make sure all systems are constantly updated and protected from potential attackers.</a:t>
            </a:r>
            <a:endParaRPr sz="1200" dirty="0">
              <a:latin typeface="Times New Roman" panose="02020603050405020304" pitchFamily="18" charset="0"/>
              <a:cs typeface="Times New Roman" panose="02020603050405020304" pitchFamily="18" charset="0"/>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Michael Tricoli</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t>The </a:t>
            </a:r>
            <a:r>
              <a:rPr lang="en-US" dirty="0" err="1"/>
              <a:t>DevSecOps</a:t>
            </a:r>
            <a:r>
              <a:rPr lang="en-US" dirty="0"/>
              <a:t> pipeline is a way of adopting security practices with the DevOps process. Different phases include plan, code, build, test, release, deploy.</a:t>
            </a:r>
          </a:p>
          <a:p>
            <a:pPr marL="685800" lvl="1" indent="-228600" algn="l" rtl="0">
              <a:lnSpc>
                <a:spcPct val="90000"/>
              </a:lnSpc>
              <a:spcBef>
                <a:spcPts val="0"/>
              </a:spcBef>
              <a:spcAft>
                <a:spcPts val="0"/>
              </a:spcAft>
              <a:buClr>
                <a:schemeClr val="lt1"/>
              </a:buClr>
              <a:buSzPts val="2000"/>
              <a:buChar char="•"/>
            </a:pPr>
            <a:endParaRPr lang="en-US" dirty="0"/>
          </a:p>
          <a:p>
            <a:pPr marL="685800" lvl="1" indent="-228600" algn="l" rtl="0">
              <a:lnSpc>
                <a:spcPct val="90000"/>
              </a:lnSpc>
              <a:spcBef>
                <a:spcPts val="0"/>
              </a:spcBef>
              <a:spcAft>
                <a:spcPts val="0"/>
              </a:spcAft>
              <a:buClr>
                <a:schemeClr val="lt1"/>
              </a:buClr>
              <a:buSzPts val="2000"/>
              <a:buChar char="•"/>
            </a:pPr>
            <a:r>
              <a:rPr lang="en-US" dirty="0"/>
              <a:t>There are many different tools to use, some are built into IDE’s and should be read after building a piece of code. Others like </a:t>
            </a:r>
            <a:r>
              <a:rPr lang="en-US" dirty="0" err="1"/>
              <a:t>cpp</a:t>
            </a:r>
            <a:r>
              <a:rPr lang="en-US" dirty="0"/>
              <a:t> check can scan and analyze your code a few steps further than the IDE can. </a:t>
            </a:r>
            <a:endParaRPr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Problems</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Solutions</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Risks</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Benefits</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endParaRPr lang="en-US" dirty="0"/>
          </a:p>
          <a:p>
            <a:pPr marL="914400" lvl="2" indent="0" algn="l" rtl="0">
              <a:lnSpc>
                <a:spcPct val="90000"/>
              </a:lnSpc>
              <a:spcBef>
                <a:spcPts val="0"/>
              </a:spcBef>
              <a:spcAft>
                <a:spcPts val="0"/>
              </a:spcAft>
              <a:buClr>
                <a:schemeClr val="lt1"/>
              </a:buClr>
              <a:buSzPts val="1800"/>
              <a:buNone/>
            </a:pPr>
            <a:r>
              <a:rPr lang="en-US" dirty="0"/>
              <a:t>The biggest gaps come from enforcement of the new polices. When enacting these new polices a lot of developers may need to change the way they think, and act based on all their previous work without any security polices. There are also many other threats out there so starting with the bases laid out in this plan are a good start. </a:t>
            </a:r>
            <a:endParaRPr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Most principles covered in this policy cover the basics of protection within coding practices</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Even without coding there should be other forms of security outside the code, such as access to servers and hardware that the code will run on</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Authorization and authentication will be very important to implement </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Something as simple as making sure employees lock their computers whenever they step away will help make a more secure working environment</a:t>
            </a:r>
          </a:p>
          <a:p>
            <a:pPr marL="228600" lvl="0" indent="-228600" algn="l" rtl="0">
              <a:lnSpc>
                <a:spcPct val="90000"/>
              </a:lnSpc>
              <a:spcBef>
                <a:spcPts val="0"/>
              </a:spcBef>
              <a:spcAft>
                <a:spcPts val="0"/>
              </a:spcAft>
              <a:buClr>
                <a:schemeClr val="lt1"/>
              </a:buClr>
              <a:buSzPts val="2200"/>
              <a:buChar char="•"/>
            </a:pPr>
            <a:endParaRPr lang="en-US" sz="1800" dirty="0"/>
          </a:p>
          <a:p>
            <a:pPr marL="228600" lvl="0" indent="-228600" algn="l" rtl="0">
              <a:lnSpc>
                <a:spcPct val="90000"/>
              </a:lnSpc>
              <a:spcBef>
                <a:spcPts val="0"/>
              </a:spcBef>
              <a:spcAft>
                <a:spcPts val="0"/>
              </a:spcAft>
              <a:buClr>
                <a:schemeClr val="lt1"/>
              </a:buClr>
              <a:buSzPts val="2200"/>
              <a:buChar char="•"/>
            </a:pPr>
            <a:endParaRPr sz="18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Sei cert C++ coding standard. SEI CERT C++ Coding Standard - SEI CERT C++ Coding Standard - Confluence. (n.d.). </a:t>
            </a:r>
            <a:r>
              <a:rPr lang="en-US"/>
              <a:t>Retrieved June 18, 2022, from https://wiki.sei.cmu.edu/confluence/pages/viewpage.action?pageId=88046682 </a:t>
            </a:r>
            <a:endParaRPr lang="en-US"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The goal of this policy is to have an effective number of defensive layers to keep all information safe from hackers.</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id="161" name="Google Shape;161;p4" descr="Alt text required"/>
          <p:cNvGraphicFramePr/>
          <p:nvPr>
            <p:extLst>
              <p:ext uri="{D42A27DB-BD31-4B8C-83A1-F6EECF244321}">
                <p14:modId xmlns:p14="http://schemas.microsoft.com/office/powerpoint/2010/main" val="3183760480"/>
              </p:ext>
            </p:extLst>
          </p:nvPr>
        </p:nvGraphicFramePr>
        <p:xfrm>
          <a:off x="4949073" y="1809946"/>
          <a:ext cx="6578302" cy="4600282"/>
        </p:xfrm>
        <a:graphic>
          <a:graphicData uri="http://schemas.openxmlformats.org/drawingml/2006/table">
            <a:tbl>
              <a:tblPr firstRow="1" firstCol="1">
                <a:noFill/>
                <a:tableStyleId>{802198C4-3087-4945-87E3-76CBB3509B7E}</a:tableStyleId>
              </a:tblPr>
              <a:tblGrid>
                <a:gridCol w="3391574">
                  <a:extLst>
                    <a:ext uri="{9D8B030D-6E8A-4147-A177-3AD203B41FA5}">
                      <a16:colId xmlns:a16="http://schemas.microsoft.com/office/drawing/2014/main" val="20000"/>
                    </a:ext>
                  </a:extLst>
                </a:gridCol>
                <a:gridCol w="3186728">
                  <a:extLst>
                    <a:ext uri="{9D8B030D-6E8A-4147-A177-3AD203B41FA5}">
                      <a16:colId xmlns:a16="http://schemas.microsoft.com/office/drawing/2014/main" val="20001"/>
                    </a:ext>
                  </a:extLst>
                </a:gridCol>
              </a:tblGrid>
              <a:tr h="2300141">
                <a:tc>
                  <a:txBody>
                    <a:bodyPr/>
                    <a:lstStyle/>
                    <a:p>
                      <a:pPr marL="0" marR="0" lvl="0" indent="0" algn="ctr" rtl="0">
                        <a:lnSpc>
                          <a:spcPct val="100000"/>
                        </a:lnSpc>
                        <a:spcBef>
                          <a:spcPts val="0"/>
                        </a:spcBef>
                        <a:spcAft>
                          <a:spcPts val="0"/>
                        </a:spcAft>
                        <a:buClr>
                          <a:srgbClr val="000000"/>
                        </a:buClr>
                        <a:buSzPts val="3600"/>
                        <a:buFont typeface="Arial"/>
                        <a:buNone/>
                      </a:pPr>
                      <a:r>
                        <a:rPr lang="en-US" sz="2500" u="none" strike="noStrike" cap="none" dirty="0">
                          <a:solidFill>
                            <a:srgbClr val="FFD966"/>
                          </a:solidFill>
                        </a:rPr>
                        <a:t>Likely</a:t>
                      </a:r>
                    </a:p>
                    <a:p>
                      <a:pPr marL="0" marR="0" lvl="0" indent="0" algn="ctr" rtl="0">
                        <a:lnSpc>
                          <a:spcPct val="100000"/>
                        </a:lnSpc>
                        <a:spcBef>
                          <a:spcPts val="0"/>
                        </a:spcBef>
                        <a:spcAft>
                          <a:spcPts val="0"/>
                        </a:spcAft>
                        <a:buClr>
                          <a:srgbClr val="000000"/>
                        </a:buClr>
                        <a:buSzPts val="3600"/>
                        <a:buFont typeface="Arial"/>
                        <a:buNone/>
                      </a:pPr>
                      <a:r>
                        <a:rPr lang="en-US" sz="2500" u="none" strike="noStrike" cap="none" dirty="0">
                          <a:solidFill>
                            <a:srgbClr val="FFD966"/>
                          </a:solidFill>
                        </a:rPr>
                        <a:t>Threats that have a high chance to happen if left unchanged</a:t>
                      </a:r>
                      <a:endParaRPr sz="25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500" u="none" strike="noStrike" cap="none" dirty="0">
                          <a:solidFill>
                            <a:srgbClr val="FFD966"/>
                          </a:solidFill>
                        </a:rPr>
                        <a:t>Priority</a:t>
                      </a:r>
                      <a:endParaRPr sz="25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500" u="none" strike="noStrike" cap="none" dirty="0">
                          <a:solidFill>
                            <a:srgbClr val="FFD966"/>
                          </a:solidFill>
                        </a:rPr>
                        <a:t>Standards that have a high relevancy</a:t>
                      </a:r>
                      <a:endParaRPr sz="25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300141">
                <a:tc>
                  <a:txBody>
                    <a:bodyPr/>
                    <a:lstStyle/>
                    <a:p>
                      <a:pPr marL="0" marR="0" lvl="0" indent="0" algn="ctr" rtl="0">
                        <a:lnSpc>
                          <a:spcPct val="100000"/>
                        </a:lnSpc>
                        <a:spcBef>
                          <a:spcPts val="0"/>
                        </a:spcBef>
                        <a:spcAft>
                          <a:spcPts val="0"/>
                        </a:spcAft>
                        <a:buClr>
                          <a:srgbClr val="000000"/>
                        </a:buClr>
                        <a:buSzPts val="3600"/>
                        <a:buFont typeface="Arial"/>
                        <a:buNone/>
                      </a:pPr>
                      <a:r>
                        <a:rPr lang="en-US" sz="2500" u="none" strike="noStrike" cap="none" dirty="0">
                          <a:solidFill>
                            <a:srgbClr val="FFD966"/>
                          </a:solidFill>
                        </a:rPr>
                        <a:t>Low priority</a:t>
                      </a:r>
                      <a:endParaRPr sz="25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500" u="none" strike="noStrike" cap="none" dirty="0">
                          <a:solidFill>
                            <a:srgbClr val="FFD966"/>
                          </a:solidFill>
                        </a:rPr>
                        <a:t>Standards that have a low relevancy</a:t>
                      </a:r>
                      <a:endParaRPr sz="25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500" u="none" strike="noStrike" cap="none" dirty="0">
                          <a:solidFill>
                            <a:srgbClr val="FFD966"/>
                          </a:solidFill>
                        </a:rPr>
                        <a:t>Unlikely</a:t>
                      </a:r>
                      <a:endParaRPr sz="25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500" u="none" strike="noStrike" cap="none" dirty="0">
                          <a:solidFill>
                            <a:srgbClr val="FFD966"/>
                          </a:solidFill>
                        </a:rPr>
                        <a:t>Threats that have a low chance of happening if left unchanged</a:t>
                      </a:r>
                      <a:endParaRPr sz="25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6B87C249-C8A2-F255-5D49-D09E75AAF910}"/>
              </a:ext>
            </a:extLst>
          </p:cNvPr>
          <p:cNvSpPr txBox="1"/>
          <p:nvPr/>
        </p:nvSpPr>
        <p:spPr>
          <a:xfrm>
            <a:off x="989815" y="1839406"/>
            <a:ext cx="3016577" cy="4324261"/>
          </a:xfrm>
          <a:prstGeom prst="rect">
            <a:avLst/>
          </a:prstGeom>
          <a:noFill/>
        </p:spPr>
        <p:txBody>
          <a:bodyPr wrap="square" rtlCol="0">
            <a:spAutoFit/>
          </a:bodyPr>
          <a:lstStyle/>
          <a:p>
            <a:r>
              <a:rPr lang="en-US" sz="2500" dirty="0">
                <a:solidFill>
                  <a:schemeClr val="bg1"/>
                </a:solidFill>
              </a:rPr>
              <a:t>All the standards involved with secure coding come with varying level of importance and threat chances. The threat matrix shows the categories of different threat levels. </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4" name="Table 4">
            <a:extLst>
              <a:ext uri="{FF2B5EF4-FFF2-40B4-BE49-F238E27FC236}">
                <a16:creationId xmlns:a16="http://schemas.microsoft.com/office/drawing/2014/main" id="{7E1F240F-CF44-56E0-4D91-2511C15C7125}"/>
              </a:ext>
            </a:extLst>
          </p:cNvPr>
          <p:cNvGraphicFramePr>
            <a:graphicFrameLocks noGrp="1"/>
          </p:cNvGraphicFramePr>
          <p:nvPr>
            <p:extLst>
              <p:ext uri="{D42A27DB-BD31-4B8C-83A1-F6EECF244321}">
                <p14:modId xmlns:p14="http://schemas.microsoft.com/office/powerpoint/2010/main" val="2877091994"/>
              </p:ext>
            </p:extLst>
          </p:nvPr>
        </p:nvGraphicFramePr>
        <p:xfrm>
          <a:off x="1994293" y="1746316"/>
          <a:ext cx="7540943" cy="4729480"/>
        </p:xfrm>
        <a:graphic>
          <a:graphicData uri="http://schemas.openxmlformats.org/drawingml/2006/table">
            <a:tbl>
              <a:tblPr firstRow="1" bandRow="1">
                <a:tableStyleId>{284E427A-3D55-4303-BF80-6455036E1DE7}</a:tableStyleId>
              </a:tblPr>
              <a:tblGrid>
                <a:gridCol w="3476943">
                  <a:extLst>
                    <a:ext uri="{9D8B030D-6E8A-4147-A177-3AD203B41FA5}">
                      <a16:colId xmlns:a16="http://schemas.microsoft.com/office/drawing/2014/main" val="847564732"/>
                    </a:ext>
                  </a:extLst>
                </a:gridCol>
                <a:gridCol w="4064000">
                  <a:extLst>
                    <a:ext uri="{9D8B030D-6E8A-4147-A177-3AD203B41FA5}">
                      <a16:colId xmlns:a16="http://schemas.microsoft.com/office/drawing/2014/main" val="793076839"/>
                    </a:ext>
                  </a:extLst>
                </a:gridCol>
              </a:tblGrid>
              <a:tr h="370840">
                <a:tc>
                  <a:txBody>
                    <a:bodyPr/>
                    <a:lstStyle/>
                    <a:p>
                      <a:r>
                        <a:rPr lang="en-US" dirty="0"/>
                        <a:t>Principle</a:t>
                      </a:r>
                    </a:p>
                  </a:txBody>
                  <a:tcPr/>
                </a:tc>
                <a:tc>
                  <a:txBody>
                    <a:bodyPr/>
                    <a:lstStyle/>
                    <a:p>
                      <a:r>
                        <a:rPr lang="en-US" dirty="0"/>
                        <a:t>Coding Standard</a:t>
                      </a:r>
                    </a:p>
                  </a:txBody>
                  <a:tcPr/>
                </a:tc>
                <a:extLst>
                  <a:ext uri="{0D108BD9-81ED-4DB2-BD59-A6C34878D82A}">
                    <a16:rowId xmlns:a16="http://schemas.microsoft.com/office/drawing/2014/main" val="4014573353"/>
                  </a:ext>
                </a:extLst>
              </a:tr>
              <a:tr h="370840">
                <a:tc>
                  <a:txBody>
                    <a:bodyPr/>
                    <a:lstStyle/>
                    <a:p>
                      <a:r>
                        <a:rPr lang="en-US" sz="1200" b="0" i="0" u="none" strike="noStrike" cap="none" dirty="0">
                          <a:solidFill>
                            <a:schemeClr val="dk1"/>
                          </a:solidFill>
                          <a:effectLst/>
                          <a:latin typeface="+mn-lt"/>
                          <a:ea typeface="+mn-ea"/>
                          <a:cs typeface="+mn-cs"/>
                          <a:sym typeface="Arial"/>
                        </a:rPr>
                        <a:t>1. Validate</a:t>
                      </a:r>
                      <a:r>
                        <a:rPr lang="en-US" sz="1200" b="1" i="0" u="none" strike="noStrike" cap="none" dirty="0">
                          <a:solidFill>
                            <a:schemeClr val="dk1"/>
                          </a:solidFill>
                          <a:effectLst/>
                          <a:latin typeface="+mn-lt"/>
                          <a:ea typeface="+mn-ea"/>
                          <a:cs typeface="+mn-cs"/>
                          <a:sym typeface="Arial"/>
                        </a:rPr>
                        <a:t> </a:t>
                      </a:r>
                      <a:r>
                        <a:rPr lang="en-US" sz="1200" b="0" i="0" u="none" strike="noStrike" cap="none" dirty="0">
                          <a:solidFill>
                            <a:schemeClr val="dk1"/>
                          </a:solidFill>
                          <a:effectLst/>
                          <a:latin typeface="+mn-lt"/>
                          <a:ea typeface="+mn-ea"/>
                          <a:cs typeface="+mn-cs"/>
                          <a:sym typeface="Arial"/>
                        </a:rPr>
                        <a:t>Input Data</a:t>
                      </a:r>
                      <a:endParaRPr lang="en-US" sz="1200" dirty="0"/>
                    </a:p>
                  </a:txBody>
                  <a:tcPr/>
                </a:tc>
                <a:tc>
                  <a:txBody>
                    <a:bodyPr/>
                    <a:lstStyle/>
                    <a:p>
                      <a:r>
                        <a:rPr lang="en-US" sz="1200" b="0" i="0" u="none" strike="noStrike" cap="none" dirty="0">
                          <a:solidFill>
                            <a:schemeClr val="dk1"/>
                          </a:solidFill>
                          <a:effectLst/>
                          <a:latin typeface="+mn-lt"/>
                          <a:ea typeface="+mn-ea"/>
                          <a:cs typeface="+mn-cs"/>
                          <a:sym typeface="Arial"/>
                        </a:rPr>
                        <a:t>Do not define a C-style variadic function</a:t>
                      </a:r>
                      <a:endParaRPr lang="en-US" sz="1200" dirty="0"/>
                    </a:p>
                  </a:txBody>
                  <a:tcPr/>
                </a:tc>
                <a:extLst>
                  <a:ext uri="{0D108BD9-81ED-4DB2-BD59-A6C34878D82A}">
                    <a16:rowId xmlns:a16="http://schemas.microsoft.com/office/drawing/2014/main" val="3239742131"/>
                  </a:ext>
                </a:extLst>
              </a:tr>
              <a:tr h="370840">
                <a:tc>
                  <a:txBody>
                    <a:bodyPr/>
                    <a:lstStyle/>
                    <a:p>
                      <a:r>
                        <a:rPr lang="en-US" sz="1200" b="0" i="0" u="none" strike="noStrike" cap="none" dirty="0">
                          <a:solidFill>
                            <a:schemeClr val="dk1"/>
                          </a:solidFill>
                          <a:effectLst/>
                          <a:latin typeface="+mn-lt"/>
                          <a:ea typeface="+mn-ea"/>
                          <a:cs typeface="+mn-cs"/>
                          <a:sym typeface="Arial"/>
                        </a:rPr>
                        <a:t>2. Heed Compiler Warnings</a:t>
                      </a:r>
                      <a:endParaRPr lang="en-US" sz="1200" dirty="0"/>
                    </a:p>
                  </a:txBody>
                  <a:tcPr/>
                </a:tc>
                <a:tc>
                  <a:txBody>
                    <a:bodyPr/>
                    <a:lstStyle/>
                    <a:p>
                      <a:r>
                        <a:rPr lang="en-US" sz="1200" b="0" i="0" u="none" strike="noStrike" cap="none" dirty="0">
                          <a:solidFill>
                            <a:schemeClr val="dk1"/>
                          </a:solidFill>
                          <a:effectLst/>
                          <a:latin typeface="+mn-lt"/>
                          <a:ea typeface="+mn-ea"/>
                          <a:cs typeface="+mn-cs"/>
                          <a:sym typeface="Arial"/>
                        </a:rPr>
                        <a:t>Converting a pointer to integer or integer to pointer.</a:t>
                      </a:r>
                      <a:endParaRPr lang="en-US" sz="1200" dirty="0"/>
                    </a:p>
                  </a:txBody>
                  <a:tcPr/>
                </a:tc>
                <a:extLst>
                  <a:ext uri="{0D108BD9-81ED-4DB2-BD59-A6C34878D82A}">
                    <a16:rowId xmlns:a16="http://schemas.microsoft.com/office/drawing/2014/main" val="4244855108"/>
                  </a:ext>
                </a:extLst>
              </a:tr>
              <a:tr h="370840">
                <a:tc>
                  <a:txBody>
                    <a:bodyPr/>
                    <a:lstStyle/>
                    <a:p>
                      <a:r>
                        <a:rPr lang="en-US" sz="1200" b="0" i="0" u="none" strike="noStrike" cap="none" dirty="0">
                          <a:solidFill>
                            <a:schemeClr val="dk1"/>
                          </a:solidFill>
                          <a:effectLst/>
                          <a:latin typeface="+mn-lt"/>
                          <a:ea typeface="+mn-ea"/>
                          <a:cs typeface="+mn-cs"/>
                          <a:sym typeface="Arial"/>
                        </a:rPr>
                        <a:t>3. Architect and Design for Security Policies</a:t>
                      </a:r>
                      <a:endParaRPr lang="en-US" sz="1200" dirty="0"/>
                    </a:p>
                  </a:txBody>
                  <a:tcPr/>
                </a:tc>
                <a:tc>
                  <a:txBody>
                    <a:bodyPr/>
                    <a:lstStyle/>
                    <a:p>
                      <a:r>
                        <a:rPr lang="en-US" sz="1200" b="0" i="0" u="none" strike="noStrike" cap="none" dirty="0">
                          <a:solidFill>
                            <a:schemeClr val="dk1"/>
                          </a:solidFill>
                          <a:effectLst/>
                          <a:latin typeface="+mn-lt"/>
                          <a:ea typeface="+mn-ea"/>
                          <a:cs typeface="+mn-cs"/>
                          <a:sym typeface="Arial"/>
                        </a:rPr>
                        <a:t>Overload allocation and deallocation functions as a pair in the same scope</a:t>
                      </a:r>
                      <a:endParaRPr lang="en-US" sz="1200" dirty="0"/>
                    </a:p>
                  </a:txBody>
                  <a:tcPr/>
                </a:tc>
                <a:extLst>
                  <a:ext uri="{0D108BD9-81ED-4DB2-BD59-A6C34878D82A}">
                    <a16:rowId xmlns:a16="http://schemas.microsoft.com/office/drawing/2014/main" val="4189634735"/>
                  </a:ext>
                </a:extLst>
              </a:tr>
              <a:tr h="370840">
                <a:tc>
                  <a:txBody>
                    <a:bodyPr/>
                    <a:lstStyle/>
                    <a:p>
                      <a:r>
                        <a:rPr lang="en-US" sz="1200" b="0" i="0" u="none" strike="noStrike" cap="none" dirty="0">
                          <a:solidFill>
                            <a:schemeClr val="dk1"/>
                          </a:solidFill>
                          <a:effectLst/>
                          <a:latin typeface="+mn-lt"/>
                          <a:ea typeface="+mn-ea"/>
                          <a:cs typeface="+mn-cs"/>
                          <a:sym typeface="Arial"/>
                        </a:rPr>
                        <a:t>4. Keep It Simple</a:t>
                      </a:r>
                      <a:endParaRPr lang="en-US" sz="1200" dirty="0"/>
                    </a:p>
                  </a:txBody>
                  <a:tcPr/>
                </a:tc>
                <a:tc>
                  <a:txBody>
                    <a:bodyPr/>
                    <a:lstStyle/>
                    <a:p>
                      <a:r>
                        <a:rPr lang="en-US" sz="1200" b="0" i="0" u="none" strike="noStrike" cap="none" dirty="0">
                          <a:solidFill>
                            <a:schemeClr val="dk1"/>
                          </a:solidFill>
                          <a:effectLst/>
                          <a:latin typeface="+mn-lt"/>
                          <a:ea typeface="+mn-ea"/>
                          <a:cs typeface="+mn-cs"/>
                          <a:sym typeface="Arial"/>
                        </a:rPr>
                        <a:t>Guarantee that storage for strings has sufficient space for character data and the null terminator</a:t>
                      </a:r>
                      <a:endParaRPr lang="en-US" sz="1200" dirty="0"/>
                    </a:p>
                  </a:txBody>
                  <a:tcPr/>
                </a:tc>
                <a:extLst>
                  <a:ext uri="{0D108BD9-81ED-4DB2-BD59-A6C34878D82A}">
                    <a16:rowId xmlns:a16="http://schemas.microsoft.com/office/drawing/2014/main" val="2237966191"/>
                  </a:ext>
                </a:extLst>
              </a:tr>
              <a:tr h="370840">
                <a:tc>
                  <a:txBody>
                    <a:bodyPr/>
                    <a:lstStyle/>
                    <a:p>
                      <a:r>
                        <a:rPr lang="en-US" sz="1200" b="0" i="0" u="none" strike="noStrike" cap="none" dirty="0">
                          <a:solidFill>
                            <a:schemeClr val="dk1"/>
                          </a:solidFill>
                          <a:effectLst/>
                          <a:latin typeface="+mn-lt"/>
                          <a:ea typeface="+mn-ea"/>
                          <a:cs typeface="+mn-cs"/>
                          <a:sym typeface="Arial"/>
                        </a:rPr>
                        <a:t>5. Default Deny</a:t>
                      </a:r>
                      <a:endParaRPr lang="en-US" sz="1200" dirty="0"/>
                    </a:p>
                  </a:txBody>
                  <a:tcPr/>
                </a:tc>
                <a:tc>
                  <a:txBody>
                    <a:bodyPr/>
                    <a:lstStyle/>
                    <a:p>
                      <a:r>
                        <a:rPr lang="en-US" sz="1200" b="0" i="0" u="none" strike="noStrike" cap="none" dirty="0">
                          <a:solidFill>
                            <a:schemeClr val="dk1"/>
                          </a:solidFill>
                          <a:effectLst/>
                          <a:latin typeface="+mn-lt"/>
                          <a:ea typeface="+mn-ea"/>
                          <a:cs typeface="+mn-cs"/>
                          <a:sym typeface="Arial"/>
                        </a:rPr>
                        <a:t>Prevent SQL injection</a:t>
                      </a:r>
                      <a:endParaRPr lang="en-US" sz="1200" dirty="0"/>
                    </a:p>
                  </a:txBody>
                  <a:tcPr/>
                </a:tc>
                <a:extLst>
                  <a:ext uri="{0D108BD9-81ED-4DB2-BD59-A6C34878D82A}">
                    <a16:rowId xmlns:a16="http://schemas.microsoft.com/office/drawing/2014/main" val="2883055904"/>
                  </a:ext>
                </a:extLst>
              </a:tr>
              <a:tr h="370840">
                <a:tc>
                  <a:txBody>
                    <a:bodyPr/>
                    <a:lstStyle/>
                    <a:p>
                      <a:r>
                        <a:rPr lang="en-US" sz="1200" b="0" i="0" u="none" strike="noStrike" cap="none" dirty="0">
                          <a:solidFill>
                            <a:schemeClr val="dk1"/>
                          </a:solidFill>
                          <a:effectLst/>
                          <a:latin typeface="+mn-lt"/>
                          <a:ea typeface="+mn-ea"/>
                          <a:cs typeface="+mn-cs"/>
                          <a:sym typeface="Arial"/>
                        </a:rPr>
                        <a:t>6. Adhere to the Principle of Least </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dk1"/>
                          </a:solidFill>
                          <a:effectLst/>
                          <a:latin typeface="+mn-lt"/>
                          <a:ea typeface="+mn-ea"/>
                          <a:cs typeface="+mn-cs"/>
                          <a:sym typeface="Arial"/>
                        </a:rPr>
                        <a:t>Guarantee exception safety.</a:t>
                      </a:r>
                      <a:endParaRPr lang="en-US" sz="1200" dirty="0"/>
                    </a:p>
                  </a:txBody>
                  <a:tcPr/>
                </a:tc>
                <a:extLst>
                  <a:ext uri="{0D108BD9-81ED-4DB2-BD59-A6C34878D82A}">
                    <a16:rowId xmlns:a16="http://schemas.microsoft.com/office/drawing/2014/main" val="824886663"/>
                  </a:ext>
                </a:extLst>
              </a:tr>
              <a:tr h="370840">
                <a:tc>
                  <a:txBody>
                    <a:bodyPr/>
                    <a:lstStyle/>
                    <a:p>
                      <a:r>
                        <a:rPr lang="en-US" sz="1200" dirty="0"/>
                        <a:t>7. </a:t>
                      </a:r>
                      <a:r>
                        <a:rPr lang="en-US" sz="1200" b="0" i="0" u="none" strike="noStrike" cap="none" dirty="0">
                          <a:solidFill>
                            <a:schemeClr val="dk1"/>
                          </a:solidFill>
                          <a:effectLst/>
                          <a:latin typeface="+mn-lt"/>
                          <a:ea typeface="+mn-ea"/>
                          <a:cs typeface="+mn-cs"/>
                          <a:sym typeface="Arial"/>
                        </a:rPr>
                        <a:t>Sanitize Data Sent to Other Systems</a:t>
                      </a:r>
                      <a:endParaRPr lang="en-US" sz="1200" dirty="0"/>
                    </a:p>
                  </a:txBody>
                  <a:tcPr/>
                </a:tc>
                <a:tc>
                  <a:txBody>
                    <a:bodyPr/>
                    <a:lstStyle/>
                    <a:p>
                      <a:r>
                        <a:rPr lang="en-US" sz="1200" b="0" i="0" u="none" strike="noStrike" cap="none" dirty="0">
                          <a:solidFill>
                            <a:schemeClr val="dk1"/>
                          </a:solidFill>
                          <a:effectLst/>
                          <a:latin typeface="+mn-lt"/>
                          <a:ea typeface="+mn-ea"/>
                          <a:cs typeface="+mn-cs"/>
                          <a:sym typeface="Arial"/>
                        </a:rPr>
                        <a:t>Only free memory allocated dynamically</a:t>
                      </a:r>
                      <a:endParaRPr lang="en-US" sz="1200" dirty="0"/>
                    </a:p>
                  </a:txBody>
                  <a:tcPr/>
                </a:tc>
                <a:extLst>
                  <a:ext uri="{0D108BD9-81ED-4DB2-BD59-A6C34878D82A}">
                    <a16:rowId xmlns:a16="http://schemas.microsoft.com/office/drawing/2014/main" val="1190349122"/>
                  </a:ext>
                </a:extLst>
              </a:tr>
              <a:tr h="370840">
                <a:tc>
                  <a:txBody>
                    <a:bodyPr/>
                    <a:lstStyle/>
                    <a:p>
                      <a:r>
                        <a:rPr lang="en-US" sz="1200" dirty="0"/>
                        <a:t>8. </a:t>
                      </a:r>
                      <a:r>
                        <a:rPr lang="en-US" sz="1200" b="0" i="0" u="none" strike="noStrike" cap="none" dirty="0">
                          <a:solidFill>
                            <a:schemeClr val="dk1"/>
                          </a:solidFill>
                          <a:effectLst/>
                          <a:latin typeface="+mn-lt"/>
                          <a:ea typeface="+mn-ea"/>
                          <a:cs typeface="+mn-cs"/>
                          <a:sym typeface="Arial"/>
                        </a:rPr>
                        <a:t>Practice Defense in Depth </a:t>
                      </a:r>
                      <a:endParaRPr lang="en-US" sz="1200" dirty="0"/>
                    </a:p>
                  </a:txBody>
                  <a:tcPr/>
                </a:tc>
                <a:tc>
                  <a:txBody>
                    <a:bodyPr/>
                    <a:lstStyle/>
                    <a:p>
                      <a:r>
                        <a:rPr lang="en-US" sz="1200" b="0" i="0" u="none" strike="noStrike" cap="none" dirty="0">
                          <a:solidFill>
                            <a:schemeClr val="dk1"/>
                          </a:solidFill>
                          <a:effectLst/>
                          <a:latin typeface="+mn-lt"/>
                          <a:ea typeface="+mn-ea"/>
                          <a:cs typeface="+mn-cs"/>
                          <a:sym typeface="Arial"/>
                        </a:rPr>
                        <a:t>Do not alternately input and output from a file stream without an intervening positioning call.</a:t>
                      </a:r>
                      <a:endParaRPr lang="en-US" sz="1200" dirty="0"/>
                    </a:p>
                  </a:txBody>
                  <a:tcPr/>
                </a:tc>
                <a:extLst>
                  <a:ext uri="{0D108BD9-81ED-4DB2-BD59-A6C34878D82A}">
                    <a16:rowId xmlns:a16="http://schemas.microsoft.com/office/drawing/2014/main" val="3485843483"/>
                  </a:ext>
                </a:extLst>
              </a:tr>
              <a:tr h="370840">
                <a:tc>
                  <a:txBody>
                    <a:bodyPr/>
                    <a:lstStyle/>
                    <a:p>
                      <a:r>
                        <a:rPr lang="en-US" sz="1200" dirty="0"/>
                        <a:t>9. </a:t>
                      </a:r>
                      <a:r>
                        <a:rPr lang="en-US" sz="1200" b="0" i="0" u="none" strike="noStrike" cap="none" dirty="0">
                          <a:solidFill>
                            <a:schemeClr val="dk1"/>
                          </a:solidFill>
                          <a:effectLst/>
                          <a:latin typeface="+mn-lt"/>
                          <a:ea typeface="+mn-ea"/>
                          <a:cs typeface="+mn-cs"/>
                          <a:sym typeface="Arial"/>
                        </a:rPr>
                        <a:t>Use Effective Quality Assurance Techniques</a:t>
                      </a:r>
                      <a:endParaRPr lang="en-US" sz="1200" dirty="0"/>
                    </a:p>
                  </a:txBody>
                  <a:tcPr/>
                </a:tc>
                <a:tc>
                  <a:txBody>
                    <a:bodyPr/>
                    <a:lstStyle/>
                    <a:p>
                      <a:r>
                        <a:rPr lang="en-US" sz="1200" b="0" i="0" u="none" strike="noStrike" cap="none" dirty="0">
                          <a:solidFill>
                            <a:schemeClr val="dk1"/>
                          </a:solidFill>
                          <a:effectLst/>
                          <a:latin typeface="+mn-lt"/>
                          <a:ea typeface="+mn-ea"/>
                          <a:cs typeface="+mn-cs"/>
                          <a:sym typeface="Arial"/>
                        </a:rPr>
                        <a:t>Use a static assertion to test the value of a constant expression.</a:t>
                      </a:r>
                      <a:endParaRPr lang="en-US" sz="1200" dirty="0"/>
                    </a:p>
                  </a:txBody>
                  <a:tcPr/>
                </a:tc>
                <a:extLst>
                  <a:ext uri="{0D108BD9-81ED-4DB2-BD59-A6C34878D82A}">
                    <a16:rowId xmlns:a16="http://schemas.microsoft.com/office/drawing/2014/main" val="2009078186"/>
                  </a:ext>
                </a:extLst>
              </a:tr>
              <a:tr h="370840">
                <a:tc>
                  <a:txBody>
                    <a:bodyPr/>
                    <a:lstStyle/>
                    <a:p>
                      <a:r>
                        <a:rPr lang="en-US" sz="1200" dirty="0"/>
                        <a:t>10. </a:t>
                      </a:r>
                      <a:r>
                        <a:rPr lang="en-US" sz="1200" b="0" i="0" u="none" strike="noStrike" cap="none" dirty="0">
                          <a:solidFill>
                            <a:schemeClr val="dk1"/>
                          </a:solidFill>
                          <a:effectLst/>
                          <a:latin typeface="+mn-lt"/>
                          <a:ea typeface="+mn-ea"/>
                          <a:cs typeface="+mn-cs"/>
                          <a:sym typeface="Arial"/>
                        </a:rPr>
                        <a:t>Adopt a Secure Coding Standard</a:t>
                      </a:r>
                      <a:endParaRPr lang="en-US" sz="1200" dirty="0"/>
                    </a:p>
                  </a:txBody>
                  <a:tcPr/>
                </a:tc>
                <a:tc>
                  <a:txBody>
                    <a:bodyPr/>
                    <a:lstStyle/>
                    <a:p>
                      <a:pPr marL="0" marR="0">
                        <a:spcBef>
                          <a:spcPts val="0"/>
                        </a:spcBef>
                        <a:spcAft>
                          <a:spcPts val="0"/>
                        </a:spcAft>
                      </a:pPr>
                      <a:r>
                        <a:rPr lang="en-US" sz="1200" b="0" i="0" u="none" strike="noStrike" cap="none" dirty="0">
                          <a:solidFill>
                            <a:schemeClr val="dk1"/>
                          </a:solidFill>
                          <a:effectLst/>
                          <a:latin typeface="+mn-lt"/>
                          <a:ea typeface="+mn-ea"/>
                          <a:cs typeface="+mn-cs"/>
                          <a:sym typeface="Arial"/>
                        </a:rPr>
                        <a:t>Set </a:t>
                      </a:r>
                      <a:r>
                        <a:rPr lang="en-US" sz="1200" b="0" i="0" u="none" strike="noStrike" cap="none" dirty="0" err="1">
                          <a:solidFill>
                            <a:schemeClr val="dk1"/>
                          </a:solidFill>
                          <a:effectLst/>
                          <a:latin typeface="+mn-lt"/>
                          <a:ea typeface="+mn-ea"/>
                          <a:cs typeface="+mn-cs"/>
                          <a:sym typeface="Arial"/>
                        </a:rPr>
                        <a:t>errno</a:t>
                      </a:r>
                      <a:r>
                        <a:rPr lang="en-US" sz="1200" b="0" i="0" u="none" strike="noStrike" cap="none" dirty="0">
                          <a:solidFill>
                            <a:schemeClr val="dk1"/>
                          </a:solidFill>
                          <a:effectLst/>
                          <a:latin typeface="+mn-lt"/>
                          <a:ea typeface="+mn-ea"/>
                          <a:cs typeface="+mn-cs"/>
                          <a:sym typeface="Arial"/>
                        </a:rPr>
                        <a:t> to zero before calling a library function known to set </a:t>
                      </a:r>
                      <a:r>
                        <a:rPr lang="en-US" sz="1200" b="0" i="0" u="none" strike="noStrike" cap="none" dirty="0" err="1">
                          <a:solidFill>
                            <a:schemeClr val="dk1"/>
                          </a:solidFill>
                          <a:effectLst/>
                          <a:latin typeface="+mn-lt"/>
                          <a:ea typeface="+mn-ea"/>
                          <a:cs typeface="+mn-cs"/>
                          <a:sym typeface="Arial"/>
                        </a:rPr>
                        <a:t>errno</a:t>
                      </a:r>
                      <a:r>
                        <a:rPr lang="en-US" sz="1200" b="0" i="0" u="none" strike="noStrike" cap="none" dirty="0">
                          <a:solidFill>
                            <a:schemeClr val="dk1"/>
                          </a:solidFill>
                          <a:effectLst/>
                          <a:latin typeface="+mn-lt"/>
                          <a:ea typeface="+mn-ea"/>
                          <a:cs typeface="+mn-cs"/>
                          <a:sym typeface="Arial"/>
                        </a:rPr>
                        <a:t>, and check </a:t>
                      </a:r>
                      <a:r>
                        <a:rPr lang="en-US" sz="1200" b="0" i="0" u="none" strike="noStrike" cap="none" dirty="0" err="1">
                          <a:solidFill>
                            <a:schemeClr val="dk1"/>
                          </a:solidFill>
                          <a:effectLst/>
                          <a:latin typeface="+mn-lt"/>
                          <a:ea typeface="+mn-ea"/>
                          <a:cs typeface="+mn-cs"/>
                          <a:sym typeface="Arial"/>
                        </a:rPr>
                        <a:t>errno</a:t>
                      </a:r>
                      <a:r>
                        <a:rPr lang="en-US" sz="1200" b="0" i="0" u="none" strike="noStrike" cap="none" dirty="0">
                          <a:solidFill>
                            <a:schemeClr val="dk1"/>
                          </a:solidFill>
                          <a:effectLst/>
                          <a:latin typeface="+mn-lt"/>
                          <a:ea typeface="+mn-ea"/>
                          <a:cs typeface="+mn-cs"/>
                          <a:sym typeface="Arial"/>
                        </a:rPr>
                        <a:t> only after the function returns a value indicating failure.</a:t>
                      </a:r>
                      <a:endParaRPr lang="en-US" sz="1200" dirty="0">
                        <a:effectLst/>
                        <a:latin typeface="+mj-lt"/>
                        <a:ea typeface="Calibri" panose="020F0502020204030204" pitchFamily="34" charset="0"/>
                      </a:endParaRPr>
                    </a:p>
                  </a:txBody>
                  <a:tcPr marL="63500" marR="63500" marT="63500" marB="63500"/>
                </a:tc>
                <a:extLst>
                  <a:ext uri="{0D108BD9-81ED-4DB2-BD59-A6C34878D82A}">
                    <a16:rowId xmlns:a16="http://schemas.microsoft.com/office/drawing/2014/main" val="2492598459"/>
                  </a:ext>
                </a:extLst>
              </a:tr>
            </a:tbl>
          </a:graphicData>
        </a:graphic>
      </p:graphicFrame>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DC52BF8D-E25D-5034-0B22-03C30DA4EC91}"/>
              </a:ext>
            </a:extLst>
          </p:cNvPr>
          <p:cNvGraphicFramePr>
            <a:graphicFrameLocks noGrp="1"/>
          </p:cNvGraphicFramePr>
          <p:nvPr>
            <p:extLst>
              <p:ext uri="{D42A27DB-BD31-4B8C-83A1-F6EECF244321}">
                <p14:modId xmlns:p14="http://schemas.microsoft.com/office/powerpoint/2010/main" val="3738067843"/>
              </p:ext>
            </p:extLst>
          </p:nvPr>
        </p:nvGraphicFramePr>
        <p:xfrm>
          <a:off x="1942403" y="1800520"/>
          <a:ext cx="7663511" cy="4694965"/>
        </p:xfrm>
        <a:graphic>
          <a:graphicData uri="http://schemas.openxmlformats.org/drawingml/2006/table">
            <a:tbl>
              <a:tblPr firstRow="1" firstCol="1" bandRow="1">
                <a:tableStyleId>{802198C4-3087-4945-87E3-76CBB3509B7E}</a:tableStyleId>
              </a:tblPr>
              <a:tblGrid>
                <a:gridCol w="1015646">
                  <a:extLst>
                    <a:ext uri="{9D8B030D-6E8A-4147-A177-3AD203B41FA5}">
                      <a16:colId xmlns:a16="http://schemas.microsoft.com/office/drawing/2014/main" val="2784773719"/>
                    </a:ext>
                  </a:extLst>
                </a:gridCol>
                <a:gridCol w="1018487">
                  <a:extLst>
                    <a:ext uri="{9D8B030D-6E8A-4147-A177-3AD203B41FA5}">
                      <a16:colId xmlns:a16="http://schemas.microsoft.com/office/drawing/2014/main" val="3710712848"/>
                    </a:ext>
                  </a:extLst>
                </a:gridCol>
                <a:gridCol w="958116">
                  <a:extLst>
                    <a:ext uri="{9D8B030D-6E8A-4147-A177-3AD203B41FA5}">
                      <a16:colId xmlns:a16="http://schemas.microsoft.com/office/drawing/2014/main" val="2010854814"/>
                    </a:ext>
                  </a:extLst>
                </a:gridCol>
                <a:gridCol w="1318210">
                  <a:extLst>
                    <a:ext uri="{9D8B030D-6E8A-4147-A177-3AD203B41FA5}">
                      <a16:colId xmlns:a16="http://schemas.microsoft.com/office/drawing/2014/main" val="2113502724"/>
                    </a:ext>
                  </a:extLst>
                </a:gridCol>
                <a:gridCol w="1449604">
                  <a:extLst>
                    <a:ext uri="{9D8B030D-6E8A-4147-A177-3AD203B41FA5}">
                      <a16:colId xmlns:a16="http://schemas.microsoft.com/office/drawing/2014/main" val="1836853420"/>
                    </a:ext>
                  </a:extLst>
                </a:gridCol>
                <a:gridCol w="1903448">
                  <a:extLst>
                    <a:ext uri="{9D8B030D-6E8A-4147-A177-3AD203B41FA5}">
                      <a16:colId xmlns:a16="http://schemas.microsoft.com/office/drawing/2014/main" val="3482401032"/>
                    </a:ext>
                  </a:extLst>
                </a:gridCol>
              </a:tblGrid>
              <a:tr h="426815">
                <a:tc>
                  <a:txBody>
                    <a:bodyPr/>
                    <a:lstStyle/>
                    <a:p>
                      <a:pPr marL="0" marR="0" algn="ctr">
                        <a:spcBef>
                          <a:spcPts val="0"/>
                        </a:spcBef>
                        <a:spcAft>
                          <a:spcPts val="0"/>
                        </a:spcAft>
                      </a:pPr>
                      <a:r>
                        <a:rPr lang="en-US" sz="1200">
                          <a:solidFill>
                            <a:schemeClr val="bg1"/>
                          </a:solidFill>
                          <a:effectLst/>
                        </a:rPr>
                        <a:t>Rule</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Severity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Likelihood</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Remediation Cost</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Priority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Level</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703249055"/>
                  </a:ext>
                </a:extLst>
              </a:tr>
              <a:tr h="426815">
                <a:tc>
                  <a:txBody>
                    <a:bodyPr/>
                    <a:lstStyle/>
                    <a:p>
                      <a:pPr marL="0" marR="0" algn="ctr">
                        <a:spcBef>
                          <a:spcPts val="0"/>
                        </a:spcBef>
                        <a:spcAft>
                          <a:spcPts val="0"/>
                        </a:spcAft>
                      </a:pPr>
                      <a:r>
                        <a:rPr lang="en-US" sz="1200">
                          <a:solidFill>
                            <a:schemeClr val="bg1"/>
                          </a:solidFill>
                          <a:effectLst/>
                        </a:rPr>
                        <a:t>STD-001-CPP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Probable</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tabLst>
                          <a:tab pos="729615" algn="l"/>
                        </a:tabLst>
                      </a:pPr>
                      <a:r>
                        <a:rPr lang="en-US" sz="1200">
                          <a:solidFill>
                            <a:schemeClr val="bg1"/>
                          </a:solidFill>
                          <a:effectLst/>
                        </a:rPr>
                        <a:t>Medium	</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dirty="0">
                          <a:solidFill>
                            <a:schemeClr val="bg1"/>
                          </a:solidFill>
                          <a:effectLst/>
                        </a:rPr>
                        <a:t>1</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961914296"/>
                  </a:ext>
                </a:extLst>
              </a:tr>
              <a:tr h="426815">
                <a:tc>
                  <a:txBody>
                    <a:bodyPr/>
                    <a:lstStyle/>
                    <a:p>
                      <a:pPr marL="0" marR="0" algn="ctr">
                        <a:spcBef>
                          <a:spcPts val="0"/>
                        </a:spcBef>
                        <a:spcAft>
                          <a:spcPts val="0"/>
                        </a:spcAft>
                      </a:pPr>
                      <a:r>
                        <a:rPr lang="en-US" sz="1200" dirty="0">
                          <a:solidFill>
                            <a:schemeClr val="bg1"/>
                          </a:solidFill>
                          <a:effectLst/>
                        </a:rPr>
                        <a:t>STD-002-CPP</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Low</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Probable</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Low</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dirty="0">
                          <a:solidFill>
                            <a:schemeClr val="bg1"/>
                          </a:solidFill>
                          <a:effectLst/>
                        </a:rPr>
                        <a:t>2</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54510511"/>
                  </a:ext>
                </a:extLst>
              </a:tr>
              <a:tr h="426815">
                <a:tc>
                  <a:txBody>
                    <a:bodyPr/>
                    <a:lstStyle/>
                    <a:p>
                      <a:pPr marL="0" marR="0" algn="ctr">
                        <a:spcBef>
                          <a:spcPts val="0"/>
                        </a:spcBef>
                        <a:spcAft>
                          <a:spcPts val="0"/>
                        </a:spcAft>
                      </a:pPr>
                      <a:r>
                        <a:rPr lang="en-US" sz="1200">
                          <a:solidFill>
                            <a:schemeClr val="bg1"/>
                          </a:solidFill>
                          <a:effectLst/>
                        </a:rPr>
                        <a:t>STD-003-CPP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Likely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dirty="0">
                          <a:solidFill>
                            <a:schemeClr val="bg1"/>
                          </a:solidFill>
                          <a:effectLst/>
                        </a:rPr>
                        <a:t>1</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407207066"/>
                  </a:ext>
                </a:extLst>
              </a:tr>
              <a:tr h="426815">
                <a:tc>
                  <a:txBody>
                    <a:bodyPr/>
                    <a:lstStyle/>
                    <a:p>
                      <a:pPr marL="0" marR="0" algn="ctr">
                        <a:spcBef>
                          <a:spcPts val="0"/>
                        </a:spcBef>
                        <a:spcAft>
                          <a:spcPts val="0"/>
                        </a:spcAft>
                      </a:pPr>
                      <a:r>
                        <a:rPr lang="en-US" sz="1200">
                          <a:solidFill>
                            <a:schemeClr val="bg1"/>
                          </a:solidFill>
                          <a:effectLst/>
                        </a:rPr>
                        <a:t>STD-004-CPP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Probable</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1</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18143727"/>
                  </a:ext>
                </a:extLst>
              </a:tr>
              <a:tr h="426815">
                <a:tc>
                  <a:txBody>
                    <a:bodyPr/>
                    <a:lstStyle/>
                    <a:p>
                      <a:pPr marL="0" marR="0" algn="ctr">
                        <a:spcBef>
                          <a:spcPts val="0"/>
                        </a:spcBef>
                        <a:spcAft>
                          <a:spcPts val="0"/>
                        </a:spcAft>
                      </a:pPr>
                      <a:r>
                        <a:rPr lang="en-US" sz="1200">
                          <a:solidFill>
                            <a:schemeClr val="bg1"/>
                          </a:solidFill>
                          <a:effectLst/>
                        </a:rPr>
                        <a:t>STD-005-CPP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Likely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1</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295577781"/>
                  </a:ext>
                </a:extLst>
              </a:tr>
              <a:tr h="426815">
                <a:tc>
                  <a:txBody>
                    <a:bodyPr/>
                    <a:lstStyle/>
                    <a:p>
                      <a:pPr marL="0" marR="0" algn="ctr">
                        <a:spcBef>
                          <a:spcPts val="0"/>
                        </a:spcBef>
                        <a:spcAft>
                          <a:spcPts val="0"/>
                        </a:spcAft>
                      </a:pPr>
                      <a:r>
                        <a:rPr lang="en-US" sz="1200">
                          <a:solidFill>
                            <a:schemeClr val="bg1"/>
                          </a:solidFill>
                          <a:effectLst/>
                        </a:rPr>
                        <a:t>STD-006-CPP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Low</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Unlikely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Low</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3</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220462206"/>
                  </a:ext>
                </a:extLst>
              </a:tr>
              <a:tr h="426815">
                <a:tc>
                  <a:txBody>
                    <a:bodyPr/>
                    <a:lstStyle/>
                    <a:p>
                      <a:pPr marL="0" marR="0" algn="ctr">
                        <a:spcBef>
                          <a:spcPts val="0"/>
                        </a:spcBef>
                        <a:spcAft>
                          <a:spcPts val="0"/>
                        </a:spcAft>
                      </a:pPr>
                      <a:r>
                        <a:rPr lang="en-US" sz="1200">
                          <a:solidFill>
                            <a:schemeClr val="bg1"/>
                          </a:solidFill>
                          <a:effectLst/>
                        </a:rPr>
                        <a:t>STD-007-CPP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Likely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2</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846477249"/>
                  </a:ext>
                </a:extLst>
              </a:tr>
              <a:tr h="426815">
                <a:tc>
                  <a:txBody>
                    <a:bodyPr/>
                    <a:lstStyle/>
                    <a:p>
                      <a:pPr marL="0" marR="0" algn="ctr">
                        <a:spcBef>
                          <a:spcPts val="0"/>
                        </a:spcBef>
                        <a:spcAft>
                          <a:spcPts val="0"/>
                        </a:spcAft>
                      </a:pPr>
                      <a:r>
                        <a:rPr lang="en-US" sz="1200">
                          <a:solidFill>
                            <a:schemeClr val="bg1"/>
                          </a:solidFill>
                          <a:effectLst/>
                        </a:rPr>
                        <a:t>STD-008-CPP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Low</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Likely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2</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151112296"/>
                  </a:ext>
                </a:extLst>
              </a:tr>
              <a:tr h="426815">
                <a:tc>
                  <a:txBody>
                    <a:bodyPr/>
                    <a:lstStyle/>
                    <a:p>
                      <a:pPr marL="0" marR="0" algn="ctr">
                        <a:spcBef>
                          <a:spcPts val="0"/>
                        </a:spcBef>
                        <a:spcAft>
                          <a:spcPts val="0"/>
                        </a:spcAft>
                      </a:pPr>
                      <a:r>
                        <a:rPr lang="en-US" sz="1200">
                          <a:solidFill>
                            <a:schemeClr val="bg1"/>
                          </a:solidFill>
                          <a:effectLst/>
                        </a:rPr>
                        <a:t>STD-009-CPP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Low</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Probable</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Low</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3</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841882547"/>
                  </a:ext>
                </a:extLst>
              </a:tr>
              <a:tr h="426815">
                <a:tc>
                  <a:txBody>
                    <a:bodyPr/>
                    <a:lstStyle/>
                    <a:p>
                      <a:pPr marL="0" marR="0" algn="ctr">
                        <a:spcBef>
                          <a:spcPts val="0"/>
                        </a:spcBef>
                        <a:spcAft>
                          <a:spcPts val="0"/>
                        </a:spcAft>
                      </a:pPr>
                      <a:r>
                        <a:rPr lang="en-US" sz="1200">
                          <a:solidFill>
                            <a:schemeClr val="bg1"/>
                          </a:solidFill>
                          <a:effectLst/>
                        </a:rPr>
                        <a:t>STD-010-CPP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Probable</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dirty="0">
                          <a:solidFill>
                            <a:schemeClr val="bg1"/>
                          </a:solidFill>
                          <a:effectLst/>
                        </a:rPr>
                        <a:t>2</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779373968"/>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Encryption in rest</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Encryption at flight</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Encryption in use</a:t>
            </a:r>
            <a:endParaRPr sz="16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Authentication</a:t>
            </a:r>
          </a:p>
          <a:p>
            <a:pPr marL="228600" lvl="0" indent="-228600" algn="l" rtl="0">
              <a:lnSpc>
                <a:spcPct val="90000"/>
              </a:lnSpc>
              <a:spcBef>
                <a:spcPts val="0"/>
              </a:spcBef>
              <a:spcAft>
                <a:spcPts val="0"/>
              </a:spcAft>
              <a:buClr>
                <a:schemeClr val="lt1"/>
              </a:buClr>
              <a:buSzPts val="2400"/>
              <a:buChar char="•"/>
            </a:pPr>
            <a:endParaRPr lang="en-US" dirty="0"/>
          </a:p>
          <a:p>
            <a:pPr marL="228600" lvl="0" indent="-228600" algn="l" rtl="0">
              <a:lnSpc>
                <a:spcPct val="90000"/>
              </a:lnSpc>
              <a:spcBef>
                <a:spcPts val="0"/>
              </a:spcBef>
              <a:spcAft>
                <a:spcPts val="0"/>
              </a:spcAft>
              <a:buClr>
                <a:schemeClr val="lt1"/>
              </a:buClr>
              <a:buSzPts val="2400"/>
              <a:buChar char="•"/>
            </a:pPr>
            <a:endParaRPr lang="en-US" dirty="0"/>
          </a:p>
          <a:p>
            <a:pPr marL="228600" lvl="0" indent="-228600" algn="l" rtl="0">
              <a:lnSpc>
                <a:spcPct val="90000"/>
              </a:lnSpc>
              <a:spcBef>
                <a:spcPts val="0"/>
              </a:spcBef>
              <a:spcAft>
                <a:spcPts val="0"/>
              </a:spcAft>
              <a:buClr>
                <a:schemeClr val="lt1"/>
              </a:buClr>
              <a:buSzPts val="2400"/>
              <a:buChar char="•"/>
            </a:pPr>
            <a:r>
              <a:rPr lang="en-US" dirty="0"/>
              <a:t>Authorization</a:t>
            </a:r>
          </a:p>
          <a:p>
            <a:pPr marL="228600" lvl="0" indent="-228600" algn="l" rtl="0">
              <a:lnSpc>
                <a:spcPct val="90000"/>
              </a:lnSpc>
              <a:spcBef>
                <a:spcPts val="0"/>
              </a:spcBef>
              <a:spcAft>
                <a:spcPts val="0"/>
              </a:spcAft>
              <a:buClr>
                <a:schemeClr val="lt1"/>
              </a:buClr>
              <a:buSzPts val="2400"/>
              <a:buChar char="•"/>
            </a:pPr>
            <a:endParaRPr lang="en-US" dirty="0"/>
          </a:p>
          <a:p>
            <a:pPr marL="228600" lvl="0" indent="-228600" algn="l" rtl="0">
              <a:lnSpc>
                <a:spcPct val="90000"/>
              </a:lnSpc>
              <a:spcBef>
                <a:spcPts val="0"/>
              </a:spcBef>
              <a:spcAft>
                <a:spcPts val="0"/>
              </a:spcAft>
              <a:buClr>
                <a:schemeClr val="lt1"/>
              </a:buClr>
              <a:buSzPts val="2400"/>
              <a:buChar char="•"/>
            </a:pPr>
            <a:endParaRPr lang="en-US" dirty="0"/>
          </a:p>
          <a:p>
            <a:pPr marL="228600" lvl="0" indent="-228600" algn="l" rtl="0">
              <a:lnSpc>
                <a:spcPct val="90000"/>
              </a:lnSpc>
              <a:spcBef>
                <a:spcPts val="0"/>
              </a:spcBef>
              <a:spcAft>
                <a:spcPts val="0"/>
              </a:spcAft>
              <a:buClr>
                <a:schemeClr val="lt1"/>
              </a:buClr>
              <a:buSzPts val="2400"/>
              <a:buChar char="•"/>
            </a:pPr>
            <a:r>
              <a:rPr lang="en-US" dirty="0"/>
              <a:t>Accounting</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descr="Text&#10;&#10;Description automatically generated">
            <a:extLst>
              <a:ext uri="{FF2B5EF4-FFF2-40B4-BE49-F238E27FC236}">
                <a16:creationId xmlns:a16="http://schemas.microsoft.com/office/drawing/2014/main" id="{044BAC18-2037-9882-5794-73CA7FC0C0CB}"/>
              </a:ext>
            </a:extLst>
          </p:cNvPr>
          <p:cNvPicPr>
            <a:picLocks noChangeAspect="1"/>
          </p:cNvPicPr>
          <p:nvPr/>
        </p:nvPicPr>
        <p:blipFill>
          <a:blip r:embed="rId5"/>
          <a:stretch>
            <a:fillRect/>
          </a:stretch>
        </p:blipFill>
        <p:spPr>
          <a:xfrm>
            <a:off x="3026004" y="1746289"/>
            <a:ext cx="6735531" cy="4532378"/>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141</TotalTime>
  <Words>2592</Words>
  <Application>Microsoft Office PowerPoint</Application>
  <PresentationFormat>Widescreen</PresentationFormat>
  <Paragraphs>242</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Mike Tricoli</cp:lastModifiedBy>
  <cp:revision>7</cp:revision>
  <dcterms:created xsi:type="dcterms:W3CDTF">2020-08-19T17:59:24Z</dcterms:created>
  <dcterms:modified xsi:type="dcterms:W3CDTF">2022-06-19T16:23:20Z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