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51" autoAdjust="0"/>
    <p:restoredTop sz="86451" autoAdjust="0"/>
  </p:normalViewPr>
  <p:slideViewPr>
    <p:cSldViewPr snapToGrid="0" snapToObjects="1">
      <p:cViewPr varScale="1">
        <p:scale>
          <a:sx n="108" d="100"/>
          <a:sy n="108" d="100"/>
        </p:scale>
        <p:origin x="-2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A8E1-1F32-A544-AD38-D7F609C92CBB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92DF3-A867-AA49-89A7-2EE2F8D36C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F811-8D33-BF42-B2F1-34DA4FF9592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7A46D-95D0-7E4E-8FB1-1FAAC5820D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CA73-278D-CE47-B544-DCD4062BB02A}" type="datetime1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528F-2726-5C44-AE39-C361EF33398E}" type="datetime1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1093-F658-7646-BFF3-3706C7D215A8}" type="datetime1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C73C-5A2A-2945-AB03-1DE3C1D915DD}" type="datetime1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1805-D396-B144-BDD7-BFB82F52E415}" type="datetime1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F4B7-4545-3240-9039-9D600ECBC521}" type="datetime1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33E-0BD0-1243-8FF4-53CDD50DE2C3}" type="datetime1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0AC8-44B9-A240-AC81-8A1BEF134E07}" type="datetime1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5755-AB66-3D4E-BC25-7D747DCF5149}" type="datetime1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A336-D903-4044-B40B-F11489607C1C}" type="datetime1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DE1-0821-0941-AA6E-AD87B8636C16}" type="datetime1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8C55-20E8-7149-A32F-2BF85BC5B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2054"/>
            <a:ext cx="8229600" cy="539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3128"/>
            <a:ext cx="8229600" cy="338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51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AD0EF97D-531A-C143-B561-CA075020BA9D}" type="datetime1">
              <a:rPr lang="en-US" smtClean="0"/>
              <a:t>3/17/15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56350"/>
            <a:ext cx="322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  </a:t>
            </a:r>
            <a:fld id="{369DF69D-8EE9-304C-A303-5A3BD61BAB3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irc" TargetMode="External"/><Relationship Id="rId4" Type="http://schemas.openxmlformats.org/officeDocument/2006/relationships/hyperlink" Target="https://www.drupal.org/planet" TargetMode="External"/><Relationship Id="rId5" Type="http://schemas.openxmlformats.org/officeDocument/2006/relationships/hyperlink" Target="https://groups.drupa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webchick/lists/drupal-univer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danieljacobson/npr-examples-of-cop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2015.midcamp.org/session-proposal/around-views-20-minutes" TargetMode="External"/><Relationship Id="rId3" Type="http://schemas.openxmlformats.org/officeDocument/2006/relationships/hyperlink" Target="http://2015.midcamp.org/session-proposal/read-four-steps-selecting-right-modul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to Drupal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Everything You Need to Know to Be Dangerous</a:t>
            </a:r>
            <a:endParaRPr lang="en-US" dirty="0" smtClean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Welcome to Drupal | #</a:t>
            </a:r>
            <a:r>
              <a:rPr lang="en-US" dirty="0" err="1" smtClean="0"/>
              <a:t>midcamp</a:t>
            </a:r>
            <a:r>
              <a:rPr lang="en-US" dirty="0" smtClean="0"/>
              <a:t>                                                                                                                                               Drew Gorton | @</a:t>
            </a:r>
            <a:r>
              <a:rPr lang="en-US" dirty="0" err="1" smtClean="0"/>
              <a:t>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Drupal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Come for the software, stay for the community</a:t>
            </a:r>
          </a:p>
          <a:p>
            <a:pPr lvl="1"/>
            <a:r>
              <a:rPr lang="en-US" dirty="0" smtClean="0"/>
              <a:t>1,163,073 </a:t>
            </a:r>
            <a:r>
              <a:rPr lang="en-US" dirty="0" smtClean="0"/>
              <a:t>people in 229 countries speaking </a:t>
            </a:r>
            <a:r>
              <a:rPr lang="en-US" dirty="0" smtClean="0"/>
              <a:t>180 </a:t>
            </a:r>
            <a:r>
              <a:rPr lang="en-US" dirty="0" smtClean="0"/>
              <a:t>languages power Drupal.</a:t>
            </a:r>
          </a:p>
          <a:p>
            <a:r>
              <a:rPr lang="en-US" dirty="0" smtClean="0"/>
              <a:t>In Internet Space!</a:t>
            </a:r>
          </a:p>
          <a:p>
            <a:pPr lvl="1"/>
            <a:r>
              <a:rPr lang="en-US" dirty="0" smtClean="0"/>
              <a:t>Twitter: #</a:t>
            </a:r>
            <a:r>
              <a:rPr lang="en-US" dirty="0" err="1" smtClean="0"/>
              <a:t>drupal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https://twitter.com/webchick/lists/drupal-universe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IRC: </a:t>
            </a:r>
            <a:r>
              <a:rPr lang="en-US" dirty="0" smtClean="0">
                <a:hlinkClick r:id="rId3"/>
              </a:rPr>
              <a:t>https://www.drupal.org/irc</a:t>
            </a:r>
            <a:endParaRPr lang="en-US" dirty="0" smtClean="0"/>
          </a:p>
          <a:p>
            <a:pPr lvl="1"/>
            <a:r>
              <a:rPr lang="en-US" dirty="0" smtClean="0"/>
              <a:t>Newsletters: Weekly Drop, </a:t>
            </a:r>
            <a:r>
              <a:rPr lang="en-US" dirty="0" err="1" smtClean="0"/>
              <a:t>Lullabot</a:t>
            </a:r>
            <a:r>
              <a:rPr lang="en-US" dirty="0" smtClean="0"/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Podcasts: Drupal Easy, Modules Unraveled, </a:t>
            </a:r>
            <a:r>
              <a:rPr lang="en-US" dirty="0" err="1" smtClean="0"/>
              <a:t>Drupalize.Me</a:t>
            </a:r>
            <a:r>
              <a:rPr lang="en-US" dirty="0" smtClean="0"/>
              <a:t>, </a:t>
            </a:r>
            <a:r>
              <a:rPr lang="en-US" dirty="0" smtClean="0"/>
              <a:t>Acquia … </a:t>
            </a:r>
            <a:endParaRPr lang="en-US" dirty="0" smtClean="0"/>
          </a:p>
          <a:p>
            <a:pPr lvl="1"/>
            <a:r>
              <a:rPr lang="en-US" dirty="0" smtClean="0"/>
              <a:t>Blogs: </a:t>
            </a:r>
            <a:r>
              <a:rPr lang="en-US" dirty="0" smtClean="0">
                <a:hlinkClick r:id="rId4"/>
              </a:rPr>
              <a:t>https://www.drupal.org/planet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Contribute: try something!</a:t>
            </a:r>
          </a:p>
          <a:p>
            <a:r>
              <a:rPr lang="en-US" dirty="0" smtClean="0"/>
              <a:t>In Physical Space!</a:t>
            </a:r>
          </a:p>
          <a:p>
            <a:pPr lvl="1"/>
            <a:r>
              <a:rPr lang="en-US" dirty="0" err="1" smtClean="0"/>
              <a:t>Meetups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https://groups.drupal.org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Camps</a:t>
            </a:r>
          </a:p>
          <a:p>
            <a:pPr lvl="1"/>
            <a:r>
              <a:rPr lang="en-US" dirty="0" err="1" smtClean="0"/>
              <a:t>DrupalCon</a:t>
            </a:r>
            <a:r>
              <a:rPr lang="en-US" dirty="0" smtClean="0"/>
              <a:t> - NA, </a:t>
            </a:r>
            <a:r>
              <a:rPr lang="en-US" dirty="0" smtClean="0"/>
              <a:t>Europe, Others</a:t>
            </a:r>
          </a:p>
          <a:p>
            <a:pPr lvl="1"/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smtClean="0"/>
              <a:t>someone you trust (someone here!)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Drupal.org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Drupal </a:t>
            </a:r>
            <a:r>
              <a:rPr lang="en-US" dirty="0" smtClean="0"/>
              <a:t>from 50,000 Feet</a:t>
            </a:r>
          </a:p>
          <a:p>
            <a:pPr>
              <a:buNone/>
            </a:pPr>
            <a:r>
              <a:rPr lang="en-US" dirty="0" smtClean="0"/>
              <a:t>Worldview</a:t>
            </a:r>
          </a:p>
          <a:p>
            <a:pPr>
              <a:buNone/>
            </a:pPr>
            <a:r>
              <a:rPr lang="en-US" dirty="0" smtClean="0"/>
              <a:t>Terminology</a:t>
            </a:r>
          </a:p>
          <a:p>
            <a:pPr>
              <a:buNone/>
            </a:pPr>
            <a:r>
              <a:rPr lang="en-US" dirty="0" smtClean="0"/>
              <a:t>Drupal Core</a:t>
            </a:r>
          </a:p>
          <a:p>
            <a:pPr>
              <a:buNone/>
            </a:pPr>
            <a:r>
              <a:rPr lang="en-US" dirty="0" smtClean="0"/>
              <a:t>Drupal Add-ons</a:t>
            </a:r>
          </a:p>
          <a:p>
            <a:pPr>
              <a:buNone/>
            </a:pPr>
            <a:r>
              <a:rPr lang="en-US" dirty="0" smtClean="0"/>
              <a:t>Common Workflows</a:t>
            </a:r>
          </a:p>
          <a:p>
            <a:pPr>
              <a:buNone/>
            </a:pPr>
            <a:r>
              <a:rPr lang="en-US" dirty="0" smtClean="0"/>
              <a:t>Drupal Community</a:t>
            </a:r>
          </a:p>
          <a:p>
            <a:pPr>
              <a:buNone/>
            </a:pPr>
            <a:r>
              <a:rPr lang="en-US" dirty="0" smtClean="0"/>
              <a:t>Getting Help</a:t>
            </a:r>
          </a:p>
          <a:p>
            <a:pPr>
              <a:buNone/>
            </a:pPr>
            <a:r>
              <a:rPr lang="en-US" dirty="0" smtClean="0"/>
              <a:t>Your Questions!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Drew</a:t>
            </a:r>
            <a:r>
              <a:rPr lang="en-US" baseline="0" dirty="0" smtClean="0"/>
              <a:t> Gorton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Drupal</a:t>
            </a:r>
            <a:r>
              <a:rPr lang="en-US" sz="2400" dirty="0" smtClean="0"/>
              <a:t>: </a:t>
            </a:r>
            <a:r>
              <a:rPr lang="en-US" sz="2400" baseline="0" dirty="0" smtClean="0"/>
              <a:t>No!</a:t>
            </a:r>
            <a:r>
              <a:rPr lang="en-US" sz="2400" baseline="0" dirty="0" smtClean="0"/>
              <a:t>  … </a:t>
            </a:r>
            <a:r>
              <a:rPr lang="en-US" sz="2400" kern="1200" baseline="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2400" kern="1200" baseline="0" dirty="0" smtClean="0">
                <a:solidFill>
                  <a:schemeClr val="tx1"/>
                </a:solidFill>
                <a:ea typeface="+mn-ea"/>
              </a:rPr>
              <a:t>Maybe?</a:t>
            </a:r>
            <a:r>
              <a:rPr lang="en-US" sz="2400" kern="1200" baseline="0" dirty="0" smtClean="0">
                <a:solidFill>
                  <a:schemeClr val="tx1"/>
                </a:solidFill>
                <a:ea typeface="+mn-ea"/>
              </a:rPr>
              <a:t>  …  </a:t>
            </a:r>
            <a:r>
              <a:rPr lang="en-US" sz="2400" baseline="0" dirty="0" smtClean="0"/>
              <a:t>Absolutely</a:t>
            </a:r>
            <a:r>
              <a:rPr lang="en-US" sz="2400" baseline="0" dirty="0" smtClean="0"/>
              <a:t>!</a:t>
            </a: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dgorton</a:t>
            </a:r>
            <a:r>
              <a:rPr lang="en-US" sz="2400" dirty="0" smtClean="0"/>
              <a:t> / </a:t>
            </a:r>
            <a:r>
              <a:rPr lang="en-US" sz="2400" dirty="0" err="1" smtClean="0"/>
              <a:t>drew@gortonstudios.com</a:t>
            </a:r>
            <a:endParaRPr lang="en-US" sz="2400" dirty="0" smtClean="0"/>
          </a:p>
        </p:txBody>
      </p:sp>
      <p:pic>
        <p:nvPicPr>
          <p:cNvPr id="4" name="Picture 3" descr="gs-rgb-logo-horizon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7" y="2118742"/>
            <a:ext cx="3810000" cy="10033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Drupal from 50,000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a typeface="+mn-ea"/>
              </a:rPr>
              <a:t>Open Source Web Content Management</a:t>
            </a:r>
            <a:r>
              <a:rPr lang="en-US" sz="3200" kern="1200" baseline="0" dirty="0" smtClean="0">
                <a:solidFill>
                  <a:schemeClr val="tx1"/>
                </a:solidFill>
                <a:ea typeface="+mn-ea"/>
              </a:rPr>
              <a:t> System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Silly Internet Name</a:t>
            </a:r>
          </a:p>
          <a:p>
            <a:pPr lvl="1"/>
            <a:r>
              <a:rPr lang="en-US" dirty="0" err="1" smtClean="0"/>
              <a:t>Dorp.org</a:t>
            </a:r>
            <a:r>
              <a:rPr lang="en-US" dirty="0" smtClean="0"/>
              <a:t> ➛ </a:t>
            </a:r>
            <a:r>
              <a:rPr lang="en-US" dirty="0" err="1" smtClean="0"/>
              <a:t>Drop.org</a:t>
            </a:r>
            <a:r>
              <a:rPr lang="en-US" dirty="0" smtClean="0"/>
              <a:t> ➛ </a:t>
            </a:r>
            <a:r>
              <a:rPr lang="en-US" dirty="0" err="1" smtClean="0"/>
              <a:t>Druppel</a:t>
            </a:r>
            <a:r>
              <a:rPr lang="en-US" dirty="0" smtClean="0"/>
              <a:t> ➛ Drupal </a:t>
            </a:r>
          </a:p>
          <a:p>
            <a:pPr lvl="0"/>
            <a:r>
              <a:rPr lang="en-US" dirty="0" smtClean="0"/>
              <a:t>Widely Adopted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NBC, </a:t>
            </a:r>
            <a:r>
              <a:rPr lang="en-US" dirty="0" err="1"/>
              <a:t>Weather.com</a:t>
            </a:r>
            <a:r>
              <a:rPr lang="en-US" dirty="0" smtClean="0"/>
              <a:t>, 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White House, United Nations, Stanford, </a:t>
            </a:r>
            <a:r>
              <a:rPr lang="en-US" dirty="0"/>
              <a:t>Oxford, 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Harvard, Louvre, Grammies, Billboard, Economist, </a:t>
            </a:r>
            <a:r>
              <a:rPr lang="en-US" dirty="0"/>
              <a:t>Pfizer</a:t>
            </a:r>
            <a:r>
              <a:rPr lang="en-US" dirty="0" smtClean="0"/>
              <a:t>, 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Martha Stewart, Mental Flos</a:t>
            </a:r>
            <a:r>
              <a:rPr lang="en-US" dirty="0" smtClean="0"/>
              <a:t>s + many, many more…</a:t>
            </a:r>
            <a:endParaRPr lang="en-US" sz="2800" kern="1200" dirty="0" smtClean="0">
              <a:solidFill>
                <a:schemeClr val="tx1"/>
              </a:solidFill>
              <a:ea typeface="+mn-ea"/>
            </a:endParaRPr>
          </a:p>
          <a:p>
            <a:pPr lvl="0"/>
            <a:r>
              <a:rPr lang="en-US" dirty="0" smtClean="0"/>
              <a:t>Huge Market</a:t>
            </a:r>
          </a:p>
          <a:p>
            <a:pPr lvl="1"/>
            <a:r>
              <a:rPr lang="en-US" dirty="0" smtClean="0"/>
              <a:t>Jobs &amp; Hiring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Worldv</a:t>
            </a:r>
            <a:r>
              <a:rPr lang="en-US" baseline="0" dirty="0" smtClean="0"/>
              <a:t>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a typeface="+mn-ea"/>
              </a:rPr>
              <a:t>Content not Pages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Page</a:t>
            </a: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 + 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RSS </a:t>
            </a: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+ List + 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Calendar</a:t>
            </a: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 view + … </a:t>
            </a:r>
            <a:endParaRPr lang="en-US" sz="2800" kern="1200" dirty="0" smtClean="0">
              <a:solidFill>
                <a:schemeClr val="tx1"/>
              </a:solidFill>
              <a:ea typeface="+mn-ea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a typeface="+mn-ea"/>
                <a:hlinkClick r:id="rId2"/>
              </a:rPr>
              <a:t>National Public Radio “</a:t>
            </a:r>
            <a:r>
              <a:rPr lang="en-US" dirty="0" smtClean="0">
                <a:hlinkClick r:id="rId2"/>
              </a:rPr>
              <a:t>Create</a:t>
            </a:r>
            <a:r>
              <a:rPr lang="en-US" baseline="0" dirty="0" smtClean="0">
                <a:hlinkClick r:id="rId2"/>
              </a:rPr>
              <a:t> Once, Publish Everywhere” (C</a:t>
            </a:r>
            <a:r>
              <a:rPr lang="en-US" dirty="0" smtClean="0">
                <a:hlinkClick r:id="rId2"/>
              </a:rPr>
              <a:t>OPE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Structure before Presentation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Get it working. Then make it look nice.</a:t>
            </a:r>
          </a:p>
          <a:p>
            <a:pPr lvl="0"/>
            <a:r>
              <a:rPr lang="en-US" dirty="0" smtClean="0"/>
              <a:t>Building</a:t>
            </a:r>
            <a:r>
              <a:rPr lang="en-US" baseline="0" dirty="0" smtClean="0"/>
              <a:t> Blocks not Features</a:t>
            </a:r>
            <a:endParaRPr lang="en-US" dirty="0" smtClean="0"/>
          </a:p>
          <a:p>
            <a:pPr lvl="1"/>
            <a:r>
              <a:rPr lang="en-US" dirty="0" smtClean="0"/>
              <a:t>Don’t install a feature (Photo</a:t>
            </a:r>
            <a:r>
              <a:rPr lang="en-US" baseline="0" dirty="0" smtClean="0"/>
              <a:t> Gallery, Calendar, Map, Blog…).</a:t>
            </a:r>
            <a:r>
              <a:rPr lang="en-US" dirty="0" smtClean="0"/>
              <a:t> Assemble the pieces.</a:t>
            </a:r>
            <a:r>
              <a:rPr lang="en-US" dirty="0" smtClean="0"/>
              <a:t> Think Recipes.</a:t>
            </a: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a typeface="+mn-ea"/>
              </a:rPr>
              <a:t>Flexibility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baseline="0" dirty="0" err="1" smtClean="0">
                <a:solidFill>
                  <a:schemeClr val="tx1"/>
                </a:solidFill>
                <a:ea typeface="+mn-ea"/>
              </a:rPr>
              <a:t>Yay</a:t>
            </a: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! </a:t>
            </a:r>
            <a:r>
              <a:rPr lang="en-US" dirty="0" smtClean="0"/>
              <a:t>(</a:t>
            </a: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It will do it)</a:t>
            </a:r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a typeface="+mn-ea"/>
              </a:rPr>
              <a:t>Boo! (I just want that </a:t>
            </a:r>
            <a:r>
              <a:rPr lang="en-US" dirty="0" smtClean="0"/>
              <a:t>feature)</a:t>
            </a:r>
            <a:endParaRPr lang="en-US" sz="2800" kern="1200" baseline="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Content Types: The</a:t>
            </a:r>
            <a:r>
              <a:rPr lang="en-US" baseline="0" dirty="0" smtClean="0"/>
              <a:t> kinds of things on your website. Proper Nouns. </a:t>
            </a:r>
          </a:p>
          <a:p>
            <a:pPr lvl="1"/>
            <a:r>
              <a:rPr lang="en-US" dirty="0" smtClean="0"/>
              <a:t>Blog</a:t>
            </a:r>
            <a:r>
              <a:rPr lang="en-US" baseline="0" dirty="0" smtClean="0"/>
              <a:t> Posts, Events, Pages, Articles, Products…</a:t>
            </a:r>
            <a:endParaRPr lang="en-US" baseline="0" dirty="0" smtClean="0"/>
          </a:p>
          <a:p>
            <a:r>
              <a:rPr lang="en-US" dirty="0" smtClean="0"/>
              <a:t>Fields</a:t>
            </a:r>
            <a:r>
              <a:rPr lang="en-US" dirty="0" smtClean="0"/>
              <a:t>: Individual</a:t>
            </a:r>
            <a:r>
              <a:rPr lang="en-US" dirty="0" smtClean="0"/>
              <a:t> nuggets of information in a </a:t>
            </a:r>
            <a:r>
              <a:rPr lang="en-US" dirty="0" smtClean="0"/>
              <a:t>content</a:t>
            </a:r>
            <a:r>
              <a:rPr lang="en-US" baseline="0" dirty="0" smtClean="0"/>
              <a:t> type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Text,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dirty="0" smtClean="0"/>
              <a:t>Image</a:t>
            </a:r>
            <a:r>
              <a:rPr lang="en-US" dirty="0" smtClean="0"/>
              <a:t>,</a:t>
            </a:r>
            <a:r>
              <a:rPr lang="en-US" dirty="0" smtClean="0"/>
              <a:t> Date</a:t>
            </a:r>
            <a:r>
              <a:rPr lang="en-US" dirty="0" smtClean="0"/>
              <a:t>,</a:t>
            </a:r>
            <a:r>
              <a:rPr lang="en-US" dirty="0" smtClean="0"/>
              <a:t> Select List</a:t>
            </a:r>
            <a:r>
              <a:rPr lang="en-US" dirty="0" smtClean="0"/>
              <a:t>,</a:t>
            </a:r>
            <a:r>
              <a:rPr lang="en-US" dirty="0" smtClean="0"/>
              <a:t> Link</a:t>
            </a:r>
            <a:r>
              <a:rPr lang="en-US" dirty="0" smtClean="0"/>
              <a:t>,</a:t>
            </a:r>
            <a:r>
              <a:rPr lang="en-US" dirty="0" smtClean="0"/>
              <a:t> Embed, R</a:t>
            </a:r>
            <a:r>
              <a:rPr lang="en-US" sz="2800" kern="1200" dirty="0" smtClean="0">
                <a:solidFill>
                  <a:schemeClr val="tx1"/>
                </a:solidFill>
                <a:ea typeface="+mn-ea"/>
              </a:rPr>
              <a:t>eference</a:t>
            </a:r>
            <a:r>
              <a:rPr lang="en-US" dirty="0" smtClean="0"/>
              <a:t>…  </a:t>
            </a:r>
          </a:p>
          <a:p>
            <a:pPr lvl="0"/>
            <a:r>
              <a:rPr lang="en-US" dirty="0" smtClean="0"/>
              <a:t>Taxonomy:</a:t>
            </a:r>
            <a:r>
              <a:rPr lang="en-US" dirty="0" smtClean="0"/>
              <a:t> Categorization </a:t>
            </a:r>
            <a:r>
              <a:rPr lang="en-US" dirty="0" smtClean="0"/>
              <a:t>of content</a:t>
            </a:r>
          </a:p>
          <a:p>
            <a:pPr lvl="1"/>
            <a:r>
              <a:rPr lang="en-US" dirty="0" smtClean="0"/>
              <a:t>News, </a:t>
            </a:r>
            <a:r>
              <a:rPr lang="en-US" dirty="0" smtClean="0"/>
              <a:t>Politics, Colors…</a:t>
            </a:r>
          </a:p>
          <a:p>
            <a:pPr lvl="0"/>
            <a:r>
              <a:rPr lang="en-US" dirty="0" smtClean="0"/>
              <a:t>Node:</a:t>
            </a:r>
            <a:r>
              <a:rPr lang="en-US" dirty="0" smtClean="0"/>
              <a:t> A basic unit of content</a:t>
            </a:r>
          </a:p>
          <a:p>
            <a:pPr lvl="1"/>
            <a:r>
              <a:rPr lang="en-US" dirty="0" smtClean="0"/>
              <a:t>A Story, A Blog Post… </a:t>
            </a:r>
          </a:p>
          <a:p>
            <a:pPr lvl="0"/>
            <a:r>
              <a:rPr lang="en-US" dirty="0" smtClean="0"/>
              <a:t>View: </a:t>
            </a:r>
            <a:r>
              <a:rPr lang="en-US" dirty="0" smtClean="0"/>
              <a:t>Collections </a:t>
            </a:r>
            <a:r>
              <a:rPr lang="en-US" dirty="0" smtClean="0"/>
              <a:t>of things (like 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Recent Stories, Last Month’s Blog Posts…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http://2015.midcamp.org/session-proposal/around-views-20-</a:t>
            </a:r>
            <a:r>
              <a:rPr lang="en-US" dirty="0" smtClean="0">
                <a:hlinkClick r:id="rId2"/>
              </a:rPr>
              <a:t>minutes</a:t>
            </a:r>
            <a:r>
              <a:rPr lang="en-US" dirty="0" smtClean="0"/>
              <a:t> - Friday </a:t>
            </a:r>
            <a:r>
              <a:rPr lang="en-US" dirty="0" smtClean="0"/>
              <a:t>1:45 pm - 2:45 pm</a:t>
            </a:r>
            <a:endParaRPr lang="en-US" dirty="0" smtClean="0"/>
          </a:p>
          <a:p>
            <a:r>
              <a:rPr lang="en-US" dirty="0" smtClean="0"/>
              <a:t>Theme:</a:t>
            </a:r>
            <a:r>
              <a:rPr lang="en-US" dirty="0" smtClean="0"/>
              <a:t> What your audience interacts with: </a:t>
            </a:r>
            <a:r>
              <a:rPr lang="en-US" dirty="0" smtClean="0"/>
              <a:t>c</a:t>
            </a:r>
            <a:r>
              <a:rPr lang="en-US" dirty="0" smtClean="0"/>
              <a:t>olors, </a:t>
            </a:r>
            <a:r>
              <a:rPr lang="en-US" dirty="0" smtClean="0"/>
              <a:t>layout</a:t>
            </a:r>
            <a:r>
              <a:rPr lang="en-US" dirty="0" smtClean="0"/>
              <a:t>, UX</a:t>
            </a:r>
          </a:p>
          <a:p>
            <a:pPr lvl="1"/>
            <a:r>
              <a:rPr lang="en-US" dirty="0" smtClean="0"/>
              <a:t>Logo, Fonts, Colors…</a:t>
            </a:r>
            <a:endParaRPr lang="en-US" dirty="0" smtClean="0"/>
          </a:p>
          <a:p>
            <a:pPr lvl="0"/>
            <a:r>
              <a:rPr lang="en-US" dirty="0" smtClean="0"/>
              <a:t>Module: Add Functionality</a:t>
            </a:r>
          </a:p>
          <a:p>
            <a:pPr lvl="1"/>
            <a:r>
              <a:rPr lang="en-US" dirty="0" smtClean="0"/>
              <a:t>Image </a:t>
            </a:r>
            <a:r>
              <a:rPr lang="en-US" dirty="0" smtClean="0"/>
              <a:t>resizing, </a:t>
            </a:r>
            <a:r>
              <a:rPr lang="en-US" dirty="0" smtClean="0"/>
              <a:t>SEO</a:t>
            </a:r>
            <a:r>
              <a:rPr lang="en-US" dirty="0" smtClean="0"/>
              <a:t>-</a:t>
            </a:r>
            <a:r>
              <a:rPr lang="en-US" dirty="0" smtClean="0"/>
              <a:t>friendly URLs</a:t>
            </a:r>
            <a:r>
              <a:rPr lang="en-US" dirty="0" smtClean="0"/>
              <a:t>,</a:t>
            </a:r>
            <a:r>
              <a:rPr lang="en-US" dirty="0" smtClean="0"/>
              <a:t> WYSIWYG, Workflow, …</a:t>
            </a:r>
          </a:p>
          <a:p>
            <a:pPr lvl="1"/>
            <a:r>
              <a:rPr lang="en-US" dirty="0" smtClean="0">
                <a:hlinkClick r:id="rId3"/>
              </a:rPr>
              <a:t>http://2015.midcamp.org/session-proposal/read-four-steps-selecting-right-</a:t>
            </a:r>
            <a:r>
              <a:rPr lang="en-US" dirty="0" smtClean="0">
                <a:hlinkClick r:id="rId3"/>
              </a:rPr>
              <a:t>modules</a:t>
            </a:r>
            <a:r>
              <a:rPr lang="en-US" dirty="0" smtClean="0"/>
              <a:t>  - Friday 12:30 pm - 1:30 pm</a:t>
            </a:r>
          </a:p>
          <a:p>
            <a:pPr lvl="0"/>
            <a:r>
              <a:rPr lang="en-US" dirty="0" smtClean="0"/>
              <a:t>Block: Ancillary</a:t>
            </a:r>
            <a:r>
              <a:rPr lang="en-US" dirty="0" smtClean="0"/>
              <a:t> </a:t>
            </a:r>
            <a:r>
              <a:rPr lang="en-US" dirty="0" smtClean="0"/>
              <a:t>bits</a:t>
            </a:r>
            <a:endParaRPr lang="en-US" dirty="0" smtClean="0"/>
          </a:p>
          <a:p>
            <a:pPr lvl="1"/>
            <a:r>
              <a:rPr lang="en-US" dirty="0" smtClean="0"/>
              <a:t>Ads,</a:t>
            </a:r>
            <a:r>
              <a:rPr lang="en-US" dirty="0" smtClean="0"/>
              <a:t> More Like This, </a:t>
            </a:r>
            <a:r>
              <a:rPr lang="en-US" dirty="0" smtClean="0"/>
              <a:t>Newsletter signup, Shopping cart contents, Social </a:t>
            </a:r>
            <a:r>
              <a:rPr lang="en-US" dirty="0" smtClean="0"/>
              <a:t>Sharing…</a:t>
            </a:r>
          </a:p>
          <a:p>
            <a:pPr lvl="0"/>
            <a:endParaRPr lang="en-US" sz="3200" kern="12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kern="1200" dirty="0" smtClean="0">
                <a:solidFill>
                  <a:schemeClr val="tx1"/>
                </a:solidFill>
                <a:ea typeface="+mj-ea"/>
              </a:rPr>
              <a:t>Drupal Core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4-08-07 at 5.56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45" y="1940564"/>
            <a:ext cx="4921161" cy="356784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Drupal Add-</a:t>
            </a:r>
            <a:r>
              <a:rPr lang="en-US" dirty="0" err="1" smtClean="0"/>
              <a:t>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r>
              <a:rPr lang="en-US" dirty="0" smtClean="0"/>
              <a:t>, Themes, Distributions</a:t>
            </a:r>
            <a:endParaRPr lang="en-US" dirty="0" smtClean="0"/>
          </a:p>
          <a:p>
            <a:r>
              <a:rPr lang="en-US" dirty="0" smtClean="0"/>
              <a:t>Found on Drupal.org</a:t>
            </a:r>
            <a:endParaRPr lang="en-US" dirty="0" smtClean="0"/>
          </a:p>
          <a:p>
            <a:r>
              <a:rPr lang="en-US" dirty="0" smtClean="0"/>
              <a:t>Community </a:t>
            </a:r>
            <a:r>
              <a:rPr lang="en-US" dirty="0" smtClean="0"/>
              <a:t>Contributed</a:t>
            </a:r>
          </a:p>
          <a:p>
            <a:r>
              <a:rPr lang="en-US" dirty="0" smtClean="0"/>
              <a:t>“Site Building”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Building: Plan!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Designing: </a:t>
            </a:r>
            <a:r>
              <a:rPr lang="en-US" dirty="0" smtClean="0"/>
              <a:t>Plan!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Editing: Just Edit! </a:t>
            </a:r>
          </a:p>
          <a:p>
            <a:pPr>
              <a:buNone/>
            </a:pPr>
            <a:r>
              <a:rPr lang="en-US" dirty="0" smtClean="0"/>
              <a:t>(Bonus: learn </a:t>
            </a:r>
            <a:r>
              <a:rPr lang="en-US" dirty="0" smtClean="0"/>
              <a:t>how it’s been put together. It</a:t>
            </a:r>
            <a:r>
              <a:rPr lang="en-US" dirty="0" smtClean="0"/>
              <a:t> will help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Welcome to Drupal | #midcamp                                                                                                                                               Drew Gorton | @dgorton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716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 to Drupal</vt:lpstr>
      <vt:lpstr>Agenda</vt:lpstr>
      <vt:lpstr>Drew Gorton</vt:lpstr>
      <vt:lpstr>Drupal from 50,000 Feet</vt:lpstr>
      <vt:lpstr>Worldview</vt:lpstr>
      <vt:lpstr>Terminology</vt:lpstr>
      <vt:lpstr>Drupal Core </vt:lpstr>
      <vt:lpstr>Drupal Add-Ons</vt:lpstr>
      <vt:lpstr>Common Workflows</vt:lpstr>
      <vt:lpstr>Drupal Community</vt:lpstr>
      <vt:lpstr>Getting Help</vt:lpstr>
      <vt:lpstr>Questions!</vt:lpstr>
    </vt:vector>
  </TitlesOfParts>
  <Company>Gorton Studios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Drupal</dc:title>
  <dc:creator>Drew Gorton</dc:creator>
  <cp:lastModifiedBy>Drew Gorton</cp:lastModifiedBy>
  <cp:revision>72</cp:revision>
  <dcterms:created xsi:type="dcterms:W3CDTF">2015-03-17T21:56:10Z</dcterms:created>
  <dcterms:modified xsi:type="dcterms:W3CDTF">2015-03-17T22:49:07Z</dcterms:modified>
</cp:coreProperties>
</file>