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38"/>
  </p:notesMasterIdLst>
  <p:sldIdLst>
    <p:sldId id="301" r:id="rId5"/>
    <p:sldId id="256" r:id="rId6"/>
    <p:sldId id="315" r:id="rId7"/>
    <p:sldId id="259" r:id="rId8"/>
    <p:sldId id="258" r:id="rId9"/>
    <p:sldId id="278" r:id="rId10"/>
    <p:sldId id="281" r:id="rId11"/>
    <p:sldId id="310" r:id="rId12"/>
    <p:sldId id="311" r:id="rId13"/>
    <p:sldId id="282" r:id="rId14"/>
    <p:sldId id="261" r:id="rId15"/>
    <p:sldId id="284" r:id="rId16"/>
    <p:sldId id="283" r:id="rId17"/>
    <p:sldId id="285" r:id="rId18"/>
    <p:sldId id="286" r:id="rId19"/>
    <p:sldId id="287" r:id="rId20"/>
    <p:sldId id="288" r:id="rId21"/>
    <p:sldId id="318" r:id="rId22"/>
    <p:sldId id="267" r:id="rId23"/>
    <p:sldId id="302" r:id="rId24"/>
    <p:sldId id="303" r:id="rId25"/>
    <p:sldId id="304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9" r:id="rId35"/>
    <p:sldId id="272" r:id="rId36"/>
    <p:sldId id="27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C0A4F3DE-E828-4EBC-9FE2-9E8FCE1BC531}">
          <p14:sldIdLst>
            <p14:sldId id="301"/>
            <p14:sldId id="256"/>
            <p14:sldId id="315"/>
            <p14:sldId id="259"/>
            <p14:sldId id="258"/>
            <p14:sldId id="278"/>
          </p14:sldIdLst>
        </p14:section>
        <p14:section name="Business" id="{F9FCEF5B-4E9D-4132-854C-5D8DDE9ABF73}">
          <p14:sldIdLst>
            <p14:sldId id="281"/>
            <p14:sldId id="310"/>
            <p14:sldId id="311"/>
            <p14:sldId id="282"/>
            <p14:sldId id="261"/>
            <p14:sldId id="284"/>
            <p14:sldId id="283"/>
            <p14:sldId id="285"/>
            <p14:sldId id="286"/>
            <p14:sldId id="287"/>
            <p14:sldId id="288"/>
            <p14:sldId id="318"/>
          </p14:sldIdLst>
        </p14:section>
        <p14:section name="System Architektur" id="{80851FF3-9617-4391-94FA-C0822094AAFB}">
          <p14:sldIdLst>
            <p14:sldId id="267"/>
            <p14:sldId id="302"/>
            <p14:sldId id="303"/>
            <p14:sldId id="30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69"/>
          </p14:sldIdLst>
        </p14:section>
        <p14:section name="Abschluss" id="{7F760D4F-1B14-4F75-9352-13661342FCD0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6F8AC-4776-4BC6-92C6-F4CDB378011B}" v="304" dt="2022-11-06T20:23:04.291"/>
    <p1510:client id="{534C996E-E025-CDE5-DE72-A5BFA823F42D}" v="172" dt="2022-11-06T13:03:08.190"/>
    <p1510:client id="{58D038D6-1BA5-07F6-6AA5-2676873CB0D1}" v="1530" dt="2022-11-06T16:38:22.912"/>
    <p1510:client id="{8AC7ACCE-A26F-F8CF-C623-266FA42F3F2A}" v="486" dt="2022-11-06T20:40:27.238"/>
    <p1510:client id="{CE444F0A-504E-F0C6-477D-87DA12B78105}" v="6" dt="2022-11-06T09:42:34.126"/>
    <p1510:client id="{D68639B2-5A0E-7130-CFFD-5898D6D3105C}" v="731" dt="2022-11-06T13:37:08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51196-BF3E-43A0-B7F7-17703D112B68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9258D-D4D8-47C8-A167-F16CEF3F09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4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 descr="Streifen_Titelmaster">
            <a:extLst>
              <a:ext uri="{FF2B5EF4-FFF2-40B4-BE49-F238E27FC236}">
                <a16:creationId xmlns:a16="http://schemas.microsoft.com/office/drawing/2014/main" id="{1EC94A30-95BC-BB17-B3B7-5330F4216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1"/>
            <a:ext cx="12192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03E99B5-4678-0F82-C469-3B6DC5771A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12192000" cy="37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4" name="Picture 32" descr="DHBW_d_Stuttgart_Folienmaster_RGB_090615">
            <a:extLst>
              <a:ext uri="{FF2B5EF4-FFF2-40B4-BE49-F238E27FC236}">
                <a16:creationId xmlns:a16="http://schemas.microsoft.com/office/drawing/2014/main" id="{5197CEF9-4C21-478F-6D7F-74C3A41B6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8" y="349250"/>
            <a:ext cx="4395464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635739" y="3716338"/>
            <a:ext cx="8915399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1197708" y="2133601"/>
            <a:ext cx="103632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3567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F825B4-0025-D2A3-630E-9F0C7DB5A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DDAF-AB00-4294-8007-0ECA1E8A4D70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143EB0-7FED-5DDD-A4FB-076CE769B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859E3F3-61E0-4234-AF8A-2A52122289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829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D8A73-2214-BD97-57E1-71A714726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F5E39-25BF-4339-ADD5-F4437561E2DD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F2CAD4-20B8-C077-7ADD-862D4B31F6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3BF5DC3-62CF-454E-84AE-94A372A33B9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90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0B925-AF4A-DDF6-D995-F417DC1BF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D11E-EB41-475D-A2F4-1153A91D530D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F189BA-AFBF-F85F-1C6A-FE80677151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BD299A6-E226-49B8-8314-D03EB004D1A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23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D508B-C6F0-6D8C-DC3F-185B15AD8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0A17-DD2C-4F22-A43B-840762752008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CF7F0D-208E-8EF0-021C-6276993275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929171-F10D-475A-BC3F-8A963D970A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549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5754" y="1447800"/>
            <a:ext cx="2625969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37846" y="1447800"/>
            <a:ext cx="7690338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533AD7-623D-0204-B610-7B8BAA837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442-C7B3-46E7-BEEA-B28CD0C9531C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EC58FC-4F45-5032-8C34-C45CD0CF7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DA925A7-0C38-4B06-8538-53128553437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17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FA66E-00EA-4204-8E89-25FED2A62DA2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98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706FE-5D06-4B9B-9DD2-7B70DD32ABC5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6FD0F1E-C72C-CE01-F3DA-5006193F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8" y="2192339"/>
            <a:ext cx="4083604" cy="183102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8E6E012-86AD-80D7-33F0-3A0D23D47E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7848" y="4175761"/>
            <a:ext cx="4083604" cy="19616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4F82074-E117-7C10-F4CE-6C6A9D14D1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38427" y="2192339"/>
            <a:ext cx="6203295" cy="183102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6C0DFE-E3A0-0917-B818-134203E33D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238427" y="4171408"/>
            <a:ext cx="6203295" cy="19616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899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F5828-F6C3-4D7F-9A69-7D7B0956894E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8E6E012-86AD-80D7-33F0-3A0D23D47E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7848" y="2743201"/>
            <a:ext cx="3418293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6C0DFE-E3A0-0917-B818-134203E33D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20016" y="2738846"/>
            <a:ext cx="3421705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317F265-2B2B-CD39-C3E1-B453B06DC8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141" y="2116127"/>
            <a:ext cx="342000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E8D36C31-FA42-25B2-E14A-19F4B7342D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8931" y="2116127"/>
            <a:ext cx="342000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EF4B46B-5DA6-E578-3C9D-27EF4ADA5EA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78932" y="2738846"/>
            <a:ext cx="3418293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2D01B84-BBF9-EAEC-6AF7-F50CFDBB03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721" y="2117547"/>
            <a:ext cx="342000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EC364B1-71E0-84D1-3A22-1FD4A9F4183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414838" y="2116127"/>
            <a:ext cx="0" cy="4127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C3C325-BD98-DB8A-39F7-FAF59B8F653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965758" y="2116127"/>
            <a:ext cx="0" cy="4127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3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2E914-9E47-41B3-AC55-7B70AE3E6DEF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BD7ADC3F-7221-E7D4-7859-4E82947E2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8033" y="2285999"/>
            <a:ext cx="3330388" cy="1529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DDE4BF3-9F60-3888-2237-1A922E3BA9B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30639" y="2286186"/>
            <a:ext cx="3330388" cy="15301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EE751B05-E336-EC67-A714-897202852D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3245" y="2286186"/>
            <a:ext cx="3330388" cy="15301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E688D6C4-737D-B830-4324-15337882B1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943" y="3815693"/>
            <a:ext cx="3330575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  <a:p>
            <a:pPr lvl="0"/>
            <a:r>
              <a:rPr lang="de-DE"/>
              <a:t>Zeile3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4A7978CD-8F81-DD6B-8006-DE2C78BF79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38033" y="4304999"/>
            <a:ext cx="3330388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40CB249B-BE9F-B643-39E3-D60F6F58B2E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30639" y="4304998"/>
            <a:ext cx="3330388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6E7FA17F-A8F8-4B64-0131-94DC4AB1904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23245" y="4304998"/>
            <a:ext cx="3330388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E18C107-2139-ECE7-5676-A15FDB610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2549" y="3831986"/>
            <a:ext cx="3330575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E5BA7309-731E-1056-63EC-8BA585350B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35155" y="3831986"/>
            <a:ext cx="3330575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2DB114C2-5419-6FFE-8629-4965791C93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846" y="5771448"/>
            <a:ext cx="3330575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00F12DDC-1591-F914-E568-32A28F1F55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30545" y="5764307"/>
            <a:ext cx="3330575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A0C44A0E-6B11-4F8F-E2D4-1DA2C5A597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3152" y="5771448"/>
            <a:ext cx="3330575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 marL="914400" indent="0">
              <a:lnSpc>
                <a:spcPct val="100000"/>
              </a:lnSpc>
              <a:buNone/>
              <a:defRPr sz="1400"/>
            </a:lvl3pPr>
            <a:lvl4pPr marL="1371600" indent="0">
              <a:lnSpc>
                <a:spcPct val="100000"/>
              </a:lnSpc>
              <a:buNone/>
              <a:defRPr sz="1400"/>
            </a:lvl4pPr>
            <a:lvl5pPr marL="1828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</p:spTree>
    <p:extLst>
      <p:ext uri="{BB962C8B-B14F-4D97-AF65-F5344CB8AC3E}">
        <p14:creationId xmlns:p14="http://schemas.microsoft.com/office/powerpoint/2010/main" val="355772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F1451-6134-ECCF-67DE-B5C120E10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CAF80-18D9-4DB9-8F36-CC126E1BFE1E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3058BB-C188-F323-3EDF-552176B769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4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37846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3569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16B1C-9D86-7620-F023-201B6BC4A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D001-F296-4B75-8D82-C28D50A71D4F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74A311-F497-956A-480A-DF939D7051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28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020637-0F8B-1D0D-C3A6-7E64B4FF0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C8BFC-6068-467A-B9DB-1CAEF2D6E58F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92EBD7-A5A8-1119-BA2D-9C31F1F76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84678E4-144C-46AE-96C2-C935FA5CBC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960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037F7C-24C4-8425-B204-3748C67121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726D-41A8-42E4-970C-6DD2302B756D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88F8A2-D380-4E09-79CB-44A719A02A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387C6C8-3CA0-4990-B911-4D8FABC37D1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71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9250B9-0739-8882-8609-6A905C8D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7845" y="1080294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6F7FE1E-D85B-5C03-2855-47E1378ACA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08831" y="412750"/>
            <a:ext cx="242667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4D6FEF3F-685D-4AE5-A27C-000B6935175A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FFA1E7-B036-E281-0A5E-8153C4BF8B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0093" y="6297613"/>
            <a:ext cx="11254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r>
              <a:rPr lang="de-DE" altLang="de-DE"/>
              <a:t>Seite </a:t>
            </a:r>
            <a:fld id="{56A787B2-FB07-4139-BB54-4AED39793F4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629C0C2D-9A27-E757-08C4-764D5EA7A1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016188" y="685800"/>
            <a:ext cx="7425535" cy="635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800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CCBA4E11-BE03-5FF0-F5A5-C94ACBC31E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277" y="6248400"/>
            <a:ext cx="10691446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800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5F39B641-55F1-BA3A-615B-2EBEF607E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338138"/>
            <a:ext cx="308661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3E8A6F57-0BF1-34D2-D793-74E32D0740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89985" y="725488"/>
            <a:ext cx="37513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de-DE" sz="1200">
                <a:solidFill>
                  <a:srgbClr val="5C6971"/>
                </a:solidFill>
              </a:rPr>
              <a:t>AAS Digital </a:t>
            </a:r>
            <a:r>
              <a:rPr lang="de-DE" sz="1200" err="1">
                <a:solidFill>
                  <a:srgbClr val="5C6971"/>
                </a:solidFill>
              </a:rPr>
              <a:t>Nameplate</a:t>
            </a:r>
            <a:endParaRPr lang="de-DE" sz="120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36B57A71-7D03-C1CD-A13B-9DEE07FF0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7846" y="2192338"/>
            <a:ext cx="10503877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6702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75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9397-A541-B64F-6EB1-A216EC0FC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>
                <a:cs typeface="Arial"/>
              </a:rPr>
              <a:t>„The digital </a:t>
            </a:r>
            <a:r>
              <a:rPr lang="de-DE" sz="2800" err="1">
                <a:cs typeface="Arial"/>
              </a:rPr>
              <a:t>twin</a:t>
            </a:r>
            <a:r>
              <a:rPr lang="de-DE" sz="2800">
                <a:cs typeface="Arial"/>
              </a:rPr>
              <a:t> </a:t>
            </a:r>
            <a:r>
              <a:rPr lang="de-DE" sz="2800" err="1">
                <a:cs typeface="Arial"/>
              </a:rPr>
              <a:t>is</a:t>
            </a:r>
            <a:r>
              <a:rPr lang="de-DE" sz="2800">
                <a:cs typeface="Arial"/>
              </a:rPr>
              <a:t> </a:t>
            </a:r>
            <a:r>
              <a:rPr lang="de-DE" sz="2800" err="1">
                <a:cs typeface="Arial"/>
              </a:rPr>
              <a:t>the</a:t>
            </a:r>
            <a:r>
              <a:rPr lang="de-DE" sz="2800">
                <a:cs typeface="Arial"/>
              </a:rPr>
              <a:t> </a:t>
            </a:r>
            <a:r>
              <a:rPr lang="de-DE" sz="2800" err="1">
                <a:cs typeface="Arial"/>
              </a:rPr>
              <a:t>foundation</a:t>
            </a:r>
            <a:r>
              <a:rPr lang="de-DE" sz="2800">
                <a:cs typeface="Arial"/>
              </a:rPr>
              <a:t> upon </a:t>
            </a:r>
            <a:r>
              <a:rPr lang="de-DE" sz="2800" err="1">
                <a:cs typeface="Arial"/>
              </a:rPr>
              <a:t>which</a:t>
            </a:r>
            <a:r>
              <a:rPr lang="de-DE" sz="2800">
                <a:cs typeface="Arial"/>
              </a:rPr>
              <a:t> all </a:t>
            </a:r>
            <a:r>
              <a:rPr lang="de-DE" sz="2800" err="1">
                <a:cs typeface="Arial"/>
              </a:rPr>
              <a:t>the</a:t>
            </a:r>
            <a:r>
              <a:rPr lang="de-DE" sz="2800">
                <a:cs typeface="Arial"/>
              </a:rPr>
              <a:t> potential </a:t>
            </a:r>
            <a:r>
              <a:rPr lang="de-DE" sz="2800" err="1">
                <a:cs typeface="Arial"/>
              </a:rPr>
              <a:t>of</a:t>
            </a:r>
            <a:r>
              <a:rPr lang="de-DE" sz="2800">
                <a:cs typeface="Arial"/>
              </a:rPr>
              <a:t> Industry 4.0 [...] </a:t>
            </a:r>
            <a:r>
              <a:rPr lang="de-DE" sz="2800" err="1">
                <a:cs typeface="Arial"/>
              </a:rPr>
              <a:t>is</a:t>
            </a:r>
            <a:r>
              <a:rPr lang="de-DE" sz="2800">
                <a:cs typeface="Arial"/>
              </a:rPr>
              <a:t> </a:t>
            </a:r>
            <a:r>
              <a:rPr lang="de-DE" sz="2800" err="1">
                <a:cs typeface="Arial"/>
              </a:rPr>
              <a:t>built</a:t>
            </a:r>
            <a:r>
              <a:rPr lang="de-DE" sz="2800">
                <a:cs typeface="Arial"/>
              </a:rPr>
              <a:t>.“</a:t>
            </a:r>
          </a:p>
          <a:p>
            <a:r>
              <a:rPr lang="de-DE">
                <a:cs typeface="Arial"/>
              </a:rPr>
              <a:t>-Andreas Kaufmann, Senior VP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Marketing &amp; Innovation bei R. Stahl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298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DB127-61A9-663E-43B1-32448D8C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Projektstrukturplan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25DFB-C725-6AC7-C36E-6627940E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098F7-3707-47A0-BDC2-5327323B4246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478813-88E0-A4CD-95A8-5A42EF389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81" y="2156896"/>
            <a:ext cx="9985963" cy="390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3AE8F1-6DCF-5A18-AE22-E94134604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92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5EEE4-A110-C6FE-8C60-139BD06A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Gantt Diagramm 3. Semester</a:t>
            </a:r>
            <a:endParaRPr lang="de-DE" noProof="0">
              <a:cs typeface="Arial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01A9D03-8DAD-2B57-21C2-E2D8322E0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36" y="2192338"/>
            <a:ext cx="10056453" cy="39036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14B3D7-DB42-7B2B-C561-B6E6AD3D1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11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BEF68A-A8DC-3FA3-1D8D-65C4985A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6AFDC-ED01-4501-A944-A5CBB12805E3}" type="datetime1">
              <a:rPr lang="de-DE" smtClean="0"/>
              <a:t>06.11.2022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56467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A9325-508E-4C7D-5D7D-3CCA653F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Standardisierung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06EF7-096D-8037-526F-CB618350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dirty="0">
                <a:solidFill>
                  <a:schemeClr val="bg2"/>
                </a:solidFill>
                <a:cs typeface="Arial"/>
              </a:rPr>
              <a:t>Wöchentliches Meeting</a:t>
            </a:r>
            <a:endParaRPr lang="de-DE">
              <a:solidFill>
                <a:schemeClr val="bg2"/>
              </a:solidFill>
              <a:ea typeface="ＭＳ Ｐゴシック"/>
              <a:cs typeface="+mn-lt"/>
            </a:endParaRPr>
          </a:p>
          <a:p>
            <a:pPr marL="855345" lvl="1" indent="-285750">
              <a:buFont typeface="Courier New"/>
              <a:buChar char="o"/>
            </a:pPr>
            <a:r>
              <a:rPr lang="de-DE" dirty="0">
                <a:solidFill>
                  <a:schemeClr val="bg2"/>
                </a:solidFill>
                <a:ea typeface="+mn-lt"/>
                <a:cs typeface="+mn-lt"/>
              </a:rPr>
              <a:t> „Weekly“</a:t>
            </a:r>
            <a:endParaRPr lang="de-DE" dirty="0">
              <a:solidFill>
                <a:schemeClr val="bg2"/>
              </a:solidFill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de-DE" dirty="0">
                <a:solidFill>
                  <a:schemeClr val="bg2"/>
                </a:solidFill>
                <a:cs typeface="Arial"/>
              </a:rPr>
              <a:t>Meeting Protokoll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9743F-9244-8152-2C2B-92242B8E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5D65F-8111-481F-BB82-82189A3FB29E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644BAE9-95DE-E527-4E5A-979E8615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34" y="1080294"/>
            <a:ext cx="2426677" cy="497548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0CB9F1-7907-0B88-156A-E32945306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44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E74DC-044C-52CA-CA0E-21CF903F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Standardisierung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4215-834C-00FE-C699-1CEDF9BB6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sz="1800" dirty="0">
                <a:cs typeface="Arial"/>
              </a:rPr>
              <a:t>Zeiterfassung Template </a:t>
            </a:r>
          </a:p>
          <a:p>
            <a:pPr marL="741045" lvl="1" indent="-342900">
              <a:buFont typeface="Courier New"/>
              <a:buChar char="o"/>
            </a:pPr>
            <a:r>
              <a:rPr lang="de-DE" sz="1800" dirty="0">
                <a:solidFill>
                  <a:srgbClr val="5C6971"/>
                </a:solidFill>
                <a:cs typeface="Arial"/>
              </a:rPr>
              <a:t>Genutzt für Zeiterfassungsanalyse</a:t>
            </a:r>
            <a:endParaRPr lang="de-DE" sz="1800" dirty="0">
              <a:cs typeface="Arial"/>
            </a:endParaRP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6EFE737-1758-4534-2B24-21E8F5D01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8765" y="2440633"/>
            <a:ext cx="5693180" cy="31347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CE756-68D3-C5B6-B7B5-7A4B2AF5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5EB75-85E5-4097-A0F1-B72837B0F153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F5DF0-3604-6125-8958-A1D31FF05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06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67E-AEEC-E2AB-6C00-CEE0B07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Zeiterfassungsanalyse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DDDABA82-0E04-39EF-8CAD-D75CF03C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782" y="1962695"/>
            <a:ext cx="9040527" cy="413330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4BC84E-509D-2A58-385F-7F921A31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69362-5B07-4019-A66B-9D5D8A27F6EE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B072BB-AFBD-74DF-03D6-57EFBE46C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65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AD596-9E4B-B91C-74D2-7721EBE8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Risikoanalyse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523832-44CF-640D-7A7A-D8FF9A11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007F2-6716-4226-85F9-88B8B6CDCBE1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7B6E355D-234A-8A13-E0C3-F75B8F07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577" y="1917664"/>
            <a:ext cx="5846415" cy="390366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1265A9-BBCC-1F44-F9C6-453E08CF3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0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FD231-FD0D-3A2E-F8DA-63677716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Quantitative und Qualitative Vorteile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2AD1D-9F14-0B78-F911-AEF20489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>
                <a:cs typeface="Arial"/>
              </a:rPr>
              <a:t>Automatisierung des </a:t>
            </a:r>
            <a:r>
              <a:rPr lang="de-DE" err="1">
                <a:cs typeface="Arial"/>
              </a:rPr>
              <a:t>Nameplating</a:t>
            </a:r>
            <a:endParaRPr lang="de-DE">
              <a:cs typeface="Arial"/>
            </a:endParaRPr>
          </a:p>
          <a:p>
            <a:pPr marL="741045" lvl="1" indent="-285750">
              <a:buFont typeface="Courier New"/>
              <a:buChar char="o"/>
            </a:pPr>
            <a:r>
              <a:rPr lang="de-DE">
                <a:solidFill>
                  <a:srgbClr val="5C6971"/>
                </a:solidFill>
                <a:ea typeface="+mn-lt"/>
                <a:cs typeface="+mn-lt"/>
              </a:rPr>
              <a:t>Einsparung in Arbeitnehmerkosten: Braucht nur 1 Arbeitnehmer zur Wartung</a:t>
            </a:r>
            <a:endParaRPr lang="de-DE">
              <a:cs typeface="Arial"/>
            </a:endParaRPr>
          </a:p>
          <a:p>
            <a:pPr>
              <a:buFont typeface="Arial"/>
              <a:buChar char="•"/>
            </a:pPr>
            <a:r>
              <a:rPr lang="de-DE">
                <a:cs typeface="Arial"/>
              </a:rPr>
              <a:t>Einfachere Informationssammlung für Endnutzer bzw. Arbeitnehmer</a:t>
            </a:r>
          </a:p>
          <a:p>
            <a:pPr marL="741045" lvl="1" indent="-285750">
              <a:buFont typeface="Courier New"/>
              <a:buChar char="o"/>
            </a:pPr>
            <a:r>
              <a:rPr lang="de-DE">
                <a:solidFill>
                  <a:srgbClr val="5C6971"/>
                </a:solidFill>
                <a:cs typeface="Arial"/>
              </a:rPr>
              <a:t>Produktivitätssteigerung</a:t>
            </a:r>
          </a:p>
          <a:p>
            <a:pPr marL="741045" lvl="1" indent="-285750">
              <a:buFont typeface="Courier New"/>
              <a:buChar char="o"/>
            </a:pPr>
            <a:r>
              <a:rPr lang="de-DE">
                <a:solidFill>
                  <a:srgbClr val="5C6971"/>
                </a:solidFill>
                <a:cs typeface="Arial"/>
              </a:rPr>
              <a:t>Effizienzsteigerung durch höherqualitativere Illustration bzw. Aufwertung</a:t>
            </a:r>
          </a:p>
          <a:p>
            <a:pPr marL="742950" lvl="1" indent="-285750">
              <a:buFont typeface="Courier New"/>
              <a:buChar char="o"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38941-AD14-4EFF-A3CC-9E9E4F95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63D88D-3EC2-4C64-90C7-2E183E5E59AB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634F6-090C-E975-2F69-6EB2F0B76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4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2A422-D434-6C7B-7804-A002523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Business Case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D16BC-EF36-6557-9984-9458324ADE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sz="1800" dirty="0">
                <a:cs typeface="Arial"/>
              </a:rPr>
              <a:t>Fixkosten: </a:t>
            </a:r>
          </a:p>
          <a:p>
            <a:pPr marL="855345" lvl="1" indent="-342900">
              <a:buFont typeface="Courier New,monospace"/>
              <a:buChar char="o"/>
            </a:pPr>
            <a:r>
              <a:rPr lang="de-DE" sz="1800" dirty="0" err="1">
                <a:solidFill>
                  <a:srgbClr val="5C6971"/>
                </a:solidFill>
                <a:ea typeface="+mn-lt"/>
                <a:cs typeface="+mn-lt"/>
              </a:rPr>
              <a:t>JetBrains</a:t>
            </a:r>
            <a:r>
              <a:rPr lang="de-DE" sz="1800" dirty="0">
                <a:solidFill>
                  <a:srgbClr val="5C6971"/>
                </a:solidFill>
                <a:ea typeface="+mn-lt"/>
                <a:cs typeface="+mn-lt"/>
              </a:rPr>
              <a:t> </a:t>
            </a:r>
            <a:r>
              <a:rPr lang="de-DE" sz="1800" dirty="0" err="1">
                <a:solidFill>
                  <a:srgbClr val="5C6971"/>
                </a:solidFill>
                <a:ea typeface="+mn-lt"/>
                <a:cs typeface="+mn-lt"/>
              </a:rPr>
              <a:t>Webstorm</a:t>
            </a:r>
            <a:r>
              <a:rPr lang="de-DE" sz="1800" dirty="0">
                <a:solidFill>
                  <a:srgbClr val="5C6971"/>
                </a:solidFill>
                <a:ea typeface="+mn-lt"/>
                <a:cs typeface="+mn-lt"/>
              </a:rPr>
              <a:t> Lizenzen</a:t>
            </a:r>
            <a:endParaRPr lang="de-DE" sz="1800" dirty="0">
              <a:ea typeface="+mn-lt"/>
              <a:cs typeface="+mn-lt"/>
            </a:endParaRPr>
          </a:p>
          <a:p>
            <a:pPr marL="855345" lvl="1" indent="-342900">
              <a:buFont typeface="Courier New,monospace"/>
              <a:buChar char="o"/>
            </a:pPr>
            <a:r>
              <a:rPr lang="de-DE" sz="1800" dirty="0">
                <a:solidFill>
                  <a:srgbClr val="5C6971"/>
                </a:solidFill>
                <a:ea typeface="+mn-lt"/>
                <a:cs typeface="+mn-lt"/>
              </a:rPr>
              <a:t>Energie &amp; Internet</a:t>
            </a:r>
            <a:endParaRPr lang="de-DE" sz="18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de-DE" sz="1800" dirty="0">
                <a:cs typeface="Arial"/>
              </a:rPr>
              <a:t>Variable Kosten:</a:t>
            </a:r>
          </a:p>
          <a:p>
            <a:pPr marL="855345" lvl="1" indent="-342900">
              <a:buFont typeface="Courier New"/>
              <a:buChar char="o"/>
            </a:pPr>
            <a:r>
              <a:rPr lang="de-DE" sz="1800" dirty="0">
                <a:solidFill>
                  <a:srgbClr val="5C6971"/>
                </a:solidFill>
                <a:cs typeface="Arial"/>
              </a:rPr>
              <a:t>Ca. 150 Stunden Freelancer-Kosten</a:t>
            </a:r>
            <a:endParaRPr lang="de-DE" sz="1800" dirty="0">
              <a:cs typeface="Arial"/>
            </a:endParaRPr>
          </a:p>
          <a:p>
            <a:pPr marL="512445" lvl="1" indent="0"/>
            <a:endParaRPr lang="de-DE">
              <a:cs typeface="Arial"/>
            </a:endParaRP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9B4BA3C-244A-FD61-8B2F-0635F2377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5292" y="4049334"/>
            <a:ext cx="4663694" cy="180050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7A25B-0012-7102-240B-C69CFE08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2C621-EB83-467E-9D28-3A7B2746B88A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9" name="Grafik 9" descr="Ein Bild, das Tisch enthält.&#10;&#10;Beschreibung automatisch generiert.">
            <a:extLst>
              <a:ext uri="{FF2B5EF4-FFF2-40B4-BE49-F238E27FC236}">
                <a16:creationId xmlns:a16="http://schemas.microsoft.com/office/drawing/2014/main" id="{1D957CD5-9418-7484-493A-BBDF1914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4" y="1757973"/>
            <a:ext cx="4653886" cy="1931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F99FE-CD49-7593-298F-F953A81E8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7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5A0C51-91D1-C3B6-5D4F-7F675C1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/>
          <a:p>
            <a:r>
              <a:rPr lang="en-US" dirty="0">
                <a:cs typeface="Arial"/>
              </a:rPr>
              <a:t>System </a:t>
            </a:r>
            <a:r>
              <a:rPr lang="en-US" dirty="0" err="1">
                <a:cs typeface="Arial"/>
              </a:rPr>
              <a:t>Architektur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3265E49-F21C-982A-222D-95C6E770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E183-FDEB-0DA4-E101-3F5866A4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8831" y="412750"/>
            <a:ext cx="2426677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C2FB32D-6705-427F-A20E-15A7EEC88A7F}" type="datetime1">
              <a:rPr lang="de-DE" smtClean="0"/>
              <a:t>06.11.2022</a:t>
            </a:fld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DB5283-06D8-0B1F-6CD8-5741F2F7A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84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732A8-5A12-FE2D-C9DB-752B260B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System Architektur </a:t>
            </a:r>
            <a:r>
              <a:rPr lang="de-DE" dirty="0"/>
              <a:t>- </a:t>
            </a:r>
            <a:r>
              <a:rPr lang="de-DE" noProof="0" dirty="0"/>
              <a:t>Grundkonzepte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EDBB41F-5B24-D280-D10A-FAF95E72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5"/>
          <a:stretch/>
        </p:blipFill>
        <p:spPr bwMode="auto">
          <a:xfrm>
            <a:off x="2089637" y="1918494"/>
            <a:ext cx="8012725" cy="4037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98E86D-504A-D504-66D2-7C7224F63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19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9A37CD-1A30-100B-AC7D-BA329D17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E0C36-4E5E-46AA-8F13-9BE6302D3A19}" type="datetime1">
              <a:rPr lang="de-DE" smtClean="0"/>
              <a:t>06.11.2022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007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B8B530-89CE-BEDB-6C18-80C8DBAFA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Präsentation Softwareengineering TINF21C Semester 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C0BED2-0B0C-4975-C9CE-1C1E2CA4B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Team 2 - AAS Digital </a:t>
            </a:r>
            <a:r>
              <a:rPr lang="de-DE" noProof="0" err="1"/>
              <a:t>Nameplate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6032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C90C6-D45B-0B88-BDBB-8F1F79B9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- Systemverteilung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DFDA5-5EA8-BB3C-5CE6-890E5C5F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1BA0-E333-45BC-9B20-CD2A49C3401C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BBD4CC1-D870-8084-9F83-E9CAB36C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5"/>
          <a:stretch/>
        </p:blipFill>
        <p:spPr bwMode="auto">
          <a:xfrm>
            <a:off x="3419553" y="2319023"/>
            <a:ext cx="5540220" cy="365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50CBC3-8D0A-12FE-CD05-2E26B13A8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3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1B4B1-D66A-94CA-1162-BB5C717E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- Module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B2A1D-3C7B-8208-E658-98289E87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3D7FD-8DC6-4268-9D43-C9148513DFE6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64066358-44A0-250A-070A-3FA366190B3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User Interface </a:t>
            </a:r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Interaktion mit dem Benutzer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 err="1"/>
              <a:t>React</a:t>
            </a:r>
            <a:r>
              <a:rPr lang="de-DE" noProof="0"/>
              <a:t> </a:t>
            </a:r>
            <a:r>
              <a:rPr lang="de-DE" noProof="0" err="1"/>
              <a:t>framework</a:t>
            </a: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3FF581B8-7B07-4F3F-B6DA-355675BBF0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QR-Code </a:t>
            </a:r>
            <a:r>
              <a:rPr lang="en-GB" err="1"/>
              <a:t>generieren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Text </a:t>
            </a:r>
            <a:r>
              <a:rPr lang="en-GB" err="1"/>
              <a:t>anordnen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Bilder</a:t>
            </a:r>
            <a:r>
              <a:rPr lang="en-GB"/>
              <a:t> </a:t>
            </a:r>
            <a:r>
              <a:rPr lang="en-GB" err="1"/>
              <a:t>anordnen</a:t>
            </a:r>
            <a:r>
              <a:rPr lang="en-GB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Nameplate SVG </a:t>
            </a:r>
            <a:r>
              <a:rPr lang="en-GB" err="1"/>
              <a:t>erstellen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19456E2-41BD-ED29-6049-35F73BCFFE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noProof="0" dirty="0"/>
              <a:t>MOD01 Web Interface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5D0B1994-A4F9-1E56-3F61-4A34A0309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noProof="0" dirty="0"/>
              <a:t>MOD02 Data Acquisition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9860805E-1197-CB11-CDFC-32366380AECC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Daten über REST-API abrufen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noProof="0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Daten filtern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Fehlende Daten auflisten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Datenstruktur aufarbeiten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noProof="0"/>
              <a:t>Bilder laden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83882FBE-BABE-043A-DA08-1447503FAC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721" y="2117547"/>
            <a:ext cx="3517465" cy="438150"/>
          </a:xfrm>
        </p:spPr>
        <p:txBody>
          <a:bodyPr/>
          <a:lstStyle/>
          <a:p>
            <a:r>
              <a:rPr lang="de-DE" b="1" noProof="0" dirty="0"/>
              <a:t>MOD03 </a:t>
            </a:r>
            <a:r>
              <a:rPr lang="de-DE" b="1" noProof="0" dirty="0" err="1"/>
              <a:t>Nameplate</a:t>
            </a:r>
            <a:r>
              <a:rPr lang="de-DE" b="1" noProof="0" dirty="0"/>
              <a:t> Generation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54924E-0C85-0444-48B3-D05D74357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0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C5AB47C-BB53-620C-E95F-52CA3E4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System Architektur - Module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3F1C5E-58F0-E032-4A33-538979B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7E69B-7831-4BC8-B27B-9A9C9E7FD771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EF15605B-29C0-3B0D-9003-77DA582E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83" y="2140744"/>
            <a:ext cx="8862634" cy="363696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B06A266-FA9D-90A5-3205-495D139BE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4BD1E-FED0-444F-B158-12434D3FB655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REQ1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Responsive and compatible GUI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REQ2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Dark and light mode menu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58261001"/>
              </p:ext>
            </p:extLst>
          </p:nvPr>
        </p:nvGraphicFramePr>
        <p:xfrm>
          <a:off x="5237817" y="2192343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911821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User Interface soll auf Geräten mit verschiedenen Bildschirmgrößen und Browsern funktionieren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53904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Tests auf verschiedenen Browsern und Geräten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64728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804628256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kern="150" dirty="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Ein Knopf, der zwischen einem Dark- und einem Light-Mode umschaltet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Benutzer kann auf einen Knopf drücken und ein dunkleres oder helleres Farbschema wird angewandt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59D40CB-4561-34C2-5DD8-4AAF24CF2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2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79ED62-C4CB-4D49-9C63-54E02EB9CD11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REQ3</a:t>
            </a:r>
            <a:r>
              <a:rPr lang="de-DE" b="1" kern="150" dirty="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endParaRPr lang="de-DE" sz="1800" b="1" kern="15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1800" b="1" kern="1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Download </a:t>
            </a:r>
            <a:r>
              <a:rPr lang="de-DE" sz="1800" b="1" kern="150" dirty="0" err="1">
                <a:effectLst/>
                <a:latin typeface="Arial"/>
                <a:ea typeface="Times New Roman" panose="02020603050405020304" pitchFamily="18" charset="0"/>
                <a:cs typeface="Arial"/>
              </a:rPr>
              <a:t>menu</a:t>
            </a:r>
            <a:r>
              <a:rPr lang="de-DE" sz="1800" b="1" kern="1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</a:t>
            </a:r>
            <a:r>
              <a:rPr lang="de-DE" sz="1800" b="1" kern="150" dirty="0" err="1">
                <a:effectLst/>
                <a:latin typeface="Arial"/>
                <a:ea typeface="Times New Roman" panose="02020603050405020304" pitchFamily="18" charset="0"/>
                <a:cs typeface="Arial"/>
              </a:rPr>
              <a:t>for</a:t>
            </a:r>
            <a:r>
              <a:rPr lang="de-DE" sz="1800" b="1" kern="1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SVG and </a:t>
            </a:r>
            <a:r>
              <a:rPr lang="de-DE" b="1" kern="150" dirty="0">
                <a:latin typeface="Arial"/>
                <a:ea typeface="Times New Roman" panose="02020603050405020304" pitchFamily="18" charset="0"/>
                <a:cs typeface="Arial"/>
              </a:rPr>
              <a:t>PNG</a:t>
            </a:r>
          </a:p>
          <a:p>
            <a:r>
              <a:rPr lang="de-DE" b="1" kern="150" dirty="0" err="1">
                <a:latin typeface="Arial"/>
                <a:ea typeface="Times New Roman" panose="02020603050405020304" pitchFamily="18" charset="0"/>
                <a:cs typeface="Arial"/>
              </a:rPr>
              <a:t>format</a:t>
            </a:r>
            <a:endParaRPr lang="de-DE" sz="1800" b="1" kern="150" dirty="0" err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REQ4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Search functionality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898580545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442700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Nameplates</a:t>
                      </a:r>
                      <a:r>
                        <a:rPr lang="de-DE" dirty="0"/>
                        <a:t> können heruntergeladen werden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632428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Benutzer kann eine SVG- oder PNG-Version der aktuell betrachteten </a:t>
                      </a:r>
                      <a:r>
                        <a:rPr lang="de-DE" dirty="0" err="1"/>
                        <a:t>Nameplate</a:t>
                      </a:r>
                      <a:r>
                        <a:rPr lang="de-DE" dirty="0"/>
                        <a:t> herunterladen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252971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499607557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der Asset Liste können Assets nach Namen gefiltert werden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Benutzer kann in einer Suchleiste den Namen eines gesuchten Assets angeben und so die Liste filtern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74B023-30FC-A240-FC9A-CB8EAF440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3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98B66-438E-47D5-9F98-1A748D688CA8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REQ5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Navigation buttons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REQ6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QR-code generator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82782212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882264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kern="150" dirty="0"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Knöpfe, die eine Rückkehr zu der vorherigen Ansicht oder zum Home-Screen ermöglichen</a:t>
                      </a:r>
                      <a:endParaRPr lang="de-DE" kern="150" dirty="0">
                        <a:effectLst/>
                        <a:latin typeface="Arial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Benutzer kann die Navigationsknöpfe benutzen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52906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602931986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Programm kann einen QR-Code mit einem Text als Inhalt generieren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QR-Code wird entsprechend des DIN-Standards generiert und ist für Geräte lesbar.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8622E7-CFBA-F7EB-10C1-48FBE417D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0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89445-4797-4ED8-B49F-BF6104A4386C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REQ7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Nameplate generator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REQ8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Nameplate preview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987954070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605199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Programm kann aus Daten eine </a:t>
                      </a:r>
                      <a:r>
                        <a:rPr lang="de-DE" dirty="0" err="1"/>
                        <a:t>Nameplate</a:t>
                      </a:r>
                      <a:r>
                        <a:rPr lang="de-DE" dirty="0"/>
                        <a:t> generieren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864570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Nameplate entsprechend dem DIN-Standard werden generiert und enthalten alle nötigen Daten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45828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634613594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Anwendung kann ein Preview-Fester öffnen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Benutzer kann auf die generierte </a:t>
                      </a:r>
                      <a:r>
                        <a:rPr lang="de-DE" dirty="0" err="1"/>
                        <a:t>Nameplate</a:t>
                      </a:r>
                      <a:r>
                        <a:rPr lang="de-DE" dirty="0"/>
                        <a:t> klicken und sich eine vergrößerte Vorschau ansehen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96501A-8402-E10B-389C-E61969133F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05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4A54C-C4C7-4044-A177-5DEFC0783FC9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REQ9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 handling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1124890"/>
              </p:ext>
            </p:extLst>
          </p:nvPr>
        </p:nvGraphicFramePr>
        <p:xfrm>
          <a:off x="5237817" y="2195515"/>
          <a:ext cx="6203295" cy="191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49979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Anwendung kann Fehler verarbeiten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988170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in der Anwendung erzeugen eine Warnung, führen aber nicht zu abstürzen oder falschem Verhalten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74786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9BBBC-2329-6DCC-D253-A85502A5526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D7EAC6-4F9B-E4E8-4161-EBE4ED576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1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022FC2-F8FD-438A-B7C7-82A7CF90DD38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NREQ1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User-friendly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NREQ2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64047452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420941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Website ist so gestaltet, dass sie ein Benutzer ohne Erfahrung bedienen kann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601344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unerfahrener Nutzer sollte innerhalb von 2 min navigieren können und Funktionen in 30 sec finden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240537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4040722133"/>
              </p:ext>
            </p:extLst>
          </p:nvPr>
        </p:nvGraphicFramePr>
        <p:xfrm>
          <a:off x="5238750" y="4171950"/>
          <a:ext cx="6203295" cy="203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Website hat eine angemessene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Ladezeiten sind der Hardware und Internetverbindung angemessen und immer im Bereich von einigen Sekunden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4425FE-6951-BB9C-4FE8-0A6F7B73A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9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BB753-225A-485C-856B-DB3B25012F83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NREQ3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Reliability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NREQ4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Maintainability</a:t>
            </a:r>
          </a:p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89529975"/>
              </p:ext>
            </p:extLst>
          </p:nvPr>
        </p:nvGraphicFramePr>
        <p:xfrm>
          <a:off x="5237817" y="2192341"/>
          <a:ext cx="620329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605199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Anwendung muss zuverlässig richtige Daten anzeigen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864570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Die Nameplates werden passend zum DIN Standard und mit den korrekten Daten generiert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45828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913B45B-3239-2CBB-5956-33E03FFC400F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446182943"/>
              </p:ext>
            </p:extLst>
          </p:nvPr>
        </p:nvGraphicFramePr>
        <p:xfrm>
          <a:off x="5238750" y="4171950"/>
          <a:ext cx="6203295" cy="1961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63985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Anwendung kann gewartet werden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1013336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Jeder Entwickler kann den Quellcode verstehen und wenn nötig Änderungen machen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20FE3F-6673-79CF-8BBC-1A05B36E1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4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ussdiagramm: Prozess 21">
            <a:extLst>
              <a:ext uri="{FF2B5EF4-FFF2-40B4-BE49-F238E27FC236}">
                <a16:creationId xmlns:a16="http://schemas.microsoft.com/office/drawing/2014/main" id="{08B3014E-50AE-06F2-21B8-2671C5FCA861}"/>
              </a:ext>
            </a:extLst>
          </p:cNvPr>
          <p:cNvSpPr/>
          <p:nvPr/>
        </p:nvSpPr>
        <p:spPr bwMode="auto">
          <a:xfrm>
            <a:off x="2682764" y="1795744"/>
            <a:ext cx="1505605" cy="1860751"/>
          </a:xfrm>
          <a:prstGeom prst="flowChart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BC8BCC04-16B4-203D-C3B5-04C1ED525C00}"/>
              </a:ext>
            </a:extLst>
          </p:cNvPr>
          <p:cNvSpPr/>
          <p:nvPr/>
        </p:nvSpPr>
        <p:spPr bwMode="auto">
          <a:xfrm>
            <a:off x="4430110" y="1835159"/>
            <a:ext cx="1505605" cy="1860751"/>
          </a:xfrm>
          <a:prstGeom prst="flowChart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4" name="Grafik 15" descr="Männliches Profil mit einfarbiger Füllung">
            <a:extLst>
              <a:ext uri="{FF2B5EF4-FFF2-40B4-BE49-F238E27FC236}">
                <a16:creationId xmlns:a16="http://schemas.microsoft.com/office/drawing/2014/main" id="{27B4CBB0-B0CE-5090-23D2-90DFA7DE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2" y="1828799"/>
            <a:ext cx="2175639" cy="2123088"/>
          </a:xfrm>
          <a:prstGeom prst="rect">
            <a:avLst/>
          </a:prstGeom>
        </p:spPr>
      </p:pic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417760A8-50CF-854C-DC4C-38FB9DBB453D}"/>
              </a:ext>
            </a:extLst>
          </p:cNvPr>
          <p:cNvSpPr/>
          <p:nvPr/>
        </p:nvSpPr>
        <p:spPr bwMode="auto">
          <a:xfrm>
            <a:off x="6164317" y="1795745"/>
            <a:ext cx="1505605" cy="1860751"/>
          </a:xfrm>
          <a:prstGeom prst="flowChart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7" name="Grafik 15" descr="Männliches Profil mit einfarbiger Füllung">
            <a:extLst>
              <a:ext uri="{FF2B5EF4-FFF2-40B4-BE49-F238E27FC236}">
                <a16:creationId xmlns:a16="http://schemas.microsoft.com/office/drawing/2014/main" id="{8D0FB3B7-35E6-C5EC-AC22-FB5555F9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871" y="1828799"/>
            <a:ext cx="2175639" cy="212308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6802C-FB78-2BF2-EDE3-57FA8F99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C16A16-1D33-41FA-901A-A29A7B469491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5" name="Grafik 3" descr="Ein Bild, das Person, Wand, Mann, Anzug enthält.&#10;&#10;Beschreibung automatisch generiert.">
            <a:extLst>
              <a:ext uri="{FF2B5EF4-FFF2-40B4-BE49-F238E27FC236}">
                <a16:creationId xmlns:a16="http://schemas.microsoft.com/office/drawing/2014/main" id="{BD8B08FE-5DF5-4738-58C8-E26D7DF2C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97" t="24336" r="31126" b="-885"/>
          <a:stretch/>
        </p:blipFill>
        <p:spPr>
          <a:xfrm>
            <a:off x="912957" y="1834302"/>
            <a:ext cx="1507350" cy="1991210"/>
          </a:xfrm>
          <a:prstGeom prst="rect">
            <a:avLst/>
          </a:prstGeom>
        </p:spPr>
      </p:pic>
      <p:pic>
        <p:nvPicPr>
          <p:cNvPr id="9" name="Grafik 8" descr="Ein Bild, das Person, Wand, Kleidung, drinnen enthält.&#10;&#10;Beschreibung automatisch generiert.">
            <a:extLst>
              <a:ext uri="{FF2B5EF4-FFF2-40B4-BE49-F238E27FC236}">
                <a16:creationId xmlns:a16="http://schemas.microsoft.com/office/drawing/2014/main" id="{C8F546D6-4FF9-4594-B6E5-F4E249869E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0" t="15172" r="19457" b="25172"/>
          <a:stretch/>
        </p:blipFill>
        <p:spPr>
          <a:xfrm>
            <a:off x="9693679" y="1834302"/>
            <a:ext cx="1495606" cy="1931926"/>
          </a:xfrm>
          <a:prstGeom prst="rect">
            <a:avLst/>
          </a:prstGeom>
        </p:spPr>
      </p:pic>
      <p:pic>
        <p:nvPicPr>
          <p:cNvPr id="7" name="Grafik 6" descr="Ein Bild, das Person, darstellend enthält.&#10;&#10;Beschreibung automatisch generiert.">
            <a:extLst>
              <a:ext uri="{FF2B5EF4-FFF2-40B4-BE49-F238E27FC236}">
                <a16:creationId xmlns:a16="http://schemas.microsoft.com/office/drawing/2014/main" id="{EAC77ECB-CC5E-44FE-C6F5-6DEB82ABF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166" y="1834302"/>
            <a:ext cx="1483776" cy="1928893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7AF8C2C-8CB9-1880-A2AA-0FE60DB7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11861"/>
              </p:ext>
            </p:extLst>
          </p:nvPr>
        </p:nvGraphicFramePr>
        <p:xfrm>
          <a:off x="815162" y="3987209"/>
          <a:ext cx="10507992" cy="414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332">
                  <a:extLst>
                    <a:ext uri="{9D8B030D-6E8A-4147-A177-3AD203B41FA5}">
                      <a16:colId xmlns:a16="http://schemas.microsoft.com/office/drawing/2014/main" val="2430590316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98739474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1623479026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1418092971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2766506895"/>
                    </a:ext>
                  </a:extLst>
                </a:gridCol>
                <a:gridCol w="1751332">
                  <a:extLst>
                    <a:ext uri="{9D8B030D-6E8A-4147-A177-3AD203B41FA5}">
                      <a16:colId xmlns:a16="http://schemas.microsoft.com/office/drawing/2014/main" val="2950226626"/>
                    </a:ext>
                  </a:extLst>
                </a:gridCol>
              </a:tblGrid>
              <a:tr h="207347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Projektleiter  </a:t>
                      </a:r>
                      <a:endParaRPr lang="en-US" sz="14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MatNr.: 2046437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inf21196@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Produktmanager  </a:t>
                      </a:r>
                      <a:endParaRPr lang="en-US" sz="14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</a:t>
                      </a: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5092344 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inf21083@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Systemarchitekt  </a:t>
                      </a:r>
                      <a:endParaRPr lang="en-US" sz="14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 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4125838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inf21059@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Technische Dokumentation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  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3529514</a:t>
                      </a:r>
                      <a:endParaRPr lang="de-DE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inf21050@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Testmanager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  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 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1480916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inf21006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@lehre.dhbw-stuttgart.de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tx1"/>
                          </a:solidFill>
                        </a:rPr>
                        <a:t>Softwareentwickler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MatNr.:</a:t>
                      </a: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 9218663</a:t>
                      </a:r>
                      <a:endParaRPr lang="en-US" sz="14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E-Mail: inf21174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400" i="0" u="none" strike="noStrike" noProof="0">
                          <a:solidFill>
                            <a:schemeClr val="bg2"/>
                          </a:solidFill>
                        </a:rPr>
                        <a:t>@lehre.dhbw-stuttgart.de</a:t>
                      </a:r>
                      <a:endParaRPr lang="en-US" i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8718"/>
                  </a:ext>
                </a:extLst>
              </a:tr>
              <a:tr h="2073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40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7958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EA9CC4C-A7B3-A175-0FEC-1FC82DE35378}"/>
              </a:ext>
            </a:extLst>
          </p:cNvPr>
          <p:cNvSpPr txBox="1"/>
          <p:nvPr/>
        </p:nvSpPr>
        <p:spPr>
          <a:xfrm>
            <a:off x="832884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/>
              </a:rPr>
              <a:t>Adrian Khairi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95FAB-9013-7CC1-FB89-AD5557A51292}"/>
              </a:ext>
            </a:extLst>
          </p:cNvPr>
          <p:cNvSpPr txBox="1"/>
          <p:nvPr/>
        </p:nvSpPr>
        <p:spPr>
          <a:xfrm>
            <a:off x="2604977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/>
              </a:rPr>
              <a:t>Sophie Kirschner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8ABBE0-FAEC-ACFB-25E0-98751B99B900}"/>
              </a:ext>
            </a:extLst>
          </p:cNvPr>
          <p:cNvSpPr txBox="1"/>
          <p:nvPr/>
        </p:nvSpPr>
        <p:spPr>
          <a:xfrm>
            <a:off x="4368209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/>
              </a:rPr>
              <a:t>Mika Kuge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F751B-F59E-AC1C-172A-12D388F07ED9}"/>
              </a:ext>
            </a:extLst>
          </p:cNvPr>
          <p:cNvSpPr txBox="1"/>
          <p:nvPr/>
        </p:nvSpPr>
        <p:spPr>
          <a:xfrm>
            <a:off x="6095999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/>
              </a:rPr>
              <a:t>Maris Koch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75D2-D004-EE02-11EF-09F70F033AAB}"/>
              </a:ext>
            </a:extLst>
          </p:cNvPr>
          <p:cNvSpPr txBox="1"/>
          <p:nvPr/>
        </p:nvSpPr>
        <p:spPr>
          <a:xfrm>
            <a:off x="7859231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/>
              </a:rPr>
              <a:t>Janin Ahlemeyer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5AF73-DB8E-FDB0-5AED-4D8C3678D0CD}"/>
              </a:ext>
            </a:extLst>
          </p:cNvPr>
          <p:cNvSpPr txBox="1"/>
          <p:nvPr/>
        </p:nvSpPr>
        <p:spPr>
          <a:xfrm>
            <a:off x="9613603" y="3641651"/>
            <a:ext cx="1665767" cy="30777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/>
              </a:rPr>
              <a:t>Erika Zhang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AAEACBE-0BA6-FB1B-41F4-790DDB178DDA}"/>
              </a:ext>
            </a:extLst>
          </p:cNvPr>
          <p:cNvSpPr txBox="1">
            <a:spLocks/>
          </p:cNvSpPr>
          <p:nvPr/>
        </p:nvSpPr>
        <p:spPr>
          <a:xfrm>
            <a:off x="911264" y="991689"/>
            <a:ext cx="10503877" cy="838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Team</a:t>
            </a:r>
            <a:endParaRPr lang="de-DE" dirty="0"/>
          </a:p>
        </p:txBody>
      </p:sp>
      <p:pic>
        <p:nvPicPr>
          <p:cNvPr id="20" name="Grafik 20" descr="Weibliches Profil mit einfarbiger Füllung">
            <a:extLst>
              <a:ext uri="{FF2B5EF4-FFF2-40B4-BE49-F238E27FC236}">
                <a16:creationId xmlns:a16="http://schemas.microsoft.com/office/drawing/2014/main" id="{68B48759-3346-1671-059C-6E0ABF91E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7457" y="1881352"/>
            <a:ext cx="2136225" cy="2070537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CA8D3FA-4A71-1153-ED07-2CFCD7D24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859E3F3-61E0-4234-AF8A-2A5212228990}" type="slidenum">
              <a:rPr lang="de-DE" altLang="de-DE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4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DEA3A4-0E65-F5F8-C62C-F8E65AE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37C5F-D75C-83D9-CAAB-0D5052B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99F50-A43E-4D78-99F7-E598D086F1BA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B909F6-9D3F-5DB1-0C1B-305D148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NREQ5 </a:t>
            </a:r>
          </a:p>
          <a:p>
            <a:r>
              <a:rPr lang="de-DE" sz="1800" b="1" kern="1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License</a:t>
            </a: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1FFC485-EEEF-FB68-F4C2-A9DAEE64CE7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A8C00FB9-A339-0F07-0417-2FAF3E076CDC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4653008"/>
              </p:ext>
            </p:extLst>
          </p:nvPr>
        </p:nvGraphicFramePr>
        <p:xfrm>
          <a:off x="5237817" y="2192340"/>
          <a:ext cx="6203295" cy="186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563">
                  <a:extLst>
                    <a:ext uri="{9D8B030D-6E8A-4147-A177-3AD203B41FA5}">
                      <a16:colId xmlns:a16="http://schemas.microsoft.com/office/drawing/2014/main" val="762194158"/>
                    </a:ext>
                  </a:extLst>
                </a:gridCol>
                <a:gridCol w="4314732">
                  <a:extLst>
                    <a:ext uri="{9D8B030D-6E8A-4147-A177-3AD203B41FA5}">
                      <a16:colId xmlns:a16="http://schemas.microsoft.com/office/drawing/2014/main" val="4253062357"/>
                    </a:ext>
                  </a:extLst>
                </a:gridCol>
              </a:tblGrid>
              <a:tr h="536734">
                <a:tc>
                  <a:txBody>
                    <a:bodyPr/>
                    <a:lstStyle/>
                    <a:p>
                      <a:r>
                        <a:rPr lang="de-DE" dirty="0"/>
                        <a:t>Übersicht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Projekt ist Open-Source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3837"/>
                  </a:ext>
                </a:extLst>
              </a:tr>
              <a:tr h="964373">
                <a:tc>
                  <a:txBody>
                    <a:bodyPr/>
                    <a:lstStyle/>
                    <a:p>
                      <a:r>
                        <a:rPr lang="de-DE" dirty="0"/>
                        <a:t>Kriterien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Lizenz verwendet erlaubt eine offene Verwendung des Quellcodes und sichert die Developer 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94397"/>
                  </a:ext>
                </a:extLst>
              </a:tr>
              <a:tr h="313407">
                <a:tc>
                  <a:txBody>
                    <a:bodyPr/>
                    <a:lstStyle/>
                    <a:p>
                      <a:r>
                        <a:rPr lang="de-DE" dirty="0"/>
                        <a:t>Priorität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098080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7481A-638B-C7CB-6A88-7145736938C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5923396-DC01-2AF7-0B32-5E333FE09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1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F4E54-9348-AA76-5604-C4794897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302488"/>
          </a:xfrm>
        </p:spPr>
        <p:txBody>
          <a:bodyPr/>
          <a:lstStyle/>
          <a:p>
            <a:r>
              <a:rPr lang="de-DE" noProof="0"/>
              <a:t>UI-Konzept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173DB-6163-FB58-C4BE-69D0D080F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Low Fidelity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D4F4B8-1B69-FAA3-944E-05DC5E7B2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High Fidelity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2BC825-5D01-F934-A677-809903A819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3142"/>
            <a:ext cx="5386388" cy="38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48D8FBB-A5FA-574D-82CD-FD4C9D94B79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2226779"/>
            <a:ext cx="5387975" cy="384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115A8A-24B3-E574-C36C-A068C4D8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D84678E4-144C-46AE-96C2-C935FA5CBCA8}" type="slidenum">
              <a:rPr lang="de-DE" altLang="de-DE"/>
              <a:pPr/>
              <a:t>31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D4B1AC-44A3-DDF3-19F0-E0A9976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88FF6-6BB4-43A6-B7FA-D5AEB791205B}" type="datetime1">
              <a:rPr lang="de-DE" smtClean="0"/>
              <a:t>06.11.2022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11251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7ED6E-6B04-F792-C58D-BD4687A4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Verwendete 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D4DCD-5A05-F7C9-4668-7A03DA03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241-0-25_2020-0016_Druckmanuskript_Digitales_Typenschild.pdf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DIN_SPEC_91406.pdf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IDTA 2006-1-1_Submodel_Digital Nameplate_Review.docx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IEC_63365_ED1_DigitalNameplate.pdf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B6012-C7BC-A8F6-0B63-CB8FB6CD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4B7168-EB50-42D7-BF7E-99D5BD027017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DFF36-0479-6507-31FB-248E8A622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106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F1163-ED24-0156-686F-6D37347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Fragen und Feedback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A6F7-848F-2AE2-1F79-00BE3D0A0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00E610-D14C-9868-88CE-DF286124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33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FCB4F-0374-5D1E-E2A0-C1D40DFE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29C4-30A3-4823-9FFF-FD4776A62D40}" type="datetime1">
              <a:rPr lang="de-DE" smtClean="0"/>
              <a:t>06.11.2022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190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0D031-1051-2995-C8B5-AB70D54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B4DE8A-D5E9-139F-3AFE-AC52A1AC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b="1" dirty="0">
                <a:solidFill>
                  <a:schemeClr val="bg2"/>
                </a:solidFill>
                <a:cs typeface="Arial"/>
              </a:rPr>
              <a:t>Struktur und Organisation</a:t>
            </a:r>
            <a:endParaRPr lang="en-US" b="1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 dirty="0">
                <a:solidFill>
                  <a:schemeClr val="bg2"/>
                </a:solidFill>
                <a:cs typeface="Arial"/>
              </a:rPr>
              <a:t>Tools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600" dirty="0" err="1">
                <a:solidFill>
                  <a:schemeClr val="bg2"/>
                </a:solidFill>
                <a:cs typeface="Arial"/>
              </a:rPr>
              <a:t>Projektstrukturplan</a:t>
            </a:r>
            <a:endParaRPr lang="en-GB" sz="1600" dirty="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 dirty="0">
                <a:solidFill>
                  <a:schemeClr val="bg2"/>
                </a:solidFill>
                <a:cs typeface="Arial"/>
              </a:rPr>
              <a:t>Gantt </a:t>
            </a:r>
            <a:r>
              <a:rPr lang="en-GB" sz="1600" err="1">
                <a:solidFill>
                  <a:schemeClr val="bg2"/>
                </a:solidFill>
                <a:cs typeface="Arial"/>
              </a:rPr>
              <a:t>Diagramm</a:t>
            </a:r>
            <a:r>
              <a:rPr lang="en-GB" sz="1600" dirty="0">
                <a:solidFill>
                  <a:schemeClr val="bg2"/>
                </a:solidFill>
                <a:cs typeface="Arial"/>
              </a:rPr>
              <a:t> 3. Semester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600" err="1">
                <a:solidFill>
                  <a:schemeClr val="bg2"/>
                </a:solidFill>
                <a:cs typeface="Arial"/>
              </a:rPr>
              <a:t>Standardisierung</a:t>
            </a:r>
            <a:endParaRPr lang="en-GB" sz="160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 dirty="0" err="1">
                <a:solidFill>
                  <a:schemeClr val="bg2"/>
                </a:solidFill>
                <a:cs typeface="Arial"/>
              </a:rPr>
              <a:t>Zeiterfassungsanalyse</a:t>
            </a:r>
            <a:endParaRPr lang="en-GB" sz="1600" dirty="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600" err="1">
                <a:solidFill>
                  <a:schemeClr val="bg2"/>
                </a:solidFill>
                <a:cs typeface="Arial"/>
              </a:rPr>
              <a:t>Risikoanalyse</a:t>
            </a:r>
            <a:endParaRPr lang="en-GB" sz="1600">
              <a:solidFill>
                <a:schemeClr val="bg2"/>
              </a:solidFill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solidFill>
                  <a:schemeClr val="bg2"/>
                </a:solidFill>
                <a:ea typeface="+mn-lt"/>
                <a:cs typeface="+mn-lt"/>
              </a:rPr>
              <a:t>Quantitative und Qualitative Vorteile</a:t>
            </a:r>
            <a:endParaRPr lang="en-GB" sz="1600">
              <a:solidFill>
                <a:schemeClr val="bg2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solidFill>
                  <a:schemeClr val="bg2"/>
                </a:solidFill>
                <a:ea typeface="+mn-lt"/>
                <a:cs typeface="+mn-lt"/>
              </a:rPr>
              <a:t>Business Case</a:t>
            </a:r>
            <a:endParaRPr lang="de-DE" sz="1600" dirty="0">
              <a:solidFill>
                <a:schemeClr val="bg2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de-DE" sz="1600" b="1" dirty="0">
                <a:solidFill>
                  <a:schemeClr val="bg2"/>
                </a:solidFill>
                <a:cs typeface="Arial"/>
              </a:rPr>
              <a:t>Systemarchitektur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solidFill>
                  <a:schemeClr val="bg2"/>
                </a:solidFill>
                <a:cs typeface="Arial"/>
              </a:rPr>
              <a:t>Systemarchitektur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solidFill>
                  <a:schemeClr val="bg2"/>
                </a:solidFill>
                <a:cs typeface="Arial"/>
              </a:rPr>
              <a:t>Funktionale Anforderungen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solidFill>
                  <a:schemeClr val="bg2"/>
                </a:solidFill>
                <a:cs typeface="Arial"/>
              </a:rPr>
              <a:t>UI-Konzept</a:t>
            </a:r>
          </a:p>
          <a:p>
            <a:pPr>
              <a:buFont typeface="Arial"/>
              <a:buChar char="•"/>
            </a:pPr>
            <a:endParaRPr lang="de-DE" dirty="0">
              <a:cs typeface="Arial"/>
            </a:endParaRPr>
          </a:p>
          <a:p>
            <a:pPr>
              <a:buFont typeface="Arial"/>
              <a:buChar char="•"/>
            </a:pPr>
            <a:endParaRPr lang="en-GB" dirty="0">
              <a:cs typeface="Arial"/>
            </a:endParaRPr>
          </a:p>
          <a:p>
            <a:pPr>
              <a:buFont typeface="Arial"/>
              <a:buChar char="•"/>
            </a:pPr>
            <a:endParaRPr lang="en-GB" dirty="0">
              <a:cs typeface="Aria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36E3B-02AE-F1AE-C7E7-81E017EDF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4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EE28-4222-ECDB-905A-B82780D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1B60A-D18A-4A9F-8A10-1B7A4026CF08}" type="datetime1">
              <a:rPr lang="de-DE" smtClean="0"/>
              <a:t>06.11.2022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42713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6BEB6E7-303B-35A1-04F9-465BBE99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Projektkontext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5B0FED59-0D40-FE60-663E-DF999828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noProof="0" dirty="0">
                <a:solidFill>
                  <a:schemeClr val="bg2"/>
                </a:solidFill>
              </a:rPr>
              <a:t>Asset Administration Shell:	</a:t>
            </a:r>
            <a:endParaRPr lang="de-DE">
              <a:solidFill>
                <a:schemeClr val="bg2"/>
              </a:solidFill>
              <a:cs typeface="Arial"/>
            </a:endParaRPr>
          </a:p>
          <a:p>
            <a:pPr marL="683895" lvl="1" indent="-285750">
              <a:buFont typeface="Courier New"/>
              <a:buChar char="o"/>
            </a:pPr>
            <a:r>
              <a:rPr lang="de-DE" noProof="0" dirty="0">
                <a:solidFill>
                  <a:schemeClr val="bg2"/>
                </a:solidFill>
              </a:rPr>
              <a:t>Verwaltung von Bauteilen / Bauteilgruppen / Maschinen</a:t>
            </a:r>
            <a:endParaRPr lang="de-DE" noProof="0">
              <a:solidFill>
                <a:schemeClr val="bg2"/>
              </a:solidFill>
              <a:cs typeface="Arial"/>
            </a:endParaRPr>
          </a:p>
          <a:p>
            <a:pPr marL="683895" lvl="1" indent="-285750">
              <a:buFont typeface="Courier New"/>
              <a:buChar char="o"/>
            </a:pPr>
            <a:r>
              <a:rPr lang="de-DE" noProof="0" dirty="0">
                <a:solidFill>
                  <a:schemeClr val="bg2"/>
                </a:solidFill>
              </a:rPr>
              <a:t>“Digital Twin” der realen Objekte</a:t>
            </a:r>
            <a:endParaRPr lang="de-DE" noProof="0">
              <a:solidFill>
                <a:schemeClr val="bg2"/>
              </a:solidFill>
              <a:cs typeface="Arial"/>
            </a:endParaRPr>
          </a:p>
          <a:p>
            <a:pPr marL="741045" lvl="1" indent="-342900">
              <a:buFont typeface="Courier New"/>
              <a:buChar char="o"/>
            </a:pPr>
            <a:r>
              <a:rPr lang="de-DE" dirty="0">
                <a:solidFill>
                  <a:schemeClr val="bg2"/>
                </a:solidFill>
              </a:rPr>
              <a:t>Erreichbar über eine REST-API</a:t>
            </a:r>
            <a:endParaRPr lang="de-DE" noProof="0">
              <a:solidFill>
                <a:schemeClr val="bg2"/>
              </a:solidFill>
              <a:cs typeface="Arial"/>
            </a:endParaRPr>
          </a:p>
          <a:p>
            <a:pPr marL="0" indent="0"/>
            <a:endParaRPr lang="de-DE" noProof="0" dirty="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noProof="0" dirty="0" err="1">
                <a:solidFill>
                  <a:schemeClr val="bg2"/>
                </a:solidFill>
              </a:rPr>
              <a:t>Nameplate</a:t>
            </a:r>
            <a:r>
              <a:rPr lang="de-DE" noProof="0" dirty="0">
                <a:solidFill>
                  <a:schemeClr val="bg2"/>
                </a:solidFill>
              </a:rPr>
              <a:t> Submodell:</a:t>
            </a:r>
            <a:endParaRPr lang="de-DE" noProof="0">
              <a:solidFill>
                <a:schemeClr val="bg2"/>
              </a:solidFill>
              <a:cs typeface="Arial"/>
            </a:endParaRPr>
          </a:p>
          <a:p>
            <a:pPr marL="683895" lvl="1" indent="-285750">
              <a:buFont typeface="Courier New"/>
              <a:buChar char="o"/>
            </a:pPr>
            <a:r>
              <a:rPr lang="de-DE" noProof="0" dirty="0">
                <a:solidFill>
                  <a:schemeClr val="bg2"/>
                </a:solidFill>
              </a:rPr>
              <a:t>	Beinhaltet Daten über ein das Asset</a:t>
            </a:r>
            <a:endParaRPr lang="de-DE" dirty="0">
              <a:solidFill>
                <a:schemeClr val="bg2"/>
              </a:solidFill>
              <a:cs typeface="Arial"/>
            </a:endParaRPr>
          </a:p>
          <a:p>
            <a:pPr marL="398145" lvl="1" indent="0">
              <a:buNone/>
            </a:pPr>
            <a:r>
              <a:rPr lang="de-DE" dirty="0">
                <a:solidFill>
                  <a:schemeClr val="bg2"/>
                </a:solidFill>
              </a:rPr>
              <a:t>      </a:t>
            </a:r>
            <a:r>
              <a:rPr lang="de-DE" noProof="0" dirty="0">
                <a:solidFill>
                  <a:schemeClr val="bg2"/>
                </a:solidFill>
              </a:rPr>
              <a:t>z.B. Hersteller, Seriennummer, Betriebsrichtlinien, Zertifizierungen</a:t>
            </a:r>
            <a:r>
              <a:rPr lang="de-DE" dirty="0">
                <a:solidFill>
                  <a:schemeClr val="bg2"/>
                </a:solidFill>
              </a:rPr>
              <a:t> etc. </a:t>
            </a:r>
            <a:endParaRPr lang="de-DE" noProof="0" dirty="0">
              <a:solidFill>
                <a:schemeClr val="bg2"/>
              </a:solidFill>
              <a:cs typeface="Arial"/>
            </a:endParaRPr>
          </a:p>
          <a:p>
            <a:r>
              <a:rPr lang="de-DE" noProof="0" dirty="0"/>
              <a:t>		</a:t>
            </a:r>
            <a:endParaRPr lang="de-DE" noProof="0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16271C-9749-48F6-3D93-EDB633BFB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5</a:t>
            </a:fld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046213-54AF-7862-2AA5-6A19A9E6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E0FD9-B0F1-4FD3-9682-DB4F4F203EEE}" type="datetime1">
              <a:rPr lang="de-DE" smtClean="0"/>
              <a:t>06.11.2022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073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91A4-0078-097C-00DA-D9AE8057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Projektziel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1334A-AAC4-E3DA-70C6-970F88E8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dirty="0" err="1">
                <a:cs typeface="Arial"/>
              </a:rPr>
              <a:t>Nameplates</a:t>
            </a:r>
            <a:r>
              <a:rPr lang="de-DE" dirty="0">
                <a:cs typeface="Arial"/>
              </a:rPr>
              <a:t> anhand einer gegebenen Datenquelle auf der Basis vom DIN-Standard, einer REST-API und einem AAS-Server</a:t>
            </a:r>
          </a:p>
          <a:p>
            <a:pPr>
              <a:buFont typeface="Arial"/>
              <a:buChar char="•"/>
            </a:pPr>
            <a:endParaRPr lang="de-DE"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612F5-44D6-A7F2-A3BB-3870B098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31998-C56F-443F-8A5F-FA526115A89C}" type="datetime1">
              <a:rPr lang="de-DE" smtClean="0"/>
              <a:t>06.11.2022</a:t>
            </a:fld>
            <a:endParaRPr lang="de-DE" sz="140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64D164A-B534-1B80-6F82-D07D6363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5498" y="2922591"/>
            <a:ext cx="4844582" cy="311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A06E2E-D6C9-4700-4B63-AC773DCFC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21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91882-6284-E5CF-DCCA-3EE90169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Projektstruktur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E7B7B-35FC-09E8-6E14-762BAC392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sz="1800" dirty="0" err="1">
                <a:cs typeface="Arial"/>
              </a:rPr>
              <a:t>Subteams</a:t>
            </a:r>
            <a:r>
              <a:rPr lang="de-DE" sz="1800" dirty="0">
                <a:cs typeface="Arial"/>
              </a:rPr>
              <a:t> mit Spezialgebieten</a:t>
            </a:r>
          </a:p>
          <a:p>
            <a:pPr marL="457200" indent="-457200">
              <a:buFont typeface="Arial"/>
              <a:buChar char="•"/>
            </a:pPr>
            <a:r>
              <a:rPr lang="de-DE" sz="1800" dirty="0">
                <a:cs typeface="Arial"/>
              </a:rPr>
              <a:t>Kommunikation der </a:t>
            </a:r>
            <a:r>
              <a:rPr lang="de-DE" sz="1800" dirty="0" err="1">
                <a:cs typeface="Arial"/>
              </a:rPr>
              <a:t>Subteams</a:t>
            </a:r>
            <a:r>
              <a:rPr lang="de-DE" sz="1800" dirty="0">
                <a:cs typeface="Arial"/>
              </a:rPr>
              <a:t> über Schnittstelle &amp; wöchentliches Meeting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B4FA174-94F1-7311-11A5-942739C4A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941" y="2888663"/>
            <a:ext cx="5485991" cy="296972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655EF1-388D-68F2-068C-0531C612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18C005-84C4-40CA-AC3D-5731984B9D0B}" type="datetime1">
              <a:rPr lang="de-DE" smtClean="0"/>
              <a:t>06.11.2022</a:t>
            </a:fld>
            <a:endParaRPr lang="de-DE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03ED3C-C9F0-D6AA-34EA-45BB5FEFD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0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636D-EDE7-0737-DDBA-7390CE4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1080294"/>
            <a:ext cx="10503877" cy="8382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593D5-5F0B-213D-495C-606A866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8831" y="412750"/>
            <a:ext cx="2426677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5B9D8E71-8064-477B-ABEA-A1412E9D3521}" type="datetime1">
              <a:rPr lang="de-DE" smtClean="0"/>
              <a:t>06.11.2022</a:t>
            </a:fld>
            <a:endParaRPr lang="de-DE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A656D5-791B-863C-5F14-64A0A184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9442" y="2247941"/>
            <a:ext cx="1537919" cy="15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7F47BF-C700-C140-AC08-DE54E0EA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51" y="2369955"/>
            <a:ext cx="1201480" cy="1201480"/>
          </a:xfrm>
          <a:prstGeom prst="rect">
            <a:avLst/>
          </a:prstGeom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C2F0EC1B-FD73-DE19-DA84-DDA9553F4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750" y="2405399"/>
            <a:ext cx="1228062" cy="1228062"/>
          </a:xfrm>
          <a:prstGeom prst="rect">
            <a:avLst/>
          </a:prstGeom>
        </p:spPr>
      </p:pic>
      <p:graphicFrame>
        <p:nvGraphicFramePr>
          <p:cNvPr id="82" name="Table 82">
            <a:extLst>
              <a:ext uri="{FF2B5EF4-FFF2-40B4-BE49-F238E27FC236}">
                <a16:creationId xmlns:a16="http://schemas.microsoft.com/office/drawing/2014/main" id="{B888602E-7739-2F3F-620B-E796CA858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872180"/>
              </p:ext>
            </p:extLst>
          </p:nvPr>
        </p:nvGraphicFramePr>
        <p:xfrm>
          <a:off x="788581" y="3706114"/>
          <a:ext cx="10615170" cy="2609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5957">
                  <a:extLst>
                    <a:ext uri="{9D8B030D-6E8A-4147-A177-3AD203B41FA5}">
                      <a16:colId xmlns:a16="http://schemas.microsoft.com/office/drawing/2014/main" val="3719973718"/>
                    </a:ext>
                  </a:extLst>
                </a:gridCol>
                <a:gridCol w="2701627">
                  <a:extLst>
                    <a:ext uri="{9D8B030D-6E8A-4147-A177-3AD203B41FA5}">
                      <a16:colId xmlns:a16="http://schemas.microsoft.com/office/drawing/2014/main" val="801438334"/>
                    </a:ext>
                  </a:extLst>
                </a:gridCol>
                <a:gridCol w="2653793">
                  <a:extLst>
                    <a:ext uri="{9D8B030D-6E8A-4147-A177-3AD203B41FA5}">
                      <a16:colId xmlns:a16="http://schemas.microsoft.com/office/drawing/2014/main" val="3304577569"/>
                    </a:ext>
                  </a:extLst>
                </a:gridCol>
                <a:gridCol w="2653793">
                  <a:extLst>
                    <a:ext uri="{9D8B030D-6E8A-4147-A177-3AD203B41FA5}">
                      <a16:colId xmlns:a16="http://schemas.microsoft.com/office/drawing/2014/main" val="3464574687"/>
                    </a:ext>
                  </a:extLst>
                </a:gridCol>
              </a:tblGrid>
              <a:tr h="26090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Discord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 dirty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Kommunikation</a:t>
                      </a:r>
                      <a:endParaRPr lang="de-DE" sz="16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de-DE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GitHub</a:t>
                      </a:r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 dirty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Quellcode- und Versions-Verwaltung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 err="1">
                          <a:solidFill>
                            <a:schemeClr val="bg2"/>
                          </a:solidFill>
                          <a:latin typeface="Arial"/>
                        </a:rPr>
                        <a:t>Issues</a:t>
                      </a: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 verwalten </a:t>
                      </a:r>
                      <a:endParaRPr lang="de-DE" sz="1600">
                        <a:solidFill>
                          <a:schemeClr val="bg2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Projekt managen (Kanban)</a:t>
                      </a:r>
                      <a:endParaRPr lang="de-DE" sz="1600">
                        <a:solidFill>
                          <a:schemeClr val="bg2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Dokumentation im Wiki</a:t>
                      </a:r>
                      <a:endParaRPr lang="en-US" sz="1600">
                        <a:solidFill>
                          <a:schemeClr val="bg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     </a:t>
                      </a:r>
                      <a:r>
                        <a:rPr lang="de-DE" sz="1600" b="0" i="0" u="none" strike="noStrike" noProof="0" dirty="0" err="1">
                          <a:solidFill>
                            <a:schemeClr val="bg2"/>
                          </a:solidFill>
                          <a:latin typeface="Arial"/>
                        </a:rPr>
                        <a:t>Deployment</a:t>
                      </a: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 auf GitHub </a:t>
                      </a:r>
                      <a:br>
                        <a:rPr lang="de-DE" sz="1600" b="0" i="0" u="none" strike="noStrike" noProof="0" dirty="0">
                          <a:solidFill>
                            <a:srgbClr val="808080"/>
                          </a:solidFill>
                          <a:latin typeface="Arial"/>
                        </a:rPr>
                      </a:b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     Pages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JetBrains</a:t>
                      </a:r>
                      <a:r>
                        <a:rPr lang="de-DE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de-DE" sz="1800" b="1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Webstorm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 dirty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</a:rPr>
                        <a:t>Bearbeiten des Quellcodes</a:t>
                      </a:r>
                      <a:endParaRPr lang="de-DE" sz="16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VisualStudio</a:t>
                      </a:r>
                      <a:r>
                        <a:rPr lang="de-DE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Code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 dirty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Bearbeiten der </a:t>
                      </a:r>
                      <a:endParaRPr lang="en-US" sz="1600" b="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 err="1">
                          <a:solidFill>
                            <a:schemeClr val="bg2"/>
                          </a:solidFill>
                          <a:latin typeface="Arial"/>
                        </a:rPr>
                        <a:t>Markdown</a:t>
                      </a: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-Dateien für die Meeting </a:t>
                      </a:r>
                      <a:endParaRPr lang="de-DE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Protokolle</a:t>
                      </a:r>
                      <a:endParaRPr lang="de-DE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4351"/>
                  </a:ext>
                </a:extLst>
              </a:tr>
            </a:tbl>
          </a:graphicData>
        </a:graphic>
      </p:graphicFrame>
      <p:pic>
        <p:nvPicPr>
          <p:cNvPr id="110" name="Picture 10">
            <a:extLst>
              <a:ext uri="{FF2B5EF4-FFF2-40B4-BE49-F238E27FC236}">
                <a16:creationId xmlns:a16="http://schemas.microsoft.com/office/drawing/2014/main" id="{662C9C94-79D8-7517-5696-7E0C3CDF8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586" y="2301074"/>
            <a:ext cx="1325526" cy="133038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3512BB-4625-DDDB-9701-A689636BC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0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636D-EDE7-0737-DDBA-7390CE4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1080294"/>
            <a:ext cx="10503877" cy="8382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593D5-5F0B-213D-495C-606A866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8831" y="412750"/>
            <a:ext cx="2426677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5546BC51-CAF9-4634-A0F8-2D56E11ED2F3}" type="datetime1">
              <a:rPr lang="de-DE" smtClean="0"/>
              <a:t>06.11.2022</a:t>
            </a:fld>
            <a:endParaRPr lang="de-DE"/>
          </a:p>
        </p:txBody>
      </p:sp>
      <p:graphicFrame>
        <p:nvGraphicFramePr>
          <p:cNvPr id="82" name="Table 82">
            <a:extLst>
              <a:ext uri="{FF2B5EF4-FFF2-40B4-BE49-F238E27FC236}">
                <a16:creationId xmlns:a16="http://schemas.microsoft.com/office/drawing/2014/main" id="{B888602E-7739-2F3F-620B-E796CA858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248344"/>
              </p:ext>
            </p:extLst>
          </p:nvPr>
        </p:nvGraphicFramePr>
        <p:xfrm>
          <a:off x="815163" y="3951767"/>
          <a:ext cx="10566338" cy="2199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7136">
                  <a:extLst>
                    <a:ext uri="{9D8B030D-6E8A-4147-A177-3AD203B41FA5}">
                      <a16:colId xmlns:a16="http://schemas.microsoft.com/office/drawing/2014/main" val="801438334"/>
                    </a:ext>
                  </a:extLst>
                </a:gridCol>
                <a:gridCol w="2629734">
                  <a:extLst>
                    <a:ext uri="{9D8B030D-6E8A-4147-A177-3AD203B41FA5}">
                      <a16:colId xmlns:a16="http://schemas.microsoft.com/office/drawing/2014/main" val="3304577569"/>
                    </a:ext>
                  </a:extLst>
                </a:gridCol>
                <a:gridCol w="2629734">
                  <a:extLst>
                    <a:ext uri="{9D8B030D-6E8A-4147-A177-3AD203B41FA5}">
                      <a16:colId xmlns:a16="http://schemas.microsoft.com/office/drawing/2014/main" val="93438963"/>
                    </a:ext>
                  </a:extLst>
                </a:gridCol>
                <a:gridCol w="2629734">
                  <a:extLst>
                    <a:ext uri="{9D8B030D-6E8A-4147-A177-3AD203B41FA5}">
                      <a16:colId xmlns:a16="http://schemas.microsoft.com/office/drawing/2014/main" val="2555458760"/>
                    </a:ext>
                  </a:extLst>
                </a:gridCol>
              </a:tblGrid>
              <a:tr h="6025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>
                          <a:latin typeface="Arial"/>
                        </a:rPr>
                        <a:t>Tableau</a:t>
                      </a:r>
                      <a:endParaRPr lang="en-US" b="1" dirty="0"/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Auswertung der </a:t>
                      </a:r>
                      <a:endParaRPr lang="de-DE" sz="1600" b="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Zeiterfassung</a:t>
                      </a:r>
                      <a:endParaRPr lang="de-DE" sz="1600" b="0" i="0" u="none" strike="noStrike" noProof="0" dirty="0">
                        <a:solidFill>
                          <a:schemeClr val="bg2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6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 err="1"/>
                        <a:t>Figma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UI-Prototypen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de-DE" sz="1800" b="1" i="0" u="none" strike="noStrike" noProof="0" dirty="0">
                          <a:latin typeface="Arial"/>
                        </a:rPr>
                        <a:t>Diagrams.net,</a:t>
                      </a:r>
                      <a:endParaRPr lang="en-US" sz="1800" b="1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800" b="1" i="0" u="none" strike="noStrike" noProof="0" dirty="0">
                          <a:latin typeface="Arial"/>
                        </a:rPr>
                        <a:t> </a:t>
                      </a:r>
                      <a:r>
                        <a:rPr lang="de-DE" sz="1800" b="1" i="0" u="none" strike="noStrike" noProof="0" dirty="0" err="1">
                          <a:latin typeface="Arial"/>
                        </a:rPr>
                        <a:t>Creately</a:t>
                      </a:r>
                      <a:r>
                        <a:rPr lang="de-DE" sz="1800" b="1" i="0" u="none" strike="noStrike" noProof="0" dirty="0">
                          <a:latin typeface="Arial"/>
                        </a:rPr>
                        <a:t>, Software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800" b="1" i="0" u="none" strike="noStrike" noProof="0" dirty="0" err="1">
                          <a:latin typeface="Arial"/>
                        </a:rPr>
                        <a:t>Ideas</a:t>
                      </a:r>
                      <a:r>
                        <a:rPr lang="de-DE" sz="1800" b="1" i="0" u="none" strike="noStrike" noProof="0" dirty="0">
                          <a:latin typeface="Arial"/>
                        </a:rPr>
                        <a:t> </a:t>
                      </a:r>
                      <a:r>
                        <a:rPr lang="de-DE" sz="1800" b="1" i="0" u="none" strike="noStrike" noProof="0" dirty="0" err="1">
                          <a:latin typeface="Arial"/>
                        </a:rPr>
                        <a:t>Modeler</a:t>
                      </a:r>
                      <a:r>
                        <a:rPr lang="de-DE" sz="1800" b="1" i="0" u="none" strike="noStrike" noProof="0" dirty="0">
                          <a:latin typeface="Arial"/>
                        </a:rPr>
                        <a:t>, </a:t>
                      </a:r>
                      <a:endParaRPr lang="de-DE" sz="1800" b="1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800" b="1" i="0" u="none" strike="noStrike" noProof="0" dirty="0" err="1">
                          <a:latin typeface="Arial"/>
                        </a:rPr>
                        <a:t>Onlinegantt</a:t>
                      </a:r>
                      <a:endParaRPr lang="de-DE" sz="1800" b="1" i="0" u="none" strike="noStrike" noProof="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de-DE" sz="16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dirty="0">
                          <a:latin typeface="Arial"/>
                        </a:rPr>
                        <a:t>Microsoft 365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 dirty="0"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</a:rPr>
                        <a:t>Word, Excel, PowerPoint</a:t>
                      </a:r>
                    </a:p>
                    <a:p>
                      <a:pPr lvl="0" algn="ctr">
                        <a:buNone/>
                      </a:pPr>
                      <a:endParaRPr lang="de-DE" sz="18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4351"/>
                  </a:ext>
                </a:extLst>
              </a:tr>
              <a:tr h="60251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de-DE" sz="16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de-DE" sz="16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 i="0" u="none" strike="noStrike" noProof="0" dirty="0">
                          <a:solidFill>
                            <a:schemeClr val="bg2"/>
                          </a:solidFill>
                          <a:latin typeface="Arial"/>
                        </a:rPr>
                        <a:t>Diagramme erstellen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de-DE" sz="16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45172"/>
                  </a:ext>
                </a:extLst>
              </a:tr>
            </a:tbl>
          </a:graphicData>
        </a:graphic>
      </p:graphicFrame>
      <p:pic>
        <p:nvPicPr>
          <p:cNvPr id="8" name="Picture 11">
            <a:extLst>
              <a:ext uri="{FF2B5EF4-FFF2-40B4-BE49-F238E27FC236}">
                <a16:creationId xmlns:a16="http://schemas.microsoft.com/office/drawing/2014/main" id="{B1E975D8-8731-034D-94C5-B859AC1C3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14" b="12329"/>
          <a:stretch/>
        </p:blipFill>
        <p:spPr>
          <a:xfrm>
            <a:off x="807239" y="2261673"/>
            <a:ext cx="2831822" cy="1700045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A4B2F48-2114-7A7F-DAAD-E31010A67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54" t="20000" r="16818" b="16154"/>
          <a:stretch/>
        </p:blipFill>
        <p:spPr>
          <a:xfrm>
            <a:off x="4309965" y="2565454"/>
            <a:ext cx="1309306" cy="1446075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E505B444-2687-A71F-71EC-71399EA0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99" y="2349795"/>
            <a:ext cx="1697666" cy="16976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D97E0C5-523E-CC09-712F-871AA7CDD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516" y="2270051"/>
            <a:ext cx="1733107" cy="173310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2C1B9C5-B55E-18FC-6EED-E65EBCC78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617328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BC5D7F28A59144B0F9EAB0BC3F9A8D" ma:contentTypeVersion="9" ma:contentTypeDescription="Ein neues Dokument erstellen." ma:contentTypeScope="" ma:versionID="d61f42eab9a49463c944b0baa3ac46ac">
  <xsd:schema xmlns:xsd="http://www.w3.org/2001/XMLSchema" xmlns:xs="http://www.w3.org/2001/XMLSchema" xmlns:p="http://schemas.microsoft.com/office/2006/metadata/properties" xmlns:ns3="5c41234c-bf55-4ac6-b914-3e3e83017e4a" xmlns:ns4="416394de-ef24-4dc1-9c00-4e8c5871f4c6" targetNamespace="http://schemas.microsoft.com/office/2006/metadata/properties" ma:root="true" ma:fieldsID="2f975b288f50468dfb45ccf6fe5675a1" ns3:_="" ns4:_="">
    <xsd:import namespace="5c41234c-bf55-4ac6-b914-3e3e83017e4a"/>
    <xsd:import namespace="416394de-ef24-4dc1-9c00-4e8c5871f4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1234c-bf55-4ac6-b914-3e3e83017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394de-ef24-4dc1-9c00-4e8c5871f4c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53D9D-3FA1-414E-9A80-F612B194B6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34DA9-3D2D-4D43-B74C-BB65569A49C4}">
  <ds:schemaRefs>
    <ds:schemaRef ds:uri="416394de-ef24-4dc1-9c00-4e8c5871f4c6"/>
    <ds:schemaRef ds:uri="5c41234c-bf55-4ac6-b914-3e3e83017e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A2B7BD-CFD6-41CE-B6FA-71F92F4158FD}">
  <ds:schemaRefs>
    <ds:schemaRef ds:uri="416394de-ef24-4dc1-9c00-4e8c5871f4c6"/>
    <ds:schemaRef ds:uri="5c41234c-bf55-4ac6-b914-3e3e83017e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33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Leere Präsentation</vt:lpstr>
      <vt:lpstr>PowerPoint-Präsentation</vt:lpstr>
      <vt:lpstr>Team 2 - AAS Digital Nameplate</vt:lpstr>
      <vt:lpstr>PowerPoint-Präsentation</vt:lpstr>
      <vt:lpstr>Agenda</vt:lpstr>
      <vt:lpstr>Projektkontext</vt:lpstr>
      <vt:lpstr>Projektziel</vt:lpstr>
      <vt:lpstr>Projektstruktur</vt:lpstr>
      <vt:lpstr>Tools</vt:lpstr>
      <vt:lpstr>Tools</vt:lpstr>
      <vt:lpstr>Projektstrukturplan</vt:lpstr>
      <vt:lpstr>Gantt Diagramm 3. Semester</vt:lpstr>
      <vt:lpstr>Standardisierung</vt:lpstr>
      <vt:lpstr>Standardisierung </vt:lpstr>
      <vt:lpstr>Zeiterfassungsanalyse</vt:lpstr>
      <vt:lpstr>Risikoanalyse</vt:lpstr>
      <vt:lpstr>Quantitative und Qualitative Vorteile</vt:lpstr>
      <vt:lpstr>Business Case</vt:lpstr>
      <vt:lpstr>System Architektur</vt:lpstr>
      <vt:lpstr>System Architektur - Grundkonzepte</vt:lpstr>
      <vt:lpstr>System Architektur - Systemverteilung</vt:lpstr>
      <vt:lpstr>System Architektur - Module</vt:lpstr>
      <vt:lpstr>System Architektur - Module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Funktionale Anforderungen</vt:lpstr>
      <vt:lpstr>UI-Konzept</vt:lpstr>
      <vt:lpstr>Verwendete Referenzen</vt:lpstr>
      <vt:lpstr>Fragen und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TINF21C_Team2_Praesentation_S3</dc:title>
  <dc:creator>Kuge Mika (inf21059)</dc:creator>
  <cp:revision>831</cp:revision>
  <dcterms:created xsi:type="dcterms:W3CDTF">2022-10-23T13:03:41Z</dcterms:created>
  <dcterms:modified xsi:type="dcterms:W3CDTF">2022-11-06T20:40:58Z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0x01010020BC5D7F28A59144B0F9EAB0BC3F9A8D</vt:lpwstr>
  </property>
</Properties>
</file>