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7"/>
  </p:notesMasterIdLst>
  <p:handoutMasterIdLst>
    <p:handoutMasterId r:id="rId18"/>
  </p:handoutMasterIdLst>
  <p:sldIdLst>
    <p:sldId id="256" r:id="rId2"/>
    <p:sldId id="259" r:id="rId3"/>
    <p:sldId id="260" r:id="rId4"/>
    <p:sldId id="261" r:id="rId5"/>
    <p:sldId id="262" r:id="rId6"/>
    <p:sldId id="263" r:id="rId7"/>
    <p:sldId id="264" r:id="rId8"/>
    <p:sldId id="265" r:id="rId9"/>
    <p:sldId id="257" r:id="rId10"/>
    <p:sldId id="266" r:id="rId11"/>
    <p:sldId id="267" r:id="rId12"/>
    <p:sldId id="268" r:id="rId13"/>
    <p:sldId id="269" r:id="rId14"/>
    <p:sldId id="270" r:id="rId15"/>
    <p:sldId id="271" r:id="rId1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6">
          <p15:clr>
            <a:srgbClr val="A4A3A4"/>
          </p15:clr>
        </p15:guide>
        <p15:guide id="2" pos="56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E8A"/>
    <a:srgbClr val="1D8DB0"/>
    <a:srgbClr val="147694"/>
    <a:srgbClr val="177E9D"/>
    <a:srgbClr val="00407A"/>
    <a:srgbClr val="86B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7192" autoAdjust="0"/>
  </p:normalViewPr>
  <p:slideViewPr>
    <p:cSldViewPr snapToObjects="1" showGuides="1">
      <p:cViewPr varScale="1">
        <p:scale>
          <a:sx n="59" d="100"/>
          <a:sy n="59" d="100"/>
        </p:scale>
        <p:origin x="2146" y="72"/>
      </p:cViewPr>
      <p:guideLst>
        <p:guide orient="horz" pos="3566"/>
        <p:guide pos="5602"/>
      </p:guideLst>
    </p:cSldViewPr>
  </p:slideViewPr>
  <p:outlineViewPr>
    <p:cViewPr>
      <p:scale>
        <a:sx n="33" d="100"/>
        <a:sy n="33" d="100"/>
      </p:scale>
      <p:origin x="0" y="0"/>
    </p:cViewPr>
  </p:outlineViewPr>
  <p:notesTextViewPr>
    <p:cViewPr>
      <p:scale>
        <a:sx n="1" d="1"/>
        <a:sy n="1" d="1"/>
      </p:scale>
      <p:origin x="0" y="0"/>
    </p:cViewPr>
  </p:notesTextViewPr>
  <p:notesViewPr>
    <p:cSldViewPr snapToObjects="1" showGuides="1">
      <p:cViewPr varScale="1">
        <p:scale>
          <a:sx n="73" d="100"/>
          <a:sy n="73" d="100"/>
        </p:scale>
        <p:origin x="-2028" y="-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25/03/2016</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‹nr.›</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25/03/2016</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‹nr.›</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a:t>
            </a:fld>
            <a:endParaRPr lang="nl-BE"/>
          </a:p>
        </p:txBody>
      </p:sp>
    </p:spTree>
    <p:extLst>
      <p:ext uri="{BB962C8B-B14F-4D97-AF65-F5344CB8AC3E}">
        <p14:creationId xmlns:p14="http://schemas.microsoft.com/office/powerpoint/2010/main" val="2664568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Interpretatie</a:t>
            </a:r>
            <a:endParaRPr lang="en-US" dirty="0" smtClean="0"/>
          </a:p>
          <a:p>
            <a:endParaRPr lang="en-US" dirty="0" smtClean="0"/>
          </a:p>
          <a:p>
            <a:r>
              <a:rPr lang="en-US" dirty="0" smtClean="0"/>
              <a:t>X-as:</a:t>
            </a:r>
            <a:r>
              <a:rPr lang="en-US" baseline="0" dirty="0" smtClean="0"/>
              <a:t> </a:t>
            </a:r>
            <a:r>
              <a:rPr lang="en-US" baseline="0" dirty="0" err="1" smtClean="0"/>
              <a:t>hoofdzakelijk</a:t>
            </a:r>
            <a:r>
              <a:rPr lang="en-US" baseline="0" dirty="0" smtClean="0"/>
              <a:t> </a:t>
            </a:r>
            <a:r>
              <a:rPr lang="en-US" baseline="0" dirty="0" err="1" smtClean="0"/>
              <a:t>gedreven</a:t>
            </a:r>
            <a:r>
              <a:rPr lang="en-US" baseline="0" dirty="0" smtClean="0"/>
              <a:t> door Service quality</a:t>
            </a:r>
          </a:p>
          <a:p>
            <a:r>
              <a:rPr lang="en-US" baseline="0" dirty="0" smtClean="0"/>
              <a:t>Y-as: </a:t>
            </a:r>
            <a:r>
              <a:rPr lang="en-US" baseline="0" dirty="0" err="1" smtClean="0"/>
              <a:t>hoofdzakelijk</a:t>
            </a:r>
            <a:r>
              <a:rPr lang="en-US" baseline="0" dirty="0" smtClean="0"/>
              <a:t> </a:t>
            </a:r>
            <a:r>
              <a:rPr lang="en-US" baseline="0" dirty="0" err="1" smtClean="0"/>
              <a:t>gedreven</a:t>
            </a:r>
            <a:r>
              <a:rPr lang="en-US" baseline="0" dirty="0" smtClean="0"/>
              <a:t> door Convenience</a:t>
            </a:r>
          </a:p>
          <a:p>
            <a:endParaRPr lang="en-US" baseline="0" dirty="0" smtClean="0"/>
          </a:p>
          <a:p>
            <a:r>
              <a:rPr lang="en-US" baseline="0" dirty="0" smtClean="0"/>
              <a:t>Welk </a:t>
            </a:r>
            <a:r>
              <a:rPr lang="en-US" baseline="0" dirty="0" err="1" smtClean="0"/>
              <a:t>attribuut</a:t>
            </a:r>
            <a:r>
              <a:rPr lang="en-US" baseline="0" dirty="0" smtClean="0"/>
              <a:t> het </a:t>
            </a:r>
            <a:r>
              <a:rPr lang="en-US" baseline="0" dirty="0" err="1" smtClean="0"/>
              <a:t>belangrijkste</a:t>
            </a:r>
            <a:r>
              <a:rPr lang="en-US" baseline="0" dirty="0" smtClean="0"/>
              <a:t> in </a:t>
            </a:r>
            <a:r>
              <a:rPr lang="en-US" baseline="0" dirty="0" err="1" smtClean="0"/>
              <a:t>termen</a:t>
            </a:r>
            <a:r>
              <a:rPr lang="en-US" baseline="0" dirty="0" smtClean="0"/>
              <a:t> van </a:t>
            </a:r>
            <a:r>
              <a:rPr lang="en-US" baseline="0" dirty="0" err="1" smtClean="0"/>
              <a:t>voorkeur</a:t>
            </a:r>
            <a:r>
              <a:rPr lang="en-US" baseline="0" dirty="0" smtClean="0"/>
              <a:t>?</a:t>
            </a:r>
          </a:p>
          <a:p>
            <a:r>
              <a:rPr lang="en-US" baseline="0" dirty="0" smtClean="0"/>
              <a:t>Large Choice</a:t>
            </a:r>
          </a:p>
          <a:p>
            <a:endParaRPr lang="en-US" baseline="0" dirty="0" smtClean="0"/>
          </a:p>
          <a:p>
            <a:r>
              <a:rPr lang="en-US" baseline="0" dirty="0" smtClean="0"/>
              <a:t>Low price </a:t>
            </a:r>
            <a:r>
              <a:rPr lang="en-US" baseline="0" dirty="0" err="1" smtClean="0"/>
              <a:t>en</a:t>
            </a:r>
            <a:r>
              <a:rPr lang="en-US" baseline="0" dirty="0" smtClean="0"/>
              <a:t> product quality </a:t>
            </a:r>
            <a:r>
              <a:rPr lang="en-US" baseline="0" dirty="0" err="1" smtClean="0"/>
              <a:t>negatief</a:t>
            </a:r>
            <a:r>
              <a:rPr lang="en-US" baseline="0" dirty="0" smtClean="0"/>
              <a:t> </a:t>
            </a:r>
            <a:r>
              <a:rPr lang="en-US" baseline="0" dirty="0" err="1" smtClean="0"/>
              <a:t>gecorreleerd</a:t>
            </a:r>
            <a:endParaRPr lang="en-US" baseline="0" dirty="0" smtClean="0"/>
          </a:p>
          <a:p>
            <a:r>
              <a:rPr lang="en-US" baseline="0" dirty="0" err="1" smtClean="0"/>
              <a:t>Convience</a:t>
            </a:r>
            <a:r>
              <a:rPr lang="en-US" baseline="0" dirty="0" smtClean="0"/>
              <a:t> </a:t>
            </a:r>
            <a:r>
              <a:rPr lang="en-US" baseline="0" dirty="0" err="1" smtClean="0"/>
              <a:t>en</a:t>
            </a:r>
            <a:r>
              <a:rPr lang="en-US" baseline="0" dirty="0" smtClean="0"/>
              <a:t> Service Quality </a:t>
            </a:r>
            <a:r>
              <a:rPr lang="en-US" baseline="0" dirty="0" err="1" smtClean="0"/>
              <a:t>ongerelateerd</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7C257C2-8D60-4760-88CB-024AF3EEC641}" type="slidenum">
              <a:rPr lang="nl-BE" smtClean="0"/>
              <a:pPr/>
              <a:t>14</a:t>
            </a:fld>
            <a:endParaRPr lang="nl-BE"/>
          </a:p>
        </p:txBody>
      </p:sp>
    </p:spTree>
    <p:extLst>
      <p:ext uri="{BB962C8B-B14F-4D97-AF65-F5344CB8AC3E}">
        <p14:creationId xmlns:p14="http://schemas.microsoft.com/office/powerpoint/2010/main" val="390753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2</a:t>
            </a:fld>
            <a:endParaRPr lang="nl-BE"/>
          </a:p>
        </p:txBody>
      </p:sp>
    </p:spTree>
    <p:extLst>
      <p:ext uri="{BB962C8B-B14F-4D97-AF65-F5344CB8AC3E}">
        <p14:creationId xmlns:p14="http://schemas.microsoft.com/office/powerpoint/2010/main" val="197845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a:t>
            </a:fld>
            <a:endParaRPr lang="nl-BE"/>
          </a:p>
        </p:txBody>
      </p:sp>
    </p:spTree>
    <p:extLst>
      <p:ext uri="{BB962C8B-B14F-4D97-AF65-F5344CB8AC3E}">
        <p14:creationId xmlns:p14="http://schemas.microsoft.com/office/powerpoint/2010/main" val="454630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Alle variabelen erin steken</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a:t>
            </a:fld>
            <a:endParaRPr lang="nl-BE"/>
          </a:p>
        </p:txBody>
      </p:sp>
    </p:spTree>
    <p:extLst>
      <p:ext uri="{BB962C8B-B14F-4D97-AF65-F5344CB8AC3E}">
        <p14:creationId xmlns:p14="http://schemas.microsoft.com/office/powerpoint/2010/main" val="3876868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Eerste as</a:t>
            </a:r>
            <a:r>
              <a:rPr lang="nl-BE" baseline="0" dirty="0" smtClean="0"/>
              <a:t> kan al 71 procent van de informatie weergeven en de tweede as kan al 98 procent van de gegevens weergeven.  De twee dimensies kunnen al bijna 98 procent van de data opvangen.  Naar twee dimensies kijken is hier dus goed</a:t>
            </a:r>
          </a:p>
          <a:p>
            <a:endParaRPr lang="nl-BE" baseline="0" dirty="0" smtClean="0"/>
          </a:p>
          <a:p>
            <a:r>
              <a:rPr lang="nl-BE" baseline="0" dirty="0" smtClean="0"/>
              <a:t>Als ze beide ongeveer 70 procent van de </a:t>
            </a:r>
            <a:r>
              <a:rPr lang="nl-BE" baseline="0" dirty="0" err="1" smtClean="0"/>
              <a:t>ifnromatie</a:t>
            </a:r>
            <a:r>
              <a:rPr lang="nl-BE" baseline="0" dirty="0" smtClean="0"/>
              <a:t> kunnen opvangen dan is het goed voor de case.</a:t>
            </a:r>
          </a:p>
          <a:p>
            <a:endParaRPr lang="nl-BE" baseline="0" dirty="0" smtClean="0"/>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6</a:t>
            </a:fld>
            <a:endParaRPr lang="nl-BE"/>
          </a:p>
        </p:txBody>
      </p:sp>
    </p:spTree>
    <p:extLst>
      <p:ext uri="{BB962C8B-B14F-4D97-AF65-F5344CB8AC3E}">
        <p14:creationId xmlns:p14="http://schemas.microsoft.com/office/powerpoint/2010/main" val="187444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Factor analyse opnieuw doen en onthoud de</a:t>
            </a:r>
            <a:r>
              <a:rPr lang="nl-BE" baseline="0" dirty="0" smtClean="0"/>
              <a:t> </a:t>
            </a:r>
            <a:r>
              <a:rPr lang="nl-BE" baseline="0" dirty="0" err="1" smtClean="0"/>
              <a:t>resulataten</a:t>
            </a:r>
            <a:r>
              <a:rPr lang="nl-BE" baseline="0" dirty="0" smtClean="0"/>
              <a:t> alleen voor 2 factoren. </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7</a:t>
            </a:fld>
            <a:endParaRPr lang="nl-BE"/>
          </a:p>
        </p:txBody>
      </p:sp>
    </p:spTree>
    <p:extLst>
      <p:ext uri="{BB962C8B-B14F-4D97-AF65-F5344CB8AC3E}">
        <p14:creationId xmlns:p14="http://schemas.microsoft.com/office/powerpoint/2010/main" val="15417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Factor 1</a:t>
            </a:r>
            <a:r>
              <a:rPr lang="nl-BE" baseline="0" dirty="0" smtClean="0"/>
              <a:t> is waarde op de x-as en factor 2 is de waarde op de y-as</a:t>
            </a:r>
          </a:p>
          <a:p>
            <a:endParaRPr lang="nl-BE" baseline="0" dirty="0" smtClean="0"/>
          </a:p>
          <a:p>
            <a:r>
              <a:rPr lang="nl-BE" baseline="0" dirty="0" smtClean="0"/>
              <a:t>Afleiden welke dimensie het </a:t>
            </a:r>
            <a:r>
              <a:rPr lang="nl-BE" baseline="0" dirty="0" err="1" smtClean="0"/>
              <a:t>sterktst</a:t>
            </a:r>
            <a:r>
              <a:rPr lang="nl-BE" baseline="0" dirty="0" smtClean="0"/>
              <a:t> beïnvloed wordt door welke variabele</a:t>
            </a:r>
          </a:p>
          <a:p>
            <a:endParaRPr lang="nl-BE" baseline="0" dirty="0" smtClean="0"/>
          </a:p>
          <a:p>
            <a:r>
              <a:rPr lang="nl-BE" baseline="0" dirty="0" err="1" smtClean="0"/>
              <a:t>Uniqueness</a:t>
            </a:r>
            <a:r>
              <a:rPr lang="nl-BE" baseline="0" dirty="0" smtClean="0"/>
              <a:t> hoeveel procent van de data wordt niet opgevangen door de factoren en je ziet dat dat voor elke variabele redelijke laag is, wat dus ideaal is, want we hadden ook een vrij </a:t>
            </a:r>
            <a:r>
              <a:rPr lang="nl-BE" baseline="0" dirty="0" err="1" smtClean="0"/>
              <a:t>iedaal</a:t>
            </a:r>
            <a:r>
              <a:rPr lang="nl-BE" baseline="0" dirty="0" smtClean="0"/>
              <a:t> model</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8</a:t>
            </a:fld>
            <a:endParaRPr lang="nl-BE"/>
          </a:p>
        </p:txBody>
      </p:sp>
    </p:spTree>
    <p:extLst>
      <p:ext uri="{BB962C8B-B14F-4D97-AF65-F5344CB8AC3E}">
        <p14:creationId xmlns:p14="http://schemas.microsoft.com/office/powerpoint/2010/main" val="381318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Die 5 zelf wat aanpassen aan</a:t>
            </a:r>
            <a:r>
              <a:rPr lang="nl-BE" baseline="0" dirty="0" smtClean="0"/>
              <a:t> de hand van hoe de map er het mooist uitziet, geen invloed op </a:t>
            </a:r>
            <a:r>
              <a:rPr lang="nl-BE" baseline="0" dirty="0" err="1" smtClean="0"/>
              <a:t>interpretatiue</a:t>
            </a:r>
            <a:r>
              <a:rPr lang="nl-BE" baseline="0" dirty="0" smtClean="0"/>
              <a:t> of resultaten</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12</a:t>
            </a:fld>
            <a:endParaRPr lang="nl-BE"/>
          </a:p>
        </p:txBody>
      </p:sp>
    </p:spTree>
    <p:extLst>
      <p:ext uri="{BB962C8B-B14F-4D97-AF65-F5344CB8AC3E}">
        <p14:creationId xmlns:p14="http://schemas.microsoft.com/office/powerpoint/2010/main" val="3663439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13</a:t>
            </a:fld>
            <a:endParaRPr lang="nl-BE"/>
          </a:p>
        </p:txBody>
      </p:sp>
    </p:spTree>
    <p:extLst>
      <p:ext uri="{BB962C8B-B14F-4D97-AF65-F5344CB8AC3E}">
        <p14:creationId xmlns:p14="http://schemas.microsoft.com/office/powerpoint/2010/main" val="2857431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smtClean="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presentatie</a:t>
            </a:r>
            <a:endParaRPr lang="nl-BE" dirty="0"/>
          </a:p>
        </p:txBody>
      </p:sp>
      <p:pic>
        <p:nvPicPr>
          <p:cNvPr id="11" name="Afbeelding 10"/>
          <p:cNvPicPr>
            <a:picLocks noChangeAspect="1"/>
          </p:cNvPicPr>
          <p:nvPr userDrawn="1"/>
        </p:nvPicPr>
        <p:blipFill>
          <a:blip r:embed="rId2" cstate="print"/>
          <a:stretch>
            <a:fillRect/>
          </a:stretch>
        </p:blipFill>
        <p:spPr>
          <a:xfrm>
            <a:off x="8283600" y="5706000"/>
            <a:ext cx="428400" cy="720000"/>
          </a:xfrm>
          <a:prstGeom prst="rect">
            <a:avLst/>
          </a:prstGeom>
        </p:spPr>
      </p:pic>
      <p:pic>
        <p:nvPicPr>
          <p:cNvPr id="7" name="Afbeelding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25/03/2016</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‹nr.›</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extLst>
      <p:ext uri="{BB962C8B-B14F-4D97-AF65-F5344CB8AC3E}">
        <p14:creationId xmlns:p14="http://schemas.microsoft.com/office/powerpoint/2010/main" val="24169003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372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smtClean="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sectie</a:t>
            </a:r>
            <a:endParaRPr lang="nl-BE" dirty="0"/>
          </a:p>
        </p:txBody>
      </p:sp>
      <p:pic>
        <p:nvPicPr>
          <p:cNvPr id="6"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spTree>
    <p:extLst>
      <p:ext uri="{BB962C8B-B14F-4D97-AF65-F5344CB8AC3E}">
        <p14:creationId xmlns:p14="http://schemas.microsoft.com/office/powerpoint/2010/main" val="39651961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25/03/2016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41980301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25/03/2016</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‹nr.›</a:t>
            </a:fld>
            <a:endParaRPr lang="nl-BE" dirty="0"/>
          </a:p>
        </p:txBody>
      </p:sp>
    </p:spTree>
    <p:extLst>
      <p:ext uri="{BB962C8B-B14F-4D97-AF65-F5344CB8AC3E}">
        <p14:creationId xmlns:p14="http://schemas.microsoft.com/office/powerpoint/2010/main" val="4378209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25/03/2016</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41618224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25/03/2016</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16890592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smtClean="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25/03/2016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22063528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smtClean="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25/03/2016</a:t>
            </a:fld>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smtClean="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25/03/2016</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‹nr.›</a:t>
            </a:fld>
            <a:endParaRPr lang="nl-BE" dirty="0"/>
          </a:p>
        </p:txBody>
      </p:sp>
      <p:sp>
        <p:nvSpPr>
          <p:cNvPr id="7" name="Rechthoek 6"/>
          <p:cNvSpPr/>
          <p:nvPr/>
        </p:nvSpPr>
        <p:spPr>
          <a:xfrm>
            <a:off x="0" y="6372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Lst>
  <p:timing>
    <p:tnLst>
      <p:par>
        <p:cTn id="1" dur="indefinite" restart="never" nodeType="tmRoot"/>
      </p:par>
    </p:tnLst>
  </p:timing>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Perceptuele Map</a:t>
            </a:r>
            <a:br>
              <a:rPr lang="nl-BE" dirty="0" smtClean="0"/>
            </a:br>
            <a:r>
              <a:rPr lang="nl-BE" dirty="0" err="1" smtClean="0"/>
              <a:t>Theory</a:t>
            </a:r>
            <a:r>
              <a:rPr lang="nl-BE" dirty="0" smtClean="0"/>
              <a:t> </a:t>
            </a:r>
            <a:r>
              <a:rPr lang="nl-BE" dirty="0" err="1" smtClean="0"/>
              <a:t>into</a:t>
            </a:r>
            <a:r>
              <a:rPr lang="nl-BE" dirty="0" smtClean="0"/>
              <a:t> </a:t>
            </a:r>
            <a:r>
              <a:rPr lang="nl-BE" dirty="0" err="1" smtClean="0"/>
              <a:t>Practice</a:t>
            </a:r>
            <a:endParaRPr lang="nl-BE" dirty="0"/>
          </a:p>
        </p:txBody>
      </p:sp>
      <p:sp>
        <p:nvSpPr>
          <p:cNvPr id="3" name="Ondertitel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244425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78" y="1052736"/>
            <a:ext cx="6658266" cy="487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01318" y="404664"/>
            <a:ext cx="1428596" cy="369332"/>
          </a:xfrm>
          <a:prstGeom prst="rect">
            <a:avLst/>
          </a:prstGeom>
        </p:spPr>
        <p:txBody>
          <a:bodyPr wrap="none">
            <a:spAutoFit/>
          </a:bodyPr>
          <a:lstStyle/>
          <a:p>
            <a:r>
              <a:rPr lang="en-US" b="1" dirty="0" err="1"/>
              <a:t>loadingplot</a:t>
            </a:r>
            <a:endParaRPr lang="en-US" b="1" dirty="0"/>
          </a:p>
        </p:txBody>
      </p:sp>
      <p:sp>
        <p:nvSpPr>
          <p:cNvPr id="5" name="TextBox 4"/>
          <p:cNvSpPr txBox="1"/>
          <p:nvPr/>
        </p:nvSpPr>
        <p:spPr>
          <a:xfrm>
            <a:off x="3419872" y="332656"/>
            <a:ext cx="4824536" cy="646331"/>
          </a:xfrm>
          <a:prstGeom prst="rect">
            <a:avLst/>
          </a:prstGeom>
          <a:noFill/>
        </p:spPr>
        <p:txBody>
          <a:bodyPr wrap="square" rtlCol="0">
            <a:spAutoFit/>
          </a:bodyPr>
          <a:lstStyle/>
          <a:p>
            <a:r>
              <a:rPr lang="en-US" dirty="0" err="1" smtClean="0"/>
              <a:t>Visuele</a:t>
            </a:r>
            <a:r>
              <a:rPr lang="en-US" dirty="0" smtClean="0"/>
              <a:t> </a:t>
            </a:r>
            <a:r>
              <a:rPr lang="en-US" dirty="0" err="1" smtClean="0"/>
              <a:t>weergave</a:t>
            </a:r>
            <a:r>
              <a:rPr lang="en-US" dirty="0" smtClean="0"/>
              <a:t> van </a:t>
            </a:r>
            <a:r>
              <a:rPr lang="en-US" dirty="0" err="1" smtClean="0"/>
              <a:t>attributen</a:t>
            </a:r>
            <a:r>
              <a:rPr lang="en-US" dirty="0" smtClean="0"/>
              <a:t> </a:t>
            </a:r>
            <a:r>
              <a:rPr lang="en-US" dirty="0" err="1" smtClean="0"/>
              <a:t>en</a:t>
            </a:r>
            <a:r>
              <a:rPr lang="en-US" dirty="0" smtClean="0"/>
              <a:t> </a:t>
            </a:r>
            <a:r>
              <a:rPr lang="en-US" dirty="0" err="1" smtClean="0"/>
              <a:t>voorkeru</a:t>
            </a:r>
            <a:r>
              <a:rPr lang="en-US" dirty="0" smtClean="0"/>
              <a:t> (</a:t>
            </a:r>
            <a:r>
              <a:rPr lang="en-US" dirty="0" err="1" smtClean="0"/>
              <a:t>vectoren</a:t>
            </a:r>
            <a:r>
              <a:rPr lang="en-US" dirty="0" smtClean="0"/>
              <a:t>), maar hoe </a:t>
            </a:r>
            <a:r>
              <a:rPr lang="en-US" dirty="0" err="1" smtClean="0"/>
              <a:t>winkels</a:t>
            </a:r>
            <a:r>
              <a:rPr lang="en-US" dirty="0" smtClean="0"/>
              <a:t> </a:t>
            </a:r>
            <a:r>
              <a:rPr lang="en-US" dirty="0" err="1" smtClean="0"/>
              <a:t>mee</a:t>
            </a:r>
            <a:r>
              <a:rPr lang="en-US" dirty="0" smtClean="0"/>
              <a:t> </a:t>
            </a:r>
            <a:r>
              <a:rPr lang="en-US" dirty="0" err="1" smtClean="0"/>
              <a:t>plotten</a:t>
            </a:r>
            <a:r>
              <a:rPr lang="en-US" dirty="0" smtClean="0"/>
              <a:t>?? </a:t>
            </a:r>
            <a:endParaRPr lang="en-US" dirty="0"/>
          </a:p>
        </p:txBody>
      </p:sp>
    </p:spTree>
    <p:extLst>
      <p:ext uri="{BB962C8B-B14F-4D97-AF65-F5344CB8AC3E}">
        <p14:creationId xmlns:p14="http://schemas.microsoft.com/office/powerpoint/2010/main" val="3399210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Biplot</a:t>
            </a:r>
            <a:r>
              <a:rPr lang="en-US" dirty="0" smtClean="0"/>
              <a:t> in STATA</a:t>
            </a:r>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654" r="49574" b="9504"/>
          <a:stretch/>
        </p:blipFill>
        <p:spPr bwMode="auto">
          <a:xfrm>
            <a:off x="4139952" y="404664"/>
            <a:ext cx="4394094" cy="548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40000" y="1700808"/>
            <a:ext cx="2807864" cy="2308324"/>
          </a:xfrm>
          <a:prstGeom prst="rect">
            <a:avLst/>
          </a:prstGeom>
          <a:noFill/>
        </p:spPr>
        <p:txBody>
          <a:bodyPr wrap="square" rtlCol="0">
            <a:spAutoFit/>
          </a:bodyPr>
          <a:lstStyle/>
          <a:p>
            <a:r>
              <a:rPr lang="en-US" dirty="0" err="1" smtClean="0"/>
              <a:t>Gebaseerd</a:t>
            </a:r>
            <a:r>
              <a:rPr lang="en-US" dirty="0" smtClean="0"/>
              <a:t> op factor </a:t>
            </a:r>
            <a:r>
              <a:rPr lang="en-US" dirty="0" err="1" smtClean="0"/>
              <a:t>analyse</a:t>
            </a:r>
            <a:r>
              <a:rPr lang="en-US" dirty="0" smtClean="0"/>
              <a:t> – </a:t>
            </a:r>
          </a:p>
          <a:p>
            <a:endParaRPr lang="en-US" dirty="0"/>
          </a:p>
          <a:p>
            <a:r>
              <a:rPr lang="en-US" dirty="0" err="1" smtClean="0"/>
              <a:t>Mogelijkheid</a:t>
            </a:r>
            <a:r>
              <a:rPr lang="en-US" dirty="0" smtClean="0"/>
              <a:t> om </a:t>
            </a:r>
            <a:r>
              <a:rPr lang="en-US" dirty="0" err="1" smtClean="0"/>
              <a:t>zowel</a:t>
            </a:r>
            <a:r>
              <a:rPr lang="en-US" dirty="0" smtClean="0"/>
              <a:t> </a:t>
            </a:r>
            <a:r>
              <a:rPr lang="en-US" dirty="0" err="1" smtClean="0"/>
              <a:t>attributen</a:t>
            </a:r>
            <a:r>
              <a:rPr lang="en-US" dirty="0" smtClean="0"/>
              <a:t> </a:t>
            </a:r>
            <a:r>
              <a:rPr lang="en-US" dirty="0" err="1" smtClean="0"/>
              <a:t>en</a:t>
            </a:r>
            <a:r>
              <a:rPr lang="en-US" dirty="0" smtClean="0"/>
              <a:t> </a:t>
            </a:r>
            <a:r>
              <a:rPr lang="en-US" dirty="0" err="1" smtClean="0"/>
              <a:t>voorkeur</a:t>
            </a:r>
            <a:r>
              <a:rPr lang="en-US" dirty="0" smtClean="0"/>
              <a:t>(</a:t>
            </a:r>
            <a:r>
              <a:rPr lang="en-US" dirty="0" err="1" smtClean="0"/>
              <a:t>en</a:t>
            </a:r>
            <a:r>
              <a:rPr lang="en-US" dirty="0" smtClean="0"/>
              <a:t>) (</a:t>
            </a:r>
            <a:r>
              <a:rPr lang="en-US" dirty="0" err="1" smtClean="0"/>
              <a:t>vectoren</a:t>
            </a:r>
            <a:r>
              <a:rPr lang="en-US" dirty="0" smtClean="0"/>
              <a:t>) </a:t>
            </a:r>
            <a:r>
              <a:rPr lang="en-US" dirty="0" err="1" smtClean="0"/>
              <a:t>als</a:t>
            </a:r>
            <a:r>
              <a:rPr lang="en-US" dirty="0" smtClean="0"/>
              <a:t> </a:t>
            </a:r>
            <a:r>
              <a:rPr lang="en-US" dirty="0" err="1" smtClean="0"/>
              <a:t>merken</a:t>
            </a:r>
            <a:r>
              <a:rPr lang="en-US" dirty="0" smtClean="0"/>
              <a:t> (dots) </a:t>
            </a:r>
            <a:r>
              <a:rPr lang="en-US" dirty="0" err="1" smtClean="0"/>
              <a:t>visueel</a:t>
            </a:r>
            <a:r>
              <a:rPr lang="en-US" dirty="0" smtClean="0"/>
              <a:t> </a:t>
            </a:r>
            <a:r>
              <a:rPr lang="en-US" dirty="0" err="1" smtClean="0"/>
              <a:t>weer</a:t>
            </a:r>
            <a:r>
              <a:rPr lang="en-US" dirty="0" smtClean="0"/>
              <a:t> </a:t>
            </a:r>
            <a:r>
              <a:rPr lang="en-US" dirty="0" err="1" smtClean="0"/>
              <a:t>te</a:t>
            </a:r>
            <a:r>
              <a:rPr lang="en-US" dirty="0" smtClean="0"/>
              <a:t> </a:t>
            </a:r>
            <a:r>
              <a:rPr lang="en-US" dirty="0" err="1" smtClean="0"/>
              <a:t>geven</a:t>
            </a:r>
            <a:r>
              <a:rPr lang="en-US" dirty="0" smtClean="0"/>
              <a:t> </a:t>
            </a:r>
            <a:endParaRPr lang="en-US" dirty="0"/>
          </a:p>
        </p:txBody>
      </p:sp>
    </p:spTree>
    <p:extLst>
      <p:ext uri="{BB962C8B-B14F-4D97-AF65-F5344CB8AC3E}">
        <p14:creationId xmlns:p14="http://schemas.microsoft.com/office/powerpoint/2010/main" val="934449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0612" t="35744" r="15505" b="12199"/>
          <a:stretch/>
        </p:blipFill>
        <p:spPr bwMode="auto">
          <a:xfrm>
            <a:off x="1691680" y="1080000"/>
            <a:ext cx="6541890" cy="4365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907704" y="3717032"/>
            <a:ext cx="1872208" cy="504056"/>
          </a:xfrm>
          <a:prstGeom prst="rect">
            <a:avLst/>
          </a:prstGeom>
          <a:solidFill>
            <a:srgbClr val="116E8A">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01627" y="4325466"/>
            <a:ext cx="2160240" cy="504056"/>
          </a:xfrm>
          <a:prstGeom prst="rect">
            <a:avLst/>
          </a:prstGeom>
          <a:solidFill>
            <a:srgbClr val="116E8A">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760" y="5583783"/>
            <a:ext cx="5184352" cy="646331"/>
          </a:xfrm>
          <a:prstGeom prst="rect">
            <a:avLst/>
          </a:prstGeom>
          <a:noFill/>
        </p:spPr>
        <p:txBody>
          <a:bodyPr wrap="square" rtlCol="0">
            <a:spAutoFit/>
          </a:bodyPr>
          <a:lstStyle/>
          <a:p>
            <a:r>
              <a:rPr lang="en-US" dirty="0" err="1" smtClean="0"/>
              <a:t>Vectoren</a:t>
            </a:r>
            <a:r>
              <a:rPr lang="en-US" dirty="0" smtClean="0"/>
              <a:t> in </a:t>
            </a:r>
            <a:r>
              <a:rPr lang="en-US" dirty="0" err="1" smtClean="0"/>
              <a:t>verhouding</a:t>
            </a:r>
            <a:r>
              <a:rPr lang="en-US" dirty="0" smtClean="0"/>
              <a:t> </a:t>
            </a:r>
            <a:r>
              <a:rPr lang="en-US" dirty="0" err="1" smtClean="0"/>
              <a:t>uitvergroten</a:t>
            </a:r>
            <a:r>
              <a:rPr lang="en-US" dirty="0" smtClean="0"/>
              <a:t>– </a:t>
            </a:r>
            <a:r>
              <a:rPr lang="en-US" dirty="0" err="1" smtClean="0"/>
              <a:t>zelf</a:t>
            </a:r>
            <a:r>
              <a:rPr lang="en-US" dirty="0" smtClean="0"/>
              <a:t> </a:t>
            </a:r>
            <a:r>
              <a:rPr lang="en-US" dirty="0" err="1" smtClean="0"/>
              <a:t>aanpassen</a:t>
            </a:r>
            <a:r>
              <a:rPr lang="en-US" dirty="0" smtClean="0"/>
              <a:t> om </a:t>
            </a:r>
            <a:r>
              <a:rPr lang="en-US" dirty="0" err="1" smtClean="0"/>
              <a:t>visuele</a:t>
            </a:r>
            <a:r>
              <a:rPr lang="en-US" dirty="0" smtClean="0"/>
              <a:t> plot </a:t>
            </a:r>
            <a:r>
              <a:rPr lang="en-US" dirty="0" err="1" smtClean="0"/>
              <a:t>duidelijker</a:t>
            </a:r>
            <a:r>
              <a:rPr lang="en-US" dirty="0" smtClean="0"/>
              <a:t> </a:t>
            </a:r>
            <a:r>
              <a:rPr lang="en-US" dirty="0" err="1" smtClean="0"/>
              <a:t>te</a:t>
            </a:r>
            <a:r>
              <a:rPr lang="en-US" dirty="0" smtClean="0"/>
              <a:t> </a:t>
            </a:r>
            <a:r>
              <a:rPr lang="en-US" dirty="0" err="1" smtClean="0"/>
              <a:t>maken</a:t>
            </a:r>
            <a:endParaRPr lang="en-US" dirty="0"/>
          </a:p>
        </p:txBody>
      </p:sp>
      <p:cxnSp>
        <p:nvCxnSpPr>
          <p:cNvPr id="7" name="Straight Arrow Connector 6"/>
          <p:cNvCxnSpPr>
            <a:endCxn id="4" idx="2"/>
          </p:cNvCxnSpPr>
          <p:nvPr/>
        </p:nvCxnSpPr>
        <p:spPr>
          <a:xfrm flipV="1">
            <a:off x="2981747" y="4829522"/>
            <a:ext cx="0" cy="75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496" y="3507395"/>
            <a:ext cx="1584176" cy="923330"/>
          </a:xfrm>
          <a:prstGeom prst="rect">
            <a:avLst/>
          </a:prstGeom>
          <a:noFill/>
        </p:spPr>
        <p:txBody>
          <a:bodyPr wrap="square" rtlCol="0">
            <a:spAutoFit/>
          </a:bodyPr>
          <a:lstStyle/>
          <a:p>
            <a:r>
              <a:rPr lang="en-US" dirty="0" err="1" smtClean="0"/>
              <a:t>Gelijklopende</a:t>
            </a:r>
            <a:r>
              <a:rPr lang="en-US" dirty="0" smtClean="0"/>
              <a:t> </a:t>
            </a:r>
            <a:r>
              <a:rPr lang="en-US" dirty="0" err="1" smtClean="0"/>
              <a:t>resultaten</a:t>
            </a:r>
            <a:r>
              <a:rPr lang="en-US" dirty="0" smtClean="0"/>
              <a:t> </a:t>
            </a:r>
            <a:r>
              <a:rPr lang="en-US" dirty="0" err="1" smtClean="0"/>
              <a:t>als</a:t>
            </a:r>
            <a:r>
              <a:rPr lang="en-US" dirty="0" smtClean="0"/>
              <a:t> </a:t>
            </a:r>
            <a:r>
              <a:rPr lang="en-US" dirty="0" err="1" smtClean="0"/>
              <a:t>factoranalyse</a:t>
            </a:r>
            <a:endParaRPr lang="en-US" dirty="0"/>
          </a:p>
        </p:txBody>
      </p:sp>
      <p:cxnSp>
        <p:nvCxnSpPr>
          <p:cNvPr id="10" name="Straight Arrow Connector 9"/>
          <p:cNvCxnSpPr>
            <a:stCxn id="8" idx="3"/>
            <a:endCxn id="3" idx="1"/>
          </p:cNvCxnSpPr>
          <p:nvPr/>
        </p:nvCxnSpPr>
        <p:spPr>
          <a:xfrm>
            <a:off x="1619672" y="3969060"/>
            <a:ext cx="28803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156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202" t="31064" r="27215" b="17873"/>
          <a:stretch/>
        </p:blipFill>
        <p:spPr bwMode="auto">
          <a:xfrm>
            <a:off x="1331640" y="1209353"/>
            <a:ext cx="6774178"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75656" y="3441601"/>
            <a:ext cx="1728192" cy="707479"/>
          </a:xfrm>
          <a:prstGeom prst="rect">
            <a:avLst/>
          </a:prstGeom>
          <a:solidFill>
            <a:srgbClr val="116E8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2195736" y="353294"/>
            <a:ext cx="504056" cy="864096"/>
          </a:xfrm>
          <a:prstGeom prst="downArrow">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47864" y="519779"/>
            <a:ext cx="4608512" cy="369332"/>
          </a:xfrm>
          <a:prstGeom prst="rect">
            <a:avLst/>
          </a:prstGeom>
          <a:noFill/>
        </p:spPr>
        <p:txBody>
          <a:bodyPr wrap="square" rtlCol="0">
            <a:spAutoFit/>
          </a:bodyPr>
          <a:lstStyle/>
          <a:p>
            <a:r>
              <a:rPr lang="en-US" dirty="0" err="1" smtClean="0"/>
              <a:t>Plotten</a:t>
            </a:r>
            <a:r>
              <a:rPr lang="en-US" dirty="0" smtClean="0"/>
              <a:t> van </a:t>
            </a:r>
            <a:r>
              <a:rPr lang="en-US" dirty="0" err="1" smtClean="0"/>
              <a:t>merken</a:t>
            </a:r>
            <a:r>
              <a:rPr lang="en-US" dirty="0" smtClean="0"/>
              <a:t>/</a:t>
            </a:r>
            <a:r>
              <a:rPr lang="en-US" dirty="0" err="1" smtClean="0"/>
              <a:t>winkels</a:t>
            </a:r>
            <a:r>
              <a:rPr lang="en-US" dirty="0" smtClean="0"/>
              <a:t> </a:t>
            </a:r>
            <a:endParaRPr lang="en-US" dirty="0"/>
          </a:p>
        </p:txBody>
      </p:sp>
    </p:spTree>
    <p:extLst>
      <p:ext uri="{BB962C8B-B14F-4D97-AF65-F5344CB8AC3E}">
        <p14:creationId xmlns:p14="http://schemas.microsoft.com/office/powerpoint/2010/main" val="465702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92935"/>
            <a:ext cx="7344816" cy="537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246604"/>
            <a:ext cx="7776864" cy="646331"/>
          </a:xfrm>
          <a:prstGeom prst="rect">
            <a:avLst/>
          </a:prstGeom>
        </p:spPr>
        <p:txBody>
          <a:bodyPr wrap="square">
            <a:spAutoFit/>
          </a:bodyPr>
          <a:lstStyle/>
          <a:p>
            <a:r>
              <a:rPr lang="en-US" b="1" dirty="0" err="1"/>
              <a:t>biplot</a:t>
            </a:r>
            <a:r>
              <a:rPr lang="en-US" b="1" dirty="0"/>
              <a:t> </a:t>
            </a:r>
            <a:r>
              <a:rPr lang="en-US" b="1" dirty="0" err="1"/>
              <a:t>Largechoice</a:t>
            </a:r>
            <a:r>
              <a:rPr lang="en-US" b="1" dirty="0"/>
              <a:t> </a:t>
            </a:r>
            <a:r>
              <a:rPr lang="en-US" b="1" dirty="0" err="1"/>
              <a:t>Lowprices</a:t>
            </a:r>
            <a:r>
              <a:rPr lang="en-US" b="1" dirty="0"/>
              <a:t> </a:t>
            </a:r>
            <a:r>
              <a:rPr lang="en-US" b="1" dirty="0" err="1"/>
              <a:t>Servicequality</a:t>
            </a:r>
            <a:r>
              <a:rPr lang="en-US" b="1" dirty="0"/>
              <a:t> </a:t>
            </a:r>
            <a:r>
              <a:rPr lang="en-US" b="1" dirty="0" err="1"/>
              <a:t>Productquality</a:t>
            </a:r>
            <a:r>
              <a:rPr lang="en-US" b="1" dirty="0"/>
              <a:t> Convenience Preference, </a:t>
            </a:r>
            <a:r>
              <a:rPr lang="en-US" b="1" dirty="0" err="1"/>
              <a:t>std</a:t>
            </a:r>
            <a:r>
              <a:rPr lang="en-US" b="1" dirty="0"/>
              <a:t> alpha(1) stretch(5) </a:t>
            </a:r>
            <a:r>
              <a:rPr lang="en-US" b="1" dirty="0" err="1"/>
              <a:t>rowlabel</a:t>
            </a:r>
            <a:r>
              <a:rPr lang="en-US" b="1" dirty="0"/>
              <a:t>(Brands)</a:t>
            </a:r>
            <a:endParaRPr lang="en-US" dirty="0"/>
          </a:p>
        </p:txBody>
      </p:sp>
    </p:spTree>
    <p:extLst>
      <p:ext uri="{BB962C8B-B14F-4D97-AF65-F5344CB8AC3E}">
        <p14:creationId xmlns:p14="http://schemas.microsoft.com/office/powerpoint/2010/main" val="1476980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40000" y="404664"/>
            <a:ext cx="8334000" cy="5373335"/>
          </a:xfrm>
        </p:spPr>
        <p:txBody>
          <a:bodyPr/>
          <a:lstStyle/>
          <a:p>
            <a:pPr marL="0" indent="0">
              <a:buNone/>
            </a:pPr>
            <a:r>
              <a:rPr lang="en-US" dirty="0" err="1" smtClean="0"/>
              <a:t>Vergelijking</a:t>
            </a:r>
            <a:r>
              <a:rPr lang="en-US" dirty="0" smtClean="0"/>
              <a:t> </a:t>
            </a:r>
            <a:r>
              <a:rPr lang="en-US" dirty="0" err="1" smtClean="0"/>
              <a:t>Biplot</a:t>
            </a:r>
            <a:r>
              <a:rPr lang="en-US" dirty="0" smtClean="0"/>
              <a:t> – Factor</a:t>
            </a:r>
          </a:p>
          <a:p>
            <a:pPr marL="0" indent="0">
              <a:buNone/>
            </a:pPr>
            <a:endParaRPr lang="en-US" dirty="0"/>
          </a:p>
          <a:p>
            <a:r>
              <a:rPr lang="en-US" dirty="0" err="1" smtClean="0"/>
              <a:t>resultaten</a:t>
            </a:r>
            <a:r>
              <a:rPr lang="en-US" dirty="0" smtClean="0"/>
              <a:t> </a:t>
            </a:r>
            <a:r>
              <a:rPr lang="en-US" dirty="0" err="1" smtClean="0"/>
              <a:t>niet</a:t>
            </a:r>
            <a:r>
              <a:rPr lang="en-US" dirty="0" smtClean="0"/>
              <a:t> 100% </a:t>
            </a:r>
            <a:r>
              <a:rPr lang="en-US" dirty="0" err="1" smtClean="0"/>
              <a:t>identiek</a:t>
            </a:r>
            <a:r>
              <a:rPr lang="en-US" dirty="0" smtClean="0"/>
              <a:t> – maar </a:t>
            </a:r>
            <a:r>
              <a:rPr lang="en-US" dirty="0" err="1" smtClean="0"/>
              <a:t>conclusies</a:t>
            </a:r>
            <a:r>
              <a:rPr lang="en-US" dirty="0" smtClean="0"/>
              <a:t> </a:t>
            </a:r>
            <a:r>
              <a:rPr lang="en-US" dirty="0" err="1" smtClean="0"/>
              <a:t>gelijklopend</a:t>
            </a:r>
            <a:r>
              <a:rPr lang="en-US" dirty="0" smtClean="0"/>
              <a:t> -&gt; </a:t>
            </a:r>
            <a:r>
              <a:rPr lang="en-US" dirty="0" err="1" smtClean="0"/>
              <a:t>voordeel</a:t>
            </a:r>
            <a:r>
              <a:rPr lang="en-US" dirty="0" smtClean="0"/>
              <a:t> </a:t>
            </a:r>
            <a:r>
              <a:rPr lang="en-US" dirty="0" err="1" smtClean="0"/>
              <a:t>biplot</a:t>
            </a:r>
            <a:r>
              <a:rPr lang="en-US" dirty="0" smtClean="0"/>
              <a:t> </a:t>
            </a:r>
            <a:r>
              <a:rPr lang="en-US" dirty="0" err="1" smtClean="0"/>
              <a:t>visuele</a:t>
            </a:r>
            <a:r>
              <a:rPr lang="en-US" dirty="0" smtClean="0"/>
              <a:t> </a:t>
            </a:r>
            <a:r>
              <a:rPr lang="en-US" dirty="0" err="1" smtClean="0"/>
              <a:t>weergave</a:t>
            </a:r>
            <a:r>
              <a:rPr lang="en-US" dirty="0" smtClean="0"/>
              <a:t>!</a:t>
            </a:r>
          </a:p>
          <a:p>
            <a:r>
              <a:rPr lang="en-US" dirty="0" err="1" smtClean="0"/>
              <a:t>Vergelijken</a:t>
            </a:r>
            <a:r>
              <a:rPr lang="en-US" dirty="0" smtClean="0"/>
              <a:t> </a:t>
            </a:r>
            <a:r>
              <a:rPr lang="en-US" dirty="0" err="1" smtClean="0"/>
              <a:t>factorlading</a:t>
            </a:r>
            <a:r>
              <a:rPr lang="en-US" dirty="0" smtClean="0"/>
              <a:t> plot met </a:t>
            </a:r>
            <a:r>
              <a:rPr lang="en-US" dirty="0" err="1" smtClean="0"/>
              <a:t>biplot</a:t>
            </a:r>
            <a:endParaRPr lang="en-US" dirty="0" smtClean="0"/>
          </a:p>
          <a:p>
            <a:pPr lvl="1"/>
            <a:r>
              <a:rPr lang="en-US" dirty="0" err="1" smtClean="0"/>
              <a:t>Eventueel</a:t>
            </a:r>
            <a:r>
              <a:rPr lang="en-US" dirty="0" smtClean="0"/>
              <a:t> </a:t>
            </a:r>
            <a:r>
              <a:rPr lang="en-US" dirty="0" err="1" smtClean="0"/>
              <a:t>Xas</a:t>
            </a:r>
            <a:r>
              <a:rPr lang="en-US" dirty="0" smtClean="0"/>
              <a:t> of </a:t>
            </a:r>
            <a:r>
              <a:rPr lang="en-US" dirty="0" err="1" smtClean="0"/>
              <a:t>Yas</a:t>
            </a:r>
            <a:r>
              <a:rPr lang="en-US" dirty="0" smtClean="0"/>
              <a:t> van </a:t>
            </a:r>
            <a:r>
              <a:rPr lang="en-US" dirty="0" err="1" smtClean="0"/>
              <a:t>richting</a:t>
            </a:r>
            <a:r>
              <a:rPr lang="en-US" dirty="0" smtClean="0"/>
              <a:t> </a:t>
            </a:r>
            <a:r>
              <a:rPr lang="en-US" dirty="0" err="1" smtClean="0"/>
              <a:t>veranderen</a:t>
            </a:r>
            <a:endParaRPr lang="en-US" dirty="0" smtClean="0"/>
          </a:p>
          <a:p>
            <a:pPr marL="359637" lvl="1" indent="0">
              <a:buNone/>
            </a:pPr>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12" t="35744" r="15505" b="12199"/>
          <a:stretch/>
        </p:blipFill>
        <p:spPr bwMode="auto">
          <a:xfrm>
            <a:off x="1907704" y="3045516"/>
            <a:ext cx="5112568" cy="3411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463988" y="4581128"/>
            <a:ext cx="1764196" cy="432048"/>
          </a:xfrm>
          <a:prstGeom prst="rect">
            <a:avLst/>
          </a:prstGeom>
          <a:solidFill>
            <a:srgbClr val="116E8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899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Voorbeeld – Office Star data</a:t>
            </a:r>
            <a:endParaRPr lang="nl-BE" dirty="0"/>
          </a:p>
        </p:txBody>
      </p:sp>
      <p:sp>
        <p:nvSpPr>
          <p:cNvPr id="3" name="Content Placeholder 2"/>
          <p:cNvSpPr>
            <a:spLocks noGrp="1"/>
          </p:cNvSpPr>
          <p:nvPr>
            <p:ph idx="1"/>
          </p:nvPr>
        </p:nvSpPr>
        <p:spPr/>
        <p:txBody>
          <a:bodyPr/>
          <a:lstStyle/>
          <a:p>
            <a:pPr marL="0" indent="0">
              <a:buNone/>
            </a:pPr>
            <a:r>
              <a:rPr lang="nl-BE" dirty="0" smtClean="0"/>
              <a:t>Kantoorbenodigdheden winkels (4):</a:t>
            </a:r>
          </a:p>
          <a:p>
            <a:pPr marL="0" indent="0">
              <a:buNone/>
            </a:pPr>
            <a:r>
              <a:rPr lang="nl-BE" dirty="0"/>
              <a:t>	</a:t>
            </a:r>
            <a:r>
              <a:rPr lang="nl-BE" sz="2000" dirty="0" smtClean="0"/>
              <a:t>Office Star</a:t>
            </a:r>
          </a:p>
          <a:p>
            <a:pPr marL="0" indent="0">
              <a:buNone/>
            </a:pPr>
            <a:r>
              <a:rPr lang="nl-BE" sz="2000" dirty="0"/>
              <a:t>	</a:t>
            </a:r>
            <a:r>
              <a:rPr lang="nl-BE" sz="2000" dirty="0" smtClean="0"/>
              <a:t>Paper &amp; Co</a:t>
            </a:r>
          </a:p>
          <a:p>
            <a:pPr marL="0" indent="0">
              <a:buNone/>
            </a:pPr>
            <a:r>
              <a:rPr lang="nl-BE" sz="2000" dirty="0"/>
              <a:t>	</a:t>
            </a:r>
            <a:r>
              <a:rPr lang="nl-BE" sz="2000" dirty="0" smtClean="0"/>
              <a:t>Office Equipment</a:t>
            </a:r>
          </a:p>
          <a:p>
            <a:pPr marL="0" indent="0">
              <a:buNone/>
            </a:pPr>
            <a:r>
              <a:rPr lang="nl-BE" sz="2000" dirty="0"/>
              <a:t>	</a:t>
            </a:r>
            <a:r>
              <a:rPr lang="nl-BE" sz="2000" dirty="0" smtClean="0"/>
              <a:t>Supermarket</a:t>
            </a:r>
          </a:p>
          <a:p>
            <a:pPr marL="0" indent="0">
              <a:buNone/>
            </a:pPr>
            <a:r>
              <a:rPr lang="nl-BE" dirty="0" smtClean="0"/>
              <a:t>Beoordeeld door 40 respondenten op volgende attributen </a:t>
            </a:r>
            <a:br>
              <a:rPr lang="nl-BE" dirty="0" smtClean="0"/>
            </a:br>
            <a:r>
              <a:rPr lang="nl-BE" sz="2000" dirty="0" smtClean="0"/>
              <a:t>(1-5 </a:t>
            </a:r>
            <a:r>
              <a:rPr lang="nl-BE" sz="2000" dirty="0" err="1" smtClean="0"/>
              <a:t>likert</a:t>
            </a:r>
            <a:r>
              <a:rPr lang="nl-BE" sz="2000" dirty="0" smtClean="0"/>
              <a:t> schaal)</a:t>
            </a:r>
          </a:p>
          <a:p>
            <a:pPr marL="0" indent="0">
              <a:buNone/>
            </a:pPr>
            <a:r>
              <a:rPr lang="nl-BE" dirty="0" smtClean="0"/>
              <a:t>	</a:t>
            </a:r>
            <a:r>
              <a:rPr lang="nl-BE" sz="2000" dirty="0" smtClean="0"/>
              <a:t>Large </a:t>
            </a:r>
            <a:r>
              <a:rPr lang="nl-BE" sz="2000" dirty="0" err="1" smtClean="0"/>
              <a:t>choice</a:t>
            </a:r>
            <a:endParaRPr lang="nl-BE" sz="2000" dirty="0" smtClean="0"/>
          </a:p>
          <a:p>
            <a:pPr marL="0" indent="0">
              <a:buNone/>
            </a:pPr>
            <a:r>
              <a:rPr lang="nl-BE" sz="2000" dirty="0"/>
              <a:t>	</a:t>
            </a:r>
            <a:r>
              <a:rPr lang="nl-BE" sz="2000" dirty="0" smtClean="0"/>
              <a:t>Low </a:t>
            </a:r>
            <a:r>
              <a:rPr lang="nl-BE" sz="2000" dirty="0" err="1" smtClean="0"/>
              <a:t>prices</a:t>
            </a:r>
            <a:endParaRPr lang="nl-BE" sz="2000" dirty="0" smtClean="0"/>
          </a:p>
          <a:p>
            <a:pPr marL="0" indent="0">
              <a:buNone/>
            </a:pPr>
            <a:r>
              <a:rPr lang="nl-BE" sz="2000" dirty="0"/>
              <a:t>	</a:t>
            </a:r>
            <a:r>
              <a:rPr lang="nl-BE" sz="2000" dirty="0" smtClean="0"/>
              <a:t>Service </a:t>
            </a:r>
            <a:r>
              <a:rPr lang="nl-BE" sz="2000" dirty="0" err="1" smtClean="0"/>
              <a:t>quality</a:t>
            </a:r>
            <a:endParaRPr lang="nl-BE" sz="2000" dirty="0" smtClean="0"/>
          </a:p>
          <a:p>
            <a:pPr marL="0" indent="0">
              <a:buNone/>
            </a:pPr>
            <a:r>
              <a:rPr lang="nl-BE" sz="2000" dirty="0"/>
              <a:t>	</a:t>
            </a:r>
            <a:r>
              <a:rPr lang="nl-BE" sz="2000" dirty="0" smtClean="0"/>
              <a:t>Product </a:t>
            </a:r>
            <a:r>
              <a:rPr lang="nl-BE" sz="2000" dirty="0" err="1" smtClean="0"/>
              <a:t>quality</a:t>
            </a:r>
            <a:endParaRPr lang="nl-BE" sz="2000" dirty="0" smtClean="0"/>
          </a:p>
          <a:p>
            <a:pPr marL="0" indent="0">
              <a:buNone/>
            </a:pPr>
            <a:r>
              <a:rPr lang="nl-BE" sz="2000" dirty="0"/>
              <a:t>	</a:t>
            </a:r>
            <a:r>
              <a:rPr lang="nl-BE" sz="2000" dirty="0" smtClean="0"/>
              <a:t>Convenience</a:t>
            </a:r>
          </a:p>
          <a:p>
            <a:pPr marL="0" indent="0">
              <a:buNone/>
            </a:pPr>
            <a:r>
              <a:rPr lang="nl-BE" sz="2000" dirty="0"/>
              <a:t>	</a:t>
            </a:r>
            <a:r>
              <a:rPr lang="nl-BE" sz="2000" dirty="0" smtClean="0"/>
              <a:t>+ Overall </a:t>
            </a:r>
            <a:r>
              <a:rPr lang="nl-BE" sz="2000" dirty="0" err="1" smtClean="0"/>
              <a:t>Preference</a:t>
            </a:r>
            <a:endParaRPr lang="nl-BE" sz="2000" dirty="0"/>
          </a:p>
        </p:txBody>
      </p:sp>
      <p:sp>
        <p:nvSpPr>
          <p:cNvPr id="7" name="TextBox 6"/>
          <p:cNvSpPr txBox="1"/>
          <p:nvPr/>
        </p:nvSpPr>
        <p:spPr>
          <a:xfrm>
            <a:off x="3851920" y="4221088"/>
            <a:ext cx="2304256" cy="923330"/>
          </a:xfrm>
          <a:prstGeom prst="rect">
            <a:avLst/>
          </a:prstGeom>
          <a:solidFill>
            <a:schemeClr val="accent1">
              <a:alpha val="38000"/>
            </a:schemeClr>
          </a:solidFill>
        </p:spPr>
        <p:txBody>
          <a:bodyPr wrap="square" rtlCol="0">
            <a:spAutoFit/>
          </a:bodyPr>
          <a:lstStyle/>
          <a:p>
            <a:pPr algn="ctr"/>
            <a:r>
              <a:rPr lang="en-US" i="1" dirty="0" err="1" smtClean="0"/>
              <a:t>Gemiddelde</a:t>
            </a:r>
            <a:r>
              <a:rPr lang="en-US" i="1" dirty="0" smtClean="0"/>
              <a:t> </a:t>
            </a:r>
            <a:r>
              <a:rPr lang="en-US" i="1" dirty="0" err="1" smtClean="0"/>
              <a:t>percepties</a:t>
            </a:r>
            <a:r>
              <a:rPr lang="en-US" i="1" dirty="0" smtClean="0"/>
              <a:t> </a:t>
            </a:r>
            <a:r>
              <a:rPr lang="en-US" i="1" dirty="0" err="1" smtClean="0"/>
              <a:t>overheen</a:t>
            </a:r>
            <a:r>
              <a:rPr lang="en-US" i="1" dirty="0" smtClean="0"/>
              <a:t> </a:t>
            </a:r>
            <a:r>
              <a:rPr lang="en-US" i="1" dirty="0" err="1" smtClean="0"/>
              <a:t>alle</a:t>
            </a:r>
            <a:r>
              <a:rPr lang="en-US" i="1" dirty="0" smtClean="0"/>
              <a:t> </a:t>
            </a:r>
            <a:r>
              <a:rPr lang="en-US" i="1" dirty="0" err="1" smtClean="0"/>
              <a:t>respondenten</a:t>
            </a:r>
            <a:endParaRPr lang="en-US" i="1" dirty="0"/>
          </a:p>
        </p:txBody>
      </p:sp>
      <p:sp>
        <p:nvSpPr>
          <p:cNvPr id="8" name="TextBox 7"/>
          <p:cNvSpPr txBox="1"/>
          <p:nvPr/>
        </p:nvSpPr>
        <p:spPr>
          <a:xfrm>
            <a:off x="3851920" y="5411028"/>
            <a:ext cx="2304256" cy="923330"/>
          </a:xfrm>
          <a:prstGeom prst="rect">
            <a:avLst/>
          </a:prstGeom>
          <a:solidFill>
            <a:schemeClr val="accent1">
              <a:alpha val="38000"/>
            </a:schemeClr>
          </a:solidFill>
        </p:spPr>
        <p:txBody>
          <a:bodyPr wrap="square" rtlCol="0">
            <a:spAutoFit/>
          </a:bodyPr>
          <a:lstStyle/>
          <a:p>
            <a:pPr algn="ctr"/>
            <a:r>
              <a:rPr lang="en-US" i="1" dirty="0" err="1" smtClean="0"/>
              <a:t>Gemiddelde</a:t>
            </a:r>
            <a:r>
              <a:rPr lang="en-US" i="1" dirty="0" smtClean="0"/>
              <a:t> </a:t>
            </a:r>
            <a:r>
              <a:rPr lang="en-US" i="1" dirty="0" err="1" smtClean="0"/>
              <a:t>voorkeur</a:t>
            </a:r>
            <a:r>
              <a:rPr lang="en-US" i="1" dirty="0" smtClean="0"/>
              <a:t> </a:t>
            </a:r>
            <a:r>
              <a:rPr lang="en-US" i="1" dirty="0" err="1" smtClean="0"/>
              <a:t>overheen</a:t>
            </a:r>
            <a:r>
              <a:rPr lang="en-US" i="1" dirty="0" smtClean="0"/>
              <a:t> </a:t>
            </a:r>
            <a:r>
              <a:rPr lang="en-US" i="1" dirty="0" err="1" smtClean="0"/>
              <a:t>alle</a:t>
            </a:r>
            <a:r>
              <a:rPr lang="en-US" i="1" dirty="0" smtClean="0"/>
              <a:t> </a:t>
            </a:r>
            <a:r>
              <a:rPr lang="en-US" i="1" dirty="0" err="1" smtClean="0"/>
              <a:t>respondenten</a:t>
            </a:r>
            <a:endParaRPr lang="en-US" i="1" dirty="0"/>
          </a:p>
        </p:txBody>
      </p:sp>
      <p:sp>
        <p:nvSpPr>
          <p:cNvPr id="9" name="Right Brace 8"/>
          <p:cNvSpPr/>
          <p:nvPr/>
        </p:nvSpPr>
        <p:spPr>
          <a:xfrm>
            <a:off x="3203848" y="4077072"/>
            <a:ext cx="432048" cy="18722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300192" y="5411028"/>
            <a:ext cx="2736304" cy="646331"/>
          </a:xfrm>
          <a:prstGeom prst="rect">
            <a:avLst/>
          </a:prstGeom>
          <a:noFill/>
        </p:spPr>
        <p:txBody>
          <a:bodyPr wrap="square" rtlCol="0">
            <a:spAutoFit/>
          </a:bodyPr>
          <a:lstStyle/>
          <a:p>
            <a:r>
              <a:rPr lang="en-US" u="sng" dirty="0" err="1" smtClean="0"/>
              <a:t>Merk</a:t>
            </a:r>
            <a:r>
              <a:rPr lang="en-US" u="sng" dirty="0" smtClean="0"/>
              <a:t> op</a:t>
            </a:r>
            <a:r>
              <a:rPr lang="en-US" dirty="0" smtClean="0"/>
              <a:t>: </a:t>
            </a:r>
            <a:r>
              <a:rPr lang="en-US" dirty="0" err="1" smtClean="0"/>
              <a:t>Beter</a:t>
            </a:r>
            <a:r>
              <a:rPr lang="en-US" dirty="0" smtClean="0"/>
              <a:t> </a:t>
            </a:r>
            <a:r>
              <a:rPr lang="en-US" dirty="0" err="1" smtClean="0"/>
              <a:t>voorkeur</a:t>
            </a:r>
            <a:r>
              <a:rPr lang="en-US" dirty="0" smtClean="0"/>
              <a:t> per respondent! </a:t>
            </a:r>
            <a:endParaRPr lang="en-US" dirty="0"/>
          </a:p>
        </p:txBody>
      </p:sp>
    </p:spTree>
    <p:extLst>
      <p:ext uri="{BB962C8B-B14F-4D97-AF65-F5344CB8AC3E}">
        <p14:creationId xmlns:p14="http://schemas.microsoft.com/office/powerpoint/2010/main" val="1094688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a:t>import excel "C</a:t>
            </a:r>
            <a:r>
              <a:rPr lang="en-US" b="1" dirty="0" smtClean="0"/>
              <a:t>:\office </a:t>
            </a:r>
            <a:r>
              <a:rPr lang="en-US" b="1" dirty="0"/>
              <a:t>star data - </a:t>
            </a:r>
            <a:r>
              <a:rPr lang="en-US" b="1" dirty="0" err="1"/>
              <a:t>perceptuele</a:t>
            </a:r>
            <a:r>
              <a:rPr lang="en-US" b="1" dirty="0"/>
              <a:t> map.xlsx", sheet("attributes") </a:t>
            </a:r>
            <a:r>
              <a:rPr lang="en-US" b="1" dirty="0" err="1" smtClean="0"/>
              <a:t>firstrow</a:t>
            </a:r>
            <a:endParaRPr lang="en-US" b="1" dirty="0" smtClean="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937735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a:t>
            </a:r>
            <a:r>
              <a:rPr lang="en-US" dirty="0" err="1" smtClean="0"/>
              <a:t>Analyse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2042" b="8804"/>
          <a:stretch/>
        </p:blipFill>
        <p:spPr bwMode="auto">
          <a:xfrm>
            <a:off x="971600" y="1124744"/>
            <a:ext cx="6881793" cy="5194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303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a:t>
            </a:r>
            <a:r>
              <a:rPr lang="en-US" dirty="0" err="1" smtClean="0"/>
              <a:t>analyse</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187" t="30636" r="27920" b="23765"/>
          <a:stretch/>
        </p:blipFill>
        <p:spPr bwMode="auto">
          <a:xfrm>
            <a:off x="2051720" y="1196752"/>
            <a:ext cx="5728180" cy="4334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55667" y="5661248"/>
            <a:ext cx="7036502" cy="646331"/>
          </a:xfrm>
          <a:prstGeom prst="rect">
            <a:avLst/>
          </a:prstGeom>
        </p:spPr>
        <p:txBody>
          <a:bodyPr wrap="square">
            <a:spAutoFit/>
          </a:bodyPr>
          <a:lstStyle/>
          <a:p>
            <a:r>
              <a:rPr lang="en-US" b="1" dirty="0"/>
              <a:t>factor </a:t>
            </a:r>
            <a:r>
              <a:rPr lang="en-US" b="1" dirty="0" err="1"/>
              <a:t>Largechoice</a:t>
            </a:r>
            <a:r>
              <a:rPr lang="en-US" b="1" dirty="0"/>
              <a:t> </a:t>
            </a:r>
            <a:r>
              <a:rPr lang="en-US" b="1" dirty="0" err="1"/>
              <a:t>Lowprices</a:t>
            </a:r>
            <a:r>
              <a:rPr lang="en-US" b="1" dirty="0"/>
              <a:t> </a:t>
            </a:r>
            <a:r>
              <a:rPr lang="en-US" b="1" dirty="0" err="1"/>
              <a:t>Servicequality</a:t>
            </a:r>
            <a:r>
              <a:rPr lang="en-US" b="1" dirty="0"/>
              <a:t> </a:t>
            </a:r>
            <a:r>
              <a:rPr lang="en-US" b="1" dirty="0" err="1"/>
              <a:t>Productquality</a:t>
            </a:r>
            <a:r>
              <a:rPr lang="en-US" b="1" dirty="0"/>
              <a:t> Convenience Preference</a:t>
            </a:r>
            <a:endParaRPr lang="en-US" dirty="0"/>
          </a:p>
        </p:txBody>
      </p:sp>
      <p:sp>
        <p:nvSpPr>
          <p:cNvPr id="3" name="TextBox 2"/>
          <p:cNvSpPr txBox="1"/>
          <p:nvPr/>
        </p:nvSpPr>
        <p:spPr>
          <a:xfrm>
            <a:off x="4067944" y="3717032"/>
            <a:ext cx="3096344" cy="369332"/>
          </a:xfrm>
          <a:prstGeom prst="rect">
            <a:avLst/>
          </a:prstGeom>
          <a:solidFill>
            <a:schemeClr val="accent1">
              <a:alpha val="29000"/>
            </a:schemeClr>
          </a:solidFill>
        </p:spPr>
        <p:txBody>
          <a:bodyPr wrap="square" rtlCol="0">
            <a:spAutoFit/>
          </a:bodyPr>
          <a:lstStyle/>
          <a:p>
            <a:r>
              <a:rPr lang="en-US" i="1" dirty="0" err="1" smtClean="0"/>
              <a:t>Alle</a:t>
            </a:r>
            <a:r>
              <a:rPr lang="en-US" i="1" dirty="0" smtClean="0"/>
              <a:t> </a:t>
            </a:r>
            <a:r>
              <a:rPr lang="en-US" i="1" dirty="0" err="1"/>
              <a:t>attributen</a:t>
            </a:r>
            <a:r>
              <a:rPr lang="en-US" i="1" dirty="0" smtClean="0"/>
              <a:t> + </a:t>
            </a:r>
            <a:r>
              <a:rPr lang="en-US" i="1" dirty="0" err="1" smtClean="0"/>
              <a:t>voorkeur</a:t>
            </a:r>
            <a:endParaRPr lang="en-US" i="1" dirty="0"/>
          </a:p>
        </p:txBody>
      </p:sp>
    </p:spTree>
    <p:extLst>
      <p:ext uri="{BB962C8B-B14F-4D97-AF65-F5344CB8AC3E}">
        <p14:creationId xmlns:p14="http://schemas.microsoft.com/office/powerpoint/2010/main" val="1495445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447" t="8511" r="43112" b="17873"/>
          <a:stretch/>
        </p:blipFill>
        <p:spPr bwMode="auto">
          <a:xfrm>
            <a:off x="251520" y="564585"/>
            <a:ext cx="5835760" cy="543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3568" y="2780928"/>
            <a:ext cx="4896544" cy="288032"/>
          </a:xfrm>
          <a:prstGeom prst="rect">
            <a:avLst/>
          </a:prstGeom>
          <a:solidFill>
            <a:srgbClr val="116E8A">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28184" y="2047781"/>
            <a:ext cx="2592288" cy="1477328"/>
          </a:xfrm>
          <a:prstGeom prst="rect">
            <a:avLst/>
          </a:prstGeom>
          <a:noFill/>
        </p:spPr>
        <p:txBody>
          <a:bodyPr wrap="square" rtlCol="0">
            <a:spAutoFit/>
          </a:bodyPr>
          <a:lstStyle/>
          <a:p>
            <a:r>
              <a:rPr lang="en-US" b="1" dirty="0" err="1" smtClean="0"/>
              <a:t>Hoeveel</a:t>
            </a:r>
            <a:r>
              <a:rPr lang="en-US" b="1" dirty="0" smtClean="0"/>
              <a:t> </a:t>
            </a:r>
            <a:r>
              <a:rPr lang="en-US" b="1" dirty="0" err="1" smtClean="0"/>
              <a:t>dimensies</a:t>
            </a:r>
            <a:r>
              <a:rPr lang="en-US" b="1" dirty="0" smtClean="0"/>
              <a:t>? </a:t>
            </a:r>
          </a:p>
          <a:p>
            <a:endParaRPr lang="en-US" dirty="0" smtClean="0"/>
          </a:p>
          <a:p>
            <a:r>
              <a:rPr lang="en-US" dirty="0" smtClean="0"/>
              <a:t>Check </a:t>
            </a:r>
            <a:r>
              <a:rPr lang="en-US" dirty="0" err="1" smtClean="0"/>
              <a:t>cumulatieve</a:t>
            </a:r>
            <a:r>
              <a:rPr lang="en-US" dirty="0" smtClean="0"/>
              <a:t> </a:t>
            </a:r>
            <a:r>
              <a:rPr lang="en-US" dirty="0" err="1" smtClean="0"/>
              <a:t>variantie</a:t>
            </a:r>
            <a:r>
              <a:rPr lang="en-US" dirty="0" smtClean="0"/>
              <a:t> </a:t>
            </a:r>
            <a:r>
              <a:rPr lang="en-US" dirty="0" err="1" smtClean="0"/>
              <a:t>verklaard</a:t>
            </a:r>
            <a:r>
              <a:rPr lang="en-US" dirty="0" smtClean="0"/>
              <a:t> (</a:t>
            </a:r>
            <a:r>
              <a:rPr lang="en-US" dirty="0" err="1" smtClean="0"/>
              <a:t>minstens</a:t>
            </a:r>
            <a:r>
              <a:rPr lang="en-US" dirty="0" smtClean="0"/>
              <a:t> &gt; 70%)</a:t>
            </a:r>
          </a:p>
        </p:txBody>
      </p:sp>
      <p:sp>
        <p:nvSpPr>
          <p:cNvPr id="6" name="TextBox 5"/>
          <p:cNvSpPr txBox="1"/>
          <p:nvPr/>
        </p:nvSpPr>
        <p:spPr>
          <a:xfrm>
            <a:off x="6516216" y="4367758"/>
            <a:ext cx="2448272" cy="369332"/>
          </a:xfrm>
          <a:prstGeom prst="rect">
            <a:avLst/>
          </a:prstGeom>
          <a:noFill/>
        </p:spPr>
        <p:txBody>
          <a:bodyPr wrap="square" rtlCol="0">
            <a:spAutoFit/>
          </a:bodyPr>
          <a:lstStyle/>
          <a:p>
            <a:r>
              <a:rPr lang="en-US" b="1" dirty="0" smtClean="0"/>
              <a:t>2 </a:t>
            </a:r>
            <a:r>
              <a:rPr lang="en-US" b="1" dirty="0" err="1" smtClean="0"/>
              <a:t>dimensies</a:t>
            </a:r>
            <a:r>
              <a:rPr lang="en-US" b="1" dirty="0" smtClean="0"/>
              <a:t>! </a:t>
            </a:r>
            <a:endParaRPr lang="en-US" b="1" dirty="0"/>
          </a:p>
        </p:txBody>
      </p:sp>
    </p:spTree>
    <p:extLst>
      <p:ext uri="{BB962C8B-B14F-4D97-AF65-F5344CB8AC3E}">
        <p14:creationId xmlns:p14="http://schemas.microsoft.com/office/powerpoint/2010/main" val="110465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942" t="30071" r="26435" b="21560"/>
          <a:stretch/>
        </p:blipFill>
        <p:spPr bwMode="auto">
          <a:xfrm>
            <a:off x="1763688" y="1268760"/>
            <a:ext cx="5036896" cy="3742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own Arrow 2"/>
          <p:cNvSpPr/>
          <p:nvPr/>
        </p:nvSpPr>
        <p:spPr>
          <a:xfrm>
            <a:off x="2411760" y="700733"/>
            <a:ext cx="360040" cy="720080"/>
          </a:xfrm>
          <a:prstGeom prst="downArrow">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979712" y="2780928"/>
            <a:ext cx="2376264" cy="648072"/>
          </a:xfrm>
          <a:prstGeom prst="ellipse">
            <a:avLst/>
          </a:prstGeom>
          <a:solidFill>
            <a:srgbClr val="116E8A">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402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498" t="51239" r="57928" b="20435"/>
          <a:stretch/>
        </p:blipFill>
        <p:spPr bwMode="auto">
          <a:xfrm>
            <a:off x="539553" y="551359"/>
            <a:ext cx="5613598"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5536" y="3933056"/>
            <a:ext cx="8064896" cy="2308324"/>
          </a:xfrm>
          <a:prstGeom prst="rect">
            <a:avLst/>
          </a:prstGeom>
        </p:spPr>
        <p:txBody>
          <a:bodyPr wrap="square">
            <a:spAutoFit/>
          </a:bodyPr>
          <a:lstStyle/>
          <a:p>
            <a:r>
              <a:rPr lang="en-US" i="1" dirty="0" smtClean="0"/>
              <a:t>Uniqueness </a:t>
            </a:r>
            <a:r>
              <a:rPr lang="en-US" i="1" dirty="0"/>
              <a:t>is the percentage </a:t>
            </a:r>
            <a:r>
              <a:rPr lang="en-US" i="1" dirty="0" smtClean="0"/>
              <a:t>of variance </a:t>
            </a:r>
            <a:r>
              <a:rPr lang="en-US" i="1" dirty="0"/>
              <a:t>for the variable that is not explained by the common factors. </a:t>
            </a:r>
            <a:r>
              <a:rPr lang="en-US" i="1" dirty="0" smtClean="0"/>
              <a:t>Uniqueness </a:t>
            </a:r>
            <a:r>
              <a:rPr lang="en-US" i="1" dirty="0"/>
              <a:t>could be pure measurement error, or it could represent </a:t>
            </a:r>
            <a:r>
              <a:rPr lang="en-US" i="1" dirty="0" smtClean="0"/>
              <a:t>something that </a:t>
            </a:r>
            <a:r>
              <a:rPr lang="en-US" i="1" dirty="0"/>
              <a:t>is measured reliably in that particular variable, but not by any of the others. The greater </a:t>
            </a:r>
            <a:r>
              <a:rPr lang="en-US" i="1" dirty="0" smtClean="0"/>
              <a:t>the uniqueness</a:t>
            </a:r>
            <a:r>
              <a:rPr lang="en-US" i="1" dirty="0"/>
              <a:t>, the more likely that it is more than just measurement error. Values more than 0.6 are</a:t>
            </a:r>
          </a:p>
          <a:p>
            <a:r>
              <a:rPr lang="en-US" i="1" dirty="0"/>
              <a:t>usually considered high; all the variables in this problem are even higher—more than 0.71. If </a:t>
            </a:r>
            <a:r>
              <a:rPr lang="en-US" i="1" dirty="0" smtClean="0"/>
              <a:t>the uniqueness </a:t>
            </a:r>
            <a:r>
              <a:rPr lang="en-US" i="1" dirty="0"/>
              <a:t>is high, then the variable is not well explained by the factors.</a:t>
            </a:r>
            <a:endParaRPr lang="nl-BE" i="1" dirty="0"/>
          </a:p>
        </p:txBody>
      </p:sp>
      <p:sp>
        <p:nvSpPr>
          <p:cNvPr id="3" name="Rectangle 2"/>
          <p:cNvSpPr/>
          <p:nvPr/>
        </p:nvSpPr>
        <p:spPr>
          <a:xfrm>
            <a:off x="539552" y="560537"/>
            <a:ext cx="1584175" cy="360040"/>
          </a:xfrm>
          <a:prstGeom prst="rect">
            <a:avLst/>
          </a:prstGeom>
          <a:solidFill>
            <a:srgbClr val="116E8A">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469705" y="1772816"/>
            <a:ext cx="864096" cy="864096"/>
          </a:xfrm>
          <a:prstGeom prst="rect">
            <a:avLst/>
          </a:prstGeom>
          <a:solidFill>
            <a:srgbClr val="116E8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86201" y="2636911"/>
            <a:ext cx="864096" cy="216025"/>
          </a:xfrm>
          <a:prstGeom prst="rect">
            <a:avLst/>
          </a:prstGeom>
          <a:solidFill>
            <a:srgbClr val="116E8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69705" y="2897323"/>
            <a:ext cx="864096" cy="216025"/>
          </a:xfrm>
          <a:prstGeom prst="rect">
            <a:avLst/>
          </a:prstGeom>
          <a:solidFill>
            <a:srgbClr val="116E8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28184" y="1771700"/>
            <a:ext cx="2088232" cy="1477328"/>
          </a:xfrm>
          <a:prstGeom prst="rect">
            <a:avLst/>
          </a:prstGeom>
          <a:noFill/>
        </p:spPr>
        <p:txBody>
          <a:bodyPr wrap="square" rtlCol="0">
            <a:spAutoFit/>
          </a:bodyPr>
          <a:lstStyle/>
          <a:p>
            <a:r>
              <a:rPr lang="en-US" dirty="0" smtClean="0"/>
              <a:t>= </a:t>
            </a:r>
            <a:r>
              <a:rPr lang="en-US" dirty="0" err="1" smtClean="0"/>
              <a:t>Correlatie</a:t>
            </a:r>
            <a:r>
              <a:rPr lang="en-US" dirty="0" smtClean="0"/>
              <a:t> </a:t>
            </a:r>
            <a:r>
              <a:rPr lang="en-US" dirty="0" err="1" smtClean="0"/>
              <a:t>tussen</a:t>
            </a:r>
            <a:r>
              <a:rPr lang="en-US" dirty="0" smtClean="0"/>
              <a:t> </a:t>
            </a:r>
            <a:r>
              <a:rPr lang="en-US" dirty="0" err="1" smtClean="0"/>
              <a:t>dimensie</a:t>
            </a:r>
            <a:r>
              <a:rPr lang="en-US" dirty="0" smtClean="0"/>
              <a:t> </a:t>
            </a:r>
            <a:r>
              <a:rPr lang="en-US" dirty="0" err="1" smtClean="0"/>
              <a:t>en</a:t>
            </a:r>
            <a:r>
              <a:rPr lang="en-US" dirty="0" smtClean="0"/>
              <a:t> </a:t>
            </a:r>
            <a:r>
              <a:rPr lang="en-US" dirty="0" err="1" smtClean="0"/>
              <a:t>attribuut</a:t>
            </a:r>
            <a:r>
              <a:rPr lang="en-US" dirty="0" smtClean="0"/>
              <a:t> </a:t>
            </a:r>
          </a:p>
          <a:p>
            <a:endParaRPr lang="en-US" dirty="0"/>
          </a:p>
          <a:p>
            <a:endParaRPr lang="en-US" dirty="0"/>
          </a:p>
        </p:txBody>
      </p:sp>
    </p:spTree>
    <p:extLst>
      <p:ext uri="{BB962C8B-B14F-4D97-AF65-F5344CB8AC3E}">
        <p14:creationId xmlns:p14="http://schemas.microsoft.com/office/powerpoint/2010/main" val="289067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dirty="0"/>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9453" r="20860" b="8889"/>
          <a:stretch/>
        </p:blipFill>
        <p:spPr bwMode="auto">
          <a:xfrm>
            <a:off x="251520" y="197140"/>
            <a:ext cx="8496301"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611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KULeuven-ZonderSleutel-1 (1)">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corporate-KULeuven-ZonderSleutel-1 (1)</Template>
  <TotalTime>874</TotalTime>
  <Words>508</Words>
  <Application>Microsoft Office PowerPoint</Application>
  <PresentationFormat>Diavoorstelling (4:3)</PresentationFormat>
  <Paragraphs>76</Paragraphs>
  <Slides>15</Slides>
  <Notes>10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15</vt:i4>
      </vt:variant>
    </vt:vector>
  </HeadingPairs>
  <TitlesOfParts>
    <vt:vector size="19" baseType="lpstr">
      <vt:lpstr>Arial</vt:lpstr>
      <vt:lpstr>Calibri</vt:lpstr>
      <vt:lpstr>Courier New</vt:lpstr>
      <vt:lpstr>corporate-KULeuven-ZonderSleutel-1 (1)</vt:lpstr>
      <vt:lpstr>Perceptuele Map Theory into Practice</vt:lpstr>
      <vt:lpstr>Voorbeeld – Office Star data</vt:lpstr>
      <vt:lpstr>PowerPoint-presentatie</vt:lpstr>
      <vt:lpstr>Factor Analyse</vt:lpstr>
      <vt:lpstr>Factor analyse</vt:lpstr>
      <vt:lpstr>PowerPoint-presentatie</vt:lpstr>
      <vt:lpstr>PowerPoint-presentatie</vt:lpstr>
      <vt:lpstr>PowerPoint-presentatie</vt:lpstr>
      <vt:lpstr>PowerPoint-presentatie</vt:lpstr>
      <vt:lpstr>PowerPoint-presentatie</vt:lpstr>
      <vt:lpstr>Biplot in STATA</vt:lpstr>
      <vt:lpstr>PowerPoint-presentatie</vt:lpstr>
      <vt:lpstr>PowerPoint-presentatie</vt:lpstr>
      <vt:lpstr>PowerPoint-presentatie</vt:lpstr>
      <vt:lpstr>PowerPoint-presentatie</vt:lpstr>
    </vt:vector>
  </TitlesOfParts>
  <Company>K.U.Leuven FEB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Perceptual Map Theory into Practice</dc:title>
  <dc:creator>lien.lamey</dc:creator>
  <dc:description>Huisstijl KULAK - Versie 24 juli 2012</dc:description>
  <cp:lastModifiedBy>Microsoft-account</cp:lastModifiedBy>
  <cp:revision>9</cp:revision>
  <dcterms:created xsi:type="dcterms:W3CDTF">2015-03-16T09:46:18Z</dcterms:created>
  <dcterms:modified xsi:type="dcterms:W3CDTF">2016-03-25T21:28:48Z</dcterms:modified>
</cp:coreProperties>
</file>