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4" r:id="rId2"/>
  </p:sldMasterIdLst>
  <p:notesMasterIdLst>
    <p:notesMasterId r:id="rId23"/>
  </p:notesMasterIdLst>
  <p:handoutMasterIdLst>
    <p:handoutMasterId r:id="rId24"/>
  </p:handoutMasterIdLst>
  <p:sldIdLst>
    <p:sldId id="262" r:id="rId3"/>
    <p:sldId id="263" r:id="rId4"/>
    <p:sldId id="265" r:id="rId5"/>
    <p:sldId id="266" r:id="rId6"/>
    <p:sldId id="264" r:id="rId7"/>
    <p:sldId id="280" r:id="rId8"/>
    <p:sldId id="281" r:id="rId9"/>
    <p:sldId id="273" r:id="rId10"/>
    <p:sldId id="274" r:id="rId11"/>
    <p:sldId id="267" r:id="rId12"/>
    <p:sldId id="268" r:id="rId13"/>
    <p:sldId id="277" r:id="rId14"/>
    <p:sldId id="275" r:id="rId15"/>
    <p:sldId id="276" r:id="rId16"/>
    <p:sldId id="279" r:id="rId17"/>
    <p:sldId id="278" r:id="rId18"/>
    <p:sldId id="270" r:id="rId19"/>
    <p:sldId id="269" r:id="rId20"/>
    <p:sldId id="271" r:id="rId21"/>
    <p:sldId id="272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 autoAdjust="0"/>
    <p:restoredTop sz="94335" autoAdjust="0"/>
  </p:normalViewPr>
  <p:slideViewPr>
    <p:cSldViewPr snapToGrid="0" snapToObjects="1">
      <p:cViewPr varScale="1">
        <p:scale>
          <a:sx n="108" d="100"/>
          <a:sy n="108" d="100"/>
        </p:scale>
        <p:origin x="9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problem that the visualization will try to explain or solve? </a:t>
            </a:r>
          </a:p>
          <a:p>
            <a:r>
              <a:rPr lang="en-US" dirty="0"/>
              <a:t>Why is this problem important? </a:t>
            </a:r>
          </a:p>
          <a:p>
            <a:r>
              <a:rPr lang="en-US" dirty="0"/>
              <a:t>Why is this problem complex?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847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Better</a:t>
            </a:r>
            <a:r>
              <a:rPr lang="nl-BE" dirty="0"/>
              <a:t> data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visualization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5077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Midas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7781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Midas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4593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Midas</a:t>
            </a:r>
          </a:p>
          <a:p>
            <a:r>
              <a:rPr lang="nl-BE" dirty="0" err="1"/>
              <a:t>To</a:t>
            </a:r>
            <a:r>
              <a:rPr lang="nl-BE" dirty="0"/>
              <a:t> show: </a:t>
            </a:r>
          </a:p>
          <a:p>
            <a:r>
              <a:rPr lang="nl-BE" dirty="0"/>
              <a:t>story() //Hier zien we een uitschieter</a:t>
            </a:r>
          </a:p>
          <a:p>
            <a:r>
              <a:rPr lang="nl-BE" dirty="0"/>
              <a:t>Story() // Filteren op wanneer hij </a:t>
            </a:r>
            <a:r>
              <a:rPr lang="nl-BE" dirty="0" err="1"/>
              <a:t>sochtends</a:t>
            </a:r>
            <a:r>
              <a:rPr lang="nl-BE" dirty="0"/>
              <a:t> vertrekt</a:t>
            </a:r>
          </a:p>
          <a:p>
            <a:r>
              <a:rPr lang="nl-BE" dirty="0"/>
              <a:t>Story() // Filteren wanneer hij aankomt</a:t>
            </a:r>
          </a:p>
          <a:p>
            <a:r>
              <a:rPr lang="nl-BE" dirty="0"/>
              <a:t>Story() // Nieuwe map </a:t>
            </a:r>
            <a:r>
              <a:rPr lang="nl-BE" dirty="0" err="1"/>
              <a:t>layer</a:t>
            </a:r>
            <a:r>
              <a:rPr lang="nl-BE" dirty="0"/>
              <a:t> om eenrichtingsverkeer te zien.</a:t>
            </a:r>
          </a:p>
          <a:p>
            <a:r>
              <a:rPr lang="nl-BE" dirty="0"/>
              <a:t>// </a:t>
            </a:r>
            <a:r>
              <a:rPr lang="nl-BE" dirty="0" err="1"/>
              <a:t>Reload</a:t>
            </a:r>
            <a:endParaRPr lang="nl-BE" dirty="0"/>
          </a:p>
          <a:p>
            <a:r>
              <a:rPr lang="nl-BE" dirty="0"/>
              <a:t>storyFilter3() // Wegen die bij hem thuis vertrekken</a:t>
            </a:r>
          </a:p>
          <a:p>
            <a:r>
              <a:rPr lang="nl-BE" dirty="0"/>
              <a:t>storyFilter4() // Wegen die bij hem thuis aankomen</a:t>
            </a:r>
          </a:p>
          <a:p>
            <a:endParaRPr lang="nl-BE" dirty="0"/>
          </a:p>
          <a:p>
            <a:r>
              <a:rPr lang="nl-BE" dirty="0"/>
              <a:t>// </a:t>
            </a:r>
            <a:r>
              <a:rPr lang="nl-BE" dirty="0" err="1"/>
              <a:t>Reload</a:t>
            </a:r>
            <a:r>
              <a:rPr lang="nl-BE" dirty="0"/>
              <a:t> en ga naar </a:t>
            </a:r>
            <a:r>
              <a:rPr lang="nl-BE" dirty="0" err="1"/>
              <a:t>boudewijnstraat</a:t>
            </a:r>
            <a:r>
              <a:rPr lang="nl-BE" dirty="0"/>
              <a:t> (driehoek)</a:t>
            </a:r>
          </a:p>
          <a:p>
            <a:r>
              <a:rPr lang="nl-BE" dirty="0" err="1"/>
              <a:t>Filter.startOrStopNear</a:t>
            </a:r>
            <a:r>
              <a:rPr lang="nl-BE" dirty="0"/>
              <a:t>([51.205171, 4.398712], 100)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9509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6F12-3C32-6645-9098-F5344359C1C5}" type="datetime1">
              <a:rPr lang="en-US" smtClean="0"/>
              <a:t>4/22/2018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55693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6F12-3C32-6645-9098-F5344359C1C5}" type="datetime1">
              <a:rPr lang="en-US" smtClean="0"/>
              <a:t>4/22/2018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C848-846B-A94F-832B-16178E3B03A6}" type="datetime1">
              <a:rPr lang="en-US" smtClean="0"/>
              <a:t>4/22/2018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F725-9260-E841-93A5-D41426DC2990}" type="datetime1">
              <a:rPr lang="en-US" smtClean="0"/>
              <a:t>4/22/2018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2730-0564-DD45-8F1C-5E45BA013EA0}" type="datetime1">
              <a:rPr lang="en-US" smtClean="0"/>
              <a:t>4/22/2018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4BDF-BE8A-2242-9D5A-F1E2F70721F7}" type="datetime1">
              <a:rPr lang="en-US" smtClean="0"/>
              <a:t>4/22/2018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D687-8201-8E47-9731-E3E9F0FD5216}" type="datetime1">
              <a:rPr lang="en-US" smtClean="0"/>
              <a:t>4/22/2018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8C1-465D-EF44-A764-EF6CA7D66967}" type="datetime1">
              <a:rPr lang="en-US" smtClean="0"/>
              <a:t>4/22/2018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099F-C466-C748-A0E5-59A3A3AE443C}" type="datetime1">
              <a:rPr lang="en-US" smtClean="0"/>
              <a:t>4/22/2018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8966-86B6-344C-BB1E-74B677122E2E}" type="datetime1">
              <a:rPr lang="en-US" smtClean="0"/>
              <a:t>4/22/2018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B654-2B80-D14D-9D9C-A4910B756767}" type="datetime1">
              <a:rPr lang="en-US" smtClean="0"/>
              <a:t>4/22/2018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55C7FFC9-7FDA-B942-B124-FDACDA04F81F}" type="datetime1">
              <a:rPr lang="en-US" smtClean="0"/>
              <a:t>4/22/2018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Department of Computer Science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98" r:id="rId1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59E2701-1D2A-514F-A710-2C764D9EE1DF}" type="datetime1">
              <a:rPr lang="en-US" smtClean="0"/>
              <a:t>4/22/2018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Department of Computer Science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iv.kul/acopy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B8B2F92-9C5F-1B43-9F6C-34C965386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811" y="4066757"/>
            <a:ext cx="2562990" cy="141125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nl-BE" dirty="0"/>
              <a:t>Thor </a:t>
            </a:r>
            <a:r>
              <a:rPr lang="nl-BE" dirty="0" err="1"/>
              <a:t>Galle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nl-BE" dirty="0"/>
              <a:t>Midas Lambrichts</a:t>
            </a:r>
          </a:p>
          <a:p>
            <a:pPr>
              <a:spcBef>
                <a:spcPts val="0"/>
              </a:spcBef>
            </a:pPr>
            <a:r>
              <a:rPr lang="nl-BE" dirty="0"/>
              <a:t>Ruben </a:t>
            </a:r>
            <a:r>
              <a:rPr lang="nl-BE" dirty="0" err="1"/>
              <a:t>Vroonen</a:t>
            </a: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090499-8B74-C843-AD6C-C8C1DBAA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Intermediate presentation</a:t>
            </a:r>
            <a:br>
              <a:rPr lang="en-US" dirty="0"/>
            </a:br>
            <a:r>
              <a:rPr lang="en-US" sz="3200" i="1" dirty="0"/>
              <a:t>Group 1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92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C0E64F-BD15-D84A-8AF6-7FBF8158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1A354-80D0-D941-8914-6F7340FA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10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14A161-7B97-CE46-91B6-FD7C00FC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rationale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31E97-D461-724B-9BC9-745EB2099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7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583CE-C884-B347-B01B-5904C9EC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ED558-8C56-274A-97D7-127CBA9B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8245B9-E66C-2E45-BF0F-F4862FF1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inspiration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35A8C-29EE-AD49-A6CD-27D78BECDC7C}"/>
              </a:ext>
            </a:extLst>
          </p:cNvPr>
          <p:cNvSpPr/>
          <p:nvPr/>
        </p:nvSpPr>
        <p:spPr>
          <a:xfrm>
            <a:off x="1026806" y="4168127"/>
            <a:ext cx="24217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https://www.strava.com/heatmap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D0ACE5B7-AF84-448E-AA50-D0E375721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00" y="1837098"/>
            <a:ext cx="3533606" cy="599019"/>
          </a:xfrm>
        </p:spPr>
        <p:txBody>
          <a:bodyPr/>
          <a:lstStyle/>
          <a:p>
            <a:pPr marL="0" indent="0">
              <a:buNone/>
            </a:pPr>
            <a:r>
              <a:rPr lang="nl-BE" dirty="0" err="1"/>
              <a:t>Strava</a:t>
            </a:r>
            <a:r>
              <a:rPr lang="nl-BE" dirty="0"/>
              <a:t> Global </a:t>
            </a:r>
            <a:r>
              <a:rPr lang="nl-BE" dirty="0" err="1"/>
              <a:t>Heatmap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2CD62342-4DDF-4715-A923-D6FB65299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99" y="2297972"/>
            <a:ext cx="3155224" cy="1818505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2AB94FAE-2915-49A4-92F4-F1C7DB7D6143}"/>
              </a:ext>
            </a:extLst>
          </p:cNvPr>
          <p:cNvSpPr txBox="1"/>
          <p:nvPr/>
        </p:nvSpPr>
        <p:spPr>
          <a:xfrm>
            <a:off x="566191" y="4657792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Heatmap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routes, </a:t>
            </a:r>
            <a:r>
              <a:rPr lang="nl-BE" dirty="0" err="1"/>
              <a:t>not</a:t>
            </a:r>
            <a:r>
              <a:rPr lang="nl-BE" dirty="0"/>
              <a:t> points</a:t>
            </a:r>
          </a:p>
        </p:txBody>
      </p:sp>
      <p:sp>
        <p:nvSpPr>
          <p:cNvPr id="10" name="Tijdelijke aanduiding voor inhoud 6">
            <a:extLst>
              <a:ext uri="{FF2B5EF4-FFF2-40B4-BE49-F238E27FC236}">
                <a16:creationId xmlns:a16="http://schemas.microsoft.com/office/drawing/2014/main" id="{071CE5A3-3CE4-4E4E-B315-12135CC02FED}"/>
              </a:ext>
            </a:extLst>
          </p:cNvPr>
          <p:cNvSpPr txBox="1">
            <a:spLocks/>
          </p:cNvSpPr>
          <p:nvPr/>
        </p:nvSpPr>
        <p:spPr>
          <a:xfrm>
            <a:off x="4323805" y="1837098"/>
            <a:ext cx="3941305" cy="599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nl-BE" dirty="0"/>
              <a:t>Follow NYC Cab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day</a:t>
            </a:r>
            <a:endParaRPr lang="nl-BE" dirty="0"/>
          </a:p>
          <a:p>
            <a:pPr marL="0" indent="0">
              <a:buFont typeface="Arial"/>
              <a:buNone/>
            </a:pPr>
            <a:endParaRPr lang="nl-BE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207BCA8-F050-411E-B1A3-736F18D8E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805" y="2326920"/>
            <a:ext cx="3721444" cy="1755947"/>
          </a:xfrm>
          <a:prstGeom prst="rect">
            <a:avLst/>
          </a:prstGeom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9BF488D9-9999-435D-8588-51A076F6B39E}"/>
              </a:ext>
            </a:extLst>
          </p:cNvPr>
          <p:cNvSpPr/>
          <p:nvPr/>
        </p:nvSpPr>
        <p:spPr>
          <a:xfrm>
            <a:off x="4853945" y="4168127"/>
            <a:ext cx="26611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http://chriswhong.github.io/nyctaxi/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BC6A726A-0B91-4011-A610-41E293CDC8DD}"/>
              </a:ext>
            </a:extLst>
          </p:cNvPr>
          <p:cNvSpPr txBox="1"/>
          <p:nvPr/>
        </p:nvSpPr>
        <p:spPr>
          <a:xfrm>
            <a:off x="4444306" y="4625526"/>
            <a:ext cx="348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Highlighting</a:t>
            </a:r>
            <a:r>
              <a:rPr lang="nl-BE" dirty="0"/>
              <a:t> few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many</a:t>
            </a:r>
            <a:r>
              <a:rPr lang="nl-BE" dirty="0"/>
              <a:t> </a:t>
            </a:r>
          </a:p>
          <a:p>
            <a:pPr algn="ctr"/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very</a:t>
            </a:r>
            <a:r>
              <a:rPr lang="nl-BE" dirty="0"/>
              <a:t> interesting.</a:t>
            </a:r>
          </a:p>
        </p:txBody>
      </p:sp>
    </p:spTree>
    <p:extLst>
      <p:ext uri="{BB962C8B-B14F-4D97-AF65-F5344CB8AC3E}">
        <p14:creationId xmlns:p14="http://schemas.microsoft.com/office/powerpoint/2010/main" val="212428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583CE-C884-B347-B01B-5904C9EC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ED558-8C56-274A-97D7-127CBA9B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8245B9-E66C-2E45-BF0F-F4862FF1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rationale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5049D-F45D-A746-AF79-25BB107C99C6}"/>
              </a:ext>
            </a:extLst>
          </p:cNvPr>
          <p:cNvSpPr/>
          <p:nvPr/>
        </p:nvSpPr>
        <p:spPr>
          <a:xfrm>
            <a:off x="576000" y="1391676"/>
            <a:ext cx="1104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will the insights be revealed via the visualization?</a:t>
            </a:r>
          </a:p>
          <a:p>
            <a:r>
              <a:rPr lang="en-US" sz="2400" dirty="0"/>
              <a:t>What design decisions did you make? Based on what reasoning?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EC6CE733-DFCD-4EAD-8AA2-A58E5767D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615" y="2565647"/>
            <a:ext cx="1439231" cy="4350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dirty="0" err="1"/>
              <a:t>Heatmap</a:t>
            </a: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DDA7AEC-1B70-4D8D-82E2-2782672FC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0" y="3000653"/>
            <a:ext cx="2950563" cy="1766518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DA5B4839-8514-4CFD-9425-197D205DF99F}"/>
              </a:ext>
            </a:extLst>
          </p:cNvPr>
          <p:cNvSpPr txBox="1"/>
          <p:nvPr/>
        </p:nvSpPr>
        <p:spPr>
          <a:xfrm>
            <a:off x="625249" y="4904005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Gain</a:t>
            </a:r>
            <a:r>
              <a:rPr lang="nl-BE" dirty="0"/>
              <a:t> </a:t>
            </a:r>
            <a:r>
              <a:rPr lang="nl-BE" dirty="0" err="1"/>
              <a:t>insight</a:t>
            </a:r>
            <a:r>
              <a:rPr lang="nl-BE" dirty="0"/>
              <a:t> </a:t>
            </a:r>
            <a:r>
              <a:rPr lang="nl-BE" dirty="0" err="1"/>
              <a:t>into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many</a:t>
            </a:r>
            <a:endParaRPr lang="nl-BE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01086376-87B3-4FA9-B589-5388965B85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790"/>
          <a:stretch/>
        </p:blipFill>
        <p:spPr>
          <a:xfrm>
            <a:off x="4457333" y="3000653"/>
            <a:ext cx="3220152" cy="1816759"/>
          </a:xfrm>
          <a:prstGeom prst="rect">
            <a:avLst/>
          </a:prstGeom>
        </p:spPr>
      </p:pic>
      <p:sp>
        <p:nvSpPr>
          <p:cNvPr id="12" name="Tijdelijke aanduiding voor inhoud 6">
            <a:extLst>
              <a:ext uri="{FF2B5EF4-FFF2-40B4-BE49-F238E27FC236}">
                <a16:creationId xmlns:a16="http://schemas.microsoft.com/office/drawing/2014/main" id="{FE0CFAEE-AA5F-43A5-B0A7-ED7CF3735B8C}"/>
              </a:ext>
            </a:extLst>
          </p:cNvPr>
          <p:cNvSpPr txBox="1">
            <a:spLocks/>
          </p:cNvSpPr>
          <p:nvPr/>
        </p:nvSpPr>
        <p:spPr>
          <a:xfrm>
            <a:off x="4457333" y="2584362"/>
            <a:ext cx="3346139" cy="4350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nl-BE" dirty="0" err="1"/>
              <a:t>Individual</a:t>
            </a:r>
            <a:r>
              <a:rPr lang="nl-BE" dirty="0"/>
              <a:t> Routes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8FA940B0-BA38-4206-B899-5CE6F9D74942}"/>
              </a:ext>
            </a:extLst>
          </p:cNvPr>
          <p:cNvSpPr txBox="1"/>
          <p:nvPr/>
        </p:nvSpPr>
        <p:spPr>
          <a:xfrm>
            <a:off x="4772561" y="4900138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Gain</a:t>
            </a:r>
            <a:r>
              <a:rPr lang="nl-BE" dirty="0"/>
              <a:t> </a:t>
            </a:r>
            <a:r>
              <a:rPr lang="nl-BE" dirty="0" err="1"/>
              <a:t>insight</a:t>
            </a:r>
            <a:r>
              <a:rPr lang="nl-BE" dirty="0"/>
              <a:t> </a:t>
            </a:r>
            <a:r>
              <a:rPr lang="nl-BE" dirty="0" err="1"/>
              <a:t>into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few</a:t>
            </a:r>
          </a:p>
        </p:txBody>
      </p:sp>
    </p:spTree>
    <p:extLst>
      <p:ext uri="{BB962C8B-B14F-4D97-AF65-F5344CB8AC3E}">
        <p14:creationId xmlns:p14="http://schemas.microsoft.com/office/powerpoint/2010/main" val="158269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FB8DF1-3283-F24B-AA82-D4860254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225C18-3B67-D140-9F89-8229F18C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13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7180E3-11A7-4044-84E1-B003A594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C3E88-5E93-C14E-8EE0-44D18C7F0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35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6DC80-232A-3340-AB3A-4BC798E7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user through a “tutorial” which will show some interesting points and the effect of the controls before releasing control.</a:t>
            </a:r>
          </a:p>
          <a:p>
            <a:r>
              <a:rPr lang="en-US" dirty="0"/>
              <a:t>Show heatmap of bike routes </a:t>
            </a:r>
          </a:p>
          <a:p>
            <a:r>
              <a:rPr lang="en-US" dirty="0"/>
              <a:t>Plots containing numeric information of heatmaps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EDCF4-1FF8-4540-9F76-9EF4843E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78FD6-FAB4-B34A-BAD9-CA72B02D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DC1AF7-C39D-D94C-B0D2-802C31AC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08243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6DC80-232A-3340-AB3A-4BC798E7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map controls (zoom &amp; pan)</a:t>
            </a:r>
          </a:p>
          <a:p>
            <a:r>
              <a:rPr lang="en-US" dirty="0"/>
              <a:t>Determine heatmap parameters so they can gain more insight themselves</a:t>
            </a:r>
          </a:p>
          <a:p>
            <a:r>
              <a:rPr lang="en-US" dirty="0"/>
              <a:t>Determine visibility of city features like stores, schools, …</a:t>
            </a:r>
          </a:p>
          <a:p>
            <a:r>
              <a:rPr lang="en-US" dirty="0"/>
              <a:t>Possibility to show plots of data given a set of parameters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EDCF4-1FF8-4540-9F76-9EF4843E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78FD6-FAB4-B34A-BAD9-CA72B02D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DC1AF7-C39D-D94C-B0D2-802C31AC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1894178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FB8DF1-3283-F24B-AA82-D4860254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225C18-3B67-D140-9F89-8229F18C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16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7180E3-11A7-4044-84E1-B003A594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C3E88-5E93-C14E-8EE0-44D18C7F0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82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52A0D2-4080-B843-AB3C-D782BF1FB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http://iv.kul/acopy.html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26BCD-4763-7547-A129-856042F7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FA0A7-01D6-4A44-9BF3-24CEB32F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30A5FF-DB4A-4549-9B2C-219BB154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03902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FB8DF1-3283-F24B-AA82-D4860254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225C18-3B67-D140-9F89-8229F18C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18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7180E3-11A7-4044-84E1-B003A594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C3E88-5E93-C14E-8EE0-44D18C7F0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40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6DC80-232A-3340-AB3A-4BC798E7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Controls</a:t>
            </a:r>
          </a:p>
          <a:p>
            <a:r>
              <a:rPr lang="en-US" dirty="0"/>
              <a:t>Add more data representations (Graphs, Parallel Coordinates,…)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EDCF4-1FF8-4540-9F76-9EF4843E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78FD6-FAB4-B34A-BAD9-CA72B02D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DC1AF7-C39D-D94C-B0D2-802C31AC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325670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99D589-09D8-1546-B65B-B18A4228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C701DB-D506-964C-BB92-E190986C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02C14A-51C8-DF40-9F14-23C74C33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950DF-A38A-634A-B692-84A843F3B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46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F225A7-C2CA-3C4A-866A-F4DB2478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35" y="1924941"/>
            <a:ext cx="11660094" cy="310127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0" dirty="0"/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DBC8F-5C47-B44F-A998-A69829B4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1286D-E6B9-2244-BA20-6793897C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9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A5C0DA-C9E1-7342-B592-FB1C408E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For what purpose do people use their bike downtown?</a:t>
            </a:r>
          </a:p>
          <a:p>
            <a:r>
              <a:rPr lang="en-US" dirty="0"/>
              <a:t>And which routes do they take?</a:t>
            </a:r>
          </a:p>
          <a:p>
            <a:r>
              <a:rPr lang="en-US" dirty="0"/>
              <a:t>Is it faster/easier than using the car?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9B8AF-BE39-DB43-B98B-72587309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9A062-9DE2-4C48-A4B4-0D53B460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17E5-6C4D-2A46-9AC1-93636A31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384484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FE6AC7-3444-0043-A0A6-EA9F68D8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10BCF3-228B-DB4E-A3BE-F63D518F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4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069189-722B-5446-A383-69B9C5B5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40D7A-DC4C-AF46-9448-BE9EE7FC5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3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6C51BD-4534-DF42-89B5-1F6E8FA09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 possible cities:</a:t>
            </a:r>
          </a:p>
          <a:p>
            <a:pPr lvl="1"/>
            <a:r>
              <a:rPr lang="en-US" dirty="0"/>
              <a:t>Washington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Rental city bikes (Capital bikeshare)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2010-2018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Timing and station marking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1"/>
            <a:r>
              <a:rPr lang="en-US" dirty="0"/>
              <a:t>Antwerp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European cycling challenge 2015 (Cycling365)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May 2015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Timing and GPS coordinates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0BAA2-5FE4-C14B-8D6F-F62B36CB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6DE06-A7B5-E346-8C9F-0B1F1EF4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D9F394-B2B8-A141-BA40-DBF894D2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84750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E708BBF-ED60-446E-A7FB-92AF6544B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The </a:t>
            </a:r>
            <a:r>
              <a:rPr lang="nl-BE" dirty="0" err="1"/>
              <a:t>city</a:t>
            </a:r>
            <a:r>
              <a:rPr lang="nl-BE" dirty="0"/>
              <a:t> of </a:t>
            </a:r>
            <a:r>
              <a:rPr lang="nl-BE" dirty="0" err="1"/>
              <a:t>Antwerp</a:t>
            </a:r>
            <a:r>
              <a:rPr lang="nl-BE" dirty="0"/>
              <a:t> has </a:t>
            </a:r>
            <a:r>
              <a:rPr lang="nl-BE" dirty="0" err="1"/>
              <a:t>introduced</a:t>
            </a:r>
            <a:r>
              <a:rPr lang="nl-BE" dirty="0"/>
              <a:t> a low </a:t>
            </a:r>
            <a:r>
              <a:rPr lang="nl-BE" dirty="0" err="1"/>
              <a:t>emission</a:t>
            </a:r>
            <a:r>
              <a:rPr lang="nl-BE" dirty="0"/>
              <a:t> zone in februari 2017</a:t>
            </a:r>
          </a:p>
          <a:p>
            <a:r>
              <a:rPr lang="nl-BE" dirty="0"/>
              <a:t>People are more </a:t>
            </a:r>
            <a:r>
              <a:rPr lang="nl-BE" dirty="0" err="1"/>
              <a:t>encouraged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green </a:t>
            </a:r>
            <a:r>
              <a:rPr lang="nl-BE" dirty="0" err="1"/>
              <a:t>alternatives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For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purpose</a:t>
            </a:r>
            <a:r>
              <a:rPr lang="nl-BE" dirty="0"/>
              <a:t> </a:t>
            </a:r>
            <a:r>
              <a:rPr lang="nl-BE" dirty="0" err="1"/>
              <a:t>did</a:t>
            </a:r>
            <a:r>
              <a:rPr lang="nl-BE" dirty="0"/>
              <a:t> </a:t>
            </a:r>
            <a:r>
              <a:rPr lang="nl-BE" dirty="0" err="1"/>
              <a:t>citizens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their</a:t>
            </a:r>
            <a:r>
              <a:rPr lang="nl-BE" dirty="0"/>
              <a:t> bike beforehand?</a:t>
            </a:r>
          </a:p>
          <a:p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bike make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car</a:t>
            </a:r>
            <a:r>
              <a:rPr lang="nl-BE" dirty="0"/>
              <a:t> obsolete?</a:t>
            </a:r>
          </a:p>
          <a:p>
            <a:endParaRPr lang="nl-BE" dirty="0"/>
          </a:p>
          <a:p>
            <a:r>
              <a:rPr lang="nl-BE" dirty="0" err="1"/>
              <a:t>Many</a:t>
            </a:r>
            <a:r>
              <a:rPr lang="nl-BE" dirty="0"/>
              <a:t> datasets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city</a:t>
            </a:r>
            <a:r>
              <a:rPr lang="nl-BE" dirty="0"/>
              <a:t> </a:t>
            </a:r>
            <a:r>
              <a:rPr lang="nl-BE" dirty="0" err="1"/>
              <a:t>available</a:t>
            </a:r>
            <a:r>
              <a:rPr lang="nl-BE" dirty="0"/>
              <a:t> at http://opendata.antwerpen.be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CFAA543-E8E6-4482-8AAB-9B58DFFD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8172E47-7B0C-4F02-AD13-F1366F3C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B20E738-FBDE-4426-8A2F-A7DA1D9D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Motivation</a:t>
            </a:r>
            <a:r>
              <a:rPr lang="nl-BE" dirty="0"/>
              <a:t>: </a:t>
            </a:r>
            <a:r>
              <a:rPr lang="nl-BE" dirty="0" err="1"/>
              <a:t>biking</a:t>
            </a:r>
            <a:r>
              <a:rPr lang="nl-BE" dirty="0"/>
              <a:t> in </a:t>
            </a:r>
            <a:r>
              <a:rPr lang="nl-BE" dirty="0" err="1"/>
              <a:t>Antwerp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935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F372A5E-FC6E-4913-A7AB-7D4F6508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"features": [    </a:t>
            </a:r>
          </a:p>
          <a:p>
            <a:pPr marL="0" indent="0">
              <a:buNone/>
            </a:pPr>
            <a:r>
              <a:rPr lang="en-GB" dirty="0"/>
              <a:t>{	"type": "Feature",      </a:t>
            </a:r>
          </a:p>
          <a:p>
            <a:pPr marL="0" indent="0">
              <a:buNone/>
            </a:pPr>
            <a:r>
              <a:rPr lang="en-GB" dirty="0"/>
              <a:t>	"properties": {        	</a:t>
            </a:r>
          </a:p>
          <a:p>
            <a:pPr marL="0" indent="0">
              <a:buNone/>
            </a:pPr>
            <a:r>
              <a:rPr lang="en-GB" dirty="0"/>
              <a:t>		"</a:t>
            </a:r>
            <a:r>
              <a:rPr lang="en-GB" dirty="0" err="1"/>
              <a:t>TripID</a:t>
            </a:r>
            <a:r>
              <a:rPr lang="en-GB" dirty="0"/>
              <a:t>": "552674bb88c537dc7a33d013",        </a:t>
            </a:r>
          </a:p>
          <a:p>
            <a:pPr marL="0" indent="0">
              <a:buNone/>
            </a:pPr>
            <a:r>
              <a:rPr lang="en-GB" dirty="0"/>
              <a:t>		"POINTCOUNT": 41,        </a:t>
            </a:r>
          </a:p>
          <a:p>
            <a:pPr marL="0" indent="0">
              <a:buNone/>
            </a:pPr>
            <a:r>
              <a:rPr lang="en-GB" dirty="0"/>
              <a:t>		"STARTTIME": "2015-04-09 14:43:21",        </a:t>
            </a:r>
          </a:p>
          <a:p>
            <a:pPr marL="0" indent="0">
              <a:buNone/>
            </a:pPr>
            <a:r>
              <a:rPr lang="en-GB" dirty="0"/>
              <a:t>		"STOPTIME": "2015-04-09 14:46:41",        </a:t>
            </a:r>
          </a:p>
          <a:p>
            <a:pPr marL="0" indent="0">
              <a:buNone/>
            </a:pPr>
            <a:r>
              <a:rPr lang="en-GB" dirty="0"/>
              <a:t>		"REAL_SPEED": 21.050561,        </a:t>
            </a:r>
          </a:p>
          <a:p>
            <a:pPr marL="0" indent="0">
              <a:buNone/>
            </a:pPr>
            <a:r>
              <a:rPr lang="en-GB" dirty="0"/>
              <a:t>		"DIFF_TIME": 3.333333      },      </a:t>
            </a:r>
          </a:p>
          <a:p>
            <a:pPr marL="0" indent="0">
              <a:buNone/>
            </a:pPr>
            <a:r>
              <a:rPr lang="en-GB" dirty="0"/>
              <a:t>	"geometry": {        </a:t>
            </a:r>
          </a:p>
          <a:p>
            <a:pPr marL="0" indent="0">
              <a:buNone/>
            </a:pPr>
            <a:r>
              <a:rPr lang="en-GB" dirty="0"/>
              <a:t>		"type": "</a:t>
            </a:r>
            <a:r>
              <a:rPr lang="en-GB" dirty="0" err="1"/>
              <a:t>LineString</a:t>
            </a:r>
            <a:r>
              <a:rPr lang="en-GB" dirty="0"/>
              <a:t>",        </a:t>
            </a:r>
          </a:p>
          <a:p>
            <a:pPr marL="0" indent="0">
              <a:buNone/>
            </a:pPr>
            <a:r>
              <a:rPr lang="en-GB" dirty="0"/>
              <a:t>		"coordinates": [          </a:t>
            </a:r>
          </a:p>
          <a:p>
            <a:pPr marL="0" indent="0">
              <a:buNone/>
            </a:pPr>
            <a:r>
              <a:rPr lang="en-GB" dirty="0"/>
              <a:t>			[            4.398873995936325,            51.205639002415964          ],          </a:t>
            </a:r>
          </a:p>
          <a:p>
            <a:pPr marL="0" indent="0">
              <a:buNone/>
            </a:pPr>
            <a:r>
              <a:rPr lang="en-GB" dirty="0"/>
              <a:t>			[            4.398835995936315,            51.205471002416          ],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1593412-51E6-4629-9C4E-1F3312DC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40266C-71B2-4D2F-9FBC-3016F601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6BDF605-1494-4F60-98AB-A94247D6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Example</a:t>
            </a:r>
            <a:endParaRPr lang="en-GB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2EEA7EF-70E9-452D-9C70-985C6BD391E3}"/>
              </a:ext>
            </a:extLst>
          </p:cNvPr>
          <p:cNvSpPr txBox="1"/>
          <p:nvPr/>
        </p:nvSpPr>
        <p:spPr>
          <a:xfrm>
            <a:off x="9826414" y="5332491"/>
            <a:ext cx="240077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solidFill>
                  <a:srgbClr val="FF0000"/>
                </a:solidFill>
              </a:rPr>
              <a:t>Approximately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every</a:t>
            </a:r>
            <a:r>
              <a:rPr lang="nl-BE" dirty="0">
                <a:solidFill>
                  <a:srgbClr val="FF0000"/>
                </a:solidFill>
              </a:rPr>
              <a:t> 5 </a:t>
            </a:r>
            <a:r>
              <a:rPr lang="nl-BE" dirty="0" err="1">
                <a:solidFill>
                  <a:srgbClr val="FF0000"/>
                </a:solidFill>
              </a:rPr>
              <a:t>seconds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A34A3D84-5370-4478-80D1-CE15E40A1A7E}"/>
              </a:ext>
            </a:extLst>
          </p:cNvPr>
          <p:cNvCxnSpPr/>
          <p:nvPr/>
        </p:nvCxnSpPr>
        <p:spPr>
          <a:xfrm>
            <a:off x="9162107" y="5504507"/>
            <a:ext cx="6643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43F20ED1-66E9-46C0-8DA9-9E05AA05918F}"/>
              </a:ext>
            </a:extLst>
          </p:cNvPr>
          <p:cNvCxnSpPr/>
          <p:nvPr/>
        </p:nvCxnSpPr>
        <p:spPr>
          <a:xfrm>
            <a:off x="9162106" y="5828923"/>
            <a:ext cx="6643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56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FE6AC7-3444-0043-A0A6-EA9F68D8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10BCF3-228B-DB4E-A3BE-F63D518F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8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069189-722B-5446-A383-69B9C5B5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40D7A-DC4C-AF46-9448-BE9EE7FC5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6C51BD-4534-DF42-89B5-1F6E8FA09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data-driven insight(s) do you expect your visualization to reveal?</a:t>
            </a:r>
          </a:p>
          <a:p>
            <a:r>
              <a:rPr lang="en-US" dirty="0"/>
              <a:t>Show them with rough data representations (e.g. Excel, Tableau).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0BAA2-5FE4-C14B-8D6F-F62B36CB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6DE06-A7B5-E346-8C9F-0B1F1EF4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D9F394-B2B8-A141-BA40-DBF894D2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106356198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567</Words>
  <Application>Microsoft Office PowerPoint</Application>
  <PresentationFormat>Breedbeeld</PresentationFormat>
  <Paragraphs>147</Paragraphs>
  <Slides>20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KU Leuven</vt:lpstr>
      <vt:lpstr>KU Leuven Sedes</vt:lpstr>
      <vt:lpstr>Intermediate presentation Group 1 </vt:lpstr>
      <vt:lpstr>Motivation</vt:lpstr>
      <vt:lpstr>Problem</vt:lpstr>
      <vt:lpstr>Data</vt:lpstr>
      <vt:lpstr>Dataset</vt:lpstr>
      <vt:lpstr>Motivation: biking in Antwerp</vt:lpstr>
      <vt:lpstr>Example</vt:lpstr>
      <vt:lpstr>Insights</vt:lpstr>
      <vt:lpstr>Insights</vt:lpstr>
      <vt:lpstr>Design rationale</vt:lpstr>
      <vt:lpstr>Design inspiration </vt:lpstr>
      <vt:lpstr>Design rationale </vt:lpstr>
      <vt:lpstr>Communication</vt:lpstr>
      <vt:lpstr>Communication</vt:lpstr>
      <vt:lpstr>Interaction</vt:lpstr>
      <vt:lpstr>Demo</vt:lpstr>
      <vt:lpstr>Demo</vt:lpstr>
      <vt:lpstr>Planning</vt:lpstr>
      <vt:lpstr>Planning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2018-04-22T22:17:29Z</dcterms:modified>
</cp:coreProperties>
</file>