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2" r:id="rId3"/>
    <p:sldId id="263" r:id="rId4"/>
    <p:sldId id="265" r:id="rId5"/>
    <p:sldId id="266" r:id="rId6"/>
    <p:sldId id="264" r:id="rId7"/>
    <p:sldId id="280" r:id="rId8"/>
    <p:sldId id="281" r:id="rId9"/>
    <p:sldId id="273" r:id="rId10"/>
    <p:sldId id="274" r:id="rId11"/>
    <p:sldId id="267" r:id="rId12"/>
    <p:sldId id="268" r:id="rId13"/>
    <p:sldId id="277" r:id="rId14"/>
    <p:sldId id="275" r:id="rId15"/>
    <p:sldId id="276" r:id="rId16"/>
    <p:sldId id="279" r:id="rId17"/>
    <p:sldId id="278" r:id="rId18"/>
    <p:sldId id="270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4335" autoAdjust="0"/>
  </p:normalViewPr>
  <p:slideViewPr>
    <p:cSldViewPr snapToGrid="0" snapToObjects="1">
      <p:cViewPr varScale="1">
        <p:scale>
          <a:sx n="106" d="100"/>
          <a:sy n="106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problem that the visualization will try to explain or solve? </a:t>
            </a:r>
          </a:p>
          <a:p>
            <a:r>
              <a:rPr lang="en-US" dirty="0"/>
              <a:t>Why is this problem important? </a:t>
            </a:r>
          </a:p>
          <a:p>
            <a:r>
              <a:rPr lang="en-US" dirty="0"/>
              <a:t>Why is this problem complex?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4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data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07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4/22/2018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4/22/2018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4/22/2018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4/22/2018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4/22/2018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v.kul/acop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11" y="4066757"/>
            <a:ext cx="2562990" cy="14112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BE" dirty="0"/>
              <a:t>Thor </a:t>
            </a:r>
            <a:r>
              <a:rPr lang="nl-BE" dirty="0" err="1"/>
              <a:t>Galle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nl-BE" dirty="0"/>
              <a:t>Midas Lambrichts</a:t>
            </a:r>
          </a:p>
          <a:p>
            <a:pPr>
              <a:spcBef>
                <a:spcPts val="0"/>
              </a:spcBef>
            </a:pPr>
            <a:r>
              <a:rPr lang="nl-BE" dirty="0"/>
              <a:t>Ruben </a:t>
            </a:r>
            <a:r>
              <a:rPr lang="nl-BE" dirty="0" err="1"/>
              <a:t>Vroonen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Intermediate presentation</a:t>
            </a:r>
            <a:br>
              <a:rPr lang="en-US" dirty="0"/>
            </a:br>
            <a:r>
              <a:rPr lang="en-US" sz="3200" i="1" dirty="0"/>
              <a:t>Group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C0E64F-BD15-D84A-8AF6-7FBF8158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1A354-80D0-D941-8914-6F7340FA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4A161-7B97-CE46-91B6-FD7C00F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1E97-D461-724B-9BC9-745EB2099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inspiration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5049D-F45D-A746-AF79-25BB107C99C6}"/>
              </a:ext>
            </a:extLst>
          </p:cNvPr>
          <p:cNvSpPr/>
          <p:nvPr/>
        </p:nvSpPr>
        <p:spPr>
          <a:xfrm>
            <a:off x="576000" y="1391676"/>
            <a:ext cx="110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other works that are inspirational to your design? </a:t>
            </a:r>
          </a:p>
          <a:p>
            <a:r>
              <a:rPr lang="en-US" sz="2400" dirty="0"/>
              <a:t>How might they inspire your design?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35A8C-29EE-AD49-A6CD-27D78BECDC7C}"/>
              </a:ext>
            </a:extLst>
          </p:cNvPr>
          <p:cNvSpPr/>
          <p:nvPr/>
        </p:nvSpPr>
        <p:spPr>
          <a:xfrm>
            <a:off x="1026806" y="4745176"/>
            <a:ext cx="2421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https://www.strava.com/heatmap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0ACE5B7-AF84-448E-AA50-D0E37572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00" y="2414147"/>
            <a:ext cx="3533606" cy="599019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Strava</a:t>
            </a:r>
            <a:r>
              <a:rPr lang="nl-BE" dirty="0"/>
              <a:t> Global </a:t>
            </a:r>
            <a:r>
              <a:rPr lang="nl-BE" dirty="0" err="1"/>
              <a:t>Heatmap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D62342-4DDF-4715-A923-D6FB6529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9" y="2875021"/>
            <a:ext cx="3155224" cy="181850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AB94FAE-2915-49A4-92F4-F1C7DB7D6143}"/>
              </a:ext>
            </a:extLst>
          </p:cNvPr>
          <p:cNvSpPr txBox="1"/>
          <p:nvPr/>
        </p:nvSpPr>
        <p:spPr>
          <a:xfrm>
            <a:off x="566191" y="523484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Heatmap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routes, </a:t>
            </a:r>
            <a:r>
              <a:rPr lang="nl-BE" dirty="0" err="1"/>
              <a:t>not</a:t>
            </a:r>
            <a:r>
              <a:rPr lang="nl-BE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21242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83CE-C884-B347-B01B-5904C9E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D558-8C56-274A-97D7-127CBA9B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245B9-E66C-2E45-BF0F-F4862FF1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rationale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640C61-BBE3-BC43-8827-1297A0B09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00" y="2617076"/>
            <a:ext cx="3513389" cy="26350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5049D-F45D-A746-AF79-25BB107C99C6}"/>
              </a:ext>
            </a:extLst>
          </p:cNvPr>
          <p:cNvSpPr/>
          <p:nvPr/>
        </p:nvSpPr>
        <p:spPr>
          <a:xfrm>
            <a:off x="576000" y="1391676"/>
            <a:ext cx="110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will the insights be revealed via the visualization?</a:t>
            </a:r>
          </a:p>
          <a:p>
            <a:r>
              <a:rPr lang="en-US" sz="2400" dirty="0"/>
              <a:t>What design decisions did you make? Based on what reasoning?</a:t>
            </a:r>
          </a:p>
        </p:txBody>
      </p:sp>
    </p:spTree>
    <p:extLst>
      <p:ext uri="{BB962C8B-B14F-4D97-AF65-F5344CB8AC3E}">
        <p14:creationId xmlns:p14="http://schemas.microsoft.com/office/powerpoint/2010/main" val="158269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user through a “tutorial” which will show some interesting points and the effect of the controls before releasing control.</a:t>
            </a:r>
          </a:p>
          <a:p>
            <a:r>
              <a:rPr lang="en-US" dirty="0"/>
              <a:t>Show heatmap of bike routes </a:t>
            </a:r>
          </a:p>
          <a:p>
            <a:r>
              <a:rPr lang="en-US" dirty="0"/>
              <a:t>Plots containing numeric information of heatmaps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243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map controls (zoom &amp; pan)</a:t>
            </a:r>
          </a:p>
          <a:p>
            <a:r>
              <a:rPr lang="en-US" dirty="0"/>
              <a:t>Determine heatmap parameters so they can gain more insight themselves</a:t>
            </a:r>
          </a:p>
          <a:p>
            <a:r>
              <a:rPr lang="en-US" dirty="0"/>
              <a:t>Determine visibility of city features like stores, schools, …</a:t>
            </a:r>
          </a:p>
          <a:p>
            <a:r>
              <a:rPr lang="en-US" dirty="0"/>
              <a:t>Possibility to show plots of data given a set of parameters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89417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2A0D2-4080-B843-AB3C-D782BF1F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http://iv.kul/acopy.html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6BCD-4763-7547-A129-856042F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A0A7-01D6-4A44-9BF3-24CEB32F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30A5FF-DB4A-4549-9B2C-219BB154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390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6DC80-232A-3340-AB3A-4BC798E7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Controls</a:t>
            </a:r>
          </a:p>
          <a:p>
            <a:r>
              <a:rPr lang="en-US" dirty="0"/>
              <a:t>Add more data representations (Graphs, Parallel Coordinates,…)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DCF4-1FF8-4540-9F76-9EF4843E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FD6-FAB4-B34A-BAD9-CA72B02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C1AF7-C39D-D94C-B0D2-802C31A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256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 what purpose do people use their bike downtown?</a:t>
            </a:r>
          </a:p>
          <a:p>
            <a:r>
              <a:rPr lang="en-US" dirty="0"/>
              <a:t>And which routes do they take?</a:t>
            </a:r>
          </a:p>
          <a:p>
            <a:r>
              <a:rPr lang="en-US" dirty="0"/>
              <a:t>Is it faster/easier than using the car?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44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possible cities:</a:t>
            </a:r>
          </a:p>
          <a:p>
            <a:pPr lvl="1"/>
            <a:r>
              <a:rPr lang="en-US" dirty="0"/>
              <a:t>Washington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Rental city bikes (Capital bikeshare)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2010-2018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Timing and station marking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r>
              <a:rPr lang="en-US" dirty="0"/>
              <a:t>Antwerp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European cycling challenge 2015 (Cycling365)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May 2015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Timing and GPS coordinates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E708BBF-ED60-446E-A7FB-92AF6544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purpose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citizens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bike beforehand?</a:t>
            </a:r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bike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obsolete?</a:t>
            </a:r>
          </a:p>
          <a:p>
            <a:endParaRPr lang="nl-BE" dirty="0"/>
          </a:p>
          <a:p>
            <a:r>
              <a:rPr lang="nl-BE" dirty="0" err="1"/>
              <a:t>Many</a:t>
            </a:r>
            <a:r>
              <a:rPr lang="nl-BE" dirty="0"/>
              <a:t> datasets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at http://opendata.antwerpen.be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FAA543-E8E6-4482-8AAB-9B58DFFD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172E47-7B0C-4F02-AD13-F1366F3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B20E738-FBDE-4426-8A2F-A7DA1D9D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3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F372A5E-FC6E-4913-A7AB-7D4F6508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"features": [    </a:t>
            </a:r>
          </a:p>
          <a:p>
            <a:pPr marL="0" indent="0">
              <a:buNone/>
            </a:pPr>
            <a:r>
              <a:rPr lang="en-GB" dirty="0"/>
              <a:t>{	"type": "Feature",      </a:t>
            </a:r>
          </a:p>
          <a:p>
            <a:pPr marL="0" indent="0">
              <a:buNone/>
            </a:pPr>
            <a:r>
              <a:rPr lang="en-GB" dirty="0"/>
              <a:t>	"properties": {        	</a:t>
            </a:r>
          </a:p>
          <a:p>
            <a:pPr marL="0" indent="0">
              <a:buNone/>
            </a:pPr>
            <a:r>
              <a:rPr lang="en-GB" dirty="0"/>
              <a:t>		"</a:t>
            </a:r>
            <a:r>
              <a:rPr lang="en-GB" dirty="0" err="1"/>
              <a:t>TripID</a:t>
            </a:r>
            <a:r>
              <a:rPr lang="en-GB" dirty="0"/>
              <a:t>": "552674bb88c537dc7a33d013",        </a:t>
            </a:r>
          </a:p>
          <a:p>
            <a:pPr marL="0" indent="0">
              <a:buNone/>
            </a:pPr>
            <a:r>
              <a:rPr lang="en-GB" dirty="0"/>
              <a:t>		"POINTCOUNT": 41,        </a:t>
            </a:r>
          </a:p>
          <a:p>
            <a:pPr marL="0" indent="0">
              <a:buNone/>
            </a:pPr>
            <a:r>
              <a:rPr lang="en-GB" dirty="0"/>
              <a:t>		"STARTTIME": "2015-04-09 14:43:21",        </a:t>
            </a:r>
          </a:p>
          <a:p>
            <a:pPr marL="0" indent="0">
              <a:buNone/>
            </a:pPr>
            <a:r>
              <a:rPr lang="en-GB" dirty="0"/>
              <a:t>		"STOPTIME": "2015-04-09 14:46:41",        </a:t>
            </a:r>
          </a:p>
          <a:p>
            <a:pPr marL="0" indent="0">
              <a:buNone/>
            </a:pPr>
            <a:r>
              <a:rPr lang="en-GB" dirty="0"/>
              <a:t>		"REAL_SPEED": 21.050561,        </a:t>
            </a:r>
          </a:p>
          <a:p>
            <a:pPr marL="0" indent="0">
              <a:buNone/>
            </a:pPr>
            <a:r>
              <a:rPr lang="en-GB" dirty="0"/>
              <a:t>		"DIFF_TIME": 3.333333      },      </a:t>
            </a:r>
          </a:p>
          <a:p>
            <a:pPr marL="0" indent="0">
              <a:buNone/>
            </a:pPr>
            <a:r>
              <a:rPr lang="en-GB" dirty="0"/>
              <a:t>	"geometry": {        </a:t>
            </a:r>
          </a:p>
          <a:p>
            <a:pPr marL="0" indent="0">
              <a:buNone/>
            </a:pPr>
            <a:r>
              <a:rPr lang="en-GB" dirty="0"/>
              <a:t>		"type": "</a:t>
            </a:r>
            <a:r>
              <a:rPr lang="en-GB" dirty="0" err="1"/>
              <a:t>LineString</a:t>
            </a:r>
            <a:r>
              <a:rPr lang="en-GB" dirty="0"/>
              <a:t>",        </a:t>
            </a:r>
          </a:p>
          <a:p>
            <a:pPr marL="0" indent="0">
              <a:buNone/>
            </a:pPr>
            <a:r>
              <a:rPr lang="en-GB" dirty="0"/>
              <a:t>		"coordinates": [          </a:t>
            </a:r>
          </a:p>
          <a:p>
            <a:pPr marL="0" indent="0">
              <a:buNone/>
            </a:pPr>
            <a:r>
              <a:rPr lang="en-GB" dirty="0"/>
              <a:t>			[            4.398873995936325,            51.205639002415964          ],          </a:t>
            </a:r>
          </a:p>
          <a:p>
            <a:pPr marL="0" indent="0">
              <a:buNone/>
            </a:pPr>
            <a:r>
              <a:rPr lang="en-GB" dirty="0"/>
              <a:t>			[            4.398835995936315,            51.205471002416          ],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593412-51E6-4629-9C4E-1F3312DC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0266C-71B2-4D2F-9FBC-3016F601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BDF605-1494-4F60-98AB-A94247D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2EEA7EF-70E9-452D-9C70-985C6BD391E3}"/>
              </a:ext>
            </a:extLst>
          </p:cNvPr>
          <p:cNvSpPr txBox="1"/>
          <p:nvPr/>
        </p:nvSpPr>
        <p:spPr>
          <a:xfrm>
            <a:off x="9826414" y="5332491"/>
            <a:ext cx="24007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Approximately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every</a:t>
            </a:r>
            <a:r>
              <a:rPr lang="nl-BE" dirty="0">
                <a:solidFill>
                  <a:srgbClr val="FF0000"/>
                </a:solidFill>
              </a:rPr>
              <a:t> 5 </a:t>
            </a:r>
            <a:r>
              <a:rPr lang="nl-BE" dirty="0" err="1">
                <a:solidFill>
                  <a:srgbClr val="FF0000"/>
                </a:solidFill>
              </a:rPr>
              <a:t>seconds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A34A3D84-5370-4478-80D1-CE15E40A1A7E}"/>
              </a:ext>
            </a:extLst>
          </p:cNvPr>
          <p:cNvCxnSpPr/>
          <p:nvPr/>
        </p:nvCxnSpPr>
        <p:spPr>
          <a:xfrm>
            <a:off x="9162107" y="5504507"/>
            <a:ext cx="664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43F20ED1-66E9-46C0-8DA9-9E05AA05918F}"/>
              </a:ext>
            </a:extLst>
          </p:cNvPr>
          <p:cNvCxnSpPr/>
          <p:nvPr/>
        </p:nvCxnSpPr>
        <p:spPr>
          <a:xfrm>
            <a:off x="9162106" y="5828923"/>
            <a:ext cx="664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6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data-driven insight(s) do you expect your visualization to reveal?</a:t>
            </a:r>
          </a:p>
          <a:p>
            <a:r>
              <a:rPr lang="en-US" dirty="0"/>
              <a:t>Show them with rough data representations (e.g. Excel, Tableau).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0635619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463</Words>
  <Application>Microsoft Office PowerPoint</Application>
  <PresentationFormat>Breedbeeld</PresentationFormat>
  <Paragraphs>124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KU Leuven</vt:lpstr>
      <vt:lpstr>KU Leuven Sedes</vt:lpstr>
      <vt:lpstr>Intermediate presentation Group 1 </vt:lpstr>
      <vt:lpstr>Motivation</vt:lpstr>
      <vt:lpstr>Problem</vt:lpstr>
      <vt:lpstr>Data</vt:lpstr>
      <vt:lpstr>Dataset</vt:lpstr>
      <vt:lpstr>Motivation: biking in Antwerp</vt:lpstr>
      <vt:lpstr>Example</vt:lpstr>
      <vt:lpstr>Insights</vt:lpstr>
      <vt:lpstr>Insights</vt:lpstr>
      <vt:lpstr>Design rationale</vt:lpstr>
      <vt:lpstr>Design inspiration </vt:lpstr>
      <vt:lpstr>Design rationale </vt:lpstr>
      <vt:lpstr>Communication</vt:lpstr>
      <vt:lpstr>Communication</vt:lpstr>
      <vt:lpstr>Interaction</vt:lpstr>
      <vt:lpstr>Demo</vt:lpstr>
      <vt:lpstr>Demo</vt:lpstr>
      <vt:lpstr>Planning</vt:lpstr>
      <vt:lpstr>Planning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2018-04-22T21:15:34Z</dcterms:modified>
</cp:coreProperties>
</file>