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88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184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18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181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18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</p:sldIdLst>
  <p:sldSz cy="5143500" cx="9144000"/>
  <p:notesSz cx="6858000" cy="9144000"/>
  <p:embeddedFontLst>
    <p:embeddedFont>
      <p:font typeface="Source Code Pro"/>
      <p:regular r:id="rId195"/>
      <p:bold r:id="rId196"/>
      <p:italic r:id="rId197"/>
      <p:boldItalic r:id="rId198"/>
    </p:embeddedFont>
    <p:embeddedFont>
      <p:font typeface="Open Sans"/>
      <p:regular r:id="rId199"/>
      <p:bold r:id="rId200"/>
      <p:italic r:id="rId201"/>
      <p:boldItalic r:id="rId2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E5B393-D970-4A9A-B72B-0CAF171FE2C5}">
  <a:tblStyle styleId="{50E5B393-D970-4A9A-B72B-0CAF171FE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4133DF2-373B-4200-BDF6-F116F11DE08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197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96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195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font" Target="fonts/OpenSans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2" Type="http://schemas.openxmlformats.org/officeDocument/2006/relationships/font" Target="fonts/OpenSans-boldItalic.fntdata"/><Relationship Id="rId201" Type="http://schemas.openxmlformats.org/officeDocument/2006/relationships/font" Target="fonts/OpenSans-italic.fntdata"/><Relationship Id="rId200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902e45b2_0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3902e45b2_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02fb920_0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02fb920_0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e44d1bc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e44d1bc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9025ccc2_0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9025ccc2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e44d1bc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e44d1bc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9025ccc2_0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9025ccc2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44d1bc_1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44d1bc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5e44d1bc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5e44d1b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5e44d1bc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5e44d1bc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44d1bc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44d1bc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5e44d1bc_1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5e44d1bc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44d7f8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44d7f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02fb920_0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02fb920_0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5e44d1bc_0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5e44d1b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e44d1bc_1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e44d1bc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e44d1bc_1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5e44d1bc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9081bd35_90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9081bd35_9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9081bd35_90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9081bd35_9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9081bd35_90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9081bd35_90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9081bd35_90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9081bd35_9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9081bd35_90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9081bd35_9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9081bd35_90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9081bd35_9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902e45b2_0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902e45b2_0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02fb920_0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02fb920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9081bd35_1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9081bd35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9081bd35_13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9081bd35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9081bd35_13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9081bd35_13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9081bd35_130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9081bd35_13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9081bd35_130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9081bd35_13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9081bd35_16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9081bd35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9081bd35_130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9081bd35_13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8d981e0a_0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8d981e0a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8d981e0a_0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8d981e0a_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8d981e0a_0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8d981e0a_0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02fb920_0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902fb920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8d981e0a_0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8d981e0a_0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8d981e0a_0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8d981e0a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8d981e0a_0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8d981e0a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8d981e0a_0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8d981e0a_0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8d981e0a_0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8d981e0a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8d981e0a_0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8d981e0a_0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8d981e0a_0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8d981e0a_0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8d981e0a_0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8d981e0a_0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8d981e0a_0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8d981e0a_0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8e8145ce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8e8145c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02fb920_0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02fb920_0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8e8145ce_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8e8145ce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66e4955d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66e4955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66e4955d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66e4955d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9081bd35_13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9081bd35_13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66e4955d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66e4955d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9081bd35_1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9081bd35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9081bd35_13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9081bd35_13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66e4955d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66e4955d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66e4955d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66e4955d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9081bd35_133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9081bd35_13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02fb920_0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02fb920_0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9081bd35_1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9081bd35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9081bd35_1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9081bd35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66e4955d_3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66e4955d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9081bd35_13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9081bd35_13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66e4955d_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66e4955d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9081bd35_13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39081bd35_13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66e4955d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66e4955d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9081bd35_2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9081bd35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9081bd35_1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9081bd35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9081bd35_134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9081bd35_13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02fb920_0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02fb920_0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9081bd35_134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9081bd35_13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9081bd35_134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9081bd35_13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9081bd35_13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9081bd35_13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9081bd35_134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9081bd35_13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39081bd35_1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39081bd35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9081bd35_134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39081bd35_13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39081bd35_2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39081bd35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902e45b2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902e45b2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902e45b2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3902e45b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3902e45b2_0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3902e45b2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02fb920_0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02fb920_0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902e45b2_0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3902e45b2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902e45b2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902e45b2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902e45b2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902e45b2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902e45b2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902e45b2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902e45b2_0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3902e45b2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902e45b2_0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902e45b2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902e45b2_0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902e45b2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902e45b2_0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902e45b2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902e45b2_0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902e45b2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902e45b2_0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3902e45b2_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02fb920_0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02fb920_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902e45b2_0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902e45b2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902e45b2_0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902e45b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902e45b2_0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902e45b2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8e8145ce_0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8e8145ce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9081bd35_1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39081bd35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9081bd35_16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9081bd35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38e8145ce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38e8145ce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8e8145ce_0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8e8145ce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8e8145ce_0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38e8145ce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39081bd35_219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39081bd35_2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02fb920_0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02fb920_0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902fb920_0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902fb920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02fb920_0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02fb920_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02fb920_0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02fb920_0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44d1bc_1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44d1bc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02fb92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02fb92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02fb92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02fb92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02fb92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02fb92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02fb92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02fb92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025ccc2_0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025ccc2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02fb92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02fb92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902fb92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902fb92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902fb920_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902fb920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02fb920_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902fb920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d8c5fa8_0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d8c5fa8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d8c5fa8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d8c5fa8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d8c5fa8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d8c5fa8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d8c5fa8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d8c5fa8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d8c5fa8_0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d8c5fa8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d8c5fa8_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8d8c5fa8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d8c5fa8_0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d8c5fa8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d8c5fa8_0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d8c5fa8_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d8c5fa8_0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d8c5fa8_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902fb920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902fb920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d8c5fa8_0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d8c5fa8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d8c5fa8_0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d8c5fa8_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d8c5fa8_0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d8c5fa8_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d8c5fa8_0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d8c5fa8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d8c5fa8_0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d8c5fa8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8d8c5fa8_0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8d8c5fa8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d8c5fa8_0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8d8c5fa8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d8c5fa8_0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d8c5fa8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d8c5fa8_0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8d8c5fa8_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8d8c5fa8_0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8d8c5fa8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902fb920_0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902fb920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d8c5fa8_0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d8c5fa8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d8c5fa8_0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d8c5fa8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d8c5fa8_0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d8c5fa8_0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d8c5fa8_0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d8c5fa8_0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8d8c5fa8_0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8d8c5fa8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d981e0a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8d981e0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d981e0a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d981e0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d981e0a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d981e0a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d981e0a_0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8d981e0a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d981e0a_0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d981e0a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02fb920_0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02fb920_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d981e0a_0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8d981e0a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8d981e0a_0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8d981e0a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d981e0a_0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8d981e0a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d981e0a_0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8d981e0a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d981e0a_0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d981e0a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8d981e0a_0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8d981e0a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d981e0a_0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8d981e0a_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902e45b2_0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902e45b2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d981e0a_0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8d981e0a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8d981e0a_0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8d981e0a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02fb920_0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02fb920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8d981e0a_0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8d981e0a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902e45b2_0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902e45b2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d981e0a_0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d981e0a_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d981e0a_0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d981e0a_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8d981e0a_0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8d981e0a_0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44d1bc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44d1b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66dee92e_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66dee92e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9081bd35_9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9081bd35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e44d1bc_1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e44d1bc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25ccc2_0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25ccc2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02fb920_0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02fb920_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44d1bc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44d1bc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9081bd35_9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9081bd35_9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025ccc2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9025ccc2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9025ccc2_0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9025ccc2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e44d1bc_0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e44d1bc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9081bd35_90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9081bd35_9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e44d1bc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e44d1bc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44d1bc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44d1bc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44d1bc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44d1b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e44d1bc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e44d1bc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025ccc2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025ccc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44d1bc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44d1bc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9081bd35_90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9081bd35_9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9081bd35_90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9081bd35_9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9025ccc2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9025ccc2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e44d1bc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e44d1bc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9025ccc2_0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9025ccc2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e44d1bc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e44d1bc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e44d1bc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5e44d1bc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5e44d1bc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5e44d1bc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5e44d7f8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5e44d7f8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●"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■"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1jXij63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google.com" TargetMode="External"/><Relationship Id="rId4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://codepen.io/nnja/pen/zCHtf?editors=001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://codepen.io/nnja/pen/qfIBK?editors=001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://codepen.io/nnja/pen/zaqBI?editors=001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://codepen.io/nnja/pen/aumdH?editors=001" TargetMode="Externa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://codepen.io/nnja/pen/ocLDG?editors=001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://codepen.io/btholt/pen/pzBC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6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://codepen.io/btholt/pen/BLtiv?editors=001" TargetMode="Externa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://codepen.io/btholt/pen/iFodm?editors=001" TargetMode="Externa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hyperlink" Target="http://codepen.io/btholt/pen/aopKv" TargetMode="Externa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://codepen.io/btholt/pen/wdgiB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://codepen.io/btholt/pen/lbwuI" TargetMode="External"/><Relationship Id="rId4" Type="http://schemas.openxmlformats.org/officeDocument/2006/relationships/hyperlink" Target="http://codepen.io/btholt/pen/Gyqri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://codepen.io/btholt/pen/ujlEz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://codepen.io/btholt/pen/Elfjs" TargetMode="Externa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hyperlink" Target="http://codepen.io/btholt/pen/FArdh" TargetMode="Externa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hyperlink" Target="http://codepen.io/btholt/pen/mjBk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Relationship Id="rId3" Type="http://schemas.openxmlformats.org/officeDocument/2006/relationships/hyperlink" Target="http://www.reddit.com/r/aww/search.json?q=puppy&amp;restrict_sr=true" TargetMode="External"/><Relationship Id="rId4" Type="http://schemas.openxmlformats.org/officeDocument/2006/relationships/hyperlink" Target="http://www.reddit.com/dev/api#GET_search" TargetMode="External"/><Relationship Id="rId5" Type="http://schemas.openxmlformats.org/officeDocument/2006/relationships/hyperlink" Target="http://codepen.io/btholt/pen/Aejsl" TargetMode="External"/><Relationship Id="rId6" Type="http://schemas.openxmlformats.org/officeDocument/2006/relationships/hyperlink" Target="http://codepen.io/btholt/pen/fErah" TargetMode="Externa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5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3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4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46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45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50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oogle.com" TargetMode="Externa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44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48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47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hyperlink" Target="https://github.com/btholt/intro-to-webdev-app" TargetMode="Externa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depen.io/btholt/pen/hadG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codepen.io/btholt/pen/njfL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codepen.io/btholt/pen/axvAd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codepen.io/btholt/pen/wInb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placekitten.com/400/400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codepen.io/btholt/pen/vewaA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codepen.io/btholt/pen/njGd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placekitten.com/400/400" TargetMode="External"/><Relationship Id="rId4" Type="http://schemas.openxmlformats.org/officeDocument/2006/relationships/hyperlink" Target="http://placekitten.com/200/600" TargetMode="External"/><Relationship Id="rId5" Type="http://schemas.openxmlformats.org/officeDocument/2006/relationships/hyperlink" Target="http://codepen.io/btholt/pen/ywAjc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placekitten.com/400/400" TargetMode="External"/><Relationship Id="rId4" Type="http://schemas.openxmlformats.org/officeDocument/2006/relationships/hyperlink" Target="http://placekitten.com/200/400" TargetMode="External"/><Relationship Id="rId5" Type="http://schemas.openxmlformats.org/officeDocument/2006/relationships/hyperlink" Target="http://placekitten.com/100/400" TargetMode="External"/><Relationship Id="rId6" Type="http://schemas.openxmlformats.org/officeDocument/2006/relationships/hyperlink" Target="http://placekitten.com/350/400" TargetMode="External"/><Relationship Id="rId7" Type="http://schemas.openxmlformats.org/officeDocument/2006/relationships/hyperlink" Target="http://codepen.io/btholt/pen/wfIJD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codepen.io/btholt/pen/njGd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codepen.io/btholt/pen/eFoIn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codepen.io/btholt/pen/GFImi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codepen.io/btholt/pen/vlry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codepen.io/btholt/pen/echKA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codepen.io/btholt/pen/DlsLE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codepen.io/btholt/pen/echKA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codepen.io/btholt/pen/HamlJ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codepen.io/btholt/pen/ebkJG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codepen.io/btholt/pen/uHzfL" TargetMode="External"/><Relationship Id="rId4" Type="http://schemas.openxmlformats.org/officeDocument/2006/relationships/hyperlink" Target="http://i.imgur.com/0dnCF58.png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9.png"/><Relationship Id="rId4" Type="http://schemas.openxmlformats.org/officeDocument/2006/relationships/hyperlink" Target="http://codepen.io/btholt/pen/uHzfL" TargetMode="External"/><Relationship Id="rId5" Type="http://schemas.openxmlformats.org/officeDocument/2006/relationships/hyperlink" Target="http://i.imgur.com/0dnCF58.png" TargetMode="External"/><Relationship Id="rId6" Type="http://schemas.openxmlformats.org/officeDocument/2006/relationships/hyperlink" Target="http://codepen.io/btholt/pen/kcuea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eveloper.mozilla.org/" TargetMode="External"/><Relationship Id="rId4" Type="http://schemas.openxmlformats.org/officeDocument/2006/relationships/hyperlink" Target="http://css-tricks.com/" TargetMode="External"/><Relationship Id="rId5" Type="http://schemas.openxmlformats.org/officeDocument/2006/relationships/hyperlink" Target="http://stackoverflow.com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://codepen.io/nnja/pen/Inypi?editors=001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://codepen.io/nnja/pen/nzspH/?editors=001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Nina Zakharenko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Brian Holt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bit.ly/1jXij63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" name="Google Shape;28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 to Web Development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4704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4200" y="24704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Chrome: View Source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www.google.com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Right Click </a:t>
            </a:r>
            <a:r>
              <a:rPr b="1" lang="en"/>
              <a:t>-&gt;</a:t>
            </a:r>
            <a:r>
              <a:rPr lang="en"/>
              <a:t> View Page Source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50" y="2724525"/>
            <a:ext cx="20859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Arrays</a:t>
            </a:r>
            <a:endParaRPr/>
          </a:p>
        </p:txBody>
      </p:sp>
      <p:sp>
        <p:nvSpPr>
          <p:cNvPr id="644" name="Google Shape;644;p1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are a list of variables.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are written with square brackets. </a:t>
            </a:r>
            <a:r>
              <a:rPr b="1" lang="en"/>
              <a:t>[ ]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" sz="26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Peach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26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6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solidFill>
                <a:srgbClr val="FFEE8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628C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Arrays</a:t>
            </a:r>
            <a:endParaRPr/>
          </a:p>
        </p:txBody>
      </p:sp>
      <p:sp>
        <p:nvSpPr>
          <p:cNvPr id="650" name="Google Shape;650;p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have a length property, so we can find out how many items are in them.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" sz="26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Peach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26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6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fruits.</a:t>
            </a:r>
            <a:r>
              <a:rPr lang="en" sz="2600">
                <a:solidFill>
                  <a:srgbClr val="EB939A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b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2600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Access Items in Array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square brackets to access an item in an array.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myFruit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fruits[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access is </a:t>
            </a:r>
            <a:r>
              <a:rPr b="1" lang="en"/>
              <a:t>zero based</a:t>
            </a:r>
            <a:r>
              <a:rPr lang="en"/>
              <a:t>. To access the first element, use </a:t>
            </a:r>
            <a:r>
              <a:rPr b="1" lang="en"/>
              <a:t>[0].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(myFruit)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Peach</a:t>
            </a:r>
            <a:endParaRPr sz="24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Arrays</a:t>
            </a:r>
            <a:endParaRPr/>
          </a:p>
        </p:txBody>
      </p:sp>
      <p:sp>
        <p:nvSpPr>
          <p:cNvPr id="662" name="Google Shape;662;p1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http://codepen.io/nnja/pen/zCHtf?editors=001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Change / Add item in List</a:t>
            </a:r>
            <a:endParaRPr/>
          </a:p>
        </p:txBody>
      </p:sp>
      <p:sp>
        <p:nvSpPr>
          <p:cNvPr id="668" name="Google Shape;668;p1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Peach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 Change item in 2nd position.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fruits[</a:t>
            </a:r>
            <a:r>
              <a:rPr lang="en" sz="18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Pineapple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(fruits)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Peach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Pineapple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 Add Orange to List of Fruits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fruits.</a:t>
            </a:r>
            <a:r>
              <a:rPr b="1" lang="en" sz="18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" sz="18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 Returns the new length of the array.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Peach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Pineapple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If Statement</a:t>
            </a:r>
            <a:endParaRPr/>
          </a:p>
        </p:txBody>
      </p:sp>
      <p:sp>
        <p:nvSpPr>
          <p:cNvPr id="674" name="Google Shape;674;p1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/>
              <a:t> to tell JS which statement to execute, based on a condition that is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apples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(apples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(“Eat An Apple”)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If Else</a:t>
            </a:r>
            <a:endParaRPr/>
          </a:p>
        </p:txBody>
      </p:sp>
      <p:sp>
        <p:nvSpPr>
          <p:cNvPr id="680" name="Google Shape;680;p1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(apples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Eat An Apple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No apples left.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If, Else, Else If</a:t>
            </a:r>
            <a:endParaRPr/>
          </a:p>
        </p:txBody>
      </p:sp>
      <p:sp>
        <p:nvSpPr>
          <p:cNvPr id="686" name="Google Shape;686;p114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(apples 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rgbClr val="FF628C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80FFBB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Eat An Apple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(apples 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rgbClr val="FF628C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80FFBB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Go to the store.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80FFBB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 apples left.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The If statement</a:t>
            </a:r>
            <a:endParaRPr/>
          </a:p>
        </p:txBody>
      </p:sp>
      <p:sp>
        <p:nvSpPr>
          <p:cNvPr id="692" name="Google Shape;692;p1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http://codepen.io/nnja/pen/qfIBK?editors=001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For Statement</a:t>
            </a:r>
            <a:endParaRPr/>
          </a:p>
        </p:txBody>
      </p:sp>
      <p:sp>
        <p:nvSpPr>
          <p:cNvPr id="698" name="Google Shape;698;p1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&lt;counter&gt;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&lt;counting to&gt;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&lt;increment counter&gt;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&lt;expression&gt;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&lt;counter&gt;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is a variable used to keep track of what step you’re on.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&lt;counting to&gt;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is the goal. It’s how many total steps we want to take.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&lt;increment counter&gt;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is how we change the variable to get to the goal.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8900"/>
            <a:ext cx="97250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For Statement</a:t>
            </a:r>
            <a:endParaRPr/>
          </a:p>
        </p:txBody>
      </p:sp>
      <p:sp>
        <p:nvSpPr>
          <p:cNvPr id="704" name="Google Shape;704;p1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numbers: 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(var i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text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(text)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numbers:  0 1 2 3 4</a:t>
            </a:r>
            <a:r>
              <a:rPr lang="en" sz="24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>
              <a:solidFill>
                <a:srgbClr val="3AD9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Array</a:t>
            </a:r>
            <a:endParaRPr/>
          </a:p>
        </p:txBody>
      </p:sp>
      <p:sp>
        <p:nvSpPr>
          <p:cNvPr id="710" name="Google Shape;710;p1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E8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fruits 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Peach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Orange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Apple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000">
                <a:solidFill>
                  <a:srgbClr val="FFEE8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000">
                <a:solidFill>
                  <a:srgbClr val="FF628C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fruits.</a:t>
            </a:r>
            <a:r>
              <a:rPr b="1" lang="en" sz="2000">
                <a:solidFill>
                  <a:srgbClr val="EB939A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</a:t>
            </a:r>
            <a:r>
              <a:rPr lang="en" sz="20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000">
                <a:solidFill>
                  <a:srgbClr val="FFD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.log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fruits[i]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1"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i="1" lang="en" sz="2000">
                <a:solidFill>
                  <a:srgbClr val="0088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We’re counting up to fruits.length. It doesn’t matter how long the array is.</a:t>
            </a:r>
            <a:endParaRPr sz="2000">
              <a:solidFill>
                <a:srgbClr val="FFEE80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Iterate over an Array</a:t>
            </a:r>
            <a:endParaRPr/>
          </a:p>
        </p:txBody>
      </p:sp>
      <p:sp>
        <p:nvSpPr>
          <p:cNvPr id="716" name="Google Shape;716;p1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http://codepen.io/nnja/pen/zaqBI?editors=001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22" name="Google Shape;722;p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 are a way of repeating the same action multiple times.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 can be called multiple times.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Function</a:t>
            </a:r>
            <a:endParaRPr/>
          </a:p>
        </p:txBody>
      </p:sp>
      <p:sp>
        <p:nvSpPr>
          <p:cNvPr id="728" name="Google Shape;728;p1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EE80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printList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(list) {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list.</a:t>
            </a:r>
            <a:r>
              <a:rPr lang="en" sz="2400">
                <a:solidFill>
                  <a:srgbClr val="EB939A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(list[i])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solidFill>
                <a:srgbClr val="E1E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121"/>
          <p:cNvCxnSpPr/>
          <p:nvPr/>
        </p:nvCxnSpPr>
        <p:spPr>
          <a:xfrm>
            <a:off x="1308550" y="1399300"/>
            <a:ext cx="411600" cy="45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0" name="Google Shape;730;p121"/>
          <p:cNvCxnSpPr/>
          <p:nvPr/>
        </p:nvCxnSpPr>
        <p:spPr>
          <a:xfrm flipH="1">
            <a:off x="4301075" y="1399300"/>
            <a:ext cx="195300" cy="441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1" name="Google Shape;731;p121"/>
          <p:cNvCxnSpPr/>
          <p:nvPr/>
        </p:nvCxnSpPr>
        <p:spPr>
          <a:xfrm flipH="1">
            <a:off x="5520675" y="1334825"/>
            <a:ext cx="200700" cy="435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2" name="Google Shape;732;p121"/>
          <p:cNvCxnSpPr/>
          <p:nvPr/>
        </p:nvCxnSpPr>
        <p:spPr>
          <a:xfrm flipH="1">
            <a:off x="6360850" y="1334825"/>
            <a:ext cx="327600" cy="444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3" name="Google Shape;733;p121"/>
          <p:cNvCxnSpPr/>
          <p:nvPr/>
        </p:nvCxnSpPr>
        <p:spPr>
          <a:xfrm rot="10800000">
            <a:off x="1104750" y="4360875"/>
            <a:ext cx="404400" cy="355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4" name="Google Shape;734;p121"/>
          <p:cNvCxnSpPr/>
          <p:nvPr/>
        </p:nvCxnSpPr>
        <p:spPr>
          <a:xfrm>
            <a:off x="122025" y="2419175"/>
            <a:ext cx="411600" cy="45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Functions</a:t>
            </a:r>
            <a:endParaRPr/>
          </a:p>
        </p:txBody>
      </p:sp>
      <p:sp>
        <p:nvSpPr>
          <p:cNvPr id="740" name="Google Shape;740;p1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Declaring a function is different from a statement.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in a function will not be run until you explicitly call it.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Exercise</a:t>
            </a:r>
            <a:endParaRPr/>
          </a:p>
        </p:txBody>
      </p:sp>
      <p:sp>
        <p:nvSpPr>
          <p:cNvPr id="746" name="Google Shape;746;p1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http://codepen.io/nnja/pen/aumdH?editors=001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752" name="Google Shape;752;p1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Peach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" sz="1800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printList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(list) {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en" sz="1800">
                <a:solidFill>
                  <a:srgbClr val="EB939A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(list[i])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printList(fruits)</a:t>
            </a:r>
            <a:r>
              <a:rPr lang="en" sz="18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FFEE8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58" name="Google Shape;758;p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Variables defined in functions can only be used in those functions.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what happens when you forget to use var?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http://codepen.io/nnja/pen/ocLDG?editors=001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http://codepen.io/btholt/pen/pzBCl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Way - Inspect Element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63950"/>
            <a:ext cx="40576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</a:t>
            </a:r>
            <a:endParaRPr/>
          </a:p>
        </p:txBody>
      </p:sp>
      <p:sp>
        <p:nvSpPr>
          <p:cNvPr id="770" name="Google Shape;770;p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Objects are collections are of properties. They can contain numbers, strings, functions, arrays, even other objects.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They’re useful for containing like-properties.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Objects</a:t>
            </a:r>
            <a:endParaRPr/>
          </a:p>
        </p:txBody>
      </p:sp>
      <p:sp>
        <p:nvSpPr>
          <p:cNvPr id="776" name="Google Shape;776;p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var car =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make: “Telsa”,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model: “Model S”,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acceleration: 30,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accelerate: function()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this.accelerate += 10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Context</a:t>
            </a:r>
            <a:endParaRPr/>
          </a:p>
        </p:txBody>
      </p:sp>
      <p:sp>
        <p:nvSpPr>
          <p:cNvPr id="787" name="Google Shape;787;p1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Context refers to what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/>
              <a:t> means.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/>
              <a:t> means depends on what context the function is called from, much like the preceding sign.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Depending on where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/>
              <a:t> called, it means different things. It can be source of bugs. Be careful.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1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http://codepen.io/btholt/pen/BLtiv?editors=001</a:t>
            </a:r>
            <a:endParaRPr sz="2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http://codepen.io/btholt/pen/iFodm?editors=001</a:t>
            </a:r>
            <a:endParaRPr sz="2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topics not covered here</a:t>
            </a:r>
            <a:endParaRPr/>
          </a:p>
        </p:txBody>
      </p:sp>
      <p:sp>
        <p:nvSpPr>
          <p:cNvPr id="803" name="Google Shape;803;p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/ while loops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Inheritance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Switch statements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boatload of DOM interactions (other than document.write)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Newer “ES6” syntax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Much, much more. JavaScript has been around a while and has a lot to it.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manipulate the DOM</a:t>
            </a:r>
            <a:endParaRPr/>
          </a:p>
        </p:txBody>
      </p:sp>
      <p:pic>
        <p:nvPicPr>
          <p:cNvPr id="809" name="Google Shape;80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2257425"/>
            <a:ext cx="23145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What is jQuery?</a:t>
            </a:r>
            <a:endParaRPr/>
          </a:p>
        </p:txBody>
      </p:sp>
      <p:sp>
        <p:nvSpPr>
          <p:cNvPr id="815" name="Google Shape;815;p1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jQuery is JavaScript </a:t>
            </a:r>
            <a:r>
              <a:rPr i="1" lang="en"/>
              <a:t>toolkit</a:t>
            </a:r>
            <a:r>
              <a:rPr lang="en"/>
              <a:t>. It’s JavaScript someone else wrote to make writing it easier.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Its main purpose to make common tasks in JavaScript (like changing info on the page) easier and shorter.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Used on some 80% of the top sites in the world.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Telltale Sign</a:t>
            </a:r>
            <a:endParaRPr/>
          </a:p>
        </p:txBody>
      </p:sp>
      <p:sp>
        <p:nvSpPr>
          <p:cNvPr id="821" name="Google Shape;821;p1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see something looks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$(‘... stuff in here ...’)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 it’s probably jQuery. jQuery uses the $ a lot.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Better.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1375" y="1190675"/>
            <a:ext cx="16799251" cy="6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58775"/>
            <a:ext cx="5216375" cy="21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Simple example</a:t>
            </a:r>
            <a:endParaRPr/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$(‘.caption-text’).text(‘Magic!’);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8" name="Google Shape;828;p137"/>
          <p:cNvSpPr txBox="1"/>
          <p:nvPr/>
        </p:nvSpPr>
        <p:spPr>
          <a:xfrm>
            <a:off x="5913950" y="4343025"/>
            <a:ext cx="3015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http://codepen.io/btholt/pen/aopKv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Chaining</a:t>
            </a:r>
            <a:endParaRPr/>
          </a:p>
        </p:txBody>
      </p:sp>
      <p:sp>
        <p:nvSpPr>
          <p:cNvPr id="834" name="Google Shape;834;p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$(‘.caption-text’)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.text(‘Magic!’)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.css(‘background-color’, ‘orange’);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5" name="Google Shape;835;p138"/>
          <p:cNvSpPr txBox="1"/>
          <p:nvPr/>
        </p:nvSpPr>
        <p:spPr>
          <a:xfrm>
            <a:off x="5627800" y="4353450"/>
            <a:ext cx="3397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http://codepen.io/btholt/pen/wdgiB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Set text</a:t>
            </a:r>
            <a:endParaRPr/>
          </a:p>
        </p:txBody>
      </p:sp>
      <p:sp>
        <p:nvSpPr>
          <p:cNvPr id="841" name="Google Shape;841;p1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http://codepen.io/btholt/pen/lbwuI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Using jQuery, make it so when the button is clicked, whatever text in the &lt;input/&gt; is set as the text of the &lt;p&gt;.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Do not modify the HTML.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Hint: you’ll need .text(), .val(), and .click().</a:t>
            </a:r>
            <a:endParaRPr/>
          </a:p>
        </p:txBody>
      </p:sp>
      <p:sp>
        <p:nvSpPr>
          <p:cNvPr id="842" name="Google Shape;842;p139"/>
          <p:cNvSpPr txBox="1"/>
          <p:nvPr/>
        </p:nvSpPr>
        <p:spPr>
          <a:xfrm>
            <a:off x="4116300" y="4534500"/>
            <a:ext cx="4666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Solution: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http://codepen.io/btholt/pen/Gyqri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Responding to Users</a:t>
            </a:r>
            <a:endParaRPr/>
          </a:p>
        </p:txBody>
      </p:sp>
      <p:sp>
        <p:nvSpPr>
          <p:cNvPr id="848" name="Google Shape;848;p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$(‘.alert-btn’).click(function()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alert(‘Hey there!’);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9" name="Google Shape;849;p140"/>
          <p:cNvSpPr txBox="1"/>
          <p:nvPr/>
        </p:nvSpPr>
        <p:spPr>
          <a:xfrm>
            <a:off x="6024000" y="4453075"/>
            <a:ext cx="2956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http://codepen.io/btholt/pen/ujlEz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Get text from an input</a:t>
            </a:r>
            <a:endParaRPr/>
          </a:p>
        </p:txBody>
      </p:sp>
      <p:sp>
        <p:nvSpPr>
          <p:cNvPr id="855" name="Google Shape;855;p1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var name = $(‘.name-input’).val();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alert(name);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6" name="Google Shape;856;p141"/>
          <p:cNvSpPr txBox="1"/>
          <p:nvPr/>
        </p:nvSpPr>
        <p:spPr>
          <a:xfrm>
            <a:off x="5422350" y="4445725"/>
            <a:ext cx="3294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http://codepen.io/btholt/pen/Elfjs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2"/>
          <p:cNvSpPr txBox="1"/>
          <p:nvPr>
            <p:ph type="title"/>
          </p:nvPr>
        </p:nvSpPr>
        <p:spPr>
          <a:xfrm>
            <a:off x="457200" y="3659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Other Cool DOM Functions</a:t>
            </a:r>
            <a:endParaRPr/>
          </a:p>
        </p:txBody>
      </p:sp>
      <p:sp>
        <p:nvSpPr>
          <p:cNvPr id="862" name="Google Shape;862;p142"/>
          <p:cNvSpPr txBox="1"/>
          <p:nvPr>
            <p:ph idx="1" type="body"/>
          </p:nvPr>
        </p:nvSpPr>
        <p:spPr>
          <a:xfrm>
            <a:off x="457200" y="1292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.css() - Get or update CSS values.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.html() - Set the inner HTML of an element.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.show() / .hide() - Displays / hides an element.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.addClass() / .removeClass - Add or remove a class.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.append() - Add an element to the existing elements in an element</a:t>
            </a:r>
            <a:endParaRPr sz="26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Other functions</a:t>
            </a:r>
            <a:endParaRPr/>
          </a:p>
        </p:txBody>
      </p:sp>
      <p:sp>
        <p:nvSpPr>
          <p:cNvPr id="868" name="Google Shape;868;p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jQuery has over 300 functions. It’s huge. And it has great documentation and a great community. If you want to know how to do something, just search for “jQuery how to hide div” and it’ll come up. Stack Overflow is great.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874" name="Google Shape;874;p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Stands for Asynchronous JavaScript and XML. It’s really a misnomer. It’s just a buzzword that stuck.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Means making requests to a server without refreshing the page.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jQuery makes it dead simple with its .ajax() method.</a:t>
            </a:r>
            <a:endParaRPr sz="2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chemeClr val="hlink"/>
                </a:solidFill>
                <a:hlinkClick r:id="rId3"/>
              </a:rPr>
              <a:t>http://codepen.io/btholt/pen/FArdh</a:t>
            </a:r>
            <a:endParaRPr b="0" sz="36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some concepts together</a:t>
            </a:r>
            <a:endParaRPr/>
          </a:p>
        </p:txBody>
      </p:sp>
      <p:sp>
        <p:nvSpPr>
          <p:cNvPr id="885" name="Google Shape;885;p14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chemeClr val="hlink"/>
                </a:solidFill>
                <a:hlinkClick r:id="rId3"/>
              </a:rPr>
              <a:t>http://codepen.io/btholt/pen/mjBkq</a:t>
            </a:r>
            <a:endParaRPr b="0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Chrome: Updating Values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Double click on the field you want to change.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Enter the new value, and press enter to see your changes.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50" y="2145400"/>
            <a:ext cx="1996900" cy="9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http://www.reddit.com/r/aww/search.json?q=puppy&amp;restrict_sr=true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you want to see the API documentation, it’s here: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http://www.reddit.com/dev/api#GET_search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the CodePen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http://codepen.io/btholt/pen/Aejsl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Hints: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http://codepen.io/btholt/pen/fErah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You’ll need the jQuery methods .click(), .append(), and .ajax()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shouldn’t need to touch HTML or CSS.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is fairly nested. The data that concerns you is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data.children[i].data.thumbnail</a:t>
            </a:r>
            <a:r>
              <a:rPr lang="en" sz="1800"/>
              <a:t>. children is an array you’ll loop over.</a:t>
            </a:r>
            <a:endParaRPr sz="1800"/>
          </a:p>
        </p:txBody>
      </p:sp>
      <p:sp>
        <p:nvSpPr>
          <p:cNvPr id="891" name="Google Shape;891;p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Exercise: Displaying Data from reddit</a:t>
            </a:r>
            <a:endParaRPr sz="30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48"/>
          <p:cNvSpPr txBox="1"/>
          <p:nvPr>
            <p:ph type="ctrTitle"/>
          </p:nvPr>
        </p:nvSpPr>
        <p:spPr>
          <a:xfrm>
            <a:off x="6096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Command Line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151" y="67889"/>
            <a:ext cx="5633698" cy="500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</a:t>
            </a:r>
            <a:r>
              <a:rPr b="0" lang="en"/>
              <a:t>vs</a:t>
            </a:r>
            <a:r>
              <a:rPr lang="en"/>
              <a:t> Mac </a:t>
            </a:r>
            <a:r>
              <a:rPr b="0" lang="en"/>
              <a:t>vs</a:t>
            </a:r>
            <a:r>
              <a:rPr lang="en"/>
              <a:t> Linux</a:t>
            </a:r>
            <a:endParaRPr/>
          </a:p>
        </p:txBody>
      </p:sp>
      <p:pic>
        <p:nvPicPr>
          <p:cNvPr id="907" name="Google Shape;907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5" y="15360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725" y="13265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800" y="1536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still use it today?</a:t>
            </a:r>
            <a:endParaRPr/>
          </a:p>
        </p:txBody>
      </p:sp>
      <p:sp>
        <p:nvSpPr>
          <p:cNvPr id="915" name="Google Shape;915;p1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Completing repetitive tasks is faster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Tasks can be automated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is called scripting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Parameters can be specified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Parameters are a way of customizing how a command is run.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Command Prompt</a:t>
            </a:r>
            <a:endParaRPr/>
          </a:p>
        </p:txBody>
      </p:sp>
      <p:pic>
        <p:nvPicPr>
          <p:cNvPr id="921" name="Google Shape;92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75" y="1261225"/>
            <a:ext cx="6972300" cy="388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152"/>
          <p:cNvCxnSpPr/>
          <p:nvPr/>
        </p:nvCxnSpPr>
        <p:spPr>
          <a:xfrm rot="10800000">
            <a:off x="3981975" y="2084075"/>
            <a:ext cx="228900" cy="794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Directory</a:t>
            </a:r>
            <a:endParaRPr/>
          </a:p>
        </p:txBody>
      </p:sp>
      <p:sp>
        <p:nvSpPr>
          <p:cNvPr id="928" name="Google Shape;928;p1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Mac/Linux: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cd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/Users/&lt;username&gt;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C:\Users\&lt;username&gt;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directory am I in?</a:t>
            </a:r>
            <a:endParaRPr/>
          </a:p>
        </p:txBody>
      </p:sp>
      <p:sp>
        <p:nvSpPr>
          <p:cNvPr id="934" name="Google Shape;934;p15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Linux/Mac OS</a:t>
            </a:r>
            <a:endParaRPr b="1" u="sng"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pwd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/Users/nina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(pwd stands for print working directory)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54"/>
          <p:cNvSpPr txBox="1"/>
          <p:nvPr>
            <p:ph idx="2" type="body"/>
          </p:nvPr>
        </p:nvSpPr>
        <p:spPr>
          <a:xfrm>
            <a:off x="469229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Windows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$cd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(cd stands for current directory)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Directory Contents</a:t>
            </a:r>
            <a:endParaRPr/>
          </a:p>
        </p:txBody>
      </p:sp>
      <p:sp>
        <p:nvSpPr>
          <p:cNvPr id="941" name="Google Shape;941;p15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cd ~/Desktop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ls</a:t>
            </a:r>
            <a:endParaRPr b="1"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folder/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file.txt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5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dir C:\windows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sensitivity</a:t>
            </a:r>
            <a:endParaRPr/>
          </a:p>
        </p:txBody>
      </p:sp>
      <p:sp>
        <p:nvSpPr>
          <p:cNvPr id="948" name="Google Shape;948;p1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File names in linux and mac os are case sensitive.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That means myfile.txt != MyFile.TXT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UNLESS, you use windows.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Windows don’t care.</a:t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949" name="Google Shape;949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600" y="2624125"/>
            <a:ext cx="3080375" cy="2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Values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Your updates are only on your local machine.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refresh the webpage, your updates will be gone.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to a different Directory</a:t>
            </a:r>
            <a:endParaRPr/>
          </a:p>
        </p:txBody>
      </p:sp>
      <p:sp>
        <p:nvSpPr>
          <p:cNvPr id="955" name="Google Shape;955;p15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linux/mac os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cd Desktop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tip: cd stands for change directory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5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windows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chdir C:\windows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up one directory</a:t>
            </a:r>
            <a:endParaRPr/>
          </a:p>
        </p:txBody>
      </p:sp>
      <p:sp>
        <p:nvSpPr>
          <p:cNvPr id="962" name="Google Shape;962;p1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cd ~/Desktop/painting/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pwd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/Users/nina/Desktop/painting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cd ..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pwd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/Users/nina/Desktop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 - Relative/Absolute</a:t>
            </a:r>
            <a:endParaRPr/>
          </a:p>
        </p:txBody>
      </p:sp>
      <p:sp>
        <p:nvSpPr>
          <p:cNvPr id="968" name="Google Shape;968;p159"/>
          <p:cNvSpPr txBox="1"/>
          <p:nvPr>
            <p:ph idx="1" type="body"/>
          </p:nvPr>
        </p:nvSpPr>
        <p:spPr>
          <a:xfrm>
            <a:off x="457200" y="11696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starting for relative paths is the directory you are 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starting for absolute paths in the root directory. It’s just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/>
              <a:t> on linux, or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C:\</a:t>
            </a:r>
            <a:r>
              <a:rPr lang="en"/>
              <a:t> on windows.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" name="Google Shape;973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0" y="376625"/>
            <a:ext cx="7514875" cy="44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979" name="Google Shape;979;p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 is an open source version control system.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Advantage: Maintain history of changes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use a remote server for backup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Github.com</a:t>
            </a:r>
            <a:r>
              <a:rPr lang="en"/>
              <a:t> is a popular website with features built on top of this tool.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tons of free projects!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pic>
        <p:nvPicPr>
          <p:cNvPr id="985" name="Google Shape;985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5" y="2485000"/>
            <a:ext cx="8051799" cy="805179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62"/>
          <p:cNvSpPr txBox="1"/>
          <p:nvPr/>
        </p:nvSpPr>
        <p:spPr>
          <a:xfrm>
            <a:off x="512450" y="1616700"/>
            <a:ext cx="73713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https://github.com/btholt/pull-requests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a Repository</a:t>
            </a:r>
            <a:endParaRPr/>
          </a:p>
        </p:txBody>
      </p:sp>
      <p:sp>
        <p:nvSpPr>
          <p:cNvPr id="992" name="Google Shape;992;p1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Navigate to a github.com Repository.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Copy Clone URL: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400" y="1922850"/>
            <a:ext cx="3020375" cy="9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a Repository</a:t>
            </a:r>
            <a:endParaRPr/>
          </a:p>
        </p:txBody>
      </p:sp>
      <p:sp>
        <p:nvSpPr>
          <p:cNvPr id="999" name="Google Shape;999;p1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your terminal, and navigate to a folder you’d like to save files 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type: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git clone &lt;your repo url&gt;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will copy the files to your computer.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1005" name="Google Shape;1005;p1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the git command you will use the most.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On branch master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Your branch is up-to-date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Unstaged Changes</a:t>
            </a:r>
            <a:endParaRPr/>
          </a:p>
        </p:txBody>
      </p:sp>
      <p:sp>
        <p:nvSpPr>
          <p:cNvPr id="1011" name="Google Shape;1011;p1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file called &lt;your first name&gt;.txt in the pull-requests directory. Write a fun fact about you in the file, and save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Untracked files: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nina.txt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Values: Exercise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stretch out the google logo.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Navigate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http://www.google.com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Inspect Element on the Google Logo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Find the width value, set it to 700.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Find the height value, set it to 30.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</p:txBody>
      </p:sp>
      <p:sp>
        <p:nvSpPr>
          <p:cNvPr id="1017" name="Google Shape;1017;p1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add nina.txt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Changes to be committed: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new file:   nina.txt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</p:txBody>
      </p:sp>
      <p:sp>
        <p:nvSpPr>
          <p:cNvPr id="1023" name="Google Shape;1023;p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commit -m “yay! my first commit”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[my_branch 1edbb31] my first commit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1 file changed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1029" name="Google Shape;1029;p1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this point, our version controlled changes are only on our local machines.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want to push our code up to github.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push origin my_branch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* [new branch] my_branch -&gt; my_branch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Pull Request</a:t>
            </a:r>
            <a:endParaRPr/>
          </a:p>
        </p:txBody>
      </p:sp>
      <p:pic>
        <p:nvPicPr>
          <p:cNvPr id="1035" name="Google Shape;1035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2462600"/>
            <a:ext cx="89535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New Repository</a:t>
            </a:r>
            <a:endParaRPr/>
          </a:p>
        </p:txBody>
      </p:sp>
      <p:sp>
        <p:nvSpPr>
          <p:cNvPr id="1041" name="Google Shape;1041;p171"/>
          <p:cNvSpPr txBox="1"/>
          <p:nvPr>
            <p:ph idx="1" type="body"/>
          </p:nvPr>
        </p:nvSpPr>
        <p:spPr>
          <a:xfrm>
            <a:off x="457200" y="1200150"/>
            <a:ext cx="82296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mkdir project-folder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cd project-folder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init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171"/>
          <p:cNvSpPr txBox="1"/>
          <p:nvPr>
            <p:ph idx="1" type="body"/>
          </p:nvPr>
        </p:nvSpPr>
        <p:spPr>
          <a:xfrm>
            <a:off x="517100" y="2269050"/>
            <a:ext cx="8229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Initialized empty Git repository in /Users/nina/project-folder/.git/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On branch master Initial commit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72"/>
          <p:cNvSpPr txBox="1"/>
          <p:nvPr>
            <p:ph type="title"/>
          </p:nvPr>
        </p:nvSpPr>
        <p:spPr>
          <a:xfrm>
            <a:off x="457200" y="1773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Branches</a:t>
            </a:r>
            <a:endParaRPr/>
          </a:p>
        </p:txBody>
      </p:sp>
      <p:sp>
        <p:nvSpPr>
          <p:cNvPr id="1048" name="Google Shape;1048;p1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checkout -b my_branch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Switched to a new branch 'my_branch'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On branch my_branch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nothing to commit, working directory clean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Branches</a:t>
            </a:r>
            <a:endParaRPr/>
          </a:p>
        </p:txBody>
      </p:sp>
      <p:sp>
        <p:nvSpPr>
          <p:cNvPr id="1054" name="Google Shape;1054;p1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$git branch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master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* my_branch</a:t>
            </a:r>
            <a:endParaRPr>
              <a:solidFill>
                <a:srgbClr val="FF9D00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5" name="Google Shape;1055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0" y="1189012"/>
            <a:ext cx="3024750" cy="27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7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on the Server</a:t>
            </a:r>
            <a:endParaRPr/>
          </a:p>
        </p:txBody>
      </p:sp>
      <p:pic>
        <p:nvPicPr>
          <p:cNvPr id="1061" name="Google Shape;1061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940150"/>
            <a:ext cx="28575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on the server? wut?</a:t>
            </a:r>
            <a:endParaRPr/>
          </a:p>
        </p:txBody>
      </p:sp>
      <p:sp>
        <p:nvSpPr>
          <p:cNvPr id="1067" name="Google Shape;1067;p1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node.js takes Google Chrome’s JavaScript engine (V8) and uses it to control libenv, a library that allows you to create and run a server.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It’s super rad and pretty fast.</a:t>
            </a: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Walmart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eBay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PayPal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LinkedIn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New York Times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Klout</a:t>
            </a:r>
            <a:endParaRPr/>
          </a:p>
        </p:txBody>
      </p:sp>
      <p:sp>
        <p:nvSpPr>
          <p:cNvPr id="1073" name="Google Shape;1073;p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node.js?</a:t>
            </a:r>
            <a:endParaRPr/>
          </a:p>
        </p:txBody>
      </p:sp>
      <p:sp>
        <p:nvSpPr>
          <p:cNvPr id="1074" name="Google Shape;1074;p17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Microsoft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Groupon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Yahoo!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Uber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Pinterest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Mozilla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Flickr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Values: Results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9175"/>
            <a:ext cx="66865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- What is it?</a:t>
            </a:r>
            <a:endParaRPr/>
          </a:p>
        </p:txBody>
      </p:sp>
      <p:sp>
        <p:nvSpPr>
          <p:cNvPr id="1080" name="Google Shape;1080;p1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We’re going to use JS to code the server. This is useful because you only need to learn one language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You’re using node.js instead of Python, Ruby, Java, PHP, etc.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node.js is quite different from other server-side languages.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086" name="Google Shape;1086;p1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do the most basic app, Hello World.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Folder: node-exercises/basic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node package manager</a:t>
            </a:r>
            <a:endParaRPr/>
          </a:p>
        </p:txBody>
      </p:sp>
      <p:sp>
        <p:nvSpPr>
          <p:cNvPr id="1092" name="Google Shape;1092;p1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Remember how we used jQuery which is just code written by someone else to make your life easier? npm makes it even easier to bring in other people’s code.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Great news! You already have it because you installed node.js.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</a:t>
            </a:r>
            <a:endParaRPr/>
          </a:p>
        </p:txBody>
      </p:sp>
      <p:sp>
        <p:nvSpPr>
          <p:cNvPr id="1098" name="Google Shape;1098;p1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Let’s make it easier to make changes to our program using npm.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the terminal, type: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npm install -g nodemon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nodemon</a:t>
            </a:r>
            <a:endParaRPr/>
          </a:p>
        </p:txBody>
      </p:sp>
      <p:sp>
        <p:nvSpPr>
          <p:cNvPr id="1104" name="Google Shape;1104;p1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nodemon is a development tool that every time you make code changes, nodemon restarts your server, making it easier to code.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npm, by default, installs everything locally. We want to be able to use nodemon anywhere, so we used the -g flag, which makes it install globally.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1110" name="Google Shape;1110;p1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Like jQuery, Express is a library designed to make writing code easier.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Express makes writing node.js easier at by a billion. Maybe a trillion.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Folder: node-exercises/express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cheer and jeer</a:t>
            </a:r>
            <a:endParaRPr/>
          </a:p>
        </p:txBody>
      </p:sp>
      <p:sp>
        <p:nvSpPr>
          <p:cNvPr id="1116" name="Google Shape;1116;p1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Make an app that has two routes: /cheer.txt and /jeer.txt.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/cheer.txt should send back something positive to say.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/jeer.txt should send back something negative to say.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Solution is in node-exercises/cheer-jeer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Remember to npm install express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Assets</a:t>
            </a:r>
            <a:endParaRPr/>
          </a:p>
        </p:txBody>
      </p:sp>
      <p:sp>
        <p:nvSpPr>
          <p:cNvPr id="1122" name="Google Shape;1122;p1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HTML, CSS, JavaScript, images, and fonts are considered to be “static assets” because they aren’t changed by the server; they are served exactly as they are saved.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such, it would be a pain to write a route for every image. Instead we have “static” or “public” directories which items are served exactly as they are.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look at node-exercises/static-assets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Notice that even the CSS and JavaScript are loading okay!</a:t>
            </a:r>
            <a:endParaRPr sz="240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Parameters</a:t>
            </a:r>
            <a:endParaRPr/>
          </a:p>
        </p:txBody>
      </p:sp>
      <p:sp>
        <p:nvSpPr>
          <p:cNvPr id="1128" name="Google Shape;1128;p1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Often we have 1 page that will serve multiple routes.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Example: /team/jazz/ and /team/timberwolves/ will both use the same page but load different information on those pages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node.js makes that pretty easy.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Look at node-exercises/params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more</a:t>
            </a:r>
            <a:endParaRPr/>
          </a:p>
        </p:txBody>
      </p:sp>
      <p:sp>
        <p:nvSpPr>
          <p:cNvPr id="1134" name="Google Shape;1134;p1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npm can track your app’s dependencies, or libraries that must be there for your app to work.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Example: Our apps all depend on Express.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When you have a lot of dependencies, you can’t remember them all. Good thing npm can keep track.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Let’s create a dependency file for params.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Delete node_modules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Run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npm init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npm install express --save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Chrome: Javascript Console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View -&gt; Developer -&gt; Javascript Console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50" y="2180775"/>
            <a:ext cx="6301700" cy="1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even more</a:t>
            </a:r>
            <a:endParaRPr/>
          </a:p>
        </p:txBody>
      </p:sp>
      <p:sp>
        <p:nvSpPr>
          <p:cNvPr id="1140" name="Google Shape;1140;p1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Now that params has a package.json file (it’s always called that in node.js), let’s see why that’s useful.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Delete the node_modules directory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Run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npm install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Notice you didn’t tell npm to install Express; it just knew which one to install.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Take a look at package.json</a:t>
            </a:r>
            <a:endParaRPr sz="24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- POSTing</a:t>
            </a:r>
            <a:endParaRPr/>
          </a:p>
        </p:txBody>
      </p:sp>
      <p:sp>
        <p:nvSpPr>
          <p:cNvPr id="1146" name="Google Shape;1146;p1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Often we want to send more than a few parameters in a request to the server. We can do this via POST.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We’ll use jQuery to send up a user’s login credentials.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Folder: node-exercises/posting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- POSTing</a:t>
            </a:r>
            <a:endParaRPr/>
          </a:p>
        </p:txBody>
      </p:sp>
      <p:sp>
        <p:nvSpPr>
          <p:cNvPr id="1152" name="Google Shape;1152;p1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Notice that we had another dependency, body-parser. Express aims to be flexible and allows you to use different parsers. Most of the time you’ll just use body-parser as it does a great job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We’re also using HTTP status codes. Remember 404 - Not found? That’s a status code. Some other useful ones 200 - request successful, 401 - unauthorized request, and 403 - forbidden request. There are a lot.</a:t>
            </a:r>
            <a:endParaRPr sz="240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90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App: Twitter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91"/>
          <p:cNvSpPr txBox="1"/>
          <p:nvPr>
            <p:ph idx="1" type="subTitle"/>
          </p:nvPr>
        </p:nvSpPr>
        <p:spPr>
          <a:xfrm>
            <a:off x="306150" y="2582151"/>
            <a:ext cx="8337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git clone https://github.com/btholt/intro-to-webdev-app.git</a:t>
            </a:r>
            <a:endParaRPr/>
          </a:p>
        </p:txBody>
      </p:sp>
      <p:sp>
        <p:nvSpPr>
          <p:cNvPr id="1163" name="Google Shape;1163;p191"/>
          <p:cNvSpPr txBox="1"/>
          <p:nvPr>
            <p:ph idx="1" type="subTitle"/>
          </p:nvPr>
        </p:nvSpPr>
        <p:spPr>
          <a:xfrm>
            <a:off x="403050" y="420701"/>
            <a:ext cx="8337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the link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https://github.com/btholt/intro-to-webdev-app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9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9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Write a server in node.js. The server will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Serve the HTML, CSS, and JS necessary to run our app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Accept GET requests of the latest tweets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Accept POST requests to post a new tweet and store it to be served later via a GET request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 each new tweet, the server will attach the time of when it was posted</a:t>
            </a:r>
            <a:endParaRPr/>
          </a:p>
        </p:txBody>
      </p:sp>
      <p:sp>
        <p:nvSpPr>
          <p:cNvPr id="1175" name="Google Shape;1175;p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81" name="Google Shape;1181;p1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a web app that will: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Make an AJAX request to GET new tweets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Have the ability to accept user input to POST a new tweet to the server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Will display in a pretty way the tweets when the server loads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After posting a new tweet, it will display the new tweet too.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will not do</a:t>
            </a:r>
            <a:endParaRPr/>
          </a:p>
        </p:txBody>
      </p:sp>
      <p:sp>
        <p:nvSpPr>
          <p:cNvPr id="1187" name="Google Shape;1187;p1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Store anything in a database. If the server crashes or gets shut down, we will lose all our tweets.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Have any notion of users, follows, retweets or anything like that. Just anonymous tweets.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96"/>
          <p:cNvSpPr txBox="1"/>
          <p:nvPr>
            <p:ph idx="1" type="subTitle"/>
          </p:nvPr>
        </p:nvSpPr>
        <p:spPr>
          <a:xfrm>
            <a:off x="685800" y="1159789"/>
            <a:ext cx="77724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Nina Zakharenko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@nnja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Brian Holt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@holtbt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93" name="Google Shape;1193;p196"/>
          <p:cNvSpPr txBox="1"/>
          <p:nvPr>
            <p:ph type="ctrTitle"/>
          </p:nvPr>
        </p:nvSpPr>
        <p:spPr>
          <a:xfrm>
            <a:off x="60935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Bye!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4" name="Google Shape;1194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4704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24704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989" y="3619500"/>
            <a:ext cx="2763061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Javascript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07125" y="1063375"/>
            <a:ext cx="521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the Javascript Console.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00" y="1827825"/>
            <a:ext cx="5915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625" y="2913275"/>
            <a:ext cx="58959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000" y="142725"/>
            <a:ext cx="45720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/>
          <p:nvPr>
            <p:ph type="ctrTitle"/>
          </p:nvPr>
        </p:nvSpPr>
        <p:spPr>
          <a:xfrm>
            <a:off x="612788" y="33778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Chrome: Javascript Errors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1200150"/>
            <a:ext cx="82296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your Javascript has errors, you’ll see an indicator in the developer toolbar.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03025" y="2667700"/>
            <a:ext cx="12192000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/>
          <p:nvPr/>
        </p:nvCxnSpPr>
        <p:spPr>
          <a:xfrm rot="10800000">
            <a:off x="5026400" y="3327300"/>
            <a:ext cx="589800" cy="1156200"/>
          </a:xfrm>
          <a:prstGeom prst="straightConnector1">
            <a:avLst/>
          </a:pr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875"/>
            <a:ext cx="9144001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685800" y="7009328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type="ctrTitle"/>
          </p:nvPr>
        </p:nvSpPr>
        <p:spPr>
          <a:xfrm>
            <a:off x="744175" y="19560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Client &amp; Server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&amp; Response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3850" y="1263650"/>
            <a:ext cx="11603349" cy="29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happens?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 link is clicked, the browser creates an </a:t>
            </a:r>
            <a:r>
              <a:rPr b="1" lang="en"/>
              <a:t>HTTP Request t</a:t>
            </a:r>
            <a:r>
              <a:rPr lang="en"/>
              <a:t>hat is sent to the 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0" y="2734475"/>
            <a:ext cx="8515750" cy="1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handles the request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800" y="1203428"/>
            <a:ext cx="3639250" cy="37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Server Responds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45100"/>
            <a:ext cx="7423624" cy="3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Displays the Page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25" y="1635625"/>
            <a:ext cx="4027675" cy="27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063" y="-66263"/>
            <a:ext cx="9346125" cy="52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HTTP Status Codes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200 </a:t>
            </a:r>
            <a:r>
              <a:rPr lang="en"/>
              <a:t>- OK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404 </a:t>
            </a:r>
            <a:r>
              <a:rPr lang="en"/>
              <a:t> - Resource not found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500 </a:t>
            </a:r>
            <a:r>
              <a:rPr lang="en"/>
              <a:t>- Server Error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 Ranges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100s</a:t>
            </a:r>
            <a:r>
              <a:rPr lang="en"/>
              <a:t> are informational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200s</a:t>
            </a:r>
            <a:r>
              <a:rPr lang="en"/>
              <a:t> are successes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300s</a:t>
            </a:r>
            <a:r>
              <a:rPr lang="en"/>
              <a:t> are redirection (something moved)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400s</a:t>
            </a:r>
            <a:r>
              <a:rPr lang="en"/>
              <a:t> are client errors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FFFF"/>
                </a:solidFill>
                <a:highlight>
                  <a:srgbClr val="002240"/>
                </a:highlight>
              </a:rPr>
              <a:t>500s</a:t>
            </a:r>
            <a:r>
              <a:rPr lang="en"/>
              <a:t> are server 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toolkit is important.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tools of the trade are designed to help us solve problems faster.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Hypertext Markup Language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7"/>
          <p:cNvSpPr txBox="1"/>
          <p:nvPr>
            <p:ph type="ctrTitle"/>
          </p:nvPr>
        </p:nvSpPr>
        <p:spPr>
          <a:xfrm>
            <a:off x="567375" y="-128303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TML 5" id="225" name="Google Shape;225;p37" title="You can read in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375" y="497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HTML?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is the content of your web page. If you have a blog, the HTML will describe the different sections of your page and will actually have the words of your blog post.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HTML?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is not style. It does not describe how the page is arranged, the color, or the background image. That is CSS.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HTML?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is made up nested tags. You start with the most general and nest it, becoming more specific.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idx="4294967295" type="body"/>
          </p:nvPr>
        </p:nvSpPr>
        <p:spPr>
          <a:xfrm>
            <a:off x="457200" y="211800"/>
            <a:ext cx="8229600" cy="47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&lt;car&gt;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&lt;engine&gt;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&lt;transmission&gt;&lt;/transmission&gt;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&lt;radiator&gt;&lt;/radiator&gt;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&lt;/engine&gt;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&lt;stereo&gt;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&lt;cd-player&gt;&lt;/cd-player&gt;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&lt;fm-radio&gt;&lt;/fm-radio&gt;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&lt;/stereo&gt;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&lt;/car&gt;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4294967295" type="body"/>
          </p:nvPr>
        </p:nvSpPr>
        <p:spPr>
          <a:xfrm>
            <a:off x="457200" y="100"/>
            <a:ext cx="8229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&lt;team&gt;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&lt;defense&gt;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&lt;defensive-backs&gt;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&lt;corner-back&gt;Richard Sherman&lt;/corner-back&gt;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&lt;free-safety&gt;Earl Thomas&lt;/free-safety&gt;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&lt;strong-safety&gt;Kam Chancellor&lt;/strong-safety&gt;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&lt;/defensive-backs&gt;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&lt;/defense&gt;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&lt;offense&gt;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&lt;wide-receivers&gt;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&lt;wide-receiver&gt;Doug Baldwin&lt;/wide-receiver&gt;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&lt;wide-receiver&gt;Golden Tate&lt;/wide-receiver&gt;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&lt;/wide-receivers&gt;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&lt;/offense&gt;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&lt;/team&gt;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4294967295" type="body"/>
          </p:nvPr>
        </p:nvSpPr>
        <p:spPr>
          <a:xfrm>
            <a:off x="0" y="0"/>
            <a:ext cx="9039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html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 first web page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h1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 very first web page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h1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This is pretty much the most awesome thing ever. Seriously.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17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7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html</a:t>
            </a:r>
            <a:r>
              <a:rPr lang="en" sz="17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700">
              <a:solidFill>
                <a:srgbClr val="E1E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5707700" y="4592500"/>
            <a:ext cx="389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http://codepen.io/btholt/pen/hadGL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Meta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&lt;html&gt;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Encompasses your entire document.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&lt;head&gt;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Where all your meta-data goes. Nothing in here gets displayed.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Where all your content goes. This is the stuff that will be displayed.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Content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&lt;h1&gt;, &lt;h2&gt;, … &lt;h6&gt;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Headers or titles. h1 is the most important or “top level.”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&lt;p&gt;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Denotes a stand-alone paragraph.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&lt;div&gt;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A division or container of content. Used to group like objects together.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Content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An unordered list. These bullet points are an unordered list. Implies no order.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&lt;ol&gt;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Ordered list. Any list that implies some order (usually has leading numbers.)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&lt;li&gt;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An element of a list. In this case, an individual bullet point.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you Need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good text editor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way to debug your HTML, CSS, and Javascript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idx="4294967295" type="body"/>
          </p:nvPr>
        </p:nvSpPr>
        <p:spPr>
          <a:xfrm>
            <a:off x="457200" y="197400"/>
            <a:ext cx="82296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h1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 favorite social media sites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h1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ol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reddit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Twitter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Instagram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ol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400">
              <a:solidFill>
                <a:srgbClr val="E1E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5531600" y="4423725"/>
            <a:ext cx="3155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http://codepen.io/btholt/pen/njfLl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 new page that has a title.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an unordered list of things you look for in a car.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an ordered list of your favorite cars.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Give each a title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0" y="2142450"/>
            <a:ext cx="9144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http://codepen.io/btholt/pen/axvAd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Inline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&lt;strong&gt;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Usually bold. Used for something you want to stand out.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&lt;em&gt;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Usually italics. Used for something you want emphasis 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&lt;span&gt;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Like div for inlines. Used for something you want to separate from other things. Becomes useful with CSS.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idx="4294967295" type="body"/>
          </p:nvPr>
        </p:nvSpPr>
        <p:spPr>
          <a:xfrm>
            <a:off x="457200" y="344150"/>
            <a:ext cx="8229600" cy="4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 is an 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strong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awesome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strong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class. I 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em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love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em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51"/>
          <p:cNvSpPr txBox="1"/>
          <p:nvPr/>
        </p:nvSpPr>
        <p:spPr>
          <a:xfrm>
            <a:off x="5913125" y="4196275"/>
            <a:ext cx="30744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http://codepen.io/btholt/pen/wInbm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Void Tags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 tags don’t need a closing tag; they can’t have anything in them. In these cases, the tags close themselves. A good example is an input tag.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Attributes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Sometimes tags need additional meta-data. The img tag is a great example of that.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src=”</a:t>
            </a:r>
            <a:r>
              <a:rPr lang="en" sz="24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http://placekitten.com/400/400</a:t>
            </a:r>
            <a:r>
              <a:rPr lang="en" sz="24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idx="4294967295"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 u="sng">
                <a:solidFill>
                  <a:schemeClr val="hlink"/>
                </a:solidFill>
                <a:hlinkClick r:id="rId3"/>
              </a:rPr>
              <a:t>http://codepen.io/btholt/pen/vewaA</a:t>
            </a:r>
            <a:endParaRPr b="0"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Grouping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Like we said before, it’s a good idea to group tags by some idea.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you were doing a blog post, you would group together individual blog posts.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55"/>
          <p:cNvSpPr txBox="1"/>
          <p:nvPr/>
        </p:nvSpPr>
        <p:spPr>
          <a:xfrm>
            <a:off x="5245450" y="42696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http://codepen.io/btholt/pen/njGdE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- Classes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Those previous groupings were useful, but to someone who had never seen the code before, you wouldn’t know what it was a group of. For that, we’ll use classes.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Toolbox</a:t>
            </a:r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00" y="1634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00" y="2291150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600" y="1212250"/>
            <a:ext cx="3015200" cy="30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idx="4294967295" type="body"/>
          </p:nvPr>
        </p:nvSpPr>
        <p:spPr>
          <a:xfrm>
            <a:off x="457200" y="367775"/>
            <a:ext cx="8229600" cy="45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 class=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picture-group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http://placekitten.com/400/400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http://placekitten.com/200/600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000">
              <a:solidFill>
                <a:srgbClr val="E1E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57"/>
          <p:cNvSpPr txBox="1"/>
          <p:nvPr/>
        </p:nvSpPr>
        <p:spPr>
          <a:xfrm>
            <a:off x="5825075" y="4210950"/>
            <a:ext cx="2964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http://codepen.io/btholt/pen/ywAjc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- IDs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Classes can (and should be) used multiple times throughout a page. If you have multiple blog posts, you should multiple blog-post classes used.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IDs are unique. There can only be one of an ID on a page. You would only have blog-post-1 ID or one blog-post-2 ID.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idx="4294967295" type="body"/>
          </p:nvPr>
        </p:nvSpPr>
        <p:spPr>
          <a:xfrm>
            <a:off x="457200" y="248750"/>
            <a:ext cx="8229600" cy="46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 id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"group-1"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class=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picture-group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http://placekitten.com/400/400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http://placekitten.com/200/400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 id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"group-2"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class=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picture-group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http://placekitten.com/100/400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img src=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 u="sng">
                <a:solidFill>
                  <a:schemeClr val="hlink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http://placekitten.com/350/400</a:t>
            </a:r>
            <a:r>
              <a:rPr lang="en" sz="2000">
                <a:solidFill>
                  <a:srgbClr val="3AD9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/&gt;</a:t>
            </a:r>
            <a:b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2000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000">
              <a:solidFill>
                <a:srgbClr val="E1E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59"/>
          <p:cNvSpPr txBox="1"/>
          <p:nvPr/>
        </p:nvSpPr>
        <p:spPr>
          <a:xfrm>
            <a:off x="5700350" y="4225625"/>
            <a:ext cx="2934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http://codepen.io/btholt/pen/wfIJD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Tags - Naming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It’s tempting to give your classes name like left-group or purple-container. Don’t give them “presentational names.” What if you need to move the left-group to the right? Or the purple-container is now green? You don’t want to have to rename everything.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Exercise - Giving Classes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http://codepen.io/btholt/pen/njGdE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Give appropriate class names to all the h1, p, and divs.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Give the blog posts appropriate IDs.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Cascading Style Sheet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2"/>
          <p:cNvSpPr txBox="1"/>
          <p:nvPr>
            <p:ph type="ctrTitle"/>
          </p:nvPr>
        </p:nvSpPr>
        <p:spPr>
          <a:xfrm>
            <a:off x="685800" y="-115980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SS" id="373" name="Google Shape;373;p62" title="You can read in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4016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CSS - What is CSS?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While HTML is the content, CSS is the style, the presentation of the content. CSS dictates how the HTML looks.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CSS is a collection of rules. If certains are met, then a style is applied to it.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idx="4294967295" type="body"/>
          </p:nvPr>
        </p:nvSpPr>
        <p:spPr>
          <a:xfrm>
            <a:off x="457200" y="299250"/>
            <a:ext cx="8229600" cy="45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9DF39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EB939A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64"/>
          <p:cNvSpPr txBox="1"/>
          <p:nvPr/>
        </p:nvSpPr>
        <p:spPr>
          <a:xfrm>
            <a:off x="5971875" y="4330650"/>
            <a:ext cx="3037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http://codepen.io/btholt/pen/eFoIn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>
            <p:ph idx="4294967295" type="body"/>
          </p:nvPr>
        </p:nvSpPr>
        <p:spPr>
          <a:xfrm>
            <a:off x="457225" y="211800"/>
            <a:ext cx="8229600" cy="47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9DF39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EB939A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9E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9DF39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EB939A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green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Google Shape;391;p65"/>
          <p:cNvSpPr txBox="1"/>
          <p:nvPr/>
        </p:nvSpPr>
        <p:spPr>
          <a:xfrm>
            <a:off x="5671825" y="4357675"/>
            <a:ext cx="3015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http://codepen.io/btholt/pen/GFImi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Better Practices</a:t>
            </a:r>
            <a:endParaRPr/>
          </a:p>
        </p:txBody>
      </p:sp>
      <p:sp>
        <p:nvSpPr>
          <p:cNvPr id="397" name="Google Shape;397;p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we’ve done works so far. However, try adding another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/>
              <a:t> to the previous pen. It will also be green. What if we want one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&lt;p&gt; </a:t>
            </a:r>
            <a:r>
              <a:rPr lang="en"/>
              <a:t>to be blue and one to be green?</a:t>
            </a:r>
            <a:endParaRPr/>
          </a:p>
        </p:txBody>
      </p:sp>
      <p:sp>
        <p:nvSpPr>
          <p:cNvPr id="398" name="Google Shape;398;p66"/>
          <p:cNvSpPr txBox="1"/>
          <p:nvPr/>
        </p:nvSpPr>
        <p:spPr>
          <a:xfrm>
            <a:off x="5503050" y="4115550"/>
            <a:ext cx="3221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http://codepen.io/btholt/pen/vlryG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Sublime: Syntax Highlighting</a:t>
            </a:r>
            <a:endParaRPr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Colors help differentiate between different parts of your code.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0" y="2597675"/>
            <a:ext cx="4158134" cy="7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50" y="3521375"/>
            <a:ext cx="6578475" cy="7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Classes</a:t>
            </a:r>
            <a:endParaRPr/>
          </a:p>
        </p:txBody>
      </p:sp>
      <p:sp>
        <p:nvSpPr>
          <p:cNvPr id="404" name="Google Shape;404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Classes are used extensively for styling. Notice the leading period in .leading-p: that denotes that it is a class.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There are different rules for styles “winning out,” or stated differently, when two styles conflict, which one gets applied. We’ll talk about it in a sec.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idx="4294967295"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 u="sng">
                <a:solidFill>
                  <a:schemeClr val="hlink"/>
                </a:solidFill>
                <a:hlinkClick r:id="rId3"/>
              </a:rPr>
              <a:t>http://codepen.io/btholt/pen/echKA</a:t>
            </a:r>
            <a:endParaRPr b="0"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Text Properties</a:t>
            </a:r>
            <a:endParaRPr/>
          </a:p>
        </p:txBody>
      </p:sp>
      <p:sp>
        <p:nvSpPr>
          <p:cNvPr id="415" name="Google Shape;415;p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/>
              <a:t> - Change the color of the text.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font-weight</a:t>
            </a:r>
            <a:r>
              <a:rPr lang="en"/>
              <a:t> - Change it from normal to bold.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font-style</a:t>
            </a:r>
            <a:r>
              <a:rPr lang="en"/>
              <a:t> - Change the text from normal to italic.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text-align</a:t>
            </a:r>
            <a:r>
              <a:rPr lang="en"/>
              <a:t> - Left, right, or center.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text-indent -</a:t>
            </a:r>
            <a:r>
              <a:rPr lang="en"/>
              <a:t> Indent paragraphs.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/>
              <a:t> - How big the text is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Measurements</a:t>
            </a:r>
            <a:endParaRPr/>
          </a:p>
        </p:txBody>
      </p:sp>
      <p:sp>
        <p:nvSpPr>
          <p:cNvPr id="421" name="Google Shape;421;p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CSS has a whole bunch of measurements for legacy reasons: px, pts, em, ex, rem, in, mm, cm, etc. With few exceptions, px and em are the two you want to use (depending what context you’re in.)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Measurements</a:t>
            </a:r>
            <a:endParaRPr/>
          </a:p>
        </p:txBody>
      </p:sp>
      <p:sp>
        <p:nvSpPr>
          <p:cNvPr id="427" name="Google Shape;427;p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px - Pixels. While not necessarily uniform across browsers (FireFox has a different pixel measurement vs Chrome) it will be uniform across your page.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em - M’s. It’s how wide an ‘m’ is in the current font. Good for relative sizes that scale with a font.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Boxes</a:t>
            </a:r>
            <a:endParaRPr/>
          </a:p>
        </p:txBody>
      </p:sp>
      <p:sp>
        <p:nvSpPr>
          <p:cNvPr id="433" name="Google Shape;433;p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width / height - Obvious, hopefully.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border - The border around your box. Examples: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1px solid black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3px dashed gray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5px dotted #663399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background-color - The color of the background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background-image - A URL to the background image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/>
        </p:nvSpPr>
        <p:spPr>
          <a:xfrm>
            <a:off x="1854225" y="1871100"/>
            <a:ext cx="6880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http://codepen.io/btholt/pen/DlsLE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5"/>
          <p:cNvSpPr txBox="1"/>
          <p:nvPr>
            <p:ph idx="4294967295"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 u="sng">
                <a:solidFill>
                  <a:schemeClr val="hlink"/>
                </a:solidFill>
                <a:hlinkClick r:id="rId3"/>
              </a:rPr>
              <a:t>http://codepen.io/btholt/pen/echKA</a:t>
            </a:r>
            <a:endParaRPr b="0" sz="3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Document Flow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CSS has a concept called float. You can have divs “float” next to each other instead of each one on a new line. The browser will try to fit as many divs next to each other until there isn’t any room left, at which point it’ll wrap to the next line.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Sublime: Match Parenthesis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58432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65800"/>
            <a:ext cx="50387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00" y="3119925"/>
            <a:ext cx="5067300" cy="66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 flipH="1" rot="10800000">
            <a:off x="1325000" y="2138750"/>
            <a:ext cx="667500" cy="657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4304750" y="2138750"/>
            <a:ext cx="667500" cy="657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775175" y="2076175"/>
            <a:ext cx="3444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1842550" y="2076175"/>
            <a:ext cx="3444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idx="4294967295"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 u="sng">
                <a:solidFill>
                  <a:schemeClr val="hlink"/>
                </a:solidFill>
                <a:hlinkClick r:id="rId3"/>
              </a:rPr>
              <a:t>http://codepen.io/btholt/pen/HamlJ</a:t>
            </a:r>
            <a:endParaRPr b="0" sz="3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/>
          <p:nvPr/>
        </p:nvSpPr>
        <p:spPr>
          <a:xfrm>
            <a:off x="1845775" y="1567525"/>
            <a:ext cx="31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http://codepen.io/btholt/pen/ebkJG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Styling a Page</a:t>
            </a:r>
            <a:endParaRPr/>
          </a:p>
        </p:txBody>
      </p:sp>
      <p:sp>
        <p:nvSpPr>
          <p:cNvPr id="470" name="Google Shape;470;p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http://codepen.io/btholt/pen/uHzfL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Recreate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http://i.imgur.com/0dnCF58.png</a:t>
            </a:r>
            <a:r>
              <a:rPr lang="en"/>
              <a:t> without changing the HTML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Leave the box-sizing. It makes it easier.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38" y="343950"/>
            <a:ext cx="6178925" cy="44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80"/>
          <p:cNvSpPr txBox="1"/>
          <p:nvPr/>
        </p:nvSpPr>
        <p:spPr>
          <a:xfrm>
            <a:off x="6384750" y="2009725"/>
            <a:ext cx="303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codepen.io/btholt/pen/uHzfL</a:t>
            </a:r>
            <a:endParaRPr/>
          </a:p>
        </p:txBody>
      </p:sp>
      <p:sp>
        <p:nvSpPr>
          <p:cNvPr id="477" name="Google Shape;477;p80"/>
          <p:cNvSpPr txBox="1"/>
          <p:nvPr/>
        </p:nvSpPr>
        <p:spPr>
          <a:xfrm>
            <a:off x="6384750" y="2538025"/>
            <a:ext cx="2311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i.imgur.com/0dnCF58.png</a:t>
            </a:r>
            <a:endParaRPr/>
          </a:p>
        </p:txBody>
      </p:sp>
      <p:sp>
        <p:nvSpPr>
          <p:cNvPr id="478" name="Google Shape;478;p80"/>
          <p:cNvSpPr txBox="1"/>
          <p:nvPr/>
        </p:nvSpPr>
        <p:spPr>
          <a:xfrm>
            <a:off x="6384750" y="4138200"/>
            <a:ext cx="26943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Solution: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codepen.io/btholt/pen/kcuea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Conclusion</a:t>
            </a:r>
            <a:endParaRPr/>
          </a:p>
        </p:txBody>
      </p:sp>
      <p:sp>
        <p:nvSpPr>
          <p:cNvPr id="484" name="Google Shape;484;p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CSS, like HTML, has a lot of stuff to it. It’s impossible to keep it all in your head. Don’t expect to memorize all of it. Use sites like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CSS-Tricks</a:t>
            </a:r>
            <a:r>
              <a:rPr lang="en"/>
              <a:t>,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 Overflow</a:t>
            </a:r>
            <a:r>
              <a:rPr lang="en"/>
              <a:t> when you need help.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2"/>
          <p:cNvSpPr txBox="1"/>
          <p:nvPr>
            <p:ph type="title"/>
          </p:nvPr>
        </p:nvSpPr>
        <p:spPr>
          <a:xfrm>
            <a:off x="0" y="197450"/>
            <a:ext cx="91440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pic>
        <p:nvPicPr>
          <p:cNvPr id="490" name="Google Shape;49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949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82"/>
          <p:cNvSpPr txBox="1"/>
          <p:nvPr/>
        </p:nvSpPr>
        <p:spPr>
          <a:xfrm>
            <a:off x="0" y="35433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An Introduction to Programming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JS different from HTML?</a:t>
            </a:r>
            <a:endParaRPr/>
          </a:p>
        </p:txBody>
      </p:sp>
      <p:sp>
        <p:nvSpPr>
          <p:cNvPr id="497" name="Google Shape;497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r>
              <a:rPr lang="en"/>
              <a:t> tells your browser how a web page is going to look.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Javascript</a:t>
            </a:r>
            <a:r>
              <a:rPr lang="en"/>
              <a:t> is </a:t>
            </a:r>
            <a:r>
              <a:rPr b="1" lang="en"/>
              <a:t>interpreted</a:t>
            </a:r>
            <a:r>
              <a:rPr lang="en"/>
              <a:t> by your browser.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used for?</a:t>
            </a:r>
            <a:endParaRPr/>
          </a:p>
        </p:txBody>
      </p:sp>
      <p:sp>
        <p:nvSpPr>
          <p:cNvPr id="503" name="Google Shape;503;p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Javascript is used for anything from creating a pop-up when a user clicks on something, to full fledged games.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  <p:sp>
        <p:nvSpPr>
          <p:cNvPr id="509" name="Google Shape;509;p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line in JavaScript is an instruction.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browser reads it, it executes that line of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  <p:sp>
        <p:nvSpPr>
          <p:cNvPr id="515" name="Google Shape;515;p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 - what’s this thing??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 is a semi-colon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think of a javascript statement as a sentence, and a semi-colon as a period.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Sublime: Replace All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7252825" cy="11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650" y="2315650"/>
            <a:ext cx="4195950" cy="1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743125"/>
            <a:ext cx="80867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Comments</a:t>
            </a:r>
            <a:endParaRPr/>
          </a:p>
        </p:txBody>
      </p:sp>
      <p:sp>
        <p:nvSpPr>
          <p:cNvPr id="521" name="Google Shape;521;p87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  <a:t> Comments start with two forward slashes.</a:t>
            </a:r>
            <a:endParaRPr i="1" sz="2400">
              <a:solidFill>
                <a:srgbClr val="0088FF"/>
              </a:solidFill>
              <a:highlight>
                <a:srgbClr val="0022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1EF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  <a:t> Multi-line comments</a:t>
            </a:r>
            <a:b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  <a:t> can be long</a:t>
            </a:r>
            <a:b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solidFill>
                  <a:srgbClr val="E1EF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i="1">
              <a:solidFill>
                <a:srgbClr val="E1EFFF"/>
              </a:solidFill>
              <a:highlight>
                <a:srgbClr val="0022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88FF"/>
              </a:solidFill>
              <a:highlight>
                <a:srgbClr val="0022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Rule of Thumb(s)</a:t>
            </a:r>
            <a:endParaRPr/>
          </a:p>
        </p:txBody>
      </p:sp>
      <p:sp>
        <p:nvSpPr>
          <p:cNvPr id="527" name="Google Shape;527;p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Comments can be used to explain complex or complicated code.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There is no need for obvious comments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Remember, when you go back and update your code, comments should be updated too.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Results</a:t>
            </a:r>
            <a:endParaRPr/>
          </a:p>
        </p:txBody>
      </p:sp>
      <p:sp>
        <p:nvSpPr>
          <p:cNvPr id="533" name="Google Shape;533;p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i="1" lang="en" sz="2000">
                <a:solidFill>
                  <a:srgbClr val="0088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will popup a dialog</a:t>
            </a:r>
            <a:endParaRPr sz="2000">
              <a:solidFill>
                <a:srgbClr val="FFB054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alert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(“hello popup”)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i="1" lang="en" sz="2000">
                <a:solidFill>
                  <a:srgbClr val="0088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will output directly to the html page</a:t>
            </a:r>
            <a:endParaRPr sz="2000">
              <a:solidFill>
                <a:srgbClr val="80FFBB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FFBB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(“hello document”)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i="1" lang="en" sz="2000">
                <a:solidFill>
                  <a:srgbClr val="0088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will display in the console</a:t>
            </a:r>
            <a:endParaRPr sz="2000">
              <a:solidFill>
                <a:srgbClr val="FFDD00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 sz="2000">
                <a:solidFill>
                  <a:srgbClr val="FFB054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.log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(“hello console”)</a:t>
            </a:r>
            <a:r>
              <a:rPr lang="en" sz="2000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2000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B054"/>
              </a:solidFill>
              <a:highlight>
                <a:srgbClr val="00224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Seeing results</a:t>
            </a:r>
            <a:endParaRPr/>
          </a:p>
        </p:txBody>
      </p:sp>
      <p:sp>
        <p:nvSpPr>
          <p:cNvPr id="539" name="Google Shape;539;p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http://codepen.io/nnja/pen/Inypi?editors=001</a:t>
            </a:r>
            <a:endParaRPr sz="3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Variables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Variables are used to store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Declare and initialize on one line: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two: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FFFF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900">
              <a:solidFill>
                <a:srgbClr val="FFFFFF"/>
              </a:solidFill>
              <a:highlight>
                <a:srgbClr val="0022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22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the var!</a:t>
            </a:r>
            <a:endParaRPr/>
          </a:p>
        </p:txBody>
      </p:sp>
      <p:sp>
        <p:nvSpPr>
          <p:cNvPr id="551" name="Google Shape;551;p9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Always use 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/>
              <a:t> keyword when declaring a variable for the first time.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don’t other parts of the code can accidentally overwrite it.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Variables - Naming</a:t>
            </a:r>
            <a:endParaRPr/>
          </a:p>
        </p:txBody>
      </p:sp>
      <p:sp>
        <p:nvSpPr>
          <p:cNvPr id="557" name="Google Shape;557;p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Variables are case sensitive!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Naming convention: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Variables start with lower case letter, $ or _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Don’t contain special symbols % # 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written in </a:t>
            </a:r>
            <a:r>
              <a:rPr b="1" lang="en">
                <a:solidFill>
                  <a:srgbClr val="FF9900"/>
                </a:solidFill>
              </a:rPr>
              <a:t>c</a:t>
            </a:r>
            <a:r>
              <a:rPr lang="en"/>
              <a:t>amel</a:t>
            </a:r>
            <a:r>
              <a:rPr b="1" lang="en">
                <a:solidFill>
                  <a:srgbClr val="FF9900"/>
                </a:solidFill>
              </a:rPr>
              <a:t>C</a:t>
            </a:r>
            <a:r>
              <a:rPr lang="en"/>
              <a:t>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Reserved Words</a:t>
            </a:r>
            <a:endParaRPr/>
          </a:p>
        </p:txBody>
      </p:sp>
      <p:sp>
        <p:nvSpPr>
          <p:cNvPr id="563" name="Google Shape;563;p94"/>
          <p:cNvSpPr txBox="1"/>
          <p:nvPr>
            <p:ph idx="1" type="body"/>
          </p:nvPr>
        </p:nvSpPr>
        <p:spPr>
          <a:xfrm>
            <a:off x="457200" y="11569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words are reserved and can’t be used as variable names.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</a:rPr>
              <a:t>For a full list of reserved words - http://www.w3schools.com/js/js_reserved.asp</a:t>
            </a:r>
            <a:endParaRPr/>
          </a:p>
        </p:txBody>
      </p:sp>
      <p:graphicFrame>
        <p:nvGraphicFramePr>
          <p:cNvPr id="564" name="Google Shape;564;p94"/>
          <p:cNvGraphicFramePr/>
          <p:nvPr/>
        </p:nvGraphicFramePr>
        <p:xfrm>
          <a:off x="509150" y="27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{50E5B393-D970-4A9A-B72B-0CAF171FE2C5}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EE8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endParaRPr sz="3000">
                        <a:solidFill>
                          <a:srgbClr val="FFEE8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Variable Types</a:t>
            </a:r>
            <a:endParaRPr/>
          </a:p>
        </p:txBody>
      </p:sp>
      <p:sp>
        <p:nvSpPr>
          <p:cNvPr id="570" name="Google Shape;570;p95"/>
          <p:cNvSpPr txBox="1"/>
          <p:nvPr>
            <p:ph idx="1" type="body"/>
          </p:nvPr>
        </p:nvSpPr>
        <p:spPr>
          <a:xfrm>
            <a:off x="457200" y="10131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Strings</a:t>
            </a:r>
            <a:r>
              <a:rPr lang="en"/>
              <a:t> - Used to store a series of characters.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myName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Nina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Numbers</a:t>
            </a:r>
            <a:r>
              <a:rPr lang="en"/>
              <a:t> - With or without decimal.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year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Variable Types</a:t>
            </a:r>
            <a:endParaRPr/>
          </a:p>
        </p:txBody>
      </p:sp>
      <p:sp>
        <p:nvSpPr>
          <p:cNvPr id="576" name="Google Shape;576;p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Boolean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 (</a:t>
            </a:r>
            <a:r>
              <a:rPr b="1" lang="en"/>
              <a:t>Yes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isNice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False (</a:t>
            </a:r>
            <a:r>
              <a:rPr b="1" lang="en"/>
              <a:t>No</a:t>
            </a:r>
            <a:r>
              <a:rPr lang="en"/>
              <a:t>)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hasCake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628C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628C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 web page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Special Types</a:t>
            </a:r>
            <a:endParaRPr/>
          </a:p>
        </p:txBody>
      </p:sp>
      <p:sp>
        <p:nvSpPr>
          <p:cNvPr id="582" name="Google Shape;582;p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value of a variable which is not yet declared is called </a:t>
            </a:r>
            <a:r>
              <a:rPr b="1" lang="en"/>
              <a:t>undefined.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cars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Value is undefined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Variables can be emptied by setting the value to </a:t>
            </a:r>
            <a:r>
              <a:rPr b="1" lang="en"/>
              <a:t>null.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Value is null</a:t>
            </a:r>
            <a:endParaRPr i="1" sz="2400">
              <a:solidFill>
                <a:srgbClr val="0088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Javascript</a:t>
            </a:r>
            <a:endParaRPr/>
          </a:p>
        </p:txBody>
      </p:sp>
      <p:sp>
        <p:nvSpPr>
          <p:cNvPr id="588" name="Google Shape;588;p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Let's use Javascript to popup something about us</a:t>
            </a:r>
            <a:endParaRPr i="1" sz="2400">
              <a:solidFill>
                <a:srgbClr val="0088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88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myName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Nina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My name is </a:t>
            </a:r>
            <a:r>
              <a:rPr lang="en">
                <a:solidFill>
                  <a:srgbClr val="3AD9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myName)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88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594" name="Google Shape;594;p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http://codepen.io/nnja/pen/nzspH/?editors=001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graphicFrame>
        <p:nvGraphicFramePr>
          <p:cNvPr id="600" name="Google Shape;600;p100"/>
          <p:cNvGraphicFramePr/>
          <p:nvPr/>
        </p:nvGraphicFramePr>
        <p:xfrm>
          <a:off x="276985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{E4133DF2-373B-4200-BDF6-F116F11DE086}</a:tableStyleId>
              </a:tblPr>
              <a:tblGrid>
                <a:gridCol w="1490200"/>
                <a:gridCol w="2460050"/>
              </a:tblGrid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+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Addition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-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Subtraction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*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Multiplication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/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Division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%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Modulus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Expressions</a:t>
            </a:r>
            <a:endParaRPr/>
          </a:p>
        </p:txBody>
      </p:sp>
      <p:sp>
        <p:nvSpPr>
          <p:cNvPr id="606" name="Google Shape;606;p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Variables can also store the results of expressions.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“Nina”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greeting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“Hello ”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E1EF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&amp; Decrement</a:t>
            </a:r>
            <a:endParaRPr/>
          </a:p>
        </p:txBody>
      </p:sp>
      <p:sp>
        <p:nvSpPr>
          <p:cNvPr id="612" name="Google Shape;612;p102"/>
          <p:cNvSpPr txBox="1"/>
          <p:nvPr>
            <p:ph idx="1" type="body"/>
          </p:nvPr>
        </p:nvSpPr>
        <p:spPr>
          <a:xfrm>
            <a:off x="457200" y="2841750"/>
            <a:ext cx="82296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628C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will be 6</a:t>
            </a:r>
            <a:b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>
                <a:solidFill>
                  <a:srgbClr val="FF9D00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rPr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>
                <a:solidFill>
                  <a:srgbClr val="FFF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E1EF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i="1" lang="en">
                <a:solidFill>
                  <a:srgbClr val="0088FF"/>
                </a:solidFill>
                <a:highlight>
                  <a:srgbClr val="00224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will be 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3" name="Google Shape;613;p102"/>
          <p:cNvGraphicFramePr/>
          <p:nvPr/>
        </p:nvGraphicFramePr>
        <p:xfrm>
          <a:off x="486300" y="127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{E4133DF2-373B-4200-BDF6-F116F11DE086}</a:tableStyleId>
              </a:tblPr>
              <a:tblGrid>
                <a:gridCol w="1490200"/>
                <a:gridCol w="2460050"/>
              </a:tblGrid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++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Increment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--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rgbClr val="EEEEEE"/>
                          </a:solidFill>
                          <a:highlight>
                            <a:srgbClr val="2B2B2B"/>
                          </a:highlight>
                        </a:rPr>
                        <a:t>Decrement</a:t>
                      </a:r>
                      <a:endParaRPr sz="2700">
                        <a:solidFill>
                          <a:srgbClr val="EEEEEE"/>
                        </a:solidFill>
                        <a:highlight>
                          <a:srgbClr val="2B2B2B"/>
                        </a:highlight>
                      </a:endParaRPr>
                    </a:p>
                  </a:txBody>
                  <a:tcPr marT="91425" marB="91425" marR="102875" marL="914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Comparisons</a:t>
            </a:r>
            <a:endParaRPr/>
          </a:p>
        </p:txBody>
      </p:sp>
      <p:graphicFrame>
        <p:nvGraphicFramePr>
          <p:cNvPr id="619" name="Google Shape;619;p103"/>
          <p:cNvGraphicFramePr/>
          <p:nvPr/>
        </p:nvGraphicFramePr>
        <p:xfrm>
          <a:off x="4572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{50E5B393-D970-4A9A-B72B-0CAF171FE2C5}</a:tableStyleId>
              </a:tblPr>
              <a:tblGrid>
                <a:gridCol w="1420950"/>
                <a:gridCol w="581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26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equal to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===</a:t>
                      </a:r>
                      <a:endParaRPr sz="26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equal value and type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26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not equal to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!==</a:t>
                      </a:r>
                      <a:endParaRPr sz="26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not equal value or not equal type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 sz="26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greater than, greater than or equal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&lt;, &lt;=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FFFF"/>
                          </a:solidFill>
                        </a:rPr>
                        <a:t>less than, less than or equal</a:t>
                      </a:r>
                      <a:endParaRPr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Equality Comparison</a:t>
            </a:r>
            <a:endParaRPr/>
          </a:p>
        </p:txBody>
      </p:sp>
      <p:sp>
        <p:nvSpPr>
          <p:cNvPr id="625" name="Google Shape;625;p1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numApples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numApples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numApples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Strict Equality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numApples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i="1"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2400">
                <a:solidFill>
                  <a:srgbClr val="0088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i="1" sz="2400">
              <a:solidFill>
                <a:srgbClr val="0088FF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Logical Operators </a:t>
            </a:r>
            <a:endParaRPr/>
          </a:p>
        </p:txBody>
      </p:sp>
      <p:sp>
        <p:nvSpPr>
          <p:cNvPr id="631" name="Google Shape;631;p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2" name="Google Shape;632;p105"/>
          <p:cNvGraphicFramePr/>
          <p:nvPr/>
        </p:nvGraphicFramePr>
        <p:xfrm>
          <a:off x="1615275" y="14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{50E5B393-D970-4A9A-B72B-0CAF171FE2C5}</a:tableStyleId>
              </a:tblPr>
              <a:tblGrid>
                <a:gridCol w="916925"/>
                <a:gridCol w="5613525"/>
              </a:tblGrid>
              <a:tr h="8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30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</a:rPr>
                        <a:t>AND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30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</a:rPr>
                        <a:t>OR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9D00"/>
                          </a:solidFill>
                          <a:highlight>
                            <a:srgbClr val="00224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3000">
                        <a:solidFill>
                          <a:srgbClr val="FF9D00"/>
                        </a:solidFill>
                        <a:highlight>
                          <a:srgbClr val="00224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</a:rPr>
                        <a:t>NOT</a:t>
                      </a:r>
                      <a:endParaRPr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Logical Operators Example</a:t>
            </a:r>
            <a:endParaRPr/>
          </a:p>
        </p:txBody>
      </p:sp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EE8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E1E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D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rgbClr val="FFB054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FF9D00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2400">
                <a:solidFill>
                  <a:srgbClr val="FFFFFF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628C"/>
                </a:solidFill>
                <a:highlight>
                  <a:srgbClr val="00224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>
              <a:solidFill>
                <a:srgbClr val="FF628C"/>
              </a:solidFill>
              <a:highlight>
                <a:srgbClr val="0022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