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91FF3A-79C6-4EC7-B1C7-1E7779D9B6E7}">
  <a:tblStyle styleId="{8491FF3A-79C6-4EC7-B1C7-1E7779D9B6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f2778dae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f2778dae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f2778dae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f2778dae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f2778dae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f2778dae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search instead of the grid search. Since there are a lot of hyperparameters in XGBoost.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f2778daea_7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f2778daea_7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f2778daea_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f2778daea_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f2778daea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f2778daea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In this section of the analysis, we assessed the features to understand their importance for classification and correlation with the target classes. This process helps us understand which attributes of the data are most predictive and gives us insight into the underlying patterns in the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f2778daea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f2778daea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In this section of the analysis, we assessed the features to understand their importance for classification and correlation with the target classes. This process helps us understand which attributes of the data are most predictive and gives us insight into the underlying patterns in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f2778daea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f2778daea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In this section of the analysis, we assessed the features to understand their importance for classification and correlation with the target classes. This process helps us understand which attributes of the data are most predictive and gives us insight into the underlying patterns in the data.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f2778daea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f2778daea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f2778daea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f2778daea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f2778dae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f2778dae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f2778daea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f2778daea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f2778daea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f2778daea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f2778daea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f2778daea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f2778daea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f2778daea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f2778daea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f2778daea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f2778daea_3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f2778daea_3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f2778daea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f2778daea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f2778daea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f2778daea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4f2778daea_3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4f2778daea_3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2778dae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f2778dae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f2778daea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f2778daea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f2778daea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f2778daea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f2778daea_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f2778daea_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f2778daea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f2778daea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f2778dae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f2778dae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Statistical Testing: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T-test and Mann-Whitney rank test were performed to assess whether the means or medians of the two groups (covid and non-covid) are significantly different.</a:t>
            </a:r>
            <a:endParaRPr/>
          </a:p>
          <a:p>
            <a:pPr indent="0" lvl="0" marL="0" rtl="0" algn="l">
              <a:spcBef>
                <a:spcPts val="0"/>
              </a:spcBef>
              <a:spcAft>
                <a:spcPts val="0"/>
              </a:spcAft>
              <a:buClr>
                <a:schemeClr val="dk1"/>
              </a:buClr>
              <a:buSzPts val="1100"/>
              <a:buFont typeface="Arial"/>
              <a:buNone/>
            </a:pPr>
            <a:r>
              <a:rPr lang="en"/>
              <a:t>Both tests yielded a p-value significantly higher than the standard 0.05 threshold for statistical significance, indicating that there is no significant difference in the mean or median peptide intensities between the COVID and non-COVID groups.</a:t>
            </a:r>
            <a:endParaRPr/>
          </a:p>
          <a:p>
            <a:pPr indent="0" lvl="0" marL="0" rtl="0" algn="l">
              <a:spcBef>
                <a:spcPts val="0"/>
              </a:spcBef>
              <a:spcAft>
                <a:spcPts val="0"/>
              </a:spcAft>
              <a:buClr>
                <a:schemeClr val="dk1"/>
              </a:buClr>
              <a:buSzPts val="1100"/>
              <a:buFont typeface="Arial"/>
              <a:buNone/>
            </a:pPr>
            <a:r>
              <a:rPr lang="en"/>
              <a:t>These findings underscore the complexity of the problem and the need for sophisticated methods like machine learning to tackle it.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f2778daea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f2778daea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T-test and Mann-Whitney rank test were performed to assess whether the means or medians of the two groups (covid and non-covid) are significantly different.</a:t>
            </a:r>
            <a:endParaRPr/>
          </a:p>
          <a:p>
            <a:pPr indent="0" lvl="0" marL="0" rtl="0" algn="l">
              <a:spcBef>
                <a:spcPts val="0"/>
              </a:spcBef>
              <a:spcAft>
                <a:spcPts val="0"/>
              </a:spcAft>
              <a:buNone/>
            </a:pPr>
            <a:r>
              <a:rPr lang="en"/>
              <a:t>Both tests yielded a p-value significantly higher than the standard 0.05 threshold for statistical significance, indicating that there is no significant difference in the mean or median peptide intensities between the COVID and non-COVID groups.</a:t>
            </a:r>
            <a:endParaRPr/>
          </a:p>
          <a:p>
            <a:pPr indent="0" lvl="0" marL="0" rtl="0" algn="l">
              <a:spcBef>
                <a:spcPts val="0"/>
              </a:spcBef>
              <a:spcAft>
                <a:spcPts val="0"/>
              </a:spcAft>
              <a:buNone/>
            </a:pPr>
            <a:r>
              <a:rPr lang="en"/>
              <a:t>These findings underscore the complexity of the problem and the need for sophisticated methods like machine learning to tackle it.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COVID19 Classification Project</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Chao Wang, Steven Wu, Brian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Construction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
              <a:t>Data Randomization:</a:t>
            </a:r>
            <a:endParaRPr/>
          </a:p>
          <a:p>
            <a:pPr indent="0" lvl="0" marL="0" rtl="0" algn="l">
              <a:spcBef>
                <a:spcPts val="1200"/>
              </a:spcBef>
              <a:spcAft>
                <a:spcPts val="0"/>
              </a:spcAft>
              <a:buClr>
                <a:schemeClr val="dk1"/>
              </a:buClr>
              <a:buSzPct val="61111"/>
              <a:buFont typeface="Arial"/>
              <a:buNone/>
            </a:pPr>
            <a:r>
              <a:rPr lang="en"/>
              <a:t>To ensure unbiased model evaluation, the dataset was randomized. This process disrupts any inherent order in the data that may artificially inflate the model's performance.</a:t>
            </a:r>
            <a:endParaRPr/>
          </a:p>
          <a:p>
            <a:pPr indent="0" lvl="0" marL="0" rtl="0" algn="l">
              <a:spcBef>
                <a:spcPts val="1200"/>
              </a:spcBef>
              <a:spcAft>
                <a:spcPts val="0"/>
              </a:spcAft>
              <a:buClr>
                <a:schemeClr val="dk1"/>
              </a:buClr>
              <a:buSzPct val="61111"/>
              <a:buFont typeface="Arial"/>
              <a:buNone/>
            </a:pPr>
            <a:r>
              <a:rPr lang="en"/>
              <a:t>Train/Validation/Test Split:</a:t>
            </a:r>
            <a:endParaRPr/>
          </a:p>
          <a:p>
            <a:pPr indent="-317182" lvl="0" marL="457200" rtl="0" algn="l">
              <a:spcBef>
                <a:spcPts val="1200"/>
              </a:spcBef>
              <a:spcAft>
                <a:spcPts val="0"/>
              </a:spcAft>
              <a:buSzPct val="100000"/>
              <a:buChar char="-"/>
            </a:pPr>
            <a:r>
              <a:rPr lang="en"/>
              <a:t>The randomized data was then divided into training, validation, and testing datasets.</a:t>
            </a:r>
            <a:endParaRPr/>
          </a:p>
          <a:p>
            <a:pPr indent="-317182" lvl="0" marL="457200" rtl="0" algn="l">
              <a:spcBef>
                <a:spcPts val="0"/>
              </a:spcBef>
              <a:spcAft>
                <a:spcPts val="0"/>
              </a:spcAft>
              <a:buSzPct val="100000"/>
              <a:buChar char="-"/>
            </a:pPr>
            <a:r>
              <a:rPr lang="en"/>
              <a:t>80% of the data was used for training to allow the model to learn the intricate patterns and relationships within the data.</a:t>
            </a:r>
            <a:endParaRPr/>
          </a:p>
          <a:p>
            <a:pPr indent="-317182" lvl="0" marL="457200" rtl="0" algn="l">
              <a:spcBef>
                <a:spcPts val="0"/>
              </a:spcBef>
              <a:spcAft>
                <a:spcPts val="0"/>
              </a:spcAft>
              <a:buSzPct val="100000"/>
              <a:buChar char="-"/>
            </a:pPr>
            <a:r>
              <a:rPr lang="en"/>
              <a:t>10% was used for validation to fine-tune model parameters and prevent overfitting during the training process.</a:t>
            </a:r>
            <a:endParaRPr/>
          </a:p>
          <a:p>
            <a:pPr indent="-317182" lvl="0" marL="457200" rtl="0" algn="l">
              <a:spcBef>
                <a:spcPts val="0"/>
              </a:spcBef>
              <a:spcAft>
                <a:spcPts val="0"/>
              </a:spcAft>
              <a:buSzPct val="100000"/>
              <a:buChar char="-"/>
            </a:pPr>
            <a:r>
              <a:rPr lang="en"/>
              <a:t>The remaining 10% was used for testing to evaluate the model's performance on unseen data.</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Extreme Gradient Boosting (XGBoost): A decision-tree-based ensemble machine learning algorithm known for its speed, performance, and ability to handle a large number of features.</a:t>
            </a:r>
            <a:endParaRPr/>
          </a:p>
          <a:p>
            <a:pPr indent="0" lvl="0" marL="0" rtl="0" algn="l">
              <a:spcBef>
                <a:spcPts val="1200"/>
              </a:spcBef>
              <a:spcAft>
                <a:spcPts val="0"/>
              </a:spcAft>
              <a:buClr>
                <a:schemeClr val="dk1"/>
              </a:buClr>
              <a:buSzPts val="1100"/>
              <a:buFont typeface="Arial"/>
              <a:buNone/>
            </a:pPr>
            <a:r>
              <a:rPr lang="en"/>
              <a:t>Random Forest: An ensemble learning method that constructs multiple decision trees, preventing overfitting and handling categorical and numerical data without scaling.</a:t>
            </a:r>
            <a:endParaRPr/>
          </a:p>
          <a:p>
            <a:pPr indent="0" lvl="0" marL="0" rtl="0" algn="l">
              <a:spcBef>
                <a:spcPts val="1200"/>
              </a:spcBef>
              <a:spcAft>
                <a:spcPts val="0"/>
              </a:spcAft>
              <a:buClr>
                <a:schemeClr val="dk1"/>
              </a:buClr>
              <a:buSzPts val="1100"/>
              <a:buFont typeface="Arial"/>
              <a:buNone/>
            </a:pPr>
            <a:r>
              <a:rPr lang="en"/>
              <a:t>Logistic Regression: A simple yet effective model for binary and multiclass classification, serving as our baseline due to its computational efficiency and interpretability.</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Fine-tuning</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118538" y="1152463"/>
            <a:ext cx="8906923" cy="3806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results for 100 features is shown below:</a:t>
            </a:r>
            <a:endParaRPr/>
          </a:p>
          <a:p>
            <a:pPr indent="0" lvl="0" marL="0" rtl="0" algn="l">
              <a:spcBef>
                <a:spcPts val="1200"/>
              </a:spcBef>
              <a:spcAft>
                <a:spcPts val="1200"/>
              </a:spcAft>
              <a:buNone/>
            </a:pPr>
            <a:r>
              <a:t/>
            </a:r>
            <a:endParaRPr/>
          </a:p>
        </p:txBody>
      </p:sp>
      <p:graphicFrame>
        <p:nvGraphicFramePr>
          <p:cNvPr id="139" name="Google Shape;139;p25"/>
          <p:cNvGraphicFramePr/>
          <p:nvPr/>
        </p:nvGraphicFramePr>
        <p:xfrm>
          <a:off x="1414588" y="1862513"/>
          <a:ext cx="3000000" cy="3000000"/>
        </p:xfrm>
        <a:graphic>
          <a:graphicData uri="http://schemas.openxmlformats.org/drawingml/2006/table">
            <a:tbl>
              <a:tblPr>
                <a:noFill/>
                <a:tableStyleId>{8491FF3A-79C6-4EC7-B1C7-1E7779D9B6E7}</a:tableStyleId>
              </a:tblPr>
              <a:tblGrid>
                <a:gridCol w="804325"/>
                <a:gridCol w="804325"/>
                <a:gridCol w="804325"/>
                <a:gridCol w="804325"/>
                <a:gridCol w="804325"/>
                <a:gridCol w="804325"/>
                <a:gridCol w="804325"/>
              </a:tblGrid>
              <a:tr h="381000">
                <a:tc>
                  <a:txBody>
                    <a:bodyPr/>
                    <a:lstStyle/>
                    <a:p>
                      <a:pPr indent="0" lvl="0" marL="0" rtl="0" algn="l">
                        <a:spcBef>
                          <a:spcPts val="0"/>
                        </a:spcBef>
                        <a:spcAft>
                          <a:spcPts val="0"/>
                        </a:spcAft>
                        <a:buNone/>
                      </a:pPr>
                      <a:r>
                        <a:rPr lang="en" sz="1000"/>
                        <a:t>Algorithm</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b="1" lang="en" sz="1000"/>
                        <a:t>Best Accuracy</a:t>
                      </a:r>
                      <a:endParaRPr b="1"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Precision</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Recall</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Accuracy</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Balanced Accuracy</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F1 Score</a:t>
                      </a:r>
                      <a:endParaRPr sz="1000"/>
                    </a:p>
                  </a:txBody>
                  <a:tcPr marT="91425" marB="91425" marR="91425" marL="9142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Logistic Regression</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b="1" lang="en" sz="1000"/>
                        <a:t>0.78</a:t>
                      </a:r>
                      <a:endParaRPr b="1"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1.0</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0.6</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0.7778</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0.8</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0.75</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Random Forest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b="1" lang="en" sz="1000"/>
                        <a:t>0.56</a:t>
                      </a:r>
                      <a:endParaRPr b="1"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0.6</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0.6</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0.5556</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0.55</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0.6</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XGBoost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b="1" lang="en" sz="1000"/>
                        <a:t>0.89</a:t>
                      </a:r>
                      <a:endParaRPr b="1"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XGBoost result, we also calculated the important of features</a:t>
            </a:r>
            <a:endParaRPr/>
          </a:p>
        </p:txBody>
      </p:sp>
      <p:pic>
        <p:nvPicPr>
          <p:cNvPr id="146" name="Google Shape;146;p26"/>
          <p:cNvPicPr preferRelativeResize="0"/>
          <p:nvPr/>
        </p:nvPicPr>
        <p:blipFill>
          <a:blip r:embed="rId3">
            <a:alphaModFix/>
          </a:blip>
          <a:stretch>
            <a:fillRect/>
          </a:stretch>
        </p:blipFill>
        <p:spPr>
          <a:xfrm>
            <a:off x="1135500" y="1633513"/>
            <a:ext cx="6570300" cy="245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Assessment on Important Features for the Classification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first identified the top features contributing to the classification task. This was achieved by utilizing the feature importance capability of the XGBoost model.</a:t>
            </a:r>
            <a:endParaRPr/>
          </a:p>
          <a:p>
            <a:pPr indent="-334327" lvl="0" marL="457200" rtl="0" algn="l">
              <a:spcBef>
                <a:spcPts val="1200"/>
              </a:spcBef>
              <a:spcAft>
                <a:spcPts val="0"/>
              </a:spcAft>
              <a:buSzPct val="100000"/>
              <a:buChar char="-"/>
            </a:pPr>
            <a:r>
              <a:rPr lang="en"/>
              <a:t>'K.[304.207](K,304.207)QTALVELV(K,522.33)H(K,304.207).P',</a:t>
            </a:r>
            <a:endParaRPr/>
          </a:p>
          <a:p>
            <a:pPr indent="-334327" lvl="0" marL="457200" rtl="0" algn="l">
              <a:spcBef>
                <a:spcPts val="0"/>
              </a:spcBef>
              <a:spcAft>
                <a:spcPts val="0"/>
              </a:spcAft>
              <a:buSzPct val="100000"/>
              <a:buChar char="-"/>
            </a:pPr>
            <a:r>
              <a:rPr lang="en"/>
              <a:t>'R.[304.207]SPSQADIN(K,304.207).I',</a:t>
            </a:r>
            <a:endParaRPr/>
          </a:p>
          <a:p>
            <a:pPr indent="-334327" lvl="0" marL="457200" rtl="0" algn="l">
              <a:spcBef>
                <a:spcPts val="0"/>
              </a:spcBef>
              <a:spcAft>
                <a:spcPts val="0"/>
              </a:spcAft>
              <a:buSzPct val="100000"/>
              <a:buChar char="-"/>
            </a:pPr>
            <a:r>
              <a:rPr lang="en"/>
              <a:t>'Y.[304.207](T,40.489)PGSTVLYR.I',</a:t>
            </a:r>
            <a:endParaRPr/>
          </a:p>
          <a:p>
            <a:pPr indent="-334327" lvl="0" marL="457200" rtl="0" algn="l">
              <a:spcBef>
                <a:spcPts val="0"/>
              </a:spcBef>
              <a:spcAft>
                <a:spcPts val="0"/>
              </a:spcAft>
              <a:buSzPct val="100000"/>
              <a:buChar char="-"/>
            </a:pPr>
            <a:r>
              <a:rPr lang="en"/>
              <a:t>'N.[304.207](P,52.514)VQRILGGHLDA(K,304.207).G',</a:t>
            </a:r>
            <a:endParaRPr/>
          </a:p>
          <a:p>
            <a:pPr indent="-334327" lvl="0" marL="457200" rtl="0" algn="l">
              <a:spcBef>
                <a:spcPts val="0"/>
              </a:spcBef>
              <a:spcAft>
                <a:spcPts val="0"/>
              </a:spcAft>
              <a:buSzPct val="100000"/>
              <a:buChar char="-"/>
            </a:pPr>
            <a:r>
              <a:rPr lang="en"/>
              <a:t>'F.[304.207](K,297.16)DLGEENF(K,304.207).A',</a:t>
            </a:r>
            <a:endParaRPr/>
          </a:p>
          <a:p>
            <a:pPr indent="-334327" lvl="0" marL="457200" rtl="0" algn="l">
              <a:spcBef>
                <a:spcPts val="0"/>
              </a:spcBef>
              <a:spcAft>
                <a:spcPts val="0"/>
              </a:spcAft>
              <a:buSzPct val="100000"/>
              <a:buChar char="-"/>
            </a:pPr>
            <a:r>
              <a:rPr lang="en"/>
              <a:t>'K.[304.207](K,247.155)QTALVELV(K,304.207).H',</a:t>
            </a:r>
            <a:endParaRPr/>
          </a:p>
          <a:p>
            <a:pPr indent="-334327" lvl="0" marL="457200" rtl="0" algn="l">
              <a:spcBef>
                <a:spcPts val="0"/>
              </a:spcBef>
              <a:spcAft>
                <a:spcPts val="0"/>
              </a:spcAft>
              <a:buSzPct val="100000"/>
              <a:buChar char="-"/>
            </a:pPr>
            <a:r>
              <a:rPr lang="en"/>
              <a:t>'R.[304.207](F,-57.06)(K,304.207)DLGEENF(K,304.207).A',</a:t>
            </a:r>
            <a:endParaRPr/>
          </a:p>
          <a:p>
            <a:pPr indent="-334327" lvl="0" marL="457200" rtl="0" algn="l">
              <a:spcBef>
                <a:spcPts val="0"/>
              </a:spcBef>
              <a:spcAft>
                <a:spcPts val="0"/>
              </a:spcAft>
              <a:buSzPct val="100000"/>
              <a:buChar char="-"/>
            </a:pPr>
            <a:r>
              <a:rPr lang="en"/>
              <a:t>'K.[304.207](K,247.144)VPQVSTPTLVEVSR.N',</a:t>
            </a:r>
            <a:endParaRPr/>
          </a:p>
          <a:p>
            <a:pPr indent="-334327" lvl="0" marL="457200" rtl="0" algn="l">
              <a:spcBef>
                <a:spcPts val="0"/>
              </a:spcBef>
              <a:spcAft>
                <a:spcPts val="0"/>
              </a:spcAft>
              <a:buSzPct val="100000"/>
              <a:buChar char="-"/>
            </a:pPr>
            <a:r>
              <a:rPr lang="en"/>
              <a:t>'R.[304.207]ETQSQLETER.S',</a:t>
            </a:r>
            <a:endParaRPr/>
          </a:p>
          <a:p>
            <a:pPr indent="-334327" lvl="0" marL="457200" rtl="0" algn="l">
              <a:spcBef>
                <a:spcPts val="0"/>
              </a:spcBef>
              <a:spcAft>
                <a:spcPts val="0"/>
              </a:spcAft>
              <a:buSzPct val="100000"/>
              <a:buChar char="-"/>
            </a:pPr>
            <a:r>
              <a:rPr lang="en"/>
              <a:t>'K.[304.207](L,-57.061)VNEVTEFA(K,304.207).T'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41025"/>
            <a:ext cx="8520600" cy="91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 on Important Features for the Classification (cont.)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assess how well these important features (or groups of features) correlate with the target classes, we calculated the correlation matrix between these top 10 features and the target variable 'Condition'.</a:t>
            </a:r>
            <a:endParaRPr/>
          </a:p>
        </p:txBody>
      </p:sp>
      <p:pic>
        <p:nvPicPr>
          <p:cNvPr id="159" name="Google Shape;159;p28"/>
          <p:cNvPicPr preferRelativeResize="0"/>
          <p:nvPr/>
        </p:nvPicPr>
        <p:blipFill>
          <a:blip r:embed="rId3">
            <a:alphaModFix/>
          </a:blip>
          <a:stretch>
            <a:fillRect/>
          </a:stretch>
        </p:blipFill>
        <p:spPr>
          <a:xfrm>
            <a:off x="2180312" y="405550"/>
            <a:ext cx="4783376" cy="433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41025"/>
            <a:ext cx="8520600" cy="91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 on Important Features for the Classification (cont.)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support our evaluation of the quality of the selected important features, we further examined the correlation of each feature with each class in the target variable. This involved One-Hot encoding the target variable to create binary columns for each class.</a:t>
            </a:r>
            <a:endParaRPr/>
          </a:p>
        </p:txBody>
      </p:sp>
      <p:pic>
        <p:nvPicPr>
          <p:cNvPr id="166" name="Google Shape;166;p29"/>
          <p:cNvPicPr preferRelativeResize="0"/>
          <p:nvPr/>
        </p:nvPicPr>
        <p:blipFill>
          <a:blip r:embed="rId3">
            <a:alphaModFix/>
          </a:blip>
          <a:stretch>
            <a:fillRect/>
          </a:stretch>
        </p:blipFill>
        <p:spPr>
          <a:xfrm>
            <a:off x="642925" y="923925"/>
            <a:ext cx="7858125"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2500"/>
              <a:t>Assessment on peptide/variant identification</a:t>
            </a:r>
            <a:endParaRPr sz="2500"/>
          </a:p>
          <a:p>
            <a:pPr indent="0" lvl="0" marL="0" rtl="0" algn="l">
              <a:spcBef>
                <a:spcPts val="0"/>
              </a:spcBef>
              <a:spcAft>
                <a:spcPts val="0"/>
              </a:spcAft>
              <a:buSzPts val="990"/>
              <a:buNone/>
            </a:pPr>
            <a:r>
              <a:t/>
            </a:r>
            <a:endParaRPr sz="2520"/>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
              <a:t>Introduction</a:t>
            </a:r>
            <a:r>
              <a:rPr lang="en"/>
              <a:t>: This assessment focused on confirming the spectrum identification of the top features and understanding the impact of modifications on peptide spectra.</a:t>
            </a:r>
            <a:endParaRPr/>
          </a:p>
          <a:p>
            <a:pPr indent="0" lvl="0" marL="0" rtl="0" algn="l">
              <a:spcBef>
                <a:spcPts val="1200"/>
              </a:spcBef>
              <a:spcAft>
                <a:spcPts val="0"/>
              </a:spcAft>
              <a:buNone/>
            </a:pPr>
            <a:r>
              <a:rPr b="1" lang="en"/>
              <a:t>Top Features</a:t>
            </a:r>
            <a:r>
              <a:rPr lang="en"/>
              <a:t>: The top five peptides identified in our model were:</a:t>
            </a:r>
            <a:endParaRPr/>
          </a:p>
          <a:p>
            <a:pPr indent="-317182" lvl="0" marL="457200" rtl="0" algn="l">
              <a:spcBef>
                <a:spcPts val="1200"/>
              </a:spcBef>
              <a:spcAft>
                <a:spcPts val="0"/>
              </a:spcAft>
              <a:buSzPct val="100000"/>
              <a:buChar char="-"/>
            </a:pPr>
            <a:r>
              <a:rPr lang="en"/>
              <a:t>'R.[304.207]SPSQADIN(K,304.207).I'</a:t>
            </a:r>
            <a:endParaRPr/>
          </a:p>
          <a:p>
            <a:pPr indent="-317182" lvl="0" marL="457200" rtl="0" algn="l">
              <a:spcBef>
                <a:spcPts val="0"/>
              </a:spcBef>
              <a:spcAft>
                <a:spcPts val="0"/>
              </a:spcAft>
              <a:buSzPct val="100000"/>
              <a:buChar char="-"/>
            </a:pPr>
            <a:r>
              <a:rPr lang="en"/>
              <a:t>'Y.[304.207]PGSTVLYR.I'</a:t>
            </a:r>
            <a:endParaRPr/>
          </a:p>
          <a:p>
            <a:pPr indent="-317182" lvl="0" marL="457200" rtl="0" algn="l">
              <a:spcBef>
                <a:spcPts val="0"/>
              </a:spcBef>
              <a:spcAft>
                <a:spcPts val="0"/>
              </a:spcAft>
              <a:buSzPct val="100000"/>
              <a:buChar char="-"/>
            </a:pPr>
            <a:r>
              <a:rPr lang="en"/>
              <a:t>'K.[304.207]QTALVELV(K,522.33)H(K,304.207).P'</a:t>
            </a:r>
            <a:endParaRPr/>
          </a:p>
          <a:p>
            <a:pPr indent="-317182" lvl="0" marL="457200" rtl="0" algn="l">
              <a:spcBef>
                <a:spcPts val="0"/>
              </a:spcBef>
              <a:spcAft>
                <a:spcPts val="0"/>
              </a:spcAft>
              <a:buSzPct val="100000"/>
              <a:buChar char="-"/>
            </a:pPr>
            <a:r>
              <a:rPr lang="en"/>
              <a:t>'N.[304.207]VQRILGGHLDA(K,304.207).G'</a:t>
            </a:r>
            <a:endParaRPr/>
          </a:p>
          <a:p>
            <a:pPr indent="-317182" lvl="0" marL="457200" rtl="0" algn="l">
              <a:spcBef>
                <a:spcPts val="0"/>
              </a:spcBef>
              <a:spcAft>
                <a:spcPts val="0"/>
              </a:spcAft>
              <a:buSzPct val="100000"/>
              <a:buChar char="-"/>
            </a:pPr>
            <a:r>
              <a:rPr lang="en"/>
              <a:t>'F.[304.207]DLGEENF(K,304.207).A'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Confirmation of Spectrum Identification</a:t>
            </a:r>
            <a:r>
              <a:rPr lang="en"/>
              <a:t>: To validate the spectrum identification for these top peptides, we compared their spectral peaks with reference spectra from the MassIVE database. A high cosine similarity score provides strong evidence for correct identification.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2500"/>
              <a:t>Assessment on peptide/variant identification</a:t>
            </a:r>
            <a:endParaRPr sz="2500"/>
          </a:p>
          <a:p>
            <a:pPr indent="0" lvl="0" marL="0" rtl="0" algn="l">
              <a:spcBef>
                <a:spcPts val="0"/>
              </a:spcBef>
              <a:spcAft>
                <a:spcPts val="0"/>
              </a:spcAft>
              <a:buSzPts val="990"/>
              <a:buNone/>
            </a:pPr>
            <a:r>
              <a:t/>
            </a:r>
            <a:endParaRPr sz="2520"/>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Relation of Modified Peptides to Unmodified Spectra:</a:t>
            </a:r>
            <a:r>
              <a:rPr lang="en"/>
              <a:t> Modifications can significantly alter the spectra of peptides. For the top five modified peptides, we evaluated the relationship between their spectra and the spectra of their unmodified counterparts. We focused on comparing the peak patterns and cosine similarity.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Objective</a:t>
            </a:r>
            <a:r>
              <a:rPr lang="en"/>
              <a:t>: Identify potential biomarkers and therapeutic targets for COVID-19 through the analysis of proteomic and metabolomic data from patient serum samples.</a:t>
            </a:r>
            <a:endParaRPr/>
          </a:p>
          <a:p>
            <a:pPr indent="0" lvl="0" marL="0" rtl="0" algn="l">
              <a:spcBef>
                <a:spcPts val="1200"/>
              </a:spcBef>
              <a:spcAft>
                <a:spcPts val="0"/>
              </a:spcAft>
              <a:buNone/>
            </a:pPr>
            <a:r>
              <a:rPr b="1" lang="en"/>
              <a:t>Input</a:t>
            </a:r>
            <a:r>
              <a:rPr lang="en"/>
              <a:t>: </a:t>
            </a:r>
            <a:r>
              <a:rPr lang="en"/>
              <a:t>Proteomic and metabolomic data obtained from serum samples of COVID-19 patients.</a:t>
            </a:r>
            <a:endParaRPr/>
          </a:p>
          <a:p>
            <a:pPr indent="-325755" lvl="0" marL="457200" rtl="0" algn="l">
              <a:spcBef>
                <a:spcPts val="1200"/>
              </a:spcBef>
              <a:spcAft>
                <a:spcPts val="0"/>
              </a:spcAft>
              <a:buSzPct val="100000"/>
              <a:buChar char="-"/>
            </a:pPr>
            <a:r>
              <a:rPr lang="en"/>
              <a:t>Proteins: 402</a:t>
            </a:r>
            <a:endParaRPr/>
          </a:p>
          <a:p>
            <a:pPr indent="-325755" lvl="0" marL="457200" rtl="0" algn="l">
              <a:spcBef>
                <a:spcPts val="0"/>
              </a:spcBef>
              <a:spcAft>
                <a:spcPts val="0"/>
              </a:spcAft>
              <a:buSzPct val="100000"/>
              <a:buChar char="-"/>
            </a:pPr>
            <a:r>
              <a:rPr lang="en"/>
              <a:t>Peptides: 101,461</a:t>
            </a:r>
            <a:endParaRPr/>
          </a:p>
          <a:p>
            <a:pPr indent="-325755" lvl="0" marL="457200" rtl="0" algn="l">
              <a:spcBef>
                <a:spcPts val="0"/>
              </a:spcBef>
              <a:spcAft>
                <a:spcPts val="0"/>
              </a:spcAft>
              <a:buSzPct val="100000"/>
              <a:buChar char="-"/>
            </a:pPr>
            <a:r>
              <a:rPr lang="en"/>
              <a:t>Metabolites: 941 biochemicals</a:t>
            </a:r>
            <a:endParaRPr/>
          </a:p>
          <a:p>
            <a:pPr indent="0" lvl="0" marL="0" rtl="0" algn="l">
              <a:spcBef>
                <a:spcPts val="1200"/>
              </a:spcBef>
              <a:spcAft>
                <a:spcPts val="0"/>
              </a:spcAft>
              <a:buNone/>
            </a:pPr>
            <a:r>
              <a:rPr b="1" lang="en"/>
              <a:t>Output</a:t>
            </a:r>
            <a:r>
              <a:rPr lang="en"/>
              <a:t>: A list of potential biomarkers and therapeutic targets for COVID-19.</a:t>
            </a:r>
            <a:endParaRPr/>
          </a:p>
          <a:p>
            <a:pPr indent="0" lvl="0" marL="0" rtl="0" algn="l">
              <a:spcBef>
                <a:spcPts val="1200"/>
              </a:spcBef>
              <a:spcAft>
                <a:spcPts val="0"/>
              </a:spcAft>
              <a:buNone/>
            </a:pPr>
            <a:r>
              <a:rPr b="1" lang="en"/>
              <a:t>Classification categories</a:t>
            </a:r>
            <a:r>
              <a:rPr lang="en"/>
              <a:t>:</a:t>
            </a:r>
            <a:endParaRPr/>
          </a:p>
          <a:p>
            <a:pPr indent="-325755" lvl="0" marL="457200" rtl="0" algn="l">
              <a:spcBef>
                <a:spcPts val="1200"/>
              </a:spcBef>
              <a:spcAft>
                <a:spcPts val="0"/>
              </a:spcAft>
              <a:buSzPct val="100000"/>
              <a:buChar char="-"/>
            </a:pPr>
            <a:r>
              <a:rPr lang="en"/>
              <a:t>COVID-19 symptoms: Non-severe-COVID-19 and Severe-COVID-19 samples.</a:t>
            </a:r>
            <a:endParaRPr/>
          </a:p>
          <a:p>
            <a:pPr indent="-325755" lvl="0" marL="457200" rtl="0" algn="l">
              <a:spcBef>
                <a:spcPts val="0"/>
              </a:spcBef>
              <a:spcAft>
                <a:spcPts val="0"/>
              </a:spcAft>
              <a:buSzPct val="100000"/>
              <a:buChar char="-"/>
            </a:pPr>
            <a:r>
              <a:rPr lang="en"/>
              <a:t>No COVID-19 symptoms: Healthy and Symptomatic-non-COVID-19 samples.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0" y="638473"/>
            <a:ext cx="9144003" cy="38665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0" y="707678"/>
            <a:ext cx="9144003" cy="37281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4"/>
          <p:cNvPicPr preferRelativeResize="0"/>
          <p:nvPr/>
        </p:nvPicPr>
        <p:blipFill>
          <a:blip r:embed="rId3">
            <a:alphaModFix/>
          </a:blip>
          <a:stretch>
            <a:fillRect/>
          </a:stretch>
        </p:blipFill>
        <p:spPr>
          <a:xfrm>
            <a:off x="0" y="631775"/>
            <a:ext cx="9144003" cy="3879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5"/>
          <p:cNvPicPr preferRelativeResize="0"/>
          <p:nvPr/>
        </p:nvPicPr>
        <p:blipFill>
          <a:blip r:embed="rId3">
            <a:alphaModFix/>
          </a:blip>
          <a:stretch>
            <a:fillRect/>
          </a:stretch>
        </p:blipFill>
        <p:spPr>
          <a:xfrm>
            <a:off x="0" y="647402"/>
            <a:ext cx="9144003" cy="38486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0" y="618381"/>
            <a:ext cx="9144003" cy="39067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Assessment on Protein Identification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Objective: To examine the relationships between peptides identified in the peptide identification assessment phase and their related proteins using top 5 peptides from proteomics data.</a:t>
            </a:r>
            <a:endParaRPr/>
          </a:p>
          <a:p>
            <a:pPr indent="0" lvl="0" marL="0" rtl="0" algn="l">
              <a:spcBef>
                <a:spcPts val="1200"/>
              </a:spcBef>
              <a:spcAft>
                <a:spcPts val="0"/>
              </a:spcAft>
              <a:buClr>
                <a:schemeClr val="dk1"/>
              </a:buClr>
              <a:buSzPct val="61111"/>
              <a:buFont typeface="Arial"/>
              <a:buNone/>
            </a:pPr>
            <a:r>
              <a:rPr lang="en"/>
              <a:t>Bipartite Graph: Visual representation of peptide-protein mapping. Nodes on the left represent peptides, on the right - proteins. Edges represent peptide's presence in a protein.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Findings:</a:t>
            </a:r>
            <a:endParaRPr/>
          </a:p>
          <a:p>
            <a:pPr indent="-325755" lvl="0" marL="457200" rtl="0" algn="l">
              <a:spcBef>
                <a:spcPts val="1200"/>
              </a:spcBef>
              <a:spcAft>
                <a:spcPts val="0"/>
              </a:spcAft>
              <a:buSzPct val="100000"/>
              <a:buChar char="-"/>
            </a:pPr>
            <a:r>
              <a:rPr lang="en"/>
              <a:t>Unique peptide-protein match: 'Y.304.207PGSTVLYR.I' with 'sp|P01024|CO3_HUMAN'. High certainty in identification.</a:t>
            </a:r>
            <a:endParaRPr/>
          </a:p>
          <a:p>
            <a:pPr indent="-325755" lvl="0" marL="457200" rtl="0" algn="l">
              <a:spcBef>
                <a:spcPts val="0"/>
              </a:spcBef>
              <a:spcAft>
                <a:spcPts val="0"/>
              </a:spcAft>
              <a:buSzPct val="100000"/>
              <a:buChar char="-"/>
            </a:pPr>
            <a:r>
              <a:rPr lang="en"/>
              <a:t>Seven proteins identified with multiple peptides. Increases reliability of protein identification.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8"/>
          <p:cNvPicPr preferRelativeResize="0"/>
          <p:nvPr/>
        </p:nvPicPr>
        <p:blipFill>
          <a:blip r:embed="rId3">
            <a:alphaModFix/>
          </a:blip>
          <a:stretch>
            <a:fillRect/>
          </a:stretch>
        </p:blipFill>
        <p:spPr>
          <a:xfrm>
            <a:off x="187350" y="-1"/>
            <a:ext cx="8271601" cy="4963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Assessment on Protein Identification (cont.)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2" name="Google Shape;23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9"/>
          <p:cNvPicPr preferRelativeResize="0"/>
          <p:nvPr/>
        </p:nvPicPr>
        <p:blipFill>
          <a:blip r:embed="rId3">
            <a:alphaModFix/>
          </a:blip>
          <a:stretch>
            <a:fillRect/>
          </a:stretch>
        </p:blipFill>
        <p:spPr>
          <a:xfrm>
            <a:off x="1743075" y="1274763"/>
            <a:ext cx="5657850" cy="317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Selection: Select columns with intensity for peptide variant</a:t>
            </a:r>
            <a:endParaRPr/>
          </a:p>
          <a:p>
            <a:pPr indent="0" lvl="0" marL="0" rtl="0" algn="l">
              <a:spcBef>
                <a:spcPts val="1200"/>
              </a:spcBef>
              <a:spcAft>
                <a:spcPts val="0"/>
              </a:spcAft>
              <a:buNone/>
            </a:pPr>
            <a:r>
              <a:rPr lang="en"/>
              <a:t>Missing Value Interpretation: Zero values in the processed matrix, which represent peptide intensities, are replaced with N/As.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661375" y="2644076"/>
            <a:ext cx="5763927" cy="203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Re-organization: The matrix is reorganized so that each peptide is a column, and each row represents a patient sample.</a:t>
            </a:r>
            <a:endParaRPr/>
          </a:p>
          <a:p>
            <a:pPr indent="0" lvl="0" marL="0" rtl="0" algn="l">
              <a:spcBef>
                <a:spcPts val="1200"/>
              </a:spcBef>
              <a:spcAft>
                <a:spcPts val="0"/>
              </a:spcAft>
              <a:buClr>
                <a:schemeClr val="dk1"/>
              </a:buClr>
              <a:buSzPts val="1100"/>
              <a:buFont typeface="Arial"/>
              <a:buNone/>
            </a:pPr>
            <a:r>
              <a:rPr lang="en"/>
              <a:t>Grouping and Labeling:</a:t>
            </a:r>
            <a:endParaRPr/>
          </a:p>
          <a:p>
            <a:pPr indent="-342900" lvl="0" marL="457200" rtl="0" algn="l">
              <a:spcBef>
                <a:spcPts val="1200"/>
              </a:spcBef>
              <a:spcAft>
                <a:spcPts val="0"/>
              </a:spcAft>
              <a:buSzPts val="1800"/>
              <a:buChar char="-"/>
            </a:pPr>
            <a:r>
              <a:rPr lang="en"/>
              <a:t>Patient samples are grouped into two classes: COVID and NON-COVID.</a:t>
            </a:r>
            <a:endParaRPr/>
          </a:p>
          <a:p>
            <a:pPr indent="-317500" lvl="1" marL="914400" rtl="0" algn="l">
              <a:spcBef>
                <a:spcPts val="0"/>
              </a:spcBef>
              <a:spcAft>
                <a:spcPts val="0"/>
              </a:spcAft>
              <a:buSzPts val="1400"/>
              <a:buChar char="-"/>
            </a:pPr>
            <a:r>
              <a:rPr lang="en"/>
              <a:t>'COVID' includes non-severe-COVID-19 and severe-COVID-19 patients.</a:t>
            </a:r>
            <a:endParaRPr/>
          </a:p>
          <a:p>
            <a:pPr indent="-317500" lvl="1" marL="914400" rtl="0" algn="l">
              <a:spcBef>
                <a:spcPts val="0"/>
              </a:spcBef>
              <a:spcAft>
                <a:spcPts val="0"/>
              </a:spcAft>
              <a:buSzPts val="1400"/>
              <a:buChar char="-"/>
            </a:pPr>
            <a:r>
              <a:rPr lang="en"/>
              <a:t>'NON-COVID' includes healthy and symptomatic-non-COVID-19 patients.</a:t>
            </a:r>
            <a:endParaRPr/>
          </a:p>
          <a:p>
            <a:pPr indent="-342900" lvl="0" marL="457200" rtl="0" algn="l">
              <a:spcBef>
                <a:spcPts val="0"/>
              </a:spcBef>
              <a:spcAft>
                <a:spcPts val="0"/>
              </a:spcAft>
              <a:buSzPts val="1800"/>
              <a:buChar char="-"/>
            </a:pPr>
            <a:r>
              <a:rPr lang="en"/>
              <a:t>These groups are used as labels for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Preprocessing - histogram of peptide values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432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A histogram of peptide values was plotted to visually examine the distribution of peptide "R.#304.207#GPGGAWAAEVISNAR.E",grouped by 'our-group'.  </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81" name="Google Shape;81;p17"/>
          <p:cNvPicPr preferRelativeResize="0"/>
          <p:nvPr/>
        </p:nvPicPr>
        <p:blipFill>
          <a:blip r:embed="rId3">
            <a:alphaModFix/>
          </a:blip>
          <a:stretch>
            <a:fillRect/>
          </a:stretch>
        </p:blipFill>
        <p:spPr>
          <a:xfrm>
            <a:off x="4512446" y="1152475"/>
            <a:ext cx="4277951" cy="3339149"/>
          </a:xfrm>
          <a:prstGeom prst="rect">
            <a:avLst/>
          </a:prstGeom>
          <a:noFill/>
          <a:ln>
            <a:noFill/>
          </a:ln>
        </p:spPr>
      </p:pic>
      <p:sp>
        <p:nvSpPr>
          <p:cNvPr id="82" name="Google Shape;82;p17"/>
          <p:cNvSpPr txBox="1"/>
          <p:nvPr/>
        </p:nvSpPr>
        <p:spPr>
          <a:xfrm>
            <a:off x="0" y="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relationship between peptide</a:t>
            </a:r>
            <a:endParaRPr/>
          </a:p>
        </p:txBody>
      </p:sp>
      <p:sp>
        <p:nvSpPr>
          <p:cNvPr id="88" name="Google Shape;88;p18"/>
          <p:cNvSpPr txBox="1"/>
          <p:nvPr>
            <p:ph idx="1" type="body"/>
          </p:nvPr>
        </p:nvSpPr>
        <p:spPr>
          <a:xfrm>
            <a:off x="311700" y="1152475"/>
            <a:ext cx="461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rPr>
              <a:t>2D plot to examine the relationship between the peptide "R.#304.207#GPGGAWAAEVISNAR.E" and "R.#304.207#LTG(R,-19.035)GAEDSLADQAAN(K,304.207).W", separated by 'our-group': </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highlight>
                  <a:srgbClr val="FFFFFF"/>
                </a:highlight>
              </a:rPr>
              <a:t>					</a:t>
            </a:r>
            <a:endParaRPr sz="1500">
              <a:solidFill>
                <a:schemeClr val="dk1"/>
              </a:solidFill>
              <a:highlight>
                <a:srgbClr val="FFFFFF"/>
              </a:highlight>
            </a:endParaRPr>
          </a:p>
          <a:p>
            <a:pPr indent="0" lvl="0" marL="0" rtl="0" algn="l">
              <a:spcBef>
                <a:spcPts val="0"/>
              </a:spcBef>
              <a:spcAft>
                <a:spcPts val="0"/>
              </a:spcAft>
              <a:buNone/>
            </a:pPr>
            <a:r>
              <a:rPr lang="en" sz="1500">
                <a:solidFill>
                  <a:schemeClr val="dk1"/>
                </a:solidFill>
                <a:highlight>
                  <a:srgbClr val="FFFFFF"/>
                </a:highlight>
              </a:rPr>
              <a:t>				</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highlight>
                  <a:srgbClr val="FFFFFF"/>
                </a:highlight>
              </a:rPr>
              <a:t>			</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rPr>
              <a:t>		</a:t>
            </a:r>
            <a:endParaRPr sz="1500">
              <a:solidFill>
                <a:schemeClr val="dk1"/>
              </a:solidFill>
            </a:endParaRPr>
          </a:p>
          <a:p>
            <a:pPr indent="0" lvl="0" marL="0" rtl="0" algn="l">
              <a:spcBef>
                <a:spcPts val="1200"/>
              </a:spcBef>
              <a:spcAft>
                <a:spcPts val="1200"/>
              </a:spcAft>
              <a:buNone/>
            </a:pPr>
            <a:r>
              <a:rPr lang="en" sz="1500"/>
              <a:t>					</a:t>
            </a:r>
            <a:endParaRPr sz="1500"/>
          </a:p>
        </p:txBody>
      </p:sp>
      <p:sp>
        <p:nvSpPr>
          <p:cNvPr id="89" name="Google Shape;89;p18"/>
          <p:cNvSpPr txBox="1"/>
          <p:nvPr/>
        </p:nvSpPr>
        <p:spPr>
          <a:xfrm>
            <a:off x="0" y="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pic>
        <p:nvPicPr>
          <p:cNvPr id="90" name="Google Shape;90;p18"/>
          <p:cNvPicPr preferRelativeResize="0"/>
          <p:nvPr/>
        </p:nvPicPr>
        <p:blipFill>
          <a:blip r:embed="rId3">
            <a:alphaModFix/>
          </a:blip>
          <a:stretch>
            <a:fillRect/>
          </a:stretch>
        </p:blipFill>
        <p:spPr>
          <a:xfrm>
            <a:off x="4929600" y="1080625"/>
            <a:ext cx="3949174" cy="356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 heatmap</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rPr lang="en" sz="4075">
                <a:solidFill>
                  <a:schemeClr val="dk1"/>
                </a:solidFill>
                <a:highlight>
                  <a:srgbClr val="FFFFFF"/>
                </a:highlight>
              </a:rPr>
              <a:t>			</a:t>
            </a: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rPr lang="en"/>
              <a:t>					</a:t>
            </a:r>
            <a:endParaRPr/>
          </a:p>
        </p:txBody>
      </p:sp>
      <p:sp>
        <p:nvSpPr>
          <p:cNvPr id="97" name="Google Shape;97;p19"/>
          <p:cNvSpPr txBox="1"/>
          <p:nvPr/>
        </p:nvSpPr>
        <p:spPr>
          <a:xfrm>
            <a:off x="0" y="0"/>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0"/>
              </a:spcBef>
              <a:spcAft>
                <a:spcPts val="0"/>
              </a:spcAft>
              <a:buNone/>
            </a:pPr>
            <a:r>
              <a:rPr lang="en" sz="1100">
                <a:solidFill>
                  <a:schemeClr val="dk1"/>
                </a:solidFill>
              </a:rPr>
              <a:t>		</a:t>
            </a:r>
            <a:endParaRPr sz="1100">
              <a:solidFill>
                <a:schemeClr val="dk1"/>
              </a:solidFill>
            </a:endParaRPr>
          </a:p>
        </p:txBody>
      </p:sp>
      <p:pic>
        <p:nvPicPr>
          <p:cNvPr id="98" name="Google Shape;98;p19"/>
          <p:cNvPicPr preferRelativeResize="0"/>
          <p:nvPr/>
        </p:nvPicPr>
        <p:blipFill>
          <a:blip r:embed="rId3">
            <a:alphaModFix/>
          </a:blip>
          <a:stretch>
            <a:fillRect/>
          </a:stretch>
        </p:blipFill>
        <p:spPr>
          <a:xfrm>
            <a:off x="311700" y="1328801"/>
            <a:ext cx="3895425" cy="2896126"/>
          </a:xfrm>
          <a:prstGeom prst="rect">
            <a:avLst/>
          </a:prstGeom>
          <a:noFill/>
          <a:ln>
            <a:noFill/>
          </a:ln>
        </p:spPr>
      </p:pic>
      <p:pic>
        <p:nvPicPr>
          <p:cNvPr id="99" name="Google Shape;99;p19"/>
          <p:cNvPicPr preferRelativeResize="0"/>
          <p:nvPr/>
        </p:nvPicPr>
        <p:blipFill>
          <a:blip r:embed="rId4">
            <a:alphaModFix/>
          </a:blip>
          <a:stretch>
            <a:fillRect/>
          </a:stretch>
        </p:blipFill>
        <p:spPr>
          <a:xfrm>
            <a:off x="4609500" y="1387025"/>
            <a:ext cx="3856276" cy="3181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Variance and </a:t>
            </a:r>
            <a:r>
              <a:rPr lang="en"/>
              <a:t>correlation</a:t>
            </a:r>
            <a:r>
              <a:rPr lang="en"/>
              <a:t> of each peptide was calculated to identify potential discriminative features.</a:t>
            </a:r>
            <a:endParaRPr/>
          </a:p>
          <a:p>
            <a:pPr indent="-342900" lvl="0" marL="457200" rtl="0" algn="l">
              <a:spcBef>
                <a:spcPts val="0"/>
              </a:spcBef>
              <a:spcAft>
                <a:spcPts val="0"/>
              </a:spcAft>
              <a:buSzPts val="1800"/>
              <a:buChar char="-"/>
            </a:pPr>
            <a:r>
              <a:rPr lang="en"/>
              <a:t>The 99.99th percentile of the variants was calculated and used as the threshold for filtering high variance features.</a:t>
            </a:r>
            <a:endParaRPr/>
          </a:p>
          <a:p>
            <a:pPr indent="0" lvl="0" marL="0" rtl="0" algn="l">
              <a:spcBef>
                <a:spcPts val="120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473857" y="2571750"/>
            <a:ext cx="4196269"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(cont.)</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top 100 peptides with the highest variance were selected as input features.</a:t>
            </a:r>
            <a:endParaRPr/>
          </a:p>
          <a:p>
            <a:pPr indent="-342900" lvl="0" marL="457200" rtl="0" algn="l">
              <a:spcBef>
                <a:spcPts val="0"/>
              </a:spcBef>
              <a:spcAft>
                <a:spcPts val="0"/>
              </a:spcAft>
              <a:buSzPts val="1800"/>
              <a:buChar char="-"/>
            </a:pPr>
            <a:r>
              <a:rPr lang="en"/>
              <a:t>Final dataset resulted in 90 samples and 104 features, including the label and group features.</a:t>
            </a:r>
            <a:endParaRPr/>
          </a:p>
        </p:txBody>
      </p:sp>
      <p:pic>
        <p:nvPicPr>
          <p:cNvPr id="113" name="Google Shape;113;p21"/>
          <p:cNvPicPr preferRelativeResize="0"/>
          <p:nvPr/>
        </p:nvPicPr>
        <p:blipFill>
          <a:blip r:embed="rId3">
            <a:alphaModFix/>
          </a:blip>
          <a:stretch>
            <a:fillRect/>
          </a:stretch>
        </p:blipFill>
        <p:spPr>
          <a:xfrm>
            <a:off x="475850" y="2571750"/>
            <a:ext cx="7789275" cy="244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