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276" r:id="rId4"/>
    <p:sldId id="272" r:id="rId5"/>
    <p:sldId id="273" r:id="rId6"/>
    <p:sldId id="274" r:id="rId7"/>
    <p:sldId id="259" r:id="rId8"/>
    <p:sldId id="257" r:id="rId9"/>
    <p:sldId id="260" r:id="rId10"/>
    <p:sldId id="258" r:id="rId11"/>
    <p:sldId id="27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idr\source\repos\iCompBio-Summer2021\Vas-Data\VasFigu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son%20Middlebrook\Documents\iCompBio\Vas-Data\VasFigur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son%20Middlebrook\Documents\iCompBio\Vas-Data\VasFigur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/>
              <a:t>Average Runtime For All Proteins</a:t>
            </a:r>
          </a:p>
        </c:rich>
      </c:tx>
      <c:layout>
        <c:manualLayout>
          <c:xMode val="edge"/>
          <c:yMode val="edge"/>
          <c:x val="0.21898382778012249"/>
          <c:y val="3.4825209386773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9652263964697119E-2"/>
          <c:y val="0.14014912738574462"/>
          <c:w val="0.87314343288706198"/>
          <c:h val="0.6802900606045746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ProteinVas!$Q$78</c:f>
              <c:strCache>
                <c:ptCount val="1"/>
                <c:pt idx="0">
                  <c:v>Runtime in Minutes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6350" h="88900"/>
              <a:bevelB w="88900" h="6350"/>
            </a:sp3d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ProteinVas!$P$79:$P$83</c:f>
              <c:strCache>
                <c:ptCount val="5"/>
                <c:pt idx="0">
                  <c:v>100 Projections</c:v>
                </c:pt>
                <c:pt idx="1">
                  <c:v>1000 Projections</c:v>
                </c:pt>
                <c:pt idx="2">
                  <c:v>2000 Projections</c:v>
                </c:pt>
                <c:pt idx="3">
                  <c:v>600 Scanlength</c:v>
                </c:pt>
                <c:pt idx="4">
                  <c:v>200, 400, 600 Scan</c:v>
                </c:pt>
              </c:strCache>
            </c:strRef>
          </c:cat>
          <c:val>
            <c:numRef>
              <c:f>ProteinVas!$Q$79:$Q$83</c:f>
              <c:numCache>
                <c:formatCode>General</c:formatCode>
                <c:ptCount val="5"/>
                <c:pt idx="0">
                  <c:v>45.389166666666668</c:v>
                </c:pt>
                <c:pt idx="1">
                  <c:v>146.55070921985816</c:v>
                </c:pt>
                <c:pt idx="2">
                  <c:v>267.57727272727271</c:v>
                </c:pt>
                <c:pt idx="3">
                  <c:v>570.99763619506246</c:v>
                </c:pt>
                <c:pt idx="4">
                  <c:v>1055.9942038605554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CD-4DED-BF74-C458F3C77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gapDepth val="70"/>
        <c:shape val="box"/>
        <c:axId val="1916327727"/>
        <c:axId val="1916325231"/>
        <c:axId val="0"/>
      </c:bar3DChart>
      <c:catAx>
        <c:axId val="19163277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Number of Projections / Scan Type</a:t>
                </a:r>
              </a:p>
            </c:rich>
          </c:tx>
          <c:layout>
            <c:manualLayout>
              <c:xMode val="edge"/>
              <c:yMode val="edge"/>
              <c:x val="0.32688074352744106"/>
              <c:y val="0.938574234313170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325231"/>
        <c:crosses val="autoZero"/>
        <c:auto val="1"/>
        <c:lblAlgn val="ctr"/>
        <c:lblOffset val="100"/>
        <c:noMultiLvlLbl val="0"/>
      </c:catAx>
      <c:valAx>
        <c:axId val="191632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Runtime in 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327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000" dirty="0"/>
              <a:t>Average Standard Deviation: 0.0189</a:t>
            </a:r>
          </a:p>
        </c:rich>
      </c:tx>
      <c:layout>
        <c:manualLayout>
          <c:xMode val="edge"/>
          <c:yMode val="edge"/>
          <c:x val="0.41199353926912979"/>
          <c:y val="0.123867714138077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534423581667682E-2"/>
          <c:y val="9.0883760386305301E-2"/>
          <c:w val="0.89120916616192203"/>
          <c:h val="0.77394005307347624"/>
        </c:manualLayout>
      </c:layout>
      <c:barChart>
        <c:barDir val="col"/>
        <c:grouping val="clustered"/>
        <c:varyColors val="0"/>
        <c:ser>
          <c:idx val="0"/>
          <c:order val="0"/>
          <c:tx>
            <c:v>100 Projections</c:v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ProteinVas!$G$2:$G$16</c:f>
              <c:strCache>
                <c:ptCount val="15"/>
                <c:pt idx="0">
                  <c:v>6acd</c:v>
                </c:pt>
                <c:pt idx="1">
                  <c:v>6zge</c:v>
                </c:pt>
                <c:pt idx="2">
                  <c:v>6zgi</c:v>
                </c:pt>
                <c:pt idx="3">
                  <c:v>6zgh</c:v>
                </c:pt>
                <c:pt idx="4">
                  <c:v>6zgg</c:v>
                </c:pt>
                <c:pt idx="5">
                  <c:v>7lws</c:v>
                </c:pt>
                <c:pt idx="6">
                  <c:v>7lwt</c:v>
                </c:pt>
                <c:pt idx="7">
                  <c:v>7lyl</c:v>
                </c:pt>
                <c:pt idx="8">
                  <c:v>7lyn</c:v>
                </c:pt>
                <c:pt idx="9">
                  <c:v>7lww</c:v>
                </c:pt>
                <c:pt idx="10">
                  <c:v>7m8k</c:v>
                </c:pt>
                <c:pt idx="11">
                  <c:v>7kdk</c:v>
                </c:pt>
                <c:pt idx="12">
                  <c:v>6xkl</c:v>
                </c:pt>
                <c:pt idx="13">
                  <c:v>7mjg</c:v>
                </c:pt>
                <c:pt idx="14">
                  <c:v>7krq</c:v>
                </c:pt>
              </c:strCache>
            </c:strRef>
          </c:cat>
          <c:val>
            <c:numRef>
              <c:f>ProteinVas!$H$2:$H$16</c:f>
              <c:numCache>
                <c:formatCode>General</c:formatCode>
                <c:ptCount val="15"/>
                <c:pt idx="0">
                  <c:v>0.22</c:v>
                </c:pt>
                <c:pt idx="1">
                  <c:v>0.08</c:v>
                </c:pt>
                <c:pt idx="2">
                  <c:v>0.185</c:v>
                </c:pt>
                <c:pt idx="3">
                  <c:v>9.7500000000000003E-2</c:v>
                </c:pt>
                <c:pt idx="4">
                  <c:v>0.11250000000000002</c:v>
                </c:pt>
                <c:pt idx="5">
                  <c:v>0.02</c:v>
                </c:pt>
                <c:pt idx="6">
                  <c:v>0.02</c:v>
                </c:pt>
                <c:pt idx="7">
                  <c:v>1.4999999999999999E-2</c:v>
                </c:pt>
                <c:pt idx="8">
                  <c:v>1.4999999999999999E-2</c:v>
                </c:pt>
                <c:pt idx="9">
                  <c:v>0.02</c:v>
                </c:pt>
                <c:pt idx="10">
                  <c:v>0.02</c:v>
                </c:pt>
                <c:pt idx="11">
                  <c:v>2.4999999999999988E-3</c:v>
                </c:pt>
                <c:pt idx="12">
                  <c:v>6.25E-2</c:v>
                </c:pt>
                <c:pt idx="13">
                  <c:v>0.255</c:v>
                </c:pt>
                <c:pt idx="1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DF-4474-A848-4391735021EC}"/>
            </c:ext>
          </c:extLst>
        </c:ser>
        <c:ser>
          <c:idx val="1"/>
          <c:order val="1"/>
          <c:tx>
            <c:v>1000 Projections</c:v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ProteinVas!$G$2:$G$16</c:f>
              <c:strCache>
                <c:ptCount val="15"/>
                <c:pt idx="0">
                  <c:v>6acd</c:v>
                </c:pt>
                <c:pt idx="1">
                  <c:v>6zge</c:v>
                </c:pt>
                <c:pt idx="2">
                  <c:v>6zgi</c:v>
                </c:pt>
                <c:pt idx="3">
                  <c:v>6zgh</c:v>
                </c:pt>
                <c:pt idx="4">
                  <c:v>6zgg</c:v>
                </c:pt>
                <c:pt idx="5">
                  <c:v>7lws</c:v>
                </c:pt>
                <c:pt idx="6">
                  <c:v>7lwt</c:v>
                </c:pt>
                <c:pt idx="7">
                  <c:v>7lyl</c:v>
                </c:pt>
                <c:pt idx="8">
                  <c:v>7lyn</c:v>
                </c:pt>
                <c:pt idx="9">
                  <c:v>7lww</c:v>
                </c:pt>
                <c:pt idx="10">
                  <c:v>7m8k</c:v>
                </c:pt>
                <c:pt idx="11">
                  <c:v>7kdk</c:v>
                </c:pt>
                <c:pt idx="12">
                  <c:v>6xkl</c:v>
                </c:pt>
                <c:pt idx="13">
                  <c:v>7mjg</c:v>
                </c:pt>
                <c:pt idx="14">
                  <c:v>7krq</c:v>
                </c:pt>
              </c:strCache>
            </c:strRef>
          </c:cat>
          <c:val>
            <c:numRef>
              <c:f>ProteinVas!$H$26:$H$40</c:f>
              <c:numCache>
                <c:formatCode>General</c:formatCode>
                <c:ptCount val="15"/>
                <c:pt idx="0">
                  <c:v>0.22600000000000001</c:v>
                </c:pt>
                <c:pt idx="1">
                  <c:v>0.12125</c:v>
                </c:pt>
                <c:pt idx="2">
                  <c:v>0.11616666666666665</c:v>
                </c:pt>
                <c:pt idx="3">
                  <c:v>0.11483333333333334</c:v>
                </c:pt>
                <c:pt idx="4">
                  <c:v>0.12083333333333335</c:v>
                </c:pt>
                <c:pt idx="5">
                  <c:v>1.3999999999999999E-2</c:v>
                </c:pt>
                <c:pt idx="6">
                  <c:v>3.5000000000000005E-3</c:v>
                </c:pt>
                <c:pt idx="7">
                  <c:v>9.8333333333333328E-3</c:v>
                </c:pt>
                <c:pt idx="8">
                  <c:v>3.5000000000000001E-3</c:v>
                </c:pt>
                <c:pt idx="9">
                  <c:v>1.5833333333333335E-2</c:v>
                </c:pt>
                <c:pt idx="10">
                  <c:v>5.0000000000000001E-3</c:v>
                </c:pt>
                <c:pt idx="11">
                  <c:v>9.75E-3</c:v>
                </c:pt>
                <c:pt idx="12">
                  <c:v>4.0000000000000034E-4</c:v>
                </c:pt>
                <c:pt idx="13">
                  <c:v>0.15049999999999999</c:v>
                </c:pt>
                <c:pt idx="14">
                  <c:v>8.7000000000000008E-2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DF-4474-A848-439173502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43577311"/>
        <c:axId val="443577727"/>
      </c:barChart>
      <c:catAx>
        <c:axId val="4435773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Protein Name</a:t>
                </a:r>
              </a:p>
            </c:rich>
          </c:tx>
          <c:layout>
            <c:manualLayout>
              <c:xMode val="edge"/>
              <c:yMode val="edge"/>
              <c:x val="0.44548304058146576"/>
              <c:y val="0.940868721374511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77727"/>
        <c:crosses val="autoZero"/>
        <c:auto val="1"/>
        <c:lblAlgn val="ctr"/>
        <c:lblOffset val="100"/>
        <c:noMultiLvlLbl val="0"/>
      </c:catAx>
      <c:valAx>
        <c:axId val="443577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err="1"/>
                  <a:t>AVerage</a:t>
                </a:r>
                <a:r>
                  <a:rPr lang="en-US" b="1" baseline="0" dirty="0"/>
                  <a:t> V2 (Abs. Value)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77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65155259438724"/>
          <c:y val="9.7404998288257438E-2"/>
          <c:w val="0.19881000677777511"/>
          <c:h val="0.128141284461000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000" b="0" i="0" baseline="0" dirty="0">
                <a:effectLst/>
              </a:rPr>
              <a:t>Average Standard Deviation: 0.00527</a:t>
            </a:r>
            <a:endParaRPr lang="en-US" sz="2000" dirty="0">
              <a:effectLst/>
            </a:endParaRPr>
          </a:p>
        </c:rich>
      </c:tx>
      <c:layout>
        <c:manualLayout>
          <c:xMode val="edge"/>
          <c:yMode val="edge"/>
          <c:x val="0.28563809812235008"/>
          <c:y val="7.10534380743219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26226529376136"/>
          <c:y val="4.8565718834480714E-2"/>
          <c:w val="0.8833016353725015"/>
          <c:h val="0.79619470230967404"/>
        </c:manualLayout>
      </c:layout>
      <c:barChart>
        <c:barDir val="col"/>
        <c:grouping val="clustered"/>
        <c:varyColors val="0"/>
        <c:ser>
          <c:idx val="1"/>
          <c:order val="0"/>
          <c:tx>
            <c:v>1000 Projections</c:v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ProteinVas!$G$26:$G$40</c:f>
              <c:strCache>
                <c:ptCount val="15"/>
                <c:pt idx="0">
                  <c:v>6acd</c:v>
                </c:pt>
                <c:pt idx="1">
                  <c:v>6zge</c:v>
                </c:pt>
                <c:pt idx="2">
                  <c:v>6zgi</c:v>
                </c:pt>
                <c:pt idx="3">
                  <c:v>6zgh</c:v>
                </c:pt>
                <c:pt idx="4">
                  <c:v>6zgg</c:v>
                </c:pt>
                <c:pt idx="5">
                  <c:v>7lws</c:v>
                </c:pt>
                <c:pt idx="6">
                  <c:v>7lwt</c:v>
                </c:pt>
                <c:pt idx="7">
                  <c:v>7lyl</c:v>
                </c:pt>
                <c:pt idx="8">
                  <c:v>7lyn</c:v>
                </c:pt>
                <c:pt idx="9">
                  <c:v>7lww</c:v>
                </c:pt>
                <c:pt idx="10">
                  <c:v>7m8k</c:v>
                </c:pt>
                <c:pt idx="11">
                  <c:v>7kdk</c:v>
                </c:pt>
                <c:pt idx="12">
                  <c:v>6xkl</c:v>
                </c:pt>
                <c:pt idx="13">
                  <c:v>7mjg</c:v>
                </c:pt>
                <c:pt idx="14">
                  <c:v>7krq</c:v>
                </c:pt>
              </c:strCache>
            </c:strRef>
          </c:cat>
          <c:val>
            <c:numRef>
              <c:f>ProteinVas!$H$26:$H$40</c:f>
              <c:numCache>
                <c:formatCode>General</c:formatCode>
                <c:ptCount val="15"/>
                <c:pt idx="0">
                  <c:v>0.22600000000000001</c:v>
                </c:pt>
                <c:pt idx="1">
                  <c:v>0.12125</c:v>
                </c:pt>
                <c:pt idx="2">
                  <c:v>0.11616666666666665</c:v>
                </c:pt>
                <c:pt idx="3">
                  <c:v>0.11483333333333334</c:v>
                </c:pt>
                <c:pt idx="4">
                  <c:v>0.12083333333333335</c:v>
                </c:pt>
                <c:pt idx="5">
                  <c:v>1.3999999999999999E-2</c:v>
                </c:pt>
                <c:pt idx="6">
                  <c:v>3.5000000000000005E-3</c:v>
                </c:pt>
                <c:pt idx="7">
                  <c:v>9.8333333333333328E-3</c:v>
                </c:pt>
                <c:pt idx="8">
                  <c:v>3.5000000000000001E-3</c:v>
                </c:pt>
                <c:pt idx="9">
                  <c:v>1.5833333333333335E-2</c:v>
                </c:pt>
                <c:pt idx="10">
                  <c:v>5.0000000000000001E-3</c:v>
                </c:pt>
                <c:pt idx="11">
                  <c:v>9.75E-3</c:v>
                </c:pt>
                <c:pt idx="12">
                  <c:v>4.0000000000000034E-4</c:v>
                </c:pt>
                <c:pt idx="13">
                  <c:v>0.15049999999999999</c:v>
                </c:pt>
                <c:pt idx="14">
                  <c:v>8.7000000000000008E-2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A6-472E-B1F0-EFB24F5E0839}"/>
            </c:ext>
          </c:extLst>
        </c:ser>
        <c:ser>
          <c:idx val="0"/>
          <c:order val="1"/>
          <c:tx>
            <c:v>2000 Projections</c:v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ProteinVas!$G$26:$G$40</c:f>
              <c:strCache>
                <c:ptCount val="15"/>
                <c:pt idx="0">
                  <c:v>6acd</c:v>
                </c:pt>
                <c:pt idx="1">
                  <c:v>6zge</c:v>
                </c:pt>
                <c:pt idx="2">
                  <c:v>6zgi</c:v>
                </c:pt>
                <c:pt idx="3">
                  <c:v>6zgh</c:v>
                </c:pt>
                <c:pt idx="4">
                  <c:v>6zgg</c:v>
                </c:pt>
                <c:pt idx="5">
                  <c:v>7lws</c:v>
                </c:pt>
                <c:pt idx="6">
                  <c:v>7lwt</c:v>
                </c:pt>
                <c:pt idx="7">
                  <c:v>7lyl</c:v>
                </c:pt>
                <c:pt idx="8">
                  <c:v>7lyn</c:v>
                </c:pt>
                <c:pt idx="9">
                  <c:v>7lww</c:v>
                </c:pt>
                <c:pt idx="10">
                  <c:v>7m8k</c:v>
                </c:pt>
                <c:pt idx="11">
                  <c:v>7kdk</c:v>
                </c:pt>
                <c:pt idx="12">
                  <c:v>6xkl</c:v>
                </c:pt>
                <c:pt idx="13">
                  <c:v>7mjg</c:v>
                </c:pt>
                <c:pt idx="14">
                  <c:v>7krq</c:v>
                </c:pt>
              </c:strCache>
            </c:strRef>
          </c:cat>
          <c:val>
            <c:numRef>
              <c:f>ProteinVas!$H$59:$H$73</c:f>
              <c:numCache>
                <c:formatCode>General</c:formatCode>
                <c:ptCount val="15"/>
                <c:pt idx="0">
                  <c:v>0.217</c:v>
                </c:pt>
                <c:pt idx="1">
                  <c:v>0.111</c:v>
                </c:pt>
                <c:pt idx="2">
                  <c:v>9.7250000000000003E-2</c:v>
                </c:pt>
                <c:pt idx="3">
                  <c:v>0.10174999999999999</c:v>
                </c:pt>
                <c:pt idx="4">
                  <c:v>0.12525</c:v>
                </c:pt>
                <c:pt idx="5">
                  <c:v>1.6E-2</c:v>
                </c:pt>
                <c:pt idx="6">
                  <c:v>1.1250000000000001E-3</c:v>
                </c:pt>
                <c:pt idx="7">
                  <c:v>3.749999999999999E-4</c:v>
                </c:pt>
                <c:pt idx="8">
                  <c:v>8.5000000000000006E-3</c:v>
                </c:pt>
                <c:pt idx="9">
                  <c:v>8.7500000000000008E-3</c:v>
                </c:pt>
                <c:pt idx="10">
                  <c:v>1.175E-2</c:v>
                </c:pt>
                <c:pt idx="11">
                  <c:v>6.2500000000000003E-3</c:v>
                </c:pt>
                <c:pt idx="12">
                  <c:v>7.1250000000000003E-3</c:v>
                </c:pt>
                <c:pt idx="13">
                  <c:v>0.14524999999999999</c:v>
                </c:pt>
                <c:pt idx="14">
                  <c:v>9.5000000000000001E-2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A6-472E-B1F0-EFB24F5E08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43577311"/>
        <c:axId val="443577727"/>
      </c:barChart>
      <c:catAx>
        <c:axId val="4435773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Protein Name</a:t>
                </a:r>
              </a:p>
            </c:rich>
          </c:tx>
          <c:layout>
            <c:manualLayout>
              <c:xMode val="edge"/>
              <c:yMode val="edge"/>
              <c:x val="0.43225277609529578"/>
              <c:y val="0.925052402851960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77727"/>
        <c:crosses val="autoZero"/>
        <c:auto val="1"/>
        <c:lblAlgn val="ctr"/>
        <c:lblOffset val="100"/>
        <c:noMultiLvlLbl val="0"/>
      </c:catAx>
      <c:valAx>
        <c:axId val="443577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/>
                  <a:t>Average V2 (Abs. value)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77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651796890773281"/>
          <c:y val="4.7490827983194192E-2"/>
          <c:w val="0.19881000677777511"/>
          <c:h val="0.15866477759511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D78C5-FAF4-4263-84DD-579F970B9B0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2BF2E-52C3-4B53-8A39-72F148B59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60320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ddlebrookJF/iCompBio-Summer2021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doi.org/10.1038/s41579-020-00459-7" TargetMode="External"/><Relationship Id="rId4" Type="http://schemas.openxmlformats.org/officeDocument/2006/relationships/hyperlink" Target="mailto:MiddlebrookJF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471BDA-CF9A-4D5A-968B-40FC59D41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40777B3-B75E-4922-A37C-3C019743C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444371B-289B-4387-9856-366475C89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321A59-77A7-494D-80D1-208E95C2A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824" y="9526"/>
            <a:ext cx="4749800" cy="3199342"/>
          </a:xfrm>
        </p:spPr>
        <p:txBody>
          <a:bodyPr>
            <a:normAutofit/>
          </a:bodyPr>
          <a:lstStyle/>
          <a:p>
            <a:r>
              <a:rPr lang="en-US" sz="3700" b="1" dirty="0"/>
              <a:t>SARS-Cov-2 Spike Protein Analysis using second Vassiliev Measure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81BC1-600B-49F7-883C-6575F6EBE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7649" y="3767138"/>
            <a:ext cx="4481511" cy="165576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cap="none" dirty="0">
                <a:solidFill>
                  <a:schemeClr val="tx1"/>
                </a:solidFill>
              </a:rPr>
              <a:t>UTC iCompBio REU 2021</a:t>
            </a:r>
          </a:p>
          <a:p>
            <a:pPr>
              <a:spcBef>
                <a:spcPts val="0"/>
              </a:spcBef>
            </a:pPr>
            <a:r>
              <a:rPr lang="en-US" sz="2400" cap="none" dirty="0">
                <a:solidFill>
                  <a:schemeClr val="tx1"/>
                </a:solidFill>
              </a:rPr>
              <a:t>Jason Middlebrook</a:t>
            </a:r>
          </a:p>
          <a:p>
            <a:pPr>
              <a:spcBef>
                <a:spcPts val="0"/>
              </a:spcBef>
            </a:pPr>
            <a:r>
              <a:rPr lang="en-US" sz="2400" cap="none" dirty="0">
                <a:solidFill>
                  <a:schemeClr val="tx1"/>
                </a:solidFill>
              </a:rPr>
              <a:t>Professor Eleni Panagiotou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2BA54-1CB5-4D78-833D-4DE99D4CF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2DB6607A-AE5A-4681-97D6-48D8B5010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E0CE6AA-EF28-43C6-800A-9935291AD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3BFC1E3-1422-4F2B-92EF-9A5231829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82CBF0D0-7E2E-45E8-B887-FECB65B4E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FC2EE57-3A17-49D2-B960-B2151196D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C6054EA-AC38-4659-8DFC-7EA8363CA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D458F22-E3AE-4E1F-84E7-B89DA554D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C8ECD7E-36FA-42E4-8CA2-DCAEFB7B5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5CCF058-4880-4E54-B471-D1668C777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665BE7E0-1D92-4191-8128-69FAB3A6A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2E478E73-D149-4066-8259-CD8344AB9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5D5CD267-26CF-49D3-87EB-1E7BFBD6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2336B37D-C4BA-41F8-B4E7-738E45EE9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49CEB4CD-333D-4D07-94CE-AC797BBF4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E0F2EFE1-B0C9-41C9-9FA9-E770E2D5B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2F6844AA-0827-41A1-BB22-4BD3309AD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235723F-C68A-4A97-A617-3E9A9C22A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AFEB9141-0BDF-4114-AB24-1E01DE03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D54A9BF-75F9-4A83-AA6B-8010BF38A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3288CFAB-D4D6-492A-B462-09BB2BD90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CA9D6FFC-1660-4F40-9FD2-2B33025E4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4A8BA1E-9927-4201-A300-C6B5BED91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22AFD4D4-6AEA-4436-82BC-CB036F87E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B4CA41A4-B77F-444E-A92B-CC601C0BC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865CFF1D-3C70-46D9-97B0-92C70F392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7A04484B-D321-43E1-86DD-F7E32A24B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E2CC12CD-C2A5-40BD-8BE8-66B7A7268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1E3DF86E-AB44-4154-9CA3-C8C02B20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ADC8D582-EB2D-4D38-8823-7FB1FB2BF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011E1CEA-AFFC-42FE-840D-A3B0F8424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76C64EAF-0261-45FA-9F95-0B5364661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EDC58670-805B-4958-AE08-B61E5A73A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1512240B-9829-4107-A85E-DFBEE306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B59441B6-8F55-4566-B5F8-A053A9323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6D062F50-AC49-4E70-92B3-9BCFE1386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1FA0EB50-E8CB-45B4-8ED5-788754F4C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FC507F72-75CE-468E-B348-AE1873E9E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781D34F2-C0B0-4220-BA83-AE4CDC2BE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96D3A3D8-2214-47E2-90DF-EB8E8922E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E5C891BD-8830-427B-A690-1C3D8BAD0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4A3705CB-C3BA-4834-822A-E97C2F8A0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CF22130-7505-4C25-AC49-5DD59EF7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FF560F4-697B-4CC1-9AC8-6C91A8017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7D3216B3-1293-43C4-BBFA-B836E5895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0665B7D-2416-4B87-A001-9EDD0EF63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EE2432C-262C-4267-930A-BE1A8F6A9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2A3432C-1ED1-4B42-B85C-81EC80B04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4AB4B84-080E-4A9D-99AC-F28468466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668A2CA1-9949-45D9-A81C-AAF5287A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151A1EC-0A92-4424-A8E5-8C32BA81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277D7F09-E974-49B2-B91E-F8B15CF5E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6FBA352-4C32-4913-BC4F-0D8A3108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C63A559-C7FD-4FCC-8318-A8A38535E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17C111DD-1378-41CB-A7B3-240B74EF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CC60EEE-AABB-4099-9403-8A4CDD573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37EE12D4-39A5-483C-9603-F67BC95C2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EB0D59E9-096F-40E0-9841-CEE7D0081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282F10F0-6C2B-496C-8799-79FA8D023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BF5C5BBE-C9CE-403B-A438-0179F6DE4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E934C356-875A-42AE-A732-2D9A0F71D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F01F959B-AD54-406B-B259-33E17530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1F01FC20-9E7F-4CBD-80F4-FC59958C6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347EC5B5-5839-44EA-A8C8-42471CDC4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D116B3BA-0986-427E-B045-486A54F45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69492FD6-3328-4CD2-BF68-A1B7FC0C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Placeholder 10">
            <a:extLst>
              <a:ext uri="{FF2B5EF4-FFF2-40B4-BE49-F238E27FC236}">
                <a16:creationId xmlns:a16="http://schemas.microsoft.com/office/drawing/2014/main" id="{E062009C-CDEA-4A33-A5A4-6A0868A0F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" b="5308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39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C986-6E9C-45CB-8313-5E7E3ACD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73084"/>
            <a:ext cx="9905998" cy="1085591"/>
          </a:xfrm>
        </p:spPr>
        <p:txBody>
          <a:bodyPr/>
          <a:lstStyle/>
          <a:p>
            <a:pPr algn="ctr"/>
            <a:r>
              <a:rPr lang="en-US" dirty="0"/>
              <a:t>V2 along RBD-Up Proteins at 400 and 600 Scanning lengths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0A33BA-B2D5-40F9-AA4F-ECBC134F77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-3" y="2046770"/>
            <a:ext cx="6316747" cy="403814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C85902-B13D-4741-9398-46C2799F3C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5875249" y="2046770"/>
            <a:ext cx="6316750" cy="4038146"/>
          </a:xfrm>
        </p:spPr>
      </p:pic>
    </p:spTree>
    <p:extLst>
      <p:ext uri="{BB962C8B-B14F-4D97-AF65-F5344CB8AC3E}">
        <p14:creationId xmlns:p14="http://schemas.microsoft.com/office/powerpoint/2010/main" val="17275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2D3C7CE3-12C1-492F-ADA7-FFFF25732F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162" r="7033"/>
          <a:stretch/>
        </p:blipFill>
        <p:spPr>
          <a:xfrm>
            <a:off x="1814" y="0"/>
            <a:ext cx="7685299" cy="68580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22E2F90-C9D1-4C0C-9D1E-D8A08DD8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300" y="1422400"/>
            <a:ext cx="4138386" cy="3780971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/>
              <a:t>Difference Distance Matrix (DDM) for the V2 values Of The Uncleaved Closed S Protein For SARS-CoV-2 (PDB: 6zge)</a:t>
            </a:r>
          </a:p>
        </p:txBody>
      </p:sp>
    </p:spTree>
    <p:extLst>
      <p:ext uri="{BB962C8B-B14F-4D97-AF65-F5344CB8AC3E}">
        <p14:creationId xmlns:p14="http://schemas.microsoft.com/office/powerpoint/2010/main" val="185935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Close-up of circuit board">
            <a:extLst>
              <a:ext uri="{FF2B5EF4-FFF2-40B4-BE49-F238E27FC236}">
                <a16:creationId xmlns:a16="http://schemas.microsoft.com/office/drawing/2014/main" id="{2D73DA0F-7DB4-4B1A-8B34-4F00DA6DD0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/>
          <a:stretch/>
        </p:blipFill>
        <p:spPr>
          <a:xfrm rot="5400000">
            <a:off x="-882513" y="357008"/>
            <a:ext cx="7383503" cy="561848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766533"/>
            <a:ext cx="5046134" cy="1305158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8" y="2315520"/>
            <a:ext cx="4800601" cy="1691216"/>
          </a:xfrm>
        </p:spPr>
        <p:txBody>
          <a:bodyPr/>
          <a:lstStyle/>
          <a:p>
            <a:pPr marL="91440" indent="-365760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https://github.com/MiddlebrookJF/iCompBio-Summer2021</a:t>
            </a:r>
            <a:endParaRPr lang="en-US" dirty="0"/>
          </a:p>
          <a:p>
            <a:pPr marL="91440" indent="-365760"/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MiddlebrookJF@gmail.com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65F7B-4739-4C48-966F-DC0C82710984}"/>
              </a:ext>
            </a:extLst>
          </p:cNvPr>
          <p:cNvSpPr txBox="1"/>
          <p:nvPr/>
        </p:nvSpPr>
        <p:spPr>
          <a:xfrm>
            <a:off x="348670" y="409698"/>
            <a:ext cx="4921135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References:</a:t>
            </a:r>
            <a:endParaRPr lang="en-US" sz="700" b="1" dirty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/>
              <a:t>Hu, B., Guo, H., Zhou, P. </a:t>
            </a:r>
            <a:r>
              <a:rPr lang="en-US" i="1" dirty="0"/>
              <a:t>et al.</a:t>
            </a:r>
            <a:r>
              <a:rPr lang="en-US" dirty="0"/>
              <a:t> Characteristics of SARS-CoV-2 and COVID-19. </a:t>
            </a:r>
            <a:r>
              <a:rPr lang="en-US" i="1" dirty="0"/>
              <a:t>Nat Rev Microbiol</a:t>
            </a:r>
            <a:r>
              <a:rPr lang="en-US" dirty="0"/>
              <a:t> </a:t>
            </a:r>
            <a:r>
              <a:rPr lang="en-US" b="1" dirty="0"/>
              <a:t>19, </a:t>
            </a:r>
            <a:r>
              <a:rPr lang="en-US" dirty="0"/>
              <a:t>141–154 (2021). </a:t>
            </a:r>
            <a:r>
              <a:rPr lang="en-US" dirty="0">
                <a:hlinkClick r:id="rId5"/>
              </a:rPr>
              <a:t>https://doi.org/10.1038/s41579-020-00459-7</a:t>
            </a:r>
            <a:endParaRPr lang="en-US" dirty="0"/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02B5-BD51-4A7D-B477-AEC271B1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8344"/>
            <a:ext cx="9905998" cy="984995"/>
          </a:xfrm>
        </p:spPr>
        <p:txBody>
          <a:bodyPr/>
          <a:lstStyle/>
          <a:p>
            <a:pPr algn="ctr"/>
            <a:r>
              <a:rPr lang="en-US" b="1" dirty="0"/>
              <a:t>Code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6B4610-E15A-4BB0-9586-626B16A1B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46108" y="1301265"/>
            <a:ext cx="8299783" cy="5248391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beve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793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FA361D-71C1-4B25-BAFB-EBBC7863C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899662"/>
              </p:ext>
            </p:extLst>
          </p:nvPr>
        </p:nvGraphicFramePr>
        <p:xfrm>
          <a:off x="1036119" y="400051"/>
          <a:ext cx="10119761" cy="6199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35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3E0E-CBCD-4283-BEF6-F18F27AC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41055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/>
              <a:t>Total Values Of V2 For Proteins At 100 </a:t>
            </a:r>
            <a:br>
              <a:rPr lang="en-US" b="1" cap="none" dirty="0"/>
            </a:br>
            <a:r>
              <a:rPr lang="en-US" b="1" cap="none" dirty="0"/>
              <a:t>And 1000 Projection Sizes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B7533C-C2B6-4417-9BA3-686E908FA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86242"/>
              </p:ext>
            </p:extLst>
          </p:nvPr>
        </p:nvGraphicFramePr>
        <p:xfrm>
          <a:off x="1141411" y="1271588"/>
          <a:ext cx="9906000" cy="5323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130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3E0E-CBCD-4283-BEF6-F18F27AC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41796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/>
              <a:t>Total Values Of V2 For Proteins At 1000 </a:t>
            </a:r>
            <a:br>
              <a:rPr lang="en-US" b="1" cap="none" dirty="0"/>
            </a:br>
            <a:r>
              <a:rPr lang="en-US" b="1" cap="none" dirty="0"/>
              <a:t>And 2000 Projection Sizes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60B27E8-6837-48A2-B370-F0E2D6E8A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942409"/>
              </p:ext>
            </p:extLst>
          </p:nvPr>
        </p:nvGraphicFramePr>
        <p:xfrm>
          <a:off x="1141413" y="1543050"/>
          <a:ext cx="9906000" cy="5106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355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4D23-7D2E-48CD-98DA-4D2E94915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25478"/>
            <a:ext cx="9905998" cy="10782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Protein Structure and</a:t>
            </a:r>
            <a:br>
              <a:rPr lang="en-US" b="1" dirty="0"/>
            </a:br>
            <a:r>
              <a:rPr lang="en-US" b="1" dirty="0"/>
              <a:t>Approximate Domains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0BB68C-8C73-4E90-B642-24F9929ED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60" b="4264"/>
          <a:stretch/>
        </p:blipFill>
        <p:spPr>
          <a:xfrm>
            <a:off x="405733" y="1665099"/>
            <a:ext cx="11380533" cy="4002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0FBD5B-CED2-4858-B20B-5690C77E4FF5}"/>
              </a:ext>
            </a:extLst>
          </p:cNvPr>
          <p:cNvSpPr txBox="1"/>
          <p:nvPr/>
        </p:nvSpPr>
        <p:spPr>
          <a:xfrm>
            <a:off x="9017000" y="5853516"/>
            <a:ext cx="242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[1], </a:t>
            </a:r>
            <a:r>
              <a:rPr lang="en-US" sz="2000" dirty="0"/>
              <a:t>figure</a:t>
            </a:r>
            <a:r>
              <a:rPr lang="en-US" dirty="0"/>
              <a:t> 3a</a:t>
            </a:r>
          </a:p>
        </p:txBody>
      </p:sp>
    </p:spTree>
    <p:extLst>
      <p:ext uri="{BB962C8B-B14F-4D97-AF65-F5344CB8AC3E}">
        <p14:creationId xmlns:p14="http://schemas.microsoft.com/office/powerpoint/2010/main" val="171168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5D7E-D893-4EA6-A007-907C2EE8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7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Change in V2 along RBD-Down Proteins</a:t>
            </a:r>
          </a:p>
        </p:txBody>
      </p:sp>
      <p:pic>
        <p:nvPicPr>
          <p:cNvPr id="5" name="Content Placeholder 4" descr="Change in V2 For S Proteins in RBD-Down Conformation - 6zge, 7lws, 7lyl, and 7kdk at 200 Scanning Length.">
            <a:extLst>
              <a:ext uri="{FF2B5EF4-FFF2-40B4-BE49-F238E27FC236}">
                <a16:creationId xmlns:a16="http://schemas.microsoft.com/office/drawing/2014/main" id="{A0345E38-8609-49C3-A642-33A25EACB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732" y="1562866"/>
            <a:ext cx="8429360" cy="5057616"/>
          </a:xfrm>
        </p:spPr>
      </p:pic>
    </p:spTree>
    <p:extLst>
      <p:ext uri="{BB962C8B-B14F-4D97-AF65-F5344CB8AC3E}">
        <p14:creationId xmlns:p14="http://schemas.microsoft.com/office/powerpoint/2010/main" val="137871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C986-6E9C-45CB-8313-5E7E3ACD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01645"/>
            <a:ext cx="9905998" cy="1085591"/>
          </a:xfrm>
        </p:spPr>
        <p:txBody>
          <a:bodyPr/>
          <a:lstStyle/>
          <a:p>
            <a:pPr algn="ctr"/>
            <a:r>
              <a:rPr lang="en-US" dirty="0"/>
              <a:t>V2 along RBD-Down Proteins at 400 and 600 Scanning lengths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810A33BA-B2D5-40F9-AA4F-ECBC134F77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3" y="2046768"/>
            <a:ext cx="6316747" cy="4038145"/>
          </a:xfrm>
        </p:spPr>
      </p:pic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79C85902-B13D-4741-9398-46C2799F3C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5249" y="2046770"/>
            <a:ext cx="6316750" cy="4038146"/>
          </a:xfrm>
        </p:spPr>
      </p:pic>
    </p:spTree>
    <p:extLst>
      <p:ext uri="{BB962C8B-B14F-4D97-AF65-F5344CB8AC3E}">
        <p14:creationId xmlns:p14="http://schemas.microsoft.com/office/powerpoint/2010/main" val="144111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5D7E-D893-4EA6-A007-907C2EE8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7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Change in V2 at 200 Scan Length for RBD-Up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345E38-8609-49C3-A642-33A25EACB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79732" y="1562866"/>
            <a:ext cx="8429359" cy="5057616"/>
          </a:xfrm>
        </p:spPr>
      </p:pic>
    </p:spTree>
    <p:extLst>
      <p:ext uri="{BB962C8B-B14F-4D97-AF65-F5344CB8AC3E}">
        <p14:creationId xmlns:p14="http://schemas.microsoft.com/office/powerpoint/2010/main" val="769219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266</TotalTime>
  <Words>215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Circuit</vt:lpstr>
      <vt:lpstr>SARS-Cov-2 Spike Protein Analysis using second Vassiliev Measure</vt:lpstr>
      <vt:lpstr>Code Example</vt:lpstr>
      <vt:lpstr>PowerPoint Presentation</vt:lpstr>
      <vt:lpstr>Total Values Of V2 For Proteins At 100  And 1000 Projection Sizes</vt:lpstr>
      <vt:lpstr>Total Values Of V2 For Proteins At 1000  And 2000 Projection Sizes</vt:lpstr>
      <vt:lpstr>Protein Structure and Approximate Domains</vt:lpstr>
      <vt:lpstr>Change in V2 along RBD-Down Proteins</vt:lpstr>
      <vt:lpstr>V2 along RBD-Down Proteins at 400 and 600 Scanning lengths</vt:lpstr>
      <vt:lpstr>Change in V2 at 200 Scan Length for RBD-Up</vt:lpstr>
      <vt:lpstr>V2 along RBD-Up Proteins at 400 and 600 Scanning lengths</vt:lpstr>
      <vt:lpstr>Difference Distance Matrix (DDM) for the V2 values Of The Uncleaved Closed S Protein For SARS-CoV-2 (PDB: 6zge)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Richards, Jeffrey Middleton</dc:creator>
  <cp:lastModifiedBy>Richards, Jeffrey Middleton</cp:lastModifiedBy>
  <cp:revision>100</cp:revision>
  <dcterms:created xsi:type="dcterms:W3CDTF">2021-07-10T19:37:09Z</dcterms:created>
  <dcterms:modified xsi:type="dcterms:W3CDTF">2021-07-19T22:14:23Z</dcterms:modified>
</cp:coreProperties>
</file>