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3" r:id="rId4"/>
    <p:sldId id="259" r:id="rId5"/>
    <p:sldId id="257" r:id="rId6"/>
    <p:sldId id="260" r:id="rId7"/>
    <p:sldId id="258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4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son%20Middlebrook\Documents\iCompBio\Vas-Data\VasFigu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son%20Middlebrook\Documents\iCompBio\Vas-Data\VasFigur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000" dirty="0"/>
              <a:t>Average Standard Deviation: 0.0189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534423581667682E-2"/>
          <c:y val="9.0883760386305301E-2"/>
          <c:w val="0.87378184938421155"/>
          <c:h val="0.77394005307347624"/>
        </c:manualLayout>
      </c:layout>
      <c:barChart>
        <c:barDir val="col"/>
        <c:grouping val="clustered"/>
        <c:varyColors val="0"/>
        <c:ser>
          <c:idx val="0"/>
          <c:order val="0"/>
          <c:tx>
            <c:v>100 Projections</c:v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ProteinVas!$G$2:$G$16</c:f>
              <c:strCache>
                <c:ptCount val="15"/>
                <c:pt idx="0">
                  <c:v>6acd</c:v>
                </c:pt>
                <c:pt idx="1">
                  <c:v>6zge</c:v>
                </c:pt>
                <c:pt idx="2">
                  <c:v>6zgi</c:v>
                </c:pt>
                <c:pt idx="3">
                  <c:v>6zgh</c:v>
                </c:pt>
                <c:pt idx="4">
                  <c:v>6zgg</c:v>
                </c:pt>
                <c:pt idx="5">
                  <c:v>7lws</c:v>
                </c:pt>
                <c:pt idx="6">
                  <c:v>7lwt</c:v>
                </c:pt>
                <c:pt idx="7">
                  <c:v>7lyl</c:v>
                </c:pt>
                <c:pt idx="8">
                  <c:v>7lyn</c:v>
                </c:pt>
                <c:pt idx="9">
                  <c:v>7lww</c:v>
                </c:pt>
                <c:pt idx="10">
                  <c:v>7m8k</c:v>
                </c:pt>
                <c:pt idx="11">
                  <c:v>7kdk</c:v>
                </c:pt>
                <c:pt idx="12">
                  <c:v>6xkl</c:v>
                </c:pt>
                <c:pt idx="13">
                  <c:v>7mjg</c:v>
                </c:pt>
                <c:pt idx="14">
                  <c:v>7krq</c:v>
                </c:pt>
              </c:strCache>
            </c:strRef>
          </c:cat>
          <c:val>
            <c:numRef>
              <c:f>ProteinVas!$H$2:$H$16</c:f>
              <c:numCache>
                <c:formatCode>General</c:formatCode>
                <c:ptCount val="15"/>
                <c:pt idx="0">
                  <c:v>0.22</c:v>
                </c:pt>
                <c:pt idx="1">
                  <c:v>0.08</c:v>
                </c:pt>
                <c:pt idx="2">
                  <c:v>0.185</c:v>
                </c:pt>
                <c:pt idx="3">
                  <c:v>9.7500000000000003E-2</c:v>
                </c:pt>
                <c:pt idx="4">
                  <c:v>0.11250000000000002</c:v>
                </c:pt>
                <c:pt idx="5">
                  <c:v>0.02</c:v>
                </c:pt>
                <c:pt idx="6">
                  <c:v>0.02</c:v>
                </c:pt>
                <c:pt idx="7">
                  <c:v>1.4999999999999999E-2</c:v>
                </c:pt>
                <c:pt idx="8">
                  <c:v>1.4999999999999999E-2</c:v>
                </c:pt>
                <c:pt idx="9">
                  <c:v>0.02</c:v>
                </c:pt>
                <c:pt idx="10">
                  <c:v>0.02</c:v>
                </c:pt>
                <c:pt idx="11">
                  <c:v>2.4999999999999988E-3</c:v>
                </c:pt>
                <c:pt idx="12">
                  <c:v>6.25E-2</c:v>
                </c:pt>
                <c:pt idx="13">
                  <c:v>0.255</c:v>
                </c:pt>
                <c:pt idx="1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DF-4474-A848-4391735021EC}"/>
            </c:ext>
          </c:extLst>
        </c:ser>
        <c:ser>
          <c:idx val="1"/>
          <c:order val="1"/>
          <c:tx>
            <c:v>1000 Projections</c:v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ProteinVas!$G$2:$G$16</c:f>
              <c:strCache>
                <c:ptCount val="15"/>
                <c:pt idx="0">
                  <c:v>6acd</c:v>
                </c:pt>
                <c:pt idx="1">
                  <c:v>6zge</c:v>
                </c:pt>
                <c:pt idx="2">
                  <c:v>6zgi</c:v>
                </c:pt>
                <c:pt idx="3">
                  <c:v>6zgh</c:v>
                </c:pt>
                <c:pt idx="4">
                  <c:v>6zgg</c:v>
                </c:pt>
                <c:pt idx="5">
                  <c:v>7lws</c:v>
                </c:pt>
                <c:pt idx="6">
                  <c:v>7lwt</c:v>
                </c:pt>
                <c:pt idx="7">
                  <c:v>7lyl</c:v>
                </c:pt>
                <c:pt idx="8">
                  <c:v>7lyn</c:v>
                </c:pt>
                <c:pt idx="9">
                  <c:v>7lww</c:v>
                </c:pt>
                <c:pt idx="10">
                  <c:v>7m8k</c:v>
                </c:pt>
                <c:pt idx="11">
                  <c:v>7kdk</c:v>
                </c:pt>
                <c:pt idx="12">
                  <c:v>6xkl</c:v>
                </c:pt>
                <c:pt idx="13">
                  <c:v>7mjg</c:v>
                </c:pt>
                <c:pt idx="14">
                  <c:v>7krq</c:v>
                </c:pt>
              </c:strCache>
            </c:strRef>
          </c:cat>
          <c:val>
            <c:numRef>
              <c:f>ProteinVas!$H$26:$H$40</c:f>
              <c:numCache>
                <c:formatCode>General</c:formatCode>
                <c:ptCount val="15"/>
                <c:pt idx="0">
                  <c:v>0.22600000000000001</c:v>
                </c:pt>
                <c:pt idx="1">
                  <c:v>0.12125</c:v>
                </c:pt>
                <c:pt idx="2">
                  <c:v>0.11616666666666665</c:v>
                </c:pt>
                <c:pt idx="3">
                  <c:v>0.11483333333333334</c:v>
                </c:pt>
                <c:pt idx="4">
                  <c:v>0.12083333333333335</c:v>
                </c:pt>
                <c:pt idx="5">
                  <c:v>1.3999999999999999E-2</c:v>
                </c:pt>
                <c:pt idx="6">
                  <c:v>3.5000000000000005E-3</c:v>
                </c:pt>
                <c:pt idx="7">
                  <c:v>9.8333333333333328E-3</c:v>
                </c:pt>
                <c:pt idx="8">
                  <c:v>3.5000000000000001E-3</c:v>
                </c:pt>
                <c:pt idx="9">
                  <c:v>1.5833333333333335E-2</c:v>
                </c:pt>
                <c:pt idx="10">
                  <c:v>5.0000000000000001E-3</c:v>
                </c:pt>
                <c:pt idx="11">
                  <c:v>9.75E-3</c:v>
                </c:pt>
                <c:pt idx="12">
                  <c:v>4.0000000000000034E-4</c:v>
                </c:pt>
                <c:pt idx="13">
                  <c:v>0.15049999999999999</c:v>
                </c:pt>
                <c:pt idx="14">
                  <c:v>8.7000000000000008E-2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DF-4474-A848-439173502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43577311"/>
        <c:axId val="443577727"/>
      </c:barChart>
      <c:catAx>
        <c:axId val="4435773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Protein Name</a:t>
                </a:r>
              </a:p>
            </c:rich>
          </c:tx>
          <c:layout>
            <c:manualLayout>
              <c:xMode val="edge"/>
              <c:yMode val="edge"/>
              <c:x val="0.44548304058146576"/>
              <c:y val="0.940868721374511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77727"/>
        <c:crosses val="autoZero"/>
        <c:auto val="1"/>
        <c:lblAlgn val="ctr"/>
        <c:lblOffset val="100"/>
        <c:noMultiLvlLbl val="0"/>
      </c:catAx>
      <c:valAx>
        <c:axId val="443577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AVerage</a:t>
                </a:r>
                <a:r>
                  <a:rPr lang="en-US" baseline="0" dirty="0"/>
                  <a:t> Vas (Abs. Value)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77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65155259438724"/>
          <c:y val="9.7404998288257438E-2"/>
          <c:w val="0.19881000677777511"/>
          <c:h val="0.128141284461000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000" b="0" i="0" baseline="0" dirty="0">
                <a:effectLst/>
              </a:rPr>
              <a:t>Average Standard Deviation: 0.00527</a:t>
            </a:r>
            <a:endParaRPr lang="en-US" sz="2000" dirty="0">
              <a:effectLst/>
            </a:endParaRPr>
          </a:p>
        </c:rich>
      </c:tx>
      <c:layout>
        <c:manualLayout>
          <c:xMode val="edge"/>
          <c:yMode val="edge"/>
          <c:x val="0.28563809812235008"/>
          <c:y val="1.58474050831450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26226529376136"/>
          <c:y val="8.8357635815589933E-2"/>
          <c:w val="0.86919907126993745"/>
          <c:h val="0.75640284691129822"/>
        </c:manualLayout>
      </c:layout>
      <c:barChart>
        <c:barDir val="col"/>
        <c:grouping val="clustered"/>
        <c:varyColors val="0"/>
        <c:ser>
          <c:idx val="1"/>
          <c:order val="0"/>
          <c:tx>
            <c:v>1000 Projections</c:v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ProteinVas!$G$26:$G$40</c:f>
              <c:strCache>
                <c:ptCount val="15"/>
                <c:pt idx="0">
                  <c:v>6acd</c:v>
                </c:pt>
                <c:pt idx="1">
                  <c:v>6zge</c:v>
                </c:pt>
                <c:pt idx="2">
                  <c:v>6zgi</c:v>
                </c:pt>
                <c:pt idx="3">
                  <c:v>6zgh</c:v>
                </c:pt>
                <c:pt idx="4">
                  <c:v>6zgg</c:v>
                </c:pt>
                <c:pt idx="5">
                  <c:v>7lws</c:v>
                </c:pt>
                <c:pt idx="6">
                  <c:v>7lwt</c:v>
                </c:pt>
                <c:pt idx="7">
                  <c:v>7lyl</c:v>
                </c:pt>
                <c:pt idx="8">
                  <c:v>7lyn</c:v>
                </c:pt>
                <c:pt idx="9">
                  <c:v>7lww</c:v>
                </c:pt>
                <c:pt idx="10">
                  <c:v>7m8k</c:v>
                </c:pt>
                <c:pt idx="11">
                  <c:v>7kdk</c:v>
                </c:pt>
                <c:pt idx="12">
                  <c:v>6xkl</c:v>
                </c:pt>
                <c:pt idx="13">
                  <c:v>7mjg</c:v>
                </c:pt>
                <c:pt idx="14">
                  <c:v>7krq</c:v>
                </c:pt>
              </c:strCache>
            </c:strRef>
          </c:cat>
          <c:val>
            <c:numRef>
              <c:f>ProteinVas!$H$26:$H$40</c:f>
              <c:numCache>
                <c:formatCode>General</c:formatCode>
                <c:ptCount val="15"/>
                <c:pt idx="0">
                  <c:v>0.22600000000000001</c:v>
                </c:pt>
                <c:pt idx="1">
                  <c:v>0.12125</c:v>
                </c:pt>
                <c:pt idx="2">
                  <c:v>0.11616666666666665</c:v>
                </c:pt>
                <c:pt idx="3">
                  <c:v>0.11483333333333334</c:v>
                </c:pt>
                <c:pt idx="4">
                  <c:v>0.12083333333333335</c:v>
                </c:pt>
                <c:pt idx="5">
                  <c:v>1.3999999999999999E-2</c:v>
                </c:pt>
                <c:pt idx="6">
                  <c:v>3.5000000000000005E-3</c:v>
                </c:pt>
                <c:pt idx="7">
                  <c:v>9.8333333333333328E-3</c:v>
                </c:pt>
                <c:pt idx="8">
                  <c:v>3.5000000000000001E-3</c:v>
                </c:pt>
                <c:pt idx="9">
                  <c:v>1.5833333333333335E-2</c:v>
                </c:pt>
                <c:pt idx="10">
                  <c:v>5.0000000000000001E-3</c:v>
                </c:pt>
                <c:pt idx="11">
                  <c:v>9.75E-3</c:v>
                </c:pt>
                <c:pt idx="12">
                  <c:v>4.0000000000000034E-4</c:v>
                </c:pt>
                <c:pt idx="13">
                  <c:v>0.15049999999999999</c:v>
                </c:pt>
                <c:pt idx="14">
                  <c:v>8.7000000000000008E-2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A6-472E-B1F0-EFB24F5E0839}"/>
            </c:ext>
          </c:extLst>
        </c:ser>
        <c:ser>
          <c:idx val="0"/>
          <c:order val="1"/>
          <c:tx>
            <c:v>2000 Projections</c:v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ProteinVas!$G$26:$G$40</c:f>
              <c:strCache>
                <c:ptCount val="15"/>
                <c:pt idx="0">
                  <c:v>6acd</c:v>
                </c:pt>
                <c:pt idx="1">
                  <c:v>6zge</c:v>
                </c:pt>
                <c:pt idx="2">
                  <c:v>6zgi</c:v>
                </c:pt>
                <c:pt idx="3">
                  <c:v>6zgh</c:v>
                </c:pt>
                <c:pt idx="4">
                  <c:v>6zgg</c:v>
                </c:pt>
                <c:pt idx="5">
                  <c:v>7lws</c:v>
                </c:pt>
                <c:pt idx="6">
                  <c:v>7lwt</c:v>
                </c:pt>
                <c:pt idx="7">
                  <c:v>7lyl</c:v>
                </c:pt>
                <c:pt idx="8">
                  <c:v>7lyn</c:v>
                </c:pt>
                <c:pt idx="9">
                  <c:v>7lww</c:v>
                </c:pt>
                <c:pt idx="10">
                  <c:v>7m8k</c:v>
                </c:pt>
                <c:pt idx="11">
                  <c:v>7kdk</c:v>
                </c:pt>
                <c:pt idx="12">
                  <c:v>6xkl</c:v>
                </c:pt>
                <c:pt idx="13">
                  <c:v>7mjg</c:v>
                </c:pt>
                <c:pt idx="14">
                  <c:v>7krq</c:v>
                </c:pt>
              </c:strCache>
            </c:strRef>
          </c:cat>
          <c:val>
            <c:numRef>
              <c:f>ProteinVas!$H$59:$H$73</c:f>
              <c:numCache>
                <c:formatCode>General</c:formatCode>
                <c:ptCount val="15"/>
                <c:pt idx="0">
                  <c:v>0.217</c:v>
                </c:pt>
                <c:pt idx="1">
                  <c:v>0.111</c:v>
                </c:pt>
                <c:pt idx="2">
                  <c:v>9.7250000000000003E-2</c:v>
                </c:pt>
                <c:pt idx="3">
                  <c:v>0.10174999999999999</c:v>
                </c:pt>
                <c:pt idx="4">
                  <c:v>0.12525</c:v>
                </c:pt>
                <c:pt idx="5">
                  <c:v>1.6E-2</c:v>
                </c:pt>
                <c:pt idx="6">
                  <c:v>1.1250000000000001E-3</c:v>
                </c:pt>
                <c:pt idx="7">
                  <c:v>3.749999999999999E-4</c:v>
                </c:pt>
                <c:pt idx="8">
                  <c:v>8.5000000000000006E-3</c:v>
                </c:pt>
                <c:pt idx="9">
                  <c:v>8.7500000000000008E-3</c:v>
                </c:pt>
                <c:pt idx="10">
                  <c:v>1.175E-2</c:v>
                </c:pt>
                <c:pt idx="11">
                  <c:v>6.2500000000000003E-3</c:v>
                </c:pt>
                <c:pt idx="12">
                  <c:v>7.1250000000000003E-3</c:v>
                </c:pt>
                <c:pt idx="13">
                  <c:v>0.14524999999999999</c:v>
                </c:pt>
                <c:pt idx="14">
                  <c:v>9.5000000000000001E-2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A6-472E-B1F0-EFB24F5E08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43577311"/>
        <c:axId val="443577727"/>
      </c:barChart>
      <c:catAx>
        <c:axId val="4435773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Protein Name</a:t>
                </a:r>
              </a:p>
            </c:rich>
          </c:tx>
          <c:layout>
            <c:manualLayout>
              <c:xMode val="edge"/>
              <c:yMode val="edge"/>
              <c:x val="0.43225277609529578"/>
              <c:y val="0.925052402851960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77727"/>
        <c:crosses val="autoZero"/>
        <c:auto val="1"/>
        <c:lblAlgn val="ctr"/>
        <c:lblOffset val="100"/>
        <c:noMultiLvlLbl val="0"/>
      </c:catAx>
      <c:valAx>
        <c:axId val="443577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Vas (Abs. value)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77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677437916414292"/>
          <c:y val="9.2256790910990163E-2"/>
          <c:w val="0.19881000677777511"/>
          <c:h val="0.14871682329010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60320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471BDA-CF9A-4D5A-968B-40FC59D41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40777B3-B75E-4922-A37C-3C019743C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444371B-289B-4387-9856-366475C89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321A59-77A7-494D-80D1-208E95C2A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824" y="930806"/>
            <a:ext cx="4749800" cy="2278061"/>
          </a:xfrm>
        </p:spPr>
        <p:txBody>
          <a:bodyPr>
            <a:normAutofit/>
          </a:bodyPr>
          <a:lstStyle/>
          <a:p>
            <a:r>
              <a:rPr lang="en-US" sz="3700" dirty="0"/>
              <a:t>SARS-Cov-2 Spike Protein Analysis using second Vassiliev Measure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81BC1-600B-49F7-883C-6575F6EBE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7650" y="3767138"/>
            <a:ext cx="4189412" cy="22780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2BA54-1CB5-4D78-833D-4DE99D4CF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2DB6607A-AE5A-4681-97D6-48D8B5010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E0CE6AA-EF28-43C6-800A-9935291AD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3BFC1E3-1422-4F2B-92EF-9A5231829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82CBF0D0-7E2E-45E8-B887-FECB65B4E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FC2EE57-3A17-49D2-B960-B2151196D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C6054EA-AC38-4659-8DFC-7EA8363CA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D458F22-E3AE-4E1F-84E7-B89DA554D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C8ECD7E-36FA-42E4-8CA2-DCAEFB7B5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05CCF058-4880-4E54-B471-D1668C777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665BE7E0-1D92-4191-8128-69FAB3A6A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2E478E73-D149-4066-8259-CD8344AB9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5D5CD267-26CF-49D3-87EB-1E7BFBD6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2336B37D-C4BA-41F8-B4E7-738E45EE9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49CEB4CD-333D-4D07-94CE-AC797BBF4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E0F2EFE1-B0C9-41C9-9FA9-E770E2D5B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2F6844AA-0827-41A1-BB22-4BD3309AD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235723F-C68A-4A97-A617-3E9A9C22A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AFEB9141-0BDF-4114-AB24-1E01DE03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D54A9BF-75F9-4A83-AA6B-8010BF38A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3288CFAB-D4D6-492A-B462-09BB2BD90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CA9D6FFC-1660-4F40-9FD2-2B33025E4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4A8BA1E-9927-4201-A300-C6B5BED91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22AFD4D4-6AEA-4436-82BC-CB036F87E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B4CA41A4-B77F-444E-A92B-CC601C0BC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865CFF1D-3C70-46D9-97B0-92C70F392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7A04484B-D321-43E1-86DD-F7E32A24B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E2CC12CD-C2A5-40BD-8BE8-66B7A7268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1E3DF86E-AB44-4154-9CA3-C8C02B20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ADC8D582-EB2D-4D38-8823-7FB1FB2BF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011E1CEA-AFFC-42FE-840D-A3B0F8424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76C64EAF-0261-45FA-9F95-0B5364661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EDC58670-805B-4958-AE08-B61E5A73A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1512240B-9829-4107-A85E-DFBEE306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B59441B6-8F55-4566-B5F8-A053A9323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6D062F50-AC49-4E70-92B3-9BCFE1386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1FA0EB50-E8CB-45B4-8ED5-788754F4C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FC507F72-75CE-468E-B348-AE1873E9E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781D34F2-C0B0-4220-BA83-AE4CDC2BE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96D3A3D8-2214-47E2-90DF-EB8E8922E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E5C891BD-8830-427B-A690-1C3D8BAD0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4A3705CB-C3BA-4834-822A-E97C2F8A0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CF22130-7505-4C25-AC49-5DD59EF7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FF560F4-697B-4CC1-9AC8-6C91A8017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7D3216B3-1293-43C4-BBFA-B836E5895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0665B7D-2416-4B87-A001-9EDD0EF63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2EE2432C-262C-4267-930A-BE1A8F6A9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02A3432C-1ED1-4B42-B85C-81EC80B04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4AB4B84-080E-4A9D-99AC-F28468466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668A2CA1-9949-45D9-A81C-AAF5287A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151A1EC-0A92-4424-A8E5-8C32BA81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277D7F09-E974-49B2-B91E-F8B15CF5E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E6FBA352-4C32-4913-BC4F-0D8A3108E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8C63A559-C7FD-4FCC-8318-A8A38535E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17C111DD-1378-41CB-A7B3-240B74EF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CC60EEE-AABB-4099-9403-8A4CDD573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37EE12D4-39A5-483C-9603-F67BC95C2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EB0D59E9-096F-40E0-9841-CEE7D0081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282F10F0-6C2B-496C-8799-79FA8D023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BF5C5BBE-C9CE-403B-A438-0179F6DE4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E934C356-875A-42AE-A732-2D9A0F71D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F01F959B-AD54-406B-B259-33E17530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1F01FC20-9E7F-4CBD-80F4-FC59958C6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347EC5B5-5839-44EA-A8C8-42471CDC4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D116B3BA-0986-427E-B045-486A54F45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69492FD6-3328-4CD2-BF68-A1B7FC0C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Placeholder 10">
            <a:extLst>
              <a:ext uri="{FF2B5EF4-FFF2-40B4-BE49-F238E27FC236}">
                <a16:creationId xmlns:a16="http://schemas.microsoft.com/office/drawing/2014/main" id="{E062009C-CDEA-4A33-A5A4-6A0868A0F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" b="5308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3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3E0E-CBCD-4283-BEF6-F18F27AC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5343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Total Values of V2 for Proteins At 100 </a:t>
            </a:r>
            <a:br>
              <a:rPr lang="en-US" dirty="0"/>
            </a:br>
            <a:r>
              <a:rPr lang="en-US" dirty="0"/>
              <a:t>and 1000 Projection Sizes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B7533C-C2B6-4417-9BA3-686E908FA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641124"/>
              </p:ext>
            </p:extLst>
          </p:nvPr>
        </p:nvGraphicFramePr>
        <p:xfrm>
          <a:off x="1141411" y="1921933"/>
          <a:ext cx="9906000" cy="467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130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3E0E-CBCD-4283-BEF6-F18F27AC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5343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Total Values of V2 for Proteins At 1000 </a:t>
            </a:r>
            <a:br>
              <a:rPr lang="en-US" dirty="0"/>
            </a:br>
            <a:r>
              <a:rPr lang="en-US" dirty="0"/>
              <a:t>and 2000 Projection Sizes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60B27E8-6837-48A2-B370-F0E2D6E8A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661735"/>
              </p:ext>
            </p:extLst>
          </p:nvPr>
        </p:nvGraphicFramePr>
        <p:xfrm>
          <a:off x="1141413" y="1896533"/>
          <a:ext cx="9906000" cy="4753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355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5D7E-D893-4EA6-A007-907C2EE8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7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Change in V2 along RBD-Down Proteins</a:t>
            </a:r>
          </a:p>
        </p:txBody>
      </p:sp>
      <p:pic>
        <p:nvPicPr>
          <p:cNvPr id="5" name="Content Placeholder 4" descr="Change in V2 For S Proteins in RBD-Down Conformation - 6zge, 7lws, 7lyl, and 7kdk at 200 Scanning Length.">
            <a:extLst>
              <a:ext uri="{FF2B5EF4-FFF2-40B4-BE49-F238E27FC236}">
                <a16:creationId xmlns:a16="http://schemas.microsoft.com/office/drawing/2014/main" id="{A0345E38-8609-49C3-A642-33A25EACB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732" y="1562866"/>
            <a:ext cx="8429360" cy="5057616"/>
          </a:xfrm>
        </p:spPr>
      </p:pic>
    </p:spTree>
    <p:extLst>
      <p:ext uri="{BB962C8B-B14F-4D97-AF65-F5344CB8AC3E}">
        <p14:creationId xmlns:p14="http://schemas.microsoft.com/office/powerpoint/2010/main" val="137871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C986-6E9C-45CB-8313-5E7E3ACD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01645"/>
            <a:ext cx="9905998" cy="1085591"/>
          </a:xfrm>
        </p:spPr>
        <p:txBody>
          <a:bodyPr/>
          <a:lstStyle/>
          <a:p>
            <a:pPr algn="ctr"/>
            <a:r>
              <a:rPr lang="en-US" dirty="0"/>
              <a:t>V2 along RBD-Down Proteins at 400 and 600 Scanning lengths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810A33BA-B2D5-40F9-AA4F-ECBC134F77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3" y="2046768"/>
            <a:ext cx="6316747" cy="4038145"/>
          </a:xfrm>
        </p:spPr>
      </p:pic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79C85902-B13D-4741-9398-46C2799F3C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5249" y="2046770"/>
            <a:ext cx="6316750" cy="4038146"/>
          </a:xfrm>
        </p:spPr>
      </p:pic>
    </p:spTree>
    <p:extLst>
      <p:ext uri="{BB962C8B-B14F-4D97-AF65-F5344CB8AC3E}">
        <p14:creationId xmlns:p14="http://schemas.microsoft.com/office/powerpoint/2010/main" val="144111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5D7E-D893-4EA6-A007-907C2EE8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7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Change in V2 at 200 Scan Length for RBD-Up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345E38-8609-49C3-A642-33A25EACB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79732" y="1562866"/>
            <a:ext cx="8429359" cy="5057616"/>
          </a:xfrm>
        </p:spPr>
      </p:pic>
    </p:spTree>
    <p:extLst>
      <p:ext uri="{BB962C8B-B14F-4D97-AF65-F5344CB8AC3E}">
        <p14:creationId xmlns:p14="http://schemas.microsoft.com/office/powerpoint/2010/main" val="76921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C986-6E9C-45CB-8313-5E7E3ACD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73084"/>
            <a:ext cx="9905998" cy="1085591"/>
          </a:xfrm>
        </p:spPr>
        <p:txBody>
          <a:bodyPr/>
          <a:lstStyle/>
          <a:p>
            <a:pPr algn="ctr"/>
            <a:r>
              <a:rPr lang="en-US" dirty="0"/>
              <a:t>V2 along RBD-Up Proteins at 400 and 600 Scanning lengths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0A33BA-B2D5-40F9-AA4F-ECBC134F77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-3" y="2046770"/>
            <a:ext cx="6316747" cy="403814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C85902-B13D-4741-9398-46C2799F3C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5875249" y="2046770"/>
            <a:ext cx="6316750" cy="4038146"/>
          </a:xfrm>
        </p:spPr>
      </p:pic>
    </p:spTree>
    <p:extLst>
      <p:ext uri="{BB962C8B-B14F-4D97-AF65-F5344CB8AC3E}">
        <p14:creationId xmlns:p14="http://schemas.microsoft.com/office/powerpoint/2010/main" val="172756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bstract organic polygons blurred">
            <a:extLst>
              <a:ext uri="{FF2B5EF4-FFF2-40B4-BE49-F238E27FC236}">
                <a16:creationId xmlns:a16="http://schemas.microsoft.com/office/drawing/2014/main" id="{2D73DA0F-7DB4-4B1A-8B34-4F00DA6DD0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5858933" cy="685821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766533"/>
            <a:ext cx="5046134" cy="1305158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9" y="2589839"/>
            <a:ext cx="5046134" cy="362016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93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</TotalTime>
  <Words>100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Tw Cen MT</vt:lpstr>
      <vt:lpstr>Circuit</vt:lpstr>
      <vt:lpstr>SARS-Cov-2 Spike Protein Analysis using second Vassiliev Measure</vt:lpstr>
      <vt:lpstr>Total Values of V2 for Proteins At 100  and 1000 Projection Sizes</vt:lpstr>
      <vt:lpstr>Total Values of V2 for Proteins At 1000  and 2000 Projection Sizes</vt:lpstr>
      <vt:lpstr>Change in V2 along RBD-Down Proteins</vt:lpstr>
      <vt:lpstr>V2 along RBD-Down Proteins at 400 and 600 Scanning lengths</vt:lpstr>
      <vt:lpstr>Change in V2 at 200 Scan Length for RBD-Up</vt:lpstr>
      <vt:lpstr>V2 along RBD-Up Proteins at 400 and 600 Scanning lengths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Richards, Jeffrey Middleton</dc:creator>
  <cp:lastModifiedBy>Richards, Jeffrey Middleton</cp:lastModifiedBy>
  <cp:revision>31</cp:revision>
  <dcterms:created xsi:type="dcterms:W3CDTF">2021-07-10T19:37:09Z</dcterms:created>
  <dcterms:modified xsi:type="dcterms:W3CDTF">2021-07-10T20:30:53Z</dcterms:modified>
</cp:coreProperties>
</file>