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2" r:id="rId5"/>
    <p:sldId id="273" r:id="rId6"/>
    <p:sldId id="274" r:id="rId7"/>
    <p:sldId id="259" r:id="rId8"/>
    <p:sldId id="257" r:id="rId9"/>
    <p:sldId id="260" r:id="rId10"/>
    <p:sldId id="25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idr\source\repos\iCompBio-Summer2021\Vas-Data\Vas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Average Runtime For All Proteins</a:t>
            </a:r>
          </a:p>
        </c:rich>
      </c:tx>
      <c:layout>
        <c:manualLayout>
          <c:xMode val="edge"/>
          <c:yMode val="edge"/>
          <c:x val="0.21898382778012249"/>
          <c:y val="3.482520938677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652263964697119E-2"/>
          <c:y val="0.14014912738574462"/>
          <c:w val="0.87314343288706198"/>
          <c:h val="0.6802900606045746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ProteinVas!$Q$78</c:f>
              <c:strCache>
                <c:ptCount val="1"/>
                <c:pt idx="0">
                  <c:v>Runtime in Minutes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6350" h="88900"/>
              <a:bevelB w="88900" h="635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ProteinVas!$P$79:$P$83</c:f>
              <c:strCache>
                <c:ptCount val="5"/>
                <c:pt idx="0">
                  <c:v>100 Projections</c:v>
                </c:pt>
                <c:pt idx="1">
                  <c:v>1000 Projections</c:v>
                </c:pt>
                <c:pt idx="2">
                  <c:v>2000 Projections</c:v>
                </c:pt>
                <c:pt idx="3">
                  <c:v>600 Scanlength</c:v>
                </c:pt>
                <c:pt idx="4">
                  <c:v>200, 400, 600 Scan</c:v>
                </c:pt>
              </c:strCache>
            </c:strRef>
          </c:cat>
          <c:val>
            <c:numRef>
              <c:f>ProteinVas!$Q$79:$Q$83</c:f>
              <c:numCache>
                <c:formatCode>General</c:formatCode>
                <c:ptCount val="5"/>
                <c:pt idx="0">
                  <c:v>45.389166666666668</c:v>
                </c:pt>
                <c:pt idx="1">
                  <c:v>146.55070921985816</c:v>
                </c:pt>
                <c:pt idx="2">
                  <c:v>267.57727272727271</c:v>
                </c:pt>
                <c:pt idx="3">
                  <c:v>570.99763619506246</c:v>
                </c:pt>
                <c:pt idx="4">
                  <c:v>1055.9942038605554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D-4DED-BF74-C458F3C77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70"/>
        <c:shape val="box"/>
        <c:axId val="1916327727"/>
        <c:axId val="1916325231"/>
        <c:axId val="0"/>
      </c:bar3DChart>
      <c:catAx>
        <c:axId val="1916327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Projections / Scan Type</a:t>
                </a:r>
              </a:p>
            </c:rich>
          </c:tx>
          <c:layout>
            <c:manualLayout>
              <c:xMode val="edge"/>
              <c:yMode val="edge"/>
              <c:x val="0.32688074352744106"/>
              <c:y val="0.938574234313170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325231"/>
        <c:crosses val="autoZero"/>
        <c:auto val="1"/>
        <c:lblAlgn val="ctr"/>
        <c:lblOffset val="100"/>
        <c:noMultiLvlLbl val="0"/>
      </c:catAx>
      <c:valAx>
        <c:axId val="191632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Runtime in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32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dirty="0"/>
              <a:t>Average Standard Deviation: 0.0189</a:t>
            </a:r>
          </a:p>
        </c:rich>
      </c:tx>
      <c:layout>
        <c:manualLayout>
          <c:xMode val="edge"/>
          <c:yMode val="edge"/>
          <c:x val="0.41199353926912979"/>
          <c:y val="0.12386771413807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34423581667682E-2"/>
          <c:y val="9.0883760386305301E-2"/>
          <c:w val="0.89120916616192203"/>
          <c:h val="0.77394005307347624"/>
        </c:manualLayout>
      </c:layout>
      <c:barChart>
        <c:barDir val="col"/>
        <c:grouping val="clustered"/>
        <c:varyColors val="0"/>
        <c:ser>
          <c:idx val="0"/>
          <c:order val="0"/>
          <c:tx>
            <c:v>100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ProteinVas!$H$2:$H$16</c:f>
              <c:numCache>
                <c:formatCode>General</c:formatCode>
                <c:ptCount val="15"/>
                <c:pt idx="0">
                  <c:v>0.22</c:v>
                </c:pt>
                <c:pt idx="1">
                  <c:v>0.08</c:v>
                </c:pt>
                <c:pt idx="2">
                  <c:v>0.185</c:v>
                </c:pt>
                <c:pt idx="3">
                  <c:v>9.7500000000000003E-2</c:v>
                </c:pt>
                <c:pt idx="4">
                  <c:v>0.11250000000000002</c:v>
                </c:pt>
                <c:pt idx="5">
                  <c:v>0.02</c:v>
                </c:pt>
                <c:pt idx="6">
                  <c:v>0.02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0.02</c:v>
                </c:pt>
                <c:pt idx="10">
                  <c:v>0.02</c:v>
                </c:pt>
                <c:pt idx="11">
                  <c:v>2.4999999999999988E-3</c:v>
                </c:pt>
                <c:pt idx="12">
                  <c:v>6.25E-2</c:v>
                </c:pt>
                <c:pt idx="13">
                  <c:v>0.255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F-4474-A848-4391735021EC}"/>
            </c:ext>
          </c:extLst>
        </c:ser>
        <c:ser>
          <c:idx val="1"/>
          <c:order val="1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F-4474-A848-43917350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Protein Name</a:t>
                </a:r>
              </a:p>
            </c:rich>
          </c:tx>
          <c:layout>
            <c:manualLayout>
              <c:xMode val="edge"/>
              <c:yMode val="edge"/>
              <c:x val="0.44548304058146576"/>
              <c:y val="0.94086872137451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err="1"/>
                  <a:t>AVerage</a:t>
                </a:r>
                <a:r>
                  <a:rPr lang="en-US" b="1" baseline="0" dirty="0"/>
                  <a:t> V2 (Abs. Value)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5155259438724"/>
          <c:y val="9.7404998288257438E-2"/>
          <c:w val="0.19881000677777511"/>
          <c:h val="0.12814128446100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i="0" baseline="0" dirty="0">
                <a:effectLst/>
              </a:rPr>
              <a:t>Average Standard Deviation: 0.00527</a:t>
            </a:r>
            <a:endParaRPr lang="en-US" sz="2000" dirty="0">
              <a:effectLst/>
            </a:endParaRPr>
          </a:p>
        </c:rich>
      </c:tx>
      <c:layout>
        <c:manualLayout>
          <c:xMode val="edge"/>
          <c:yMode val="edge"/>
          <c:x val="0.28563809812235008"/>
          <c:y val="7.1053438074321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6226529376136"/>
          <c:y val="4.8565718834480714E-2"/>
          <c:w val="0.8833016353725015"/>
          <c:h val="0.79619470230967404"/>
        </c:manualLayout>
      </c:layout>
      <c:barChart>
        <c:barDir val="col"/>
        <c:grouping val="clustered"/>
        <c:varyColors val="0"/>
        <c:ser>
          <c:idx val="1"/>
          <c:order val="0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6-472E-B1F0-EFB24F5E0839}"/>
            </c:ext>
          </c:extLst>
        </c:ser>
        <c:ser>
          <c:idx val="0"/>
          <c:order val="1"/>
          <c:tx>
            <c:v>2000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ProteinVas!$H$59:$H$73</c:f>
              <c:numCache>
                <c:formatCode>General</c:formatCode>
                <c:ptCount val="15"/>
                <c:pt idx="0">
                  <c:v>0.217</c:v>
                </c:pt>
                <c:pt idx="1">
                  <c:v>0.111</c:v>
                </c:pt>
                <c:pt idx="2">
                  <c:v>9.7250000000000003E-2</c:v>
                </c:pt>
                <c:pt idx="3">
                  <c:v>0.10174999999999999</c:v>
                </c:pt>
                <c:pt idx="4">
                  <c:v>0.12525</c:v>
                </c:pt>
                <c:pt idx="5">
                  <c:v>1.6E-2</c:v>
                </c:pt>
                <c:pt idx="6">
                  <c:v>1.1250000000000001E-3</c:v>
                </c:pt>
                <c:pt idx="7">
                  <c:v>3.749999999999999E-4</c:v>
                </c:pt>
                <c:pt idx="8">
                  <c:v>8.5000000000000006E-3</c:v>
                </c:pt>
                <c:pt idx="9">
                  <c:v>8.7500000000000008E-3</c:v>
                </c:pt>
                <c:pt idx="10">
                  <c:v>1.175E-2</c:v>
                </c:pt>
                <c:pt idx="11">
                  <c:v>6.2500000000000003E-3</c:v>
                </c:pt>
                <c:pt idx="12">
                  <c:v>7.1250000000000003E-3</c:v>
                </c:pt>
                <c:pt idx="13">
                  <c:v>0.14524999999999999</c:v>
                </c:pt>
                <c:pt idx="1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6-472E-B1F0-EFB24F5E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Protein Name</a:t>
                </a:r>
              </a:p>
            </c:rich>
          </c:tx>
          <c:layout>
            <c:manualLayout>
              <c:xMode val="edge"/>
              <c:yMode val="edge"/>
              <c:x val="0.43225277609529578"/>
              <c:y val="0.92505240285196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Average V2 (Abs. value)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51796890773281"/>
          <c:y val="4.7490827983194192E-2"/>
          <c:w val="0.19881000677777511"/>
          <c:h val="0.1586647775951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032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idrichards/iCompBio-Summer202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jmidrichards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21A59-77A7-494D-80D1-208E95C2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824" y="9526"/>
            <a:ext cx="4749800" cy="3199342"/>
          </a:xfrm>
        </p:spPr>
        <p:txBody>
          <a:bodyPr>
            <a:normAutofit/>
          </a:bodyPr>
          <a:lstStyle/>
          <a:p>
            <a:r>
              <a:rPr lang="en-US" sz="3700" dirty="0"/>
              <a:t>SARS-Cov-2 Spike Protein Analysis using second Vassiliev Measure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1BC1-600B-49F7-883C-6575F6EB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650" y="3767138"/>
            <a:ext cx="4189412" cy="22780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E062009C-CDEA-4A33-A5A4-6A0868A0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530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084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RBD-Up Proteins at 400 and 600 Scanning lengths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3" y="2046770"/>
            <a:ext cx="6316747" cy="40381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7275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5858933" cy="68582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66533"/>
            <a:ext cx="5046134" cy="130515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2589839"/>
            <a:ext cx="4611758" cy="3620161"/>
          </a:xfrm>
        </p:spPr>
        <p:txBody>
          <a:bodyPr/>
          <a:lstStyle/>
          <a:p>
            <a:pPr marL="91440" indent="-365760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https://github.com/jmidrichards/iCompBio-Summer2021</a:t>
            </a:r>
            <a:endParaRPr lang="en-US" dirty="0"/>
          </a:p>
          <a:p>
            <a:pPr marL="91440" indent="-365760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jmidrichards@gmail.com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02B5-BD51-4A7D-B477-AEC271B1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8344"/>
            <a:ext cx="9905998" cy="984995"/>
          </a:xfrm>
        </p:spPr>
        <p:txBody>
          <a:bodyPr/>
          <a:lstStyle/>
          <a:p>
            <a:pPr algn="ctr"/>
            <a:r>
              <a:rPr lang="en-US" b="1" dirty="0"/>
              <a:t>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B4610-E15A-4BB0-9586-626B16A1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46108" y="1301265"/>
            <a:ext cx="8299783" cy="5248391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beve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A361D-71C1-4B25-BAFB-EBBC7863C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899662"/>
              </p:ext>
            </p:extLst>
          </p:nvPr>
        </p:nvGraphicFramePr>
        <p:xfrm>
          <a:off x="1036119" y="400051"/>
          <a:ext cx="10119761" cy="619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1055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Total Values Of V2 For Proteins At 100 </a:t>
            </a:r>
            <a:br>
              <a:rPr lang="en-US" b="1" cap="none" dirty="0"/>
            </a:br>
            <a:r>
              <a:rPr lang="en-US" b="1" cap="none" dirty="0"/>
              <a:t>And 1000 Projection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7533C-C2B6-4417-9BA3-686E908F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86242"/>
              </p:ext>
            </p:extLst>
          </p:nvPr>
        </p:nvGraphicFramePr>
        <p:xfrm>
          <a:off x="1141411" y="1271588"/>
          <a:ext cx="9906000" cy="532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30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4179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/>
              <a:t>Total Values Of V2 For Proteins At 1000 </a:t>
            </a:r>
            <a:br>
              <a:rPr lang="en-US" b="1" cap="none" dirty="0"/>
            </a:br>
            <a:r>
              <a:rPr lang="en-US" b="1" cap="none" dirty="0"/>
              <a:t>And 2000 Projection Sizes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0B27E8-6837-48A2-B370-F0E2D6E8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42409"/>
              </p:ext>
            </p:extLst>
          </p:nvPr>
        </p:nvGraphicFramePr>
        <p:xfrm>
          <a:off x="1141413" y="1543050"/>
          <a:ext cx="9906000" cy="510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55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D23-7D2E-48CD-98DA-4D2E9491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Protein Structure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4F13-FA89-4BB9-BE9D-33722F0F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Receptor Binding Domain (</a:t>
            </a:r>
            <a:r>
              <a:rPr lang="en-US" u="sng" dirty="0"/>
              <a:t>RBD</a:t>
            </a:r>
            <a:r>
              <a:rPr lang="en-US" dirty="0"/>
              <a:t>) is at amino acids 327-529</a:t>
            </a:r>
          </a:p>
        </p:txBody>
      </p:sp>
    </p:spTree>
    <p:extLst>
      <p:ext uri="{BB962C8B-B14F-4D97-AF65-F5344CB8AC3E}">
        <p14:creationId xmlns:p14="http://schemas.microsoft.com/office/powerpoint/2010/main" val="171168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along RBD-Down Proteins</a:t>
            </a:r>
          </a:p>
        </p:txBody>
      </p:sp>
      <p:pic>
        <p:nvPicPr>
          <p:cNvPr id="5" name="Content Placeholder 4" descr="Change in V2 For S Proteins in RBD-Down Conformation - 6zge, 7lws, 7lyl, and 7kdk at 200 Scanning Length.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32" y="1562866"/>
            <a:ext cx="8429360" cy="5057616"/>
          </a:xfrm>
        </p:spPr>
      </p:pic>
    </p:spTree>
    <p:extLst>
      <p:ext uri="{BB962C8B-B14F-4D97-AF65-F5344CB8AC3E}">
        <p14:creationId xmlns:p14="http://schemas.microsoft.com/office/powerpoint/2010/main" val="137871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1645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RBD-Down Proteins at 400 and 600 Scanning lengths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" y="2046768"/>
            <a:ext cx="6316747" cy="403814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4411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at 200 Scan Length for RBD-Up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79732" y="1562866"/>
            <a:ext cx="8429359" cy="5057616"/>
          </a:xfrm>
        </p:spPr>
      </p:pic>
    </p:spTree>
    <p:extLst>
      <p:ext uri="{BB962C8B-B14F-4D97-AF65-F5344CB8AC3E}">
        <p14:creationId xmlns:p14="http://schemas.microsoft.com/office/powerpoint/2010/main" val="76921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145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SARS-Cov-2 Spike Protein Analysis using second Vassiliev Measure</vt:lpstr>
      <vt:lpstr>Code Example</vt:lpstr>
      <vt:lpstr>PowerPoint Presentation</vt:lpstr>
      <vt:lpstr>Total Values Of V2 For Proteins At 100  And 1000 Projection Sizes</vt:lpstr>
      <vt:lpstr>Total Values Of V2 For Proteins At 1000  And 2000 Projection Sizes</vt:lpstr>
      <vt:lpstr>Protein Structure and Domains</vt:lpstr>
      <vt:lpstr>Change in V2 along RBD-Down Proteins</vt:lpstr>
      <vt:lpstr>V2 along RBD-Down Proteins at 400 and 600 Scanning lengths</vt:lpstr>
      <vt:lpstr>Change in V2 at 200 Scan Length for RBD-Up</vt:lpstr>
      <vt:lpstr>V2 along RBD-Up Proteins at 400 and 600 Scanning lengths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Jeffrey Middleton</dc:creator>
  <cp:lastModifiedBy>Richards, Jeffrey Middleton</cp:lastModifiedBy>
  <cp:revision>69</cp:revision>
  <dcterms:created xsi:type="dcterms:W3CDTF">2021-07-10T19:37:09Z</dcterms:created>
  <dcterms:modified xsi:type="dcterms:W3CDTF">2021-07-11T21:58:07Z</dcterms:modified>
</cp:coreProperties>
</file>