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59" r:id="rId6"/>
    <p:sldId id="257" r:id="rId7"/>
    <p:sldId id="260" r:id="rId8"/>
    <p:sldId id="25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on%20Middlebrook\Documents\iCompBio\Vas-Data\Vas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dirty="0"/>
              <a:t>Average Standard Deviation: 0.0189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34423581667682E-2"/>
          <c:y val="9.0883760386305301E-2"/>
          <c:w val="0.87378184938421155"/>
          <c:h val="0.77394005307347624"/>
        </c:manualLayout>
      </c:layout>
      <c:barChart>
        <c:barDir val="col"/>
        <c:grouping val="clustered"/>
        <c:varyColors val="0"/>
        <c:ser>
          <c:idx val="0"/>
          <c:order val="0"/>
          <c:tx>
            <c:v>100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ProteinVas!$H$2:$H$16</c:f>
              <c:numCache>
                <c:formatCode>General</c:formatCode>
                <c:ptCount val="15"/>
                <c:pt idx="0">
                  <c:v>0.22</c:v>
                </c:pt>
                <c:pt idx="1">
                  <c:v>0.08</c:v>
                </c:pt>
                <c:pt idx="2">
                  <c:v>0.185</c:v>
                </c:pt>
                <c:pt idx="3">
                  <c:v>9.7500000000000003E-2</c:v>
                </c:pt>
                <c:pt idx="4">
                  <c:v>0.11250000000000002</c:v>
                </c:pt>
                <c:pt idx="5">
                  <c:v>0.02</c:v>
                </c:pt>
                <c:pt idx="6">
                  <c:v>0.02</c:v>
                </c:pt>
                <c:pt idx="7">
                  <c:v>1.4999999999999999E-2</c:v>
                </c:pt>
                <c:pt idx="8">
                  <c:v>1.4999999999999999E-2</c:v>
                </c:pt>
                <c:pt idx="9">
                  <c:v>0.02</c:v>
                </c:pt>
                <c:pt idx="10">
                  <c:v>0.02</c:v>
                </c:pt>
                <c:pt idx="11">
                  <c:v>2.4999999999999988E-3</c:v>
                </c:pt>
                <c:pt idx="12">
                  <c:v>6.25E-2</c:v>
                </c:pt>
                <c:pt idx="13">
                  <c:v>0.255</c:v>
                </c:pt>
                <c:pt idx="1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F-4474-A848-4391735021EC}"/>
            </c:ext>
          </c:extLst>
        </c:ser>
        <c:ser>
          <c:idx val="1"/>
          <c:order val="1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ProteinVas!$G$2:$G$16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F-4474-A848-439173502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Protein Name</a:t>
                </a:r>
              </a:p>
            </c:rich>
          </c:tx>
          <c:layout>
            <c:manualLayout>
              <c:xMode val="edge"/>
              <c:yMode val="edge"/>
              <c:x val="0.44548304058146576"/>
              <c:y val="0.94086872137451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AVerage</a:t>
                </a:r>
                <a:r>
                  <a:rPr lang="en-US" baseline="0" dirty="0"/>
                  <a:t> Vas (Abs. Value)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5155259438724"/>
          <c:y val="9.7404998288257438E-2"/>
          <c:w val="0.19881000677777511"/>
          <c:h val="0.128141284461000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i="0" baseline="0" dirty="0">
                <a:effectLst/>
              </a:rPr>
              <a:t>Average Standard Deviation: 0.00527</a:t>
            </a:r>
            <a:endParaRPr lang="en-US" sz="2000" dirty="0">
              <a:effectLst/>
            </a:endParaRPr>
          </a:p>
        </c:rich>
      </c:tx>
      <c:layout>
        <c:manualLayout>
          <c:xMode val="edge"/>
          <c:yMode val="edge"/>
          <c:x val="0.28563809812235008"/>
          <c:y val="1.5847405083145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6226529376136"/>
          <c:y val="8.8357635815589933E-2"/>
          <c:w val="0.86919907126993745"/>
          <c:h val="0.75640284691129822"/>
        </c:manualLayout>
      </c:layout>
      <c:barChart>
        <c:barDir val="col"/>
        <c:grouping val="clustered"/>
        <c:varyColors val="0"/>
        <c:ser>
          <c:idx val="1"/>
          <c:order val="0"/>
          <c:tx>
            <c:v>1000 Projections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ProteinVas!$H$26:$H$40</c:f>
              <c:numCache>
                <c:formatCode>General</c:formatCode>
                <c:ptCount val="15"/>
                <c:pt idx="0">
                  <c:v>0.22600000000000001</c:v>
                </c:pt>
                <c:pt idx="1">
                  <c:v>0.12125</c:v>
                </c:pt>
                <c:pt idx="2">
                  <c:v>0.11616666666666665</c:v>
                </c:pt>
                <c:pt idx="3">
                  <c:v>0.11483333333333334</c:v>
                </c:pt>
                <c:pt idx="4">
                  <c:v>0.12083333333333335</c:v>
                </c:pt>
                <c:pt idx="5">
                  <c:v>1.3999999999999999E-2</c:v>
                </c:pt>
                <c:pt idx="6">
                  <c:v>3.5000000000000005E-3</c:v>
                </c:pt>
                <c:pt idx="7">
                  <c:v>9.8333333333333328E-3</c:v>
                </c:pt>
                <c:pt idx="8">
                  <c:v>3.5000000000000001E-3</c:v>
                </c:pt>
                <c:pt idx="9">
                  <c:v>1.5833333333333335E-2</c:v>
                </c:pt>
                <c:pt idx="10">
                  <c:v>5.0000000000000001E-3</c:v>
                </c:pt>
                <c:pt idx="11">
                  <c:v>9.75E-3</c:v>
                </c:pt>
                <c:pt idx="12">
                  <c:v>4.0000000000000034E-4</c:v>
                </c:pt>
                <c:pt idx="13">
                  <c:v>0.15049999999999999</c:v>
                </c:pt>
                <c:pt idx="14">
                  <c:v>8.7000000000000008E-2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6-472E-B1F0-EFB24F5E0839}"/>
            </c:ext>
          </c:extLst>
        </c:ser>
        <c:ser>
          <c:idx val="0"/>
          <c:order val="1"/>
          <c:tx>
            <c:v>2000 Projections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ProteinVas!$G$26:$G$40</c:f>
              <c:strCache>
                <c:ptCount val="15"/>
                <c:pt idx="0">
                  <c:v>6acd</c:v>
                </c:pt>
                <c:pt idx="1">
                  <c:v>6zge</c:v>
                </c:pt>
                <c:pt idx="2">
                  <c:v>6zgi</c:v>
                </c:pt>
                <c:pt idx="3">
                  <c:v>6zgh</c:v>
                </c:pt>
                <c:pt idx="4">
                  <c:v>6zgg</c:v>
                </c:pt>
                <c:pt idx="5">
                  <c:v>7lws</c:v>
                </c:pt>
                <c:pt idx="6">
                  <c:v>7lwt</c:v>
                </c:pt>
                <c:pt idx="7">
                  <c:v>7lyl</c:v>
                </c:pt>
                <c:pt idx="8">
                  <c:v>7lyn</c:v>
                </c:pt>
                <c:pt idx="9">
                  <c:v>7lww</c:v>
                </c:pt>
                <c:pt idx="10">
                  <c:v>7m8k</c:v>
                </c:pt>
                <c:pt idx="11">
                  <c:v>7kdk</c:v>
                </c:pt>
                <c:pt idx="12">
                  <c:v>6xkl</c:v>
                </c:pt>
                <c:pt idx="13">
                  <c:v>7mjg</c:v>
                </c:pt>
                <c:pt idx="14">
                  <c:v>7krq</c:v>
                </c:pt>
              </c:strCache>
            </c:strRef>
          </c:cat>
          <c:val>
            <c:numRef>
              <c:f>ProteinVas!$H$59:$H$73</c:f>
              <c:numCache>
                <c:formatCode>General</c:formatCode>
                <c:ptCount val="15"/>
                <c:pt idx="0">
                  <c:v>0.217</c:v>
                </c:pt>
                <c:pt idx="1">
                  <c:v>0.111</c:v>
                </c:pt>
                <c:pt idx="2">
                  <c:v>9.7250000000000003E-2</c:v>
                </c:pt>
                <c:pt idx="3">
                  <c:v>0.10174999999999999</c:v>
                </c:pt>
                <c:pt idx="4">
                  <c:v>0.12525</c:v>
                </c:pt>
                <c:pt idx="5">
                  <c:v>1.6E-2</c:v>
                </c:pt>
                <c:pt idx="6">
                  <c:v>1.1250000000000001E-3</c:v>
                </c:pt>
                <c:pt idx="7">
                  <c:v>3.749999999999999E-4</c:v>
                </c:pt>
                <c:pt idx="8">
                  <c:v>8.5000000000000006E-3</c:v>
                </c:pt>
                <c:pt idx="9">
                  <c:v>8.7500000000000008E-3</c:v>
                </c:pt>
                <c:pt idx="10">
                  <c:v>1.175E-2</c:v>
                </c:pt>
                <c:pt idx="11">
                  <c:v>6.2500000000000003E-3</c:v>
                </c:pt>
                <c:pt idx="12">
                  <c:v>7.1250000000000003E-3</c:v>
                </c:pt>
                <c:pt idx="13">
                  <c:v>0.14524999999999999</c:v>
                </c:pt>
                <c:pt idx="14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6-472E-B1F0-EFB24F5E08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3577311"/>
        <c:axId val="443577727"/>
      </c:barChart>
      <c:catAx>
        <c:axId val="44357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Protein Name</a:t>
                </a:r>
              </a:p>
            </c:rich>
          </c:tx>
          <c:layout>
            <c:manualLayout>
              <c:xMode val="edge"/>
              <c:yMode val="edge"/>
              <c:x val="0.43225277609529578"/>
              <c:y val="0.92505240285196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727"/>
        <c:crosses val="autoZero"/>
        <c:auto val="1"/>
        <c:lblAlgn val="ctr"/>
        <c:lblOffset val="100"/>
        <c:noMultiLvlLbl val="0"/>
      </c:catAx>
      <c:valAx>
        <c:axId val="44357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Vas (Abs. value)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57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77437916414292"/>
          <c:y val="9.2256790910990163E-2"/>
          <c:w val="0.19881000677777511"/>
          <c:h val="0.14871682329010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6032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21A59-77A7-494D-80D1-208E95C2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824" y="9526"/>
            <a:ext cx="4749800" cy="3199342"/>
          </a:xfrm>
        </p:spPr>
        <p:txBody>
          <a:bodyPr>
            <a:normAutofit/>
          </a:bodyPr>
          <a:lstStyle/>
          <a:p>
            <a:r>
              <a:rPr lang="en-US" sz="3700" dirty="0"/>
              <a:t>SARS-Cov-2 Spike Protein Analysis using second Vassiliev Measure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81BC1-600B-49F7-883C-6575F6EB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7650" y="3767138"/>
            <a:ext cx="4189412" cy="22780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E062009C-CDEA-4A33-A5A4-6A0868A0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530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3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Total Values of V2 for Proteins At 100 </a:t>
            </a:r>
            <a:br>
              <a:rPr lang="en-US" dirty="0"/>
            </a:br>
            <a:r>
              <a:rPr lang="en-US" dirty="0"/>
              <a:t>and 1000 Projection Sizes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7533C-C2B6-4417-9BA3-686E908FA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41124"/>
              </p:ext>
            </p:extLst>
          </p:nvPr>
        </p:nvGraphicFramePr>
        <p:xfrm>
          <a:off x="1141411" y="1921933"/>
          <a:ext cx="99060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3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E0E-CBCD-4283-BEF6-F18F27A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3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Total Values of V2 for Proteins At 1000 </a:t>
            </a:r>
            <a:br>
              <a:rPr lang="en-US" dirty="0"/>
            </a:br>
            <a:r>
              <a:rPr lang="en-US" dirty="0"/>
              <a:t>and 2000 Projection Sizes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0B27E8-6837-48A2-B370-F0E2D6E8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61735"/>
              </p:ext>
            </p:extLst>
          </p:nvPr>
        </p:nvGraphicFramePr>
        <p:xfrm>
          <a:off x="1141413" y="1896533"/>
          <a:ext cx="9906000" cy="475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35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D23-7D2E-48CD-98DA-4D2E9491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Protein Structure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4F13-FA89-4BB9-BE9D-33722F0F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Receptor Binding Domain (</a:t>
            </a:r>
            <a:r>
              <a:rPr lang="en-US" u="sng" dirty="0"/>
              <a:t>RBD</a:t>
            </a:r>
            <a:r>
              <a:rPr lang="en-US" dirty="0"/>
              <a:t>) is at amino acids 327-529</a:t>
            </a:r>
          </a:p>
        </p:txBody>
      </p:sp>
    </p:spTree>
    <p:extLst>
      <p:ext uri="{BB962C8B-B14F-4D97-AF65-F5344CB8AC3E}">
        <p14:creationId xmlns:p14="http://schemas.microsoft.com/office/powerpoint/2010/main" val="17116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along RBD-Down Proteins</a:t>
            </a:r>
          </a:p>
        </p:txBody>
      </p:sp>
      <p:pic>
        <p:nvPicPr>
          <p:cNvPr id="5" name="Content Placeholder 4" descr="Change in V2 For S Proteins in RBD-Down Conformation - 6zge, 7lws, 7lyl, and 7kdk at 200 Scanning Length.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732" y="1562866"/>
            <a:ext cx="8429360" cy="5057616"/>
          </a:xfrm>
        </p:spPr>
      </p:pic>
    </p:spTree>
    <p:extLst>
      <p:ext uri="{BB962C8B-B14F-4D97-AF65-F5344CB8AC3E}">
        <p14:creationId xmlns:p14="http://schemas.microsoft.com/office/powerpoint/2010/main" val="137871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1645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RBD-Down Proteins at 400 and 600 Scanning lengths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" y="2046768"/>
            <a:ext cx="6316747" cy="403814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44111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D7E-D893-4EA6-A007-907C2EE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Change in V2 at 200 Scan Length for RBD-Up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45E38-8609-49C3-A642-33A25EAC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79732" y="1562866"/>
            <a:ext cx="8429359" cy="5057616"/>
          </a:xfrm>
        </p:spPr>
      </p:pic>
    </p:spTree>
    <p:extLst>
      <p:ext uri="{BB962C8B-B14F-4D97-AF65-F5344CB8AC3E}">
        <p14:creationId xmlns:p14="http://schemas.microsoft.com/office/powerpoint/2010/main" val="76921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C986-6E9C-45CB-8313-5E7E3AC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3084"/>
            <a:ext cx="9905998" cy="1085591"/>
          </a:xfrm>
        </p:spPr>
        <p:txBody>
          <a:bodyPr/>
          <a:lstStyle/>
          <a:p>
            <a:pPr algn="ctr"/>
            <a:r>
              <a:rPr lang="en-US" dirty="0"/>
              <a:t>V2 along RBD-Up Proteins at 400 and 600 Scanning lengths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A33BA-B2D5-40F9-AA4F-ECBC134F7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-3" y="2046770"/>
            <a:ext cx="6316747" cy="40381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85902-B13D-4741-9398-46C2799F3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875249" y="2046770"/>
            <a:ext cx="6316750" cy="4038146"/>
          </a:xfrm>
        </p:spPr>
      </p:pic>
    </p:spTree>
    <p:extLst>
      <p:ext uri="{BB962C8B-B14F-4D97-AF65-F5344CB8AC3E}">
        <p14:creationId xmlns:p14="http://schemas.microsoft.com/office/powerpoint/2010/main" val="172756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5858933" cy="68582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766533"/>
            <a:ext cx="5046134" cy="130515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2589839"/>
            <a:ext cx="5046134" cy="36201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115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Circuit</vt:lpstr>
      <vt:lpstr>SARS-Cov-2 Spike Protein Analysis using second Vassiliev Measure</vt:lpstr>
      <vt:lpstr>Total Values of V2 for Proteins At 100  and 1000 Projection Sizes</vt:lpstr>
      <vt:lpstr>Total Values of V2 for Proteins At 1000  and 2000 Projection Sizes</vt:lpstr>
      <vt:lpstr>Protein Structure and Domains</vt:lpstr>
      <vt:lpstr>Change in V2 along RBD-Down Proteins</vt:lpstr>
      <vt:lpstr>V2 along RBD-Down Proteins at 400 and 600 Scanning lengths</vt:lpstr>
      <vt:lpstr>Change in V2 at 200 Scan Length for RBD-Up</vt:lpstr>
      <vt:lpstr>V2 along RBD-Up Proteins at 400 and 600 Scanning lengths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Richards, Jeffrey Middleton</dc:creator>
  <cp:lastModifiedBy>Richards, Jeffrey Middleton</cp:lastModifiedBy>
  <cp:revision>40</cp:revision>
  <dcterms:created xsi:type="dcterms:W3CDTF">2021-07-10T19:37:09Z</dcterms:created>
  <dcterms:modified xsi:type="dcterms:W3CDTF">2021-07-11T03:11:29Z</dcterms:modified>
</cp:coreProperties>
</file>