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90" r:id="rId3"/>
    <p:sldId id="498" r:id="rId4"/>
    <p:sldId id="508" r:id="rId5"/>
    <p:sldId id="509" r:id="rId6"/>
    <p:sldId id="535" r:id="rId7"/>
    <p:sldId id="533" r:id="rId8"/>
    <p:sldId id="500" r:id="rId9"/>
    <p:sldId id="534" r:id="rId10"/>
    <p:sldId id="538" r:id="rId11"/>
    <p:sldId id="536" r:id="rId12"/>
    <p:sldId id="537" r:id="rId13"/>
    <p:sldId id="539" r:id="rId14"/>
    <p:sldId id="540" r:id="rId15"/>
    <p:sldId id="507" r:id="rId16"/>
    <p:sldId id="532" r:id="rId17"/>
    <p:sldId id="475" r:id="rId1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784" autoAdjust="0"/>
    <p:restoredTop sz="90925" autoAdjust="0"/>
  </p:normalViewPr>
  <p:slideViewPr>
    <p:cSldViewPr>
      <p:cViewPr varScale="1">
        <p:scale>
          <a:sx n="80" d="100"/>
          <a:sy n="80" d="100"/>
        </p:scale>
        <p:origin x="205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65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5363" name="Rectangle 307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5364" name="Rectangle 307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5365" name="Rectangle 307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2BD8CBFD-54F3-439B-A109-44F2D6EE9EC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04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74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CA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729DC130-035B-41BF-8EF9-1F3F2E4C3E2C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29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83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45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6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09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3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47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50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51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81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6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11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88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64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C130-035B-41BF-8EF9-1F3F2E4C3E2C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7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51A23C29-71A4-4E6E-A38F-03413DD6969B}" type="slidenum">
              <a:rPr lang="en-CA" smtClean="0"/>
              <a:pPr lvl="1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4CA1823D-9700-4E35-9B7F-75462C00D832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E7967BC1-807F-472C-86CF-566D5575AA37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Exercise">
    <p:bg>
      <p:bgPr>
        <a:blipFill dpi="0" rotWithShape="1">
          <a:blip r:embed="rId2" cstate="print">
            <a:alphaModFix amt="20000"/>
            <a:lum/>
          </a:blip>
          <a:srcRect/>
          <a:stretch>
            <a:fillRect l="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64294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29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FontTx/>
              <a:buChar char="-"/>
              <a:defRPr sz="16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0" hasCustomPrompt="1"/>
          </p:nvPr>
        </p:nvSpPr>
        <p:spPr>
          <a:xfrm>
            <a:off x="7429500" y="6429375"/>
            <a:ext cx="1285875" cy="28575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200"/>
            </a:lvl1pPr>
          </a:lstStyle>
          <a:p>
            <a:pPr lvl="0"/>
            <a:fld id="{9DB70058-79EF-4BC1-9DEF-AAC29A050D1C}" type="slidenum">
              <a:rPr lang="en-CA" smtClean="0"/>
              <a:pPr lvl="0"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7316335B-818F-4A7A-9ED4-30E5871644F1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094F2456-2ECF-40E8-AC7A-0D84CD0F1A36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D16D4813-9867-4966-9204-3EDCBB49FF71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25709F50-324D-4F92-B5F3-03CEF1904DFD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707E8E43-BACB-4F57-BE02-B9EE6C1E5BE3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EFBB3608-001D-435C-ADF7-B61ED7BD1749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DD3DD3B3-E89F-4408-988A-29AC7F74CFA1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lvl="1"/>
            <a:fld id="{3C2DD658-1DE6-40B6-97F9-14FDFB625021}" type="slidenum">
              <a:rPr lang="en-CA" smtClean="0"/>
              <a:pPr lvl="1"/>
              <a:t>‹#›</a:t>
            </a:fld>
            <a:endParaRPr lang="en-CA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1"/>
            <a:fld id="{B5502057-6F1B-4F1B-B75A-F0F0996DE90E}" type="slidenum">
              <a:rPr lang="en-CA" smtClean="0"/>
              <a:pPr lvl="1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66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nimation/screen-sli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manland/floating-action-button" TargetMode="External"/><Relationship Id="rId3" Type="http://schemas.openxmlformats.org/officeDocument/2006/relationships/hyperlink" Target="https://www.bignerdranch.com/blog/implementing-swipe-to-refresh/" TargetMode="External"/><Relationship Id="rId7" Type="http://schemas.openxmlformats.org/officeDocument/2006/relationships/hyperlink" Target="https://chris.banes.me/2014/10/17/appcompat-v2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material/theme.html" TargetMode="External"/><Relationship Id="rId11" Type="http://schemas.openxmlformats.org/officeDocument/2006/relationships/hyperlink" Target="https://developer.android.com/training/material/lists-cards.html" TargetMode="External"/><Relationship Id="rId5" Type="http://schemas.openxmlformats.org/officeDocument/2006/relationships/hyperlink" Target="https://medium.com/@ipaulpro/drag-and-swipe-with-recyclerview-b9456d2b1aaf" TargetMode="External"/><Relationship Id="rId10" Type="http://schemas.openxmlformats.org/officeDocument/2006/relationships/hyperlink" Target="http://treyrobinson.net/blog/android-l-tutorials-part-3-recyclerview-and-cardview/" TargetMode="External"/><Relationship Id="rId4" Type="http://schemas.openxmlformats.org/officeDocument/2006/relationships/hyperlink" Target="https://developer.android.com/training/animation/screen-slide" TargetMode="External"/><Relationship Id="rId9" Type="http://schemas.openxmlformats.org/officeDocument/2006/relationships/hyperlink" Target="http://stackoverflow.com/questions/24459352/how-can-i-add-the-new-floating-action-button-between-two-widgets-layou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382000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Advanced Applications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development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for </a:t>
            </a:r>
            <a:r>
              <a:rPr lang="en-US" sz="4800" dirty="0">
                <a:solidFill>
                  <a:schemeClr val="tx1"/>
                </a:solidFill>
              </a:rPr>
              <a:t>M</a:t>
            </a:r>
            <a:r>
              <a:rPr lang="en-US" sz="4800" dirty="0" smtClean="0">
                <a:solidFill>
                  <a:schemeClr val="tx1"/>
                </a:solidFill>
              </a:rPr>
              <a:t>obile </a:t>
            </a:r>
            <a:r>
              <a:rPr lang="en-US" sz="4800" dirty="0">
                <a:solidFill>
                  <a:schemeClr val="tx1"/>
                </a:solidFill>
              </a:rPr>
              <a:t>D</a:t>
            </a:r>
            <a:r>
              <a:rPr lang="en-US" sz="4800" dirty="0" smtClean="0">
                <a:solidFill>
                  <a:schemeClr val="tx1"/>
                </a:solidFill>
              </a:rPr>
              <a:t>evices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715000"/>
            <a:ext cx="2438400" cy="7078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Week 03 </a:t>
            </a:r>
            <a:endParaRPr lang="en-CA" sz="4000" b="1" dirty="0">
              <a:solidFill>
                <a:srgbClr val="FFFF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3375" y="2900571"/>
            <a:ext cx="8686800" cy="1752600"/>
          </a:xfrm>
        </p:spPr>
        <p:txBody>
          <a:bodyPr>
            <a:noAutofit/>
          </a:bodyPr>
          <a:lstStyle/>
          <a:p>
            <a:pPr algn="ctr"/>
            <a:endParaRPr lang="en-US" sz="2800" b="1" dirty="0">
              <a:solidFill>
                <a:srgbClr val="FFFF00"/>
              </a:solidFill>
            </a:endParaRPr>
          </a:p>
          <a:p>
            <a:pPr algn="ctr"/>
            <a:r>
              <a:rPr lang="en-US" b="1" dirty="0" smtClean="0"/>
              <a:t>Advanced </a:t>
            </a:r>
            <a:r>
              <a:rPr lang="en-US" b="1" dirty="0"/>
              <a:t>UI with Paging and Swiping</a:t>
            </a:r>
          </a:p>
          <a:p>
            <a:pPr algn="ctr"/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007114"/>
            <a:ext cx="2438400" cy="7078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Fall 2019 </a:t>
            </a:r>
            <a:endParaRPr lang="en-CA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8229600" cy="1143000"/>
          </a:xfrm>
        </p:spPr>
        <p:txBody>
          <a:bodyPr/>
          <a:lstStyle/>
          <a:p>
            <a:r>
              <a:rPr lang="en-CA" b="1" dirty="0" err="1" smtClean="0"/>
              <a:t>ViewPager</a:t>
            </a:r>
            <a:r>
              <a:rPr lang="en-CA" b="1" dirty="0" smtClean="0"/>
              <a:t> Demo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600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Check:  android-SlidingTabsBasic-master.zip on-line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5600" y="4572000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199" y="4495800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2895600"/>
            <a:ext cx="2068531" cy="3324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68" y="2824934"/>
            <a:ext cx="2144731" cy="3413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059" y="2869792"/>
            <a:ext cx="2101706" cy="34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3200"/>
            <a:ext cx="6858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err="1" smtClean="0"/>
              <a:t>ViewPager</a:t>
            </a:r>
            <a:r>
              <a:rPr lang="en-CA" b="1" dirty="0" smtClean="0"/>
              <a:t> Demo 2</a:t>
            </a:r>
            <a:br>
              <a:rPr lang="en-CA" b="1" dirty="0" smtClean="0"/>
            </a:br>
            <a:r>
              <a:rPr lang="en-CA" b="1" dirty="0" smtClean="0"/>
              <a:t>(</a:t>
            </a:r>
            <a:r>
              <a:rPr lang="en-CA" b="1" dirty="0" err="1" smtClean="0"/>
              <a:t>Kotlin</a:t>
            </a:r>
            <a:r>
              <a:rPr lang="en-CA" b="1" dirty="0" smtClean="0"/>
              <a:t>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74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28" y="-304800"/>
            <a:ext cx="8229600" cy="1143000"/>
          </a:xfrm>
        </p:spPr>
        <p:txBody>
          <a:bodyPr/>
          <a:lstStyle/>
          <a:p>
            <a:r>
              <a:rPr lang="en-CA" b="1" dirty="0" err="1" smtClean="0"/>
              <a:t>ViewPager</a:t>
            </a:r>
            <a:r>
              <a:rPr lang="en-CA" b="1" dirty="0" smtClean="0"/>
              <a:t> Demo 2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28" y="838199"/>
            <a:ext cx="8229600" cy="23527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lesson shows you how to do screen slides with a </a:t>
            </a:r>
            <a:r>
              <a:rPr lang="en-US" dirty="0" err="1"/>
              <a:t>ViewPager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Kotlin</a:t>
            </a:r>
            <a:r>
              <a:rPr lang="en-US" dirty="0" smtClean="0"/>
              <a:t>. Here's </a:t>
            </a:r>
            <a:r>
              <a:rPr lang="en-US" dirty="0"/>
              <a:t>what a screen slide looks like that transitions from one screen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next, with different images.</a:t>
            </a:r>
          </a:p>
          <a:p>
            <a:endParaRPr lang="en-US" dirty="0"/>
          </a:p>
          <a:p>
            <a:r>
              <a:rPr lang="en-US" dirty="0"/>
              <a:t>Check: </a:t>
            </a:r>
            <a:r>
              <a:rPr lang="en-US" i="1" dirty="0" smtClean="0"/>
              <a:t>ImagePager.zip</a:t>
            </a:r>
            <a:r>
              <a:rPr lang="en-US" dirty="0" smtClean="0"/>
              <a:t> on-line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848678" cy="31164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95600" y="4876800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256" y="3190971"/>
            <a:ext cx="1833562" cy="313544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15000" y="4876800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25" y="3190971"/>
            <a:ext cx="1946407" cy="31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err="1" smtClean="0"/>
              <a:t>ViewPager</a:t>
            </a:r>
            <a:r>
              <a:rPr lang="en-CA" b="1" dirty="0" smtClean="0"/>
              <a:t> Demo </a:t>
            </a:r>
            <a:r>
              <a:rPr lang="en-CA" b="1" dirty="0" smtClean="0"/>
              <a:t>3 with Fragments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(</a:t>
            </a:r>
            <a:r>
              <a:rPr lang="en-CA" b="1" dirty="0" err="1" smtClean="0"/>
              <a:t>Kotlin</a:t>
            </a:r>
            <a:r>
              <a:rPr lang="en-CA" b="1" dirty="0" smtClean="0"/>
              <a:t>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612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28" y="-304800"/>
            <a:ext cx="8229600" cy="1143000"/>
          </a:xfrm>
        </p:spPr>
        <p:txBody>
          <a:bodyPr/>
          <a:lstStyle/>
          <a:p>
            <a:r>
              <a:rPr lang="en-CA" b="1" dirty="0" err="1" smtClean="0"/>
              <a:t>ViewPager</a:t>
            </a:r>
            <a:r>
              <a:rPr lang="en-CA" b="1" dirty="0" smtClean="0"/>
              <a:t> Demo </a:t>
            </a:r>
            <a:r>
              <a:rPr lang="en-CA" b="1" dirty="0" smtClean="0"/>
              <a:t>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28" y="838198"/>
            <a:ext cx="8229600" cy="2743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lesson shows you how </a:t>
            </a:r>
            <a:r>
              <a:rPr lang="en-US" dirty="0"/>
              <a:t>to put whole Fragment instances as pages in a </a:t>
            </a:r>
            <a:r>
              <a:rPr lang="en-US" dirty="0" err="1"/>
              <a:t>PagerAdapter</a:t>
            </a:r>
            <a:r>
              <a:rPr lang="en-US" dirty="0" smtClean="0"/>
              <a:t>.</a:t>
            </a:r>
          </a:p>
          <a:p>
            <a:r>
              <a:rPr lang="en-US" dirty="0"/>
              <a:t>To keep the code short and straightforward, we will add a single </a:t>
            </a:r>
            <a:r>
              <a:rPr lang="en-US" dirty="0" err="1"/>
              <a:t>TextView</a:t>
            </a:r>
            <a:r>
              <a:rPr lang="en-US" dirty="0"/>
              <a:t> to each Fragment layout, just to demonstrate that the pager is working. When we see how easy it is to get a reference to the </a:t>
            </a:r>
            <a:r>
              <a:rPr lang="en-US" dirty="0" err="1"/>
              <a:t>TextView</a:t>
            </a:r>
            <a:r>
              <a:rPr lang="en-US" dirty="0"/>
              <a:t>, however, it should be obvious how we could easily add any layout we have learned so far and then let the user interact with it.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en-US" dirty="0"/>
              <a:t>: </a:t>
            </a:r>
            <a:r>
              <a:rPr lang="en-US" i="1" dirty="0" smtClean="0"/>
              <a:t>FrafmentPagerKotlin.zip</a:t>
            </a:r>
            <a:r>
              <a:rPr lang="en-US" dirty="0" smtClean="0"/>
              <a:t> on-line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400" y="4977832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67400" y="4987357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3581399"/>
            <a:ext cx="1743075" cy="28146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03" y="3579018"/>
            <a:ext cx="1771650" cy="281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00" y="3579018"/>
            <a:ext cx="1752600" cy="2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8" y="17135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/>
              <a:t>In class activity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8" y="1219200"/>
            <a:ext cx="8428383" cy="5327933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r>
              <a:rPr lang="en-CA" sz="3200" dirty="0" smtClean="0"/>
              <a:t>Read a document on-line to follow instructions for Demo 1:</a:t>
            </a:r>
          </a:p>
          <a:p>
            <a:r>
              <a:rPr lang="en-CA" sz="3200" dirty="0">
                <a:hlinkClick r:id="rId2"/>
              </a:rPr>
              <a:t>https://</a:t>
            </a:r>
            <a:r>
              <a:rPr lang="en-CA" sz="3200" dirty="0" smtClean="0">
                <a:hlinkClick r:id="rId2"/>
              </a:rPr>
              <a:t>developer.android.com/training/animation/screen-slide</a:t>
            </a:r>
            <a:endParaRPr lang="en-CA" sz="3200" dirty="0" smtClean="0"/>
          </a:p>
          <a:p>
            <a:r>
              <a:rPr lang="en-CA" sz="3200" dirty="0" smtClean="0"/>
              <a:t>Check zip-project 1 on-line </a:t>
            </a:r>
          </a:p>
          <a:p>
            <a:r>
              <a:rPr lang="en-CA" sz="3200" dirty="0" smtClean="0"/>
              <a:t>Follow instructions and check the Demo 2</a:t>
            </a:r>
          </a:p>
          <a:p>
            <a:r>
              <a:rPr lang="en-CA" sz="3200" dirty="0" smtClean="0"/>
              <a:t>Check zip-project 2 on-line </a:t>
            </a:r>
            <a:r>
              <a:rPr lang="en-CA" sz="3200" dirty="0"/>
              <a:t/>
            </a:r>
            <a:br>
              <a:rPr lang="en-CA" sz="3200" dirty="0"/>
            </a:br>
            <a:r>
              <a:rPr lang="en-CA" sz="3200" dirty="0"/>
              <a:t>Check zip-project </a:t>
            </a:r>
            <a:r>
              <a:rPr lang="en-CA" sz="3200" dirty="0" smtClean="0"/>
              <a:t>3 </a:t>
            </a:r>
            <a:r>
              <a:rPr lang="en-CA" sz="3200" dirty="0"/>
              <a:t>on-line </a:t>
            </a:r>
          </a:p>
          <a:p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2623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 descr="Image result for recyclerview and card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373222"/>
            <a:ext cx="8912225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Assignment</a:t>
            </a:r>
            <a:br>
              <a:rPr lang="en-US" sz="4400" b="1" dirty="0" smtClean="0"/>
            </a:br>
            <a:r>
              <a:rPr lang="en-US" sz="4400" b="1" dirty="0" smtClean="0"/>
              <a:t> </a:t>
            </a:r>
            <a:r>
              <a:rPr lang="en-US" sz="3600" b="1" dirty="0" smtClean="0"/>
              <a:t>(use the same theme from previous lab) </a:t>
            </a:r>
            <a:endParaRPr lang="en-US" sz="36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445" y="3539535"/>
            <a:ext cx="6064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44158" y="3539535"/>
            <a:ext cx="60642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925" y="5894663"/>
            <a:ext cx="6934200" cy="722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88925" y="5814622"/>
            <a:ext cx="8623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u="sng" dirty="0"/>
              <a:t>Individual </a:t>
            </a:r>
            <a:r>
              <a:rPr lang="en-CA" b="1" u="sng" dirty="0" smtClean="0"/>
              <a:t>work to complete:</a:t>
            </a:r>
            <a:endParaRPr lang="en-CA" b="1" u="sng" dirty="0"/>
          </a:p>
          <a:p>
            <a:r>
              <a:rPr lang="en-CA" dirty="0" smtClean="0"/>
              <a:t>Update GUI to have text and picture to each of five fragments. 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" y="1831859"/>
            <a:ext cx="2238375" cy="3667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16" y="1759890"/>
            <a:ext cx="2019300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342" y="1837619"/>
            <a:ext cx="2152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3810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://www.bignerdranch.com/blog/implementing-swipe-to-refresh</a:t>
            </a:r>
            <a:r>
              <a:rPr lang="en-US" i="1" dirty="0" smtClean="0">
                <a:hlinkClick r:id="rId3"/>
              </a:rPr>
              <a:t>/</a:t>
            </a:r>
            <a:endParaRPr lang="en-US" i="1" dirty="0" smtClean="0"/>
          </a:p>
          <a:p>
            <a:r>
              <a:rPr lang="en-CA">
                <a:hlinkClick r:id="rId4"/>
              </a:rPr>
              <a:t>https://</a:t>
            </a:r>
            <a:r>
              <a:rPr lang="en-CA" smtClean="0">
                <a:hlinkClick r:id="rId4"/>
              </a:rPr>
              <a:t>developer.android.com/training/animation/screen-slide</a:t>
            </a:r>
            <a:endParaRPr lang="en-CA" smtClean="0"/>
          </a:p>
          <a:p>
            <a:r>
              <a:rPr lang="en-US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://medium.com/@</a:t>
            </a:r>
            <a:r>
              <a:rPr lang="en-US" dirty="0" smtClean="0">
                <a:hlinkClick r:id="rId5"/>
              </a:rPr>
              <a:t>ipaulpro/drag-and-swipe-with-recyclerview-b9456d2b1aaf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https://developer.android.com/training/material/theme.html</a:t>
            </a:r>
            <a:r>
              <a:rPr lang="en-US" dirty="0"/>
              <a:t> 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https://chris.banes.me/2014/10/17/appcompat-v21/</a:t>
            </a:r>
            <a:endParaRPr lang="en-US" dirty="0"/>
          </a:p>
          <a:p>
            <a:r>
              <a:rPr lang="en-US" dirty="0">
                <a:hlinkClick r:id="rId8"/>
              </a:rPr>
              <a:t>https://github.com/shamanland/floating-action-button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http://stackoverflow.com/questions/24459352/how-can-i-add-the-new-floating-action-button-between-two-widgets-layouts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http://treyrobinson.net/blog/android-l-tutorials-part-3-recyclerview-and-cardview/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https://developer.android.com/training/material/lists-cards.html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 descr="Image result for recyclerview and card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975" y="685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err="1" smtClean="0"/>
              <a:t>ViewPager</a:t>
            </a:r>
            <a:endParaRPr lang="en-US" sz="4400" b="1" dirty="0"/>
          </a:p>
        </p:txBody>
      </p:sp>
      <p:pic>
        <p:nvPicPr>
          <p:cNvPr id="1026" name="Picture 2" descr="The Angry Birds classic swipe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3787"/>
            <a:ext cx="5489575" cy="343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8229600" cy="1143000"/>
          </a:xfrm>
        </p:spPr>
        <p:txBody>
          <a:bodyPr/>
          <a:lstStyle/>
          <a:p>
            <a:r>
              <a:rPr lang="en-CA" dirty="0" err="1" smtClean="0"/>
              <a:t>ViewPager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Paging</a:t>
            </a:r>
            <a:r>
              <a:rPr lang="en-US" dirty="0"/>
              <a:t> is the act of moving from page to page, and, on Android, we do this by swiping a finger across the screen. The current page then transitions in a direction and speed to match the finger movement. It is a useful and practical way to navigate around an app, but perhaps even more than this, it is an extremely satisfying visual effect for the user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ViewPager</a:t>
            </a:r>
            <a:r>
              <a:rPr lang="en-US" dirty="0"/>
              <a:t> is a layout widget that lets you implement gestural navigation.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4996543"/>
            <a:ext cx="3067878" cy="16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1143000"/>
          </a:xfrm>
        </p:spPr>
        <p:txBody>
          <a:bodyPr/>
          <a:lstStyle/>
          <a:p>
            <a:r>
              <a:rPr lang="en-CA" dirty="0" err="1" smtClean="0"/>
              <a:t>ViewPager</a:t>
            </a:r>
            <a:r>
              <a:rPr lang="en-CA" dirty="0" smtClean="0"/>
              <a:t>,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ViewPager</a:t>
            </a:r>
            <a:r>
              <a:rPr lang="en-US" dirty="0"/>
              <a:t> provided by android support </a:t>
            </a:r>
            <a:r>
              <a:rPr lang="en-US" dirty="0" smtClean="0"/>
              <a:t>library (yes, again!)</a:t>
            </a:r>
          </a:p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 err="1"/>
              <a:t>ViewPager</a:t>
            </a:r>
            <a:r>
              <a:rPr lang="en-US" b="1" dirty="0"/>
              <a:t> </a:t>
            </a:r>
            <a:r>
              <a:rPr lang="en-US" dirty="0"/>
              <a:t>requires </a:t>
            </a:r>
            <a:r>
              <a:rPr lang="en-US" dirty="0" smtClean="0"/>
              <a:t>knowledge </a:t>
            </a:r>
            <a:r>
              <a:rPr lang="en-US" dirty="0"/>
              <a:t>of both </a:t>
            </a:r>
            <a:r>
              <a:rPr lang="en-US" b="1" dirty="0"/>
              <a:t>Fragments</a:t>
            </a:r>
            <a:r>
              <a:rPr lang="en-US" dirty="0"/>
              <a:t> and </a:t>
            </a:r>
            <a:r>
              <a:rPr lang="en-US" b="1" dirty="0" err="1"/>
              <a:t>PageAdapters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b="1" dirty="0"/>
              <a:t>Fragments</a:t>
            </a:r>
            <a:r>
              <a:rPr lang="en-US" dirty="0"/>
              <a:t> are "</a:t>
            </a:r>
            <a:r>
              <a:rPr lang="en-US" b="1" dirty="0"/>
              <a:t>pages</a:t>
            </a:r>
            <a:r>
              <a:rPr lang="en-US" dirty="0"/>
              <a:t>". Each screen that the </a:t>
            </a:r>
            <a:r>
              <a:rPr lang="en-US" dirty="0" err="1"/>
              <a:t>ViewPager</a:t>
            </a:r>
            <a:r>
              <a:rPr lang="en-US" dirty="0"/>
              <a:t> allows the user to scroll to is </a:t>
            </a:r>
            <a:r>
              <a:rPr lang="en-US" dirty="0" smtClean="0"/>
              <a:t>a </a:t>
            </a:r>
            <a:r>
              <a:rPr lang="en-US" dirty="0"/>
              <a:t>Fragment. By using Fragments instead of a View here, we're given a much wider range of possibilities to show in each page. </a:t>
            </a: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/>
              <a:t>think of </a:t>
            </a:r>
            <a:r>
              <a:rPr lang="en-US" b="1" dirty="0" err="1"/>
              <a:t>PageAdapters</a:t>
            </a:r>
            <a:r>
              <a:rPr lang="en-US" dirty="0"/>
              <a:t> in the same way that you think of </a:t>
            </a:r>
            <a:r>
              <a:rPr lang="en-US" b="1" dirty="0" err="1" smtClean="0"/>
              <a:t>ListAdapters</a:t>
            </a:r>
            <a:r>
              <a:rPr lang="en-US" dirty="0" smtClean="0"/>
              <a:t> or </a:t>
            </a:r>
            <a:r>
              <a:rPr lang="en-US" b="1" dirty="0" err="1" smtClean="0"/>
              <a:t>RecycleView</a:t>
            </a:r>
            <a:r>
              <a:rPr lang="en-US" b="1" dirty="0" smtClean="0"/>
              <a:t> Adapters</a:t>
            </a:r>
            <a:r>
              <a:rPr lang="en-US" dirty="0"/>
              <a:t>. The adapter used here is conceptually </a:t>
            </a:r>
            <a:r>
              <a:rPr lang="en-US" dirty="0" smtClean="0"/>
              <a:t>similar </a:t>
            </a:r>
            <a:r>
              <a:rPr lang="en-US" dirty="0"/>
              <a:t>to that used by </a:t>
            </a:r>
            <a:r>
              <a:rPr lang="en-US" dirty="0" err="1"/>
              <a:t>RecyclerView</a:t>
            </a:r>
            <a:r>
              <a:rPr lang="en-US" dirty="0"/>
              <a:t> – you supply an implementation of </a:t>
            </a:r>
            <a:r>
              <a:rPr lang="en-US" dirty="0" err="1"/>
              <a:t>PagerAdapter</a:t>
            </a:r>
            <a:r>
              <a:rPr lang="en-US" dirty="0"/>
              <a:t> to generate the pages that the </a:t>
            </a:r>
            <a:r>
              <a:rPr lang="en-US" dirty="0" err="1"/>
              <a:t>ViewPager</a:t>
            </a:r>
            <a:r>
              <a:rPr lang="en-US" dirty="0"/>
              <a:t> displays to the user.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76200"/>
            <a:ext cx="8229600" cy="1143000"/>
          </a:xfrm>
        </p:spPr>
        <p:txBody>
          <a:bodyPr/>
          <a:lstStyle/>
          <a:p>
            <a:r>
              <a:rPr lang="en-CA" dirty="0" err="1" smtClean="0"/>
              <a:t>ViewPager</a:t>
            </a:r>
            <a:r>
              <a:rPr lang="en-CA" dirty="0" smtClean="0"/>
              <a:t>,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192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So, for </a:t>
            </a:r>
            <a:r>
              <a:rPr lang="en-US" dirty="0"/>
              <a:t>all this to work we need:</a:t>
            </a:r>
          </a:p>
          <a:p>
            <a:pPr lvl="1"/>
            <a:r>
              <a:rPr lang="en-US" dirty="0"/>
              <a:t>An Activity with a </a:t>
            </a:r>
            <a:r>
              <a:rPr lang="en-US" dirty="0" err="1"/>
              <a:t>ViewPager</a:t>
            </a:r>
            <a:r>
              <a:rPr lang="en-US" dirty="0"/>
              <a:t> on display as part of its main UI.</a:t>
            </a:r>
          </a:p>
          <a:p>
            <a:pPr lvl="1"/>
            <a:r>
              <a:rPr lang="en-US" dirty="0"/>
              <a:t>A set of Fragments to be used as pages.</a:t>
            </a:r>
          </a:p>
          <a:p>
            <a:pPr lvl="1"/>
            <a:r>
              <a:rPr lang="en-US" dirty="0"/>
              <a:t>A custom  </a:t>
            </a:r>
            <a:r>
              <a:rPr lang="en-US" dirty="0" err="1"/>
              <a:t>FragmentPagerAdapter</a:t>
            </a:r>
            <a:r>
              <a:rPr lang="en-US" dirty="0"/>
              <a:t> that returns the correct Fragment for each page number.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65" y="3657600"/>
            <a:ext cx="4314825" cy="29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71800"/>
            <a:ext cx="6858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err="1" smtClean="0"/>
              <a:t>ViewPager</a:t>
            </a:r>
            <a:r>
              <a:rPr lang="en-CA" b="1" dirty="0" smtClean="0"/>
              <a:t> Demo </a:t>
            </a:r>
            <a:r>
              <a:rPr lang="en-CA" b="1" dirty="0" smtClean="0"/>
              <a:t>1 </a:t>
            </a:r>
            <a:br>
              <a:rPr lang="en-CA" b="1" dirty="0" smtClean="0"/>
            </a:br>
            <a:r>
              <a:rPr lang="en-CA" b="1" dirty="0" smtClean="0"/>
              <a:t>with Fragments 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(Java)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37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8229600" cy="1143000"/>
          </a:xfrm>
        </p:spPr>
        <p:txBody>
          <a:bodyPr/>
          <a:lstStyle/>
          <a:p>
            <a:r>
              <a:rPr lang="en-CA" b="1" dirty="0" err="1" smtClean="0"/>
              <a:t>ViewPager</a:t>
            </a:r>
            <a:r>
              <a:rPr lang="en-CA" b="1" dirty="0" smtClean="0"/>
              <a:t> Demo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600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This lesson shows you how to do screen slides with a </a:t>
            </a:r>
            <a:r>
              <a:rPr lang="en-US" dirty="0" err="1"/>
              <a:t>ViewPager</a:t>
            </a:r>
            <a:r>
              <a:rPr lang="en-US" dirty="0"/>
              <a:t> provided by the support library. </a:t>
            </a:r>
            <a:r>
              <a:rPr lang="en-US" dirty="0" err="1"/>
              <a:t>ViewPager</a:t>
            </a:r>
            <a:r>
              <a:rPr lang="en-US" dirty="0"/>
              <a:t> objects can animate screen slides automatically. Here's what a screen slide looks like that transitions from one screen of content to the next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anim_screenslid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05000" y="3657600"/>
            <a:ext cx="474133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8229600" cy="1143000"/>
          </a:xfrm>
        </p:spPr>
        <p:txBody>
          <a:bodyPr/>
          <a:lstStyle/>
          <a:p>
            <a:r>
              <a:rPr lang="en-CA" dirty="0" smtClean="0"/>
              <a:t>Steps to implement </a:t>
            </a:r>
            <a:r>
              <a:rPr lang="en-CA" dirty="0" err="1" smtClean="0"/>
              <a:t>ViewPager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54278" cy="4389120"/>
          </a:xfrm>
        </p:spPr>
        <p:txBody>
          <a:bodyPr>
            <a:normAutofit/>
          </a:bodyPr>
          <a:lstStyle/>
          <a:p>
            <a:r>
              <a:rPr lang="en-US" b="1" dirty="0"/>
              <a:t>Steps for implementing </a:t>
            </a:r>
            <a:r>
              <a:rPr lang="en-US" b="1" dirty="0" err="1"/>
              <a:t>ViewPager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Create the view for Fragment</a:t>
            </a:r>
          </a:p>
          <a:p>
            <a:r>
              <a:rPr lang="en-US" dirty="0" smtClean="0"/>
              <a:t>2) Create </a:t>
            </a:r>
            <a:r>
              <a:rPr lang="en-US" dirty="0"/>
              <a:t>a Fragment class that returns the layout that you just created 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) Create a layout that </a:t>
            </a:r>
            <a:r>
              <a:rPr lang="en-US" dirty="0"/>
              <a:t>contains </a:t>
            </a:r>
            <a:r>
              <a:rPr lang="en-US" dirty="0" err="1" smtClean="0"/>
              <a:t>ViewPager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err="1" smtClean="0"/>
              <a:t>MainActivity</a:t>
            </a:r>
            <a:endParaRPr lang="en-US" dirty="0"/>
          </a:p>
          <a:p>
            <a:r>
              <a:rPr lang="en-US" dirty="0" smtClean="0"/>
              <a:t>4) In </a:t>
            </a:r>
            <a:r>
              <a:rPr lang="en-US" dirty="0" err="1" smtClean="0"/>
              <a:t>MainActivity</a:t>
            </a:r>
            <a:r>
              <a:rPr lang="en-US" dirty="0"/>
              <a:t>, </a:t>
            </a:r>
            <a:r>
              <a:rPr lang="en-US" dirty="0" smtClean="0"/>
              <a:t>set the </a:t>
            </a:r>
            <a:r>
              <a:rPr lang="en-US" dirty="0"/>
              <a:t>content view to be the layout with the </a:t>
            </a:r>
            <a:r>
              <a:rPr lang="en-US" dirty="0" err="1"/>
              <a:t>ViewPager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2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8229600" cy="1143000"/>
          </a:xfrm>
        </p:spPr>
        <p:txBody>
          <a:bodyPr/>
          <a:lstStyle/>
          <a:p>
            <a:r>
              <a:rPr lang="en-CA" dirty="0" smtClean="0"/>
              <a:t>Steps to implement </a:t>
            </a:r>
            <a:r>
              <a:rPr lang="en-CA" dirty="0" err="1" smtClean="0"/>
              <a:t>ViewPager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54278" cy="438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Steps for implementing </a:t>
            </a:r>
            <a:r>
              <a:rPr lang="en-US" b="1" dirty="0" err="1" smtClean="0"/>
              <a:t>ViewPager</a:t>
            </a:r>
            <a:r>
              <a:rPr lang="en-US" b="1" dirty="0" smtClean="0"/>
              <a:t>, continue:</a:t>
            </a:r>
          </a:p>
          <a:p>
            <a:endParaRPr lang="en-US" b="1" dirty="0"/>
          </a:p>
          <a:p>
            <a:r>
              <a:rPr lang="en-US" dirty="0" smtClean="0"/>
              <a:t>5) Creates </a:t>
            </a:r>
            <a:r>
              <a:rPr lang="en-US" dirty="0"/>
              <a:t>a class that extends the </a:t>
            </a:r>
            <a:r>
              <a:rPr lang="en-US" b="1" dirty="0" err="1"/>
              <a:t>FragmentStatePagerAdapter</a:t>
            </a:r>
            <a:r>
              <a:rPr lang="en-US" dirty="0"/>
              <a:t> abstract class and implements the </a:t>
            </a:r>
            <a:r>
              <a:rPr lang="en-US" b="1" i="1" dirty="0" err="1"/>
              <a:t>getItem</a:t>
            </a:r>
            <a:r>
              <a:rPr lang="en-US" b="1" i="1" dirty="0"/>
              <a:t>() </a:t>
            </a:r>
            <a:r>
              <a:rPr lang="en-US" dirty="0"/>
              <a:t>method to supply instances of </a:t>
            </a:r>
            <a:r>
              <a:rPr lang="en-US" dirty="0" err="1"/>
              <a:t>ScreenSlidePageFragment</a:t>
            </a:r>
            <a:r>
              <a:rPr lang="en-US" dirty="0"/>
              <a:t> as new pages. The pager adapter also requires that you implement the </a:t>
            </a:r>
            <a:r>
              <a:rPr lang="en-US" b="1" i="1" dirty="0" err="1"/>
              <a:t>getCount</a:t>
            </a:r>
            <a:r>
              <a:rPr lang="en-US" b="1" i="1" dirty="0"/>
              <a:t>() </a:t>
            </a:r>
            <a:r>
              <a:rPr lang="en-US" dirty="0"/>
              <a:t>method, which returns the amount of pages the adapter will create (five in </a:t>
            </a:r>
            <a:r>
              <a:rPr lang="en-US" dirty="0" smtClean="0"/>
              <a:t>this </a:t>
            </a:r>
            <a:r>
              <a:rPr lang="en-US" dirty="0"/>
              <a:t>example).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Hooks </a:t>
            </a:r>
            <a:r>
              <a:rPr lang="en-US" dirty="0"/>
              <a:t>up the </a:t>
            </a:r>
            <a:r>
              <a:rPr lang="en-US" b="1" i="1" dirty="0" err="1"/>
              <a:t>PagerAdapter</a:t>
            </a:r>
            <a:r>
              <a:rPr lang="en-US" dirty="0"/>
              <a:t> to the </a:t>
            </a:r>
            <a:r>
              <a:rPr lang="en-US" b="1" i="1" dirty="0" err="1"/>
              <a:t>ViewPager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7) Customize the animation using </a:t>
            </a:r>
            <a:r>
              <a:rPr lang="en-US" b="1" i="1" dirty="0" err="1" smtClean="0"/>
              <a:t>PageTransformer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5867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 smtClean="0"/>
              <a:t>All steps: </a:t>
            </a:r>
          </a:p>
          <a:p>
            <a:pPr algn="ctr"/>
            <a:r>
              <a:rPr lang="en-CA" dirty="0" smtClean="0"/>
              <a:t>https</a:t>
            </a:r>
            <a:r>
              <a:rPr lang="en-CA" dirty="0"/>
              <a:t>://developer.android.com/training/animation/screen-slide</a:t>
            </a:r>
          </a:p>
        </p:txBody>
      </p:sp>
    </p:spTree>
    <p:extLst>
      <p:ext uri="{BB962C8B-B14F-4D97-AF65-F5344CB8AC3E}">
        <p14:creationId xmlns:p14="http://schemas.microsoft.com/office/powerpoint/2010/main" val="35017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5098</TotalTime>
  <Words>438</Words>
  <Application>Microsoft Office PowerPoint</Application>
  <PresentationFormat>On-screen Show (4:3)</PresentationFormat>
  <Paragraphs>84</Paragraphs>
  <Slides>17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Advanced Applications  development  for Mobile Devices</vt:lpstr>
      <vt:lpstr> ViewPager</vt:lpstr>
      <vt:lpstr>ViewPager</vt:lpstr>
      <vt:lpstr>ViewPager, cont.</vt:lpstr>
      <vt:lpstr>ViewPager, cont.</vt:lpstr>
      <vt:lpstr>ViewPager Demo 1  with Fragments  (Java)</vt:lpstr>
      <vt:lpstr>ViewPager Demo 1</vt:lpstr>
      <vt:lpstr>Steps to implement ViewPager</vt:lpstr>
      <vt:lpstr>Steps to implement ViewPager</vt:lpstr>
      <vt:lpstr>ViewPager Demo 1</vt:lpstr>
      <vt:lpstr>ViewPager Demo 2 (Kotlin)</vt:lpstr>
      <vt:lpstr>ViewPager Demo 2</vt:lpstr>
      <vt:lpstr>ViewPager Demo 3 with Fragments (Kotlin)</vt:lpstr>
      <vt:lpstr>ViewPager Demo 3</vt:lpstr>
      <vt:lpstr>In class activity</vt:lpstr>
      <vt:lpstr>Assignment  (use the same theme from previous lab) </vt:lpstr>
      <vt:lpstr>References</vt:lpstr>
    </vt:vector>
  </TitlesOfParts>
  <Company>Sheridan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fair project</dc:title>
  <dc:creator>Windows User</dc:creator>
  <cp:lastModifiedBy>Volodymyr Voytenko</cp:lastModifiedBy>
  <cp:revision>361</cp:revision>
  <cp:lastPrinted>1601-01-01T00:00:00Z</cp:lastPrinted>
  <dcterms:created xsi:type="dcterms:W3CDTF">2011-01-11T22:32:58Z</dcterms:created>
  <dcterms:modified xsi:type="dcterms:W3CDTF">2019-09-19T02:35:32Z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TC010756331033</vt:lpwstr>
  </property>
</Properties>
</file>