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  <p:sldMasterId id="2147484038" r:id="rId2"/>
  </p:sldMasterIdLst>
  <p:notesMasterIdLst>
    <p:notesMasterId r:id="rId29"/>
  </p:notesMasterIdLst>
  <p:sldIdLst>
    <p:sldId id="264" r:id="rId3"/>
    <p:sldId id="277" r:id="rId4"/>
    <p:sldId id="288" r:id="rId5"/>
    <p:sldId id="268" r:id="rId6"/>
    <p:sldId id="269" r:id="rId7"/>
    <p:sldId id="279" r:id="rId8"/>
    <p:sldId id="280" r:id="rId9"/>
    <p:sldId id="281" r:id="rId10"/>
    <p:sldId id="282" r:id="rId11"/>
    <p:sldId id="283" r:id="rId12"/>
    <p:sldId id="259" r:id="rId13"/>
    <p:sldId id="265" r:id="rId14"/>
    <p:sldId id="273" r:id="rId15"/>
    <p:sldId id="276" r:id="rId16"/>
    <p:sldId id="262" r:id="rId17"/>
    <p:sldId id="290" r:id="rId18"/>
    <p:sldId id="289" r:id="rId19"/>
    <p:sldId id="278" r:id="rId20"/>
    <p:sldId id="263" r:id="rId21"/>
    <p:sldId id="271" r:id="rId22"/>
    <p:sldId id="270" r:id="rId23"/>
    <p:sldId id="274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3BA4D-6EB0-4B12-92C1-0C0F17671340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D88AF-D153-4788-AB28-CFD3EF97F7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66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D88AF-D153-4788-AB28-CFD3EF97F7A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3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98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90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878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372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45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16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75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235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926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651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0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439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43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731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99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578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933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974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081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535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835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2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37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5689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4677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140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83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77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05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98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27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0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33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209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43FD15E-6D8C-4DAE-92C2-FCF99815695F}" type="datetimeFigureOut">
              <a:rPr lang="en-CA" smtClean="0"/>
              <a:t>2018-04-22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208530-B7A3-42B2-9FB1-02E67327D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277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isd423.org/buckentin/tech-tips/howtosetupgoogledriveoffline" TargetMode="External"/><Relationship Id="rId2" Type="http://schemas.openxmlformats.org/officeDocument/2006/relationships/hyperlink" Target="http://login.library.sheridanc.on.ca/login?url=https://search-proquest-com.library.sheridanc.on.ca/docview/1009596292?accountid=3455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dvr.webcam/GoogleDrive/About" TargetMode="External"/><Relationship Id="rId4" Type="http://schemas.openxmlformats.org/officeDocument/2006/relationships/hyperlink" Target="http://login.library.sheridanc.on.ca/login?url=https://search-proquest-com.library.sheridanc.on.ca/docview/1552443646?accountid=345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anddummy.com/how-to-odbc-connection-to-db2-instance-e-g-mitel-csm/" TargetMode="External"/><Relationship Id="rId7" Type="http://schemas.openxmlformats.org/officeDocument/2006/relationships/hyperlink" Target="https://www.cnet.com/how-to/hidden-features-of-google-drive/" TargetMode="External"/><Relationship Id="rId2" Type="http://schemas.openxmlformats.org/officeDocument/2006/relationships/hyperlink" Target="https://geekanddummy.com/author/geek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youtube.com/watch?v=2T_9pkEA5Bs" TargetMode="External"/><Relationship Id="rId5" Type="http://schemas.openxmlformats.org/officeDocument/2006/relationships/hyperlink" Target="https://www.gsmarena.com/apple_ipad_pro_12_9_(2017)-8717.php" TargetMode="External"/><Relationship Id="rId4" Type="http://schemas.openxmlformats.org/officeDocument/2006/relationships/hyperlink" Target="https://www.google.ca/drive/using-driv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.galegroup.com.library.sheridanc.on.ca/ps/i.do?p=STND&amp;u=ko_acd_shc&amp;id=GALE|A524004833&amp;v=2.1&amp;it=r&amp;sid=summon&amp;authCount=1" TargetMode="External"/><Relationship Id="rId2" Type="http://schemas.openxmlformats.org/officeDocument/2006/relationships/hyperlink" Target="https://www.ibm.com/support/knowledgecenter/en/...10...ibm.db2.../r0053238.html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prnewswire.com/news-releases/mri-software-and-happyco-partner-to-launch-mri-inspections-300477198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ergizmo.com/2007/12/apple-fox-sign-deal/" TargetMode="External"/><Relationship Id="rId2" Type="http://schemas.openxmlformats.org/officeDocument/2006/relationships/hyperlink" Target="http://www.businessinsider.com/apple-releases-ios-11-software-update-iphone-ipad-2017-9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search-proquest-com.library.sheridanc.on.ca/docview/1895946171?pq-origsite=summo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co.com/solutions/happy-inspector/" TargetMode="Externa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5B3D7F-5942-46CB-AEFC-E86A6E42F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06028"/>
            <a:ext cx="8825658" cy="2486942"/>
          </a:xfrm>
        </p:spPr>
        <p:txBody>
          <a:bodyPr/>
          <a:lstStyle/>
          <a:p>
            <a:r>
              <a:rPr lang="en-CA" dirty="0"/>
              <a:t>Case Study : THE Chop House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AB029E-34E9-4E74-B8DD-DAF87DDB6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15397"/>
            <a:ext cx="8825658" cy="2486942"/>
          </a:xfrm>
        </p:spPr>
        <p:txBody>
          <a:bodyPr>
            <a:normAutofit fontScale="77500" lnSpcReduction="20000"/>
          </a:bodyPr>
          <a:lstStyle/>
          <a:p>
            <a:r>
              <a:rPr lang="en-CA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Mahaveer awasthi</a:t>
            </a:r>
          </a:p>
          <a:p>
            <a:r>
              <a:rPr lang="en-CA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Chahatveer</a:t>
            </a:r>
            <a:r>
              <a:rPr lang="en-CA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en-CA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Gill</a:t>
            </a:r>
          </a:p>
          <a:p>
            <a:r>
              <a:rPr lang="en-CA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Gurdeep </a:t>
            </a:r>
            <a:r>
              <a:rPr lang="en-CA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en-CA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Dhaliwal</a:t>
            </a:r>
          </a:p>
          <a:p>
            <a:r>
              <a:rPr lang="en-CA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Harjot</a:t>
            </a:r>
            <a:r>
              <a:rPr lang="en-CA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endParaRPr lang="en-CA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562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EE2A-6971-4623-9971-A5647485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168812"/>
            <a:ext cx="11915336" cy="1167619"/>
          </a:xfrm>
        </p:spPr>
        <p:txBody>
          <a:bodyPr>
            <a:noAutofit/>
          </a:bodyPr>
          <a:lstStyle/>
          <a:p>
            <a:pPr algn="ctr"/>
            <a:r>
              <a:rPr lang="en-CA" sz="7200" dirty="0"/>
              <a:t>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BF42-10AE-4C5E-990E-9DC70782C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55" y="1491175"/>
            <a:ext cx="11891890" cy="5198013"/>
          </a:xfrm>
        </p:spPr>
        <p:txBody>
          <a:bodyPr>
            <a:normAutofit/>
          </a:bodyPr>
          <a:lstStyle/>
          <a:p>
            <a:r>
              <a:rPr lang="en-CA" sz="4400" dirty="0"/>
              <a:t>One-tap phone backup (Elliot, 2017)</a:t>
            </a:r>
          </a:p>
          <a:p>
            <a:endParaRPr lang="en-CA" sz="4400" dirty="0"/>
          </a:p>
          <a:p>
            <a:endParaRPr lang="en-CA" sz="4400" dirty="0"/>
          </a:p>
          <a:p>
            <a:r>
              <a:rPr lang="en-CA" sz="4400" dirty="0"/>
              <a:t>Cost</a:t>
            </a:r>
          </a:p>
          <a:p>
            <a:endParaRPr lang="en-CA" sz="4400" dirty="0"/>
          </a:p>
          <a:p>
            <a:endParaRPr lang="en-CA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BF8B-7C0F-4769-9B41-8FFED7FB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78" y="2427529"/>
            <a:ext cx="2569552" cy="3325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2F2EE-51A9-4715-A105-892A4379561D}"/>
              </a:ext>
            </a:extLst>
          </p:cNvPr>
          <p:cNvSpPr txBox="1"/>
          <p:nvPr/>
        </p:nvSpPr>
        <p:spPr>
          <a:xfrm>
            <a:off x="5781822" y="5928622"/>
            <a:ext cx="312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(Google, n.d.)</a:t>
            </a:r>
          </a:p>
        </p:txBody>
      </p:sp>
    </p:spTree>
    <p:extLst>
      <p:ext uri="{BB962C8B-B14F-4D97-AF65-F5344CB8AC3E}">
        <p14:creationId xmlns:p14="http://schemas.microsoft.com/office/powerpoint/2010/main" val="138919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E517-E5DA-4AEE-A467-879556D5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600" dirty="0"/>
              <a:t>Apple Ipad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7942-DA25-426D-BB6C-607901BF5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13800"/>
            <a:ext cx="8946541" cy="4195481"/>
          </a:xfrm>
        </p:spPr>
        <p:txBody>
          <a:bodyPr>
            <a:normAutofit/>
          </a:bodyPr>
          <a:lstStyle/>
          <a:p>
            <a:r>
              <a:rPr lang="en-CA" sz="3600" dirty="0"/>
              <a:t>12.9 Inches Screen</a:t>
            </a:r>
          </a:p>
          <a:p>
            <a:pPr marL="0" indent="0">
              <a:buNone/>
            </a:pPr>
            <a:endParaRPr lang="en-CA" sz="3600" dirty="0"/>
          </a:p>
          <a:p>
            <a:r>
              <a:rPr lang="en-CA" sz="3600" dirty="0"/>
              <a:t>Smart Keyboard and Apple pencil feature(Web News Wire, 2015)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84A7A-5D08-468D-A2F8-03AE7AB58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31" y="285445"/>
            <a:ext cx="2459558" cy="2362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09921-3FC9-4E88-B30E-DEB696F96E9B}"/>
              </a:ext>
            </a:extLst>
          </p:cNvPr>
          <p:cNvSpPr txBox="1"/>
          <p:nvPr/>
        </p:nvSpPr>
        <p:spPr>
          <a:xfrm>
            <a:off x="8581292" y="2648339"/>
            <a:ext cx="361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(</a:t>
            </a:r>
            <a:r>
              <a:rPr lang="en-CA" sz="2800" dirty="0" err="1"/>
              <a:t>UberGizmor</a:t>
            </a:r>
            <a:r>
              <a:rPr lang="en-CA" sz="28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6561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E6B-E5EA-45DC-AB22-F26D4E28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0229"/>
            <a:ext cx="10353761" cy="1326321"/>
          </a:xfrm>
        </p:spPr>
        <p:txBody>
          <a:bodyPr/>
          <a:lstStyle/>
          <a:p>
            <a:r>
              <a:rPr lang="en-CA" sz="6600" dirty="0"/>
              <a:t>Apple Ipad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B1FD-AF00-4A72-A604-F4FB2119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600" dirty="0"/>
              <a:t>Latest iOS 11.2.6(Shead, 2017)</a:t>
            </a:r>
          </a:p>
          <a:p>
            <a:endParaRPr lang="en-CA" sz="3600" dirty="0"/>
          </a:p>
          <a:p>
            <a:r>
              <a:rPr lang="en-CA" sz="3600" dirty="0"/>
              <a:t>Long Battery Life</a:t>
            </a:r>
          </a:p>
          <a:p>
            <a:endParaRPr lang="en-CA" sz="3600" dirty="0"/>
          </a:p>
          <a:p>
            <a:r>
              <a:rPr lang="en-CA" sz="3600" dirty="0"/>
              <a:t>File System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6C188-9F8B-4131-8FD1-C4E8F9054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527" y="1676550"/>
            <a:ext cx="3430652" cy="3886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96342-6A04-4D5B-BAE9-E02FDAEE32F6}"/>
              </a:ext>
            </a:extLst>
          </p:cNvPr>
          <p:cNvSpPr txBox="1"/>
          <p:nvPr/>
        </p:nvSpPr>
        <p:spPr>
          <a:xfrm flipH="1">
            <a:off x="8334527" y="5632566"/>
            <a:ext cx="3983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(</a:t>
            </a:r>
            <a:r>
              <a:rPr lang="en-CA" sz="2800" dirty="0" err="1"/>
              <a:t>Gsmarena</a:t>
            </a:r>
            <a:r>
              <a:rPr lang="en-CA" sz="2800" dirty="0"/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14940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0660-E5C2-466C-9816-6257B0F4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990" y="131468"/>
            <a:ext cx="9448800" cy="1486317"/>
          </a:xfrm>
        </p:spPr>
        <p:txBody>
          <a:bodyPr>
            <a:normAutofit/>
          </a:bodyPr>
          <a:lstStyle/>
          <a:p>
            <a:r>
              <a:rPr lang="en-CA" sz="7200" dirty="0"/>
              <a:t>IBM DB2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FD80F-2590-48C5-8E34-A822F6EC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28" y="2519265"/>
            <a:ext cx="11437034" cy="208675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4400" dirty="0"/>
              <a:t>Threat independent data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4400" dirty="0"/>
              <a:t>Keep the data enclosed and tightly packed</a:t>
            </a:r>
          </a:p>
        </p:txBody>
      </p:sp>
    </p:spTree>
    <p:extLst>
      <p:ext uri="{BB962C8B-B14F-4D97-AF65-F5344CB8AC3E}">
        <p14:creationId xmlns:p14="http://schemas.microsoft.com/office/powerpoint/2010/main" val="25451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28B1-5BB8-4A14-B41A-9ED2C404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645" y="59828"/>
            <a:ext cx="9872058" cy="1375402"/>
          </a:xfrm>
        </p:spPr>
        <p:txBody>
          <a:bodyPr>
            <a:normAutofit/>
          </a:bodyPr>
          <a:lstStyle/>
          <a:p>
            <a:r>
              <a:rPr lang="en-CA" sz="7200" dirty="0"/>
              <a:t>IBM DB2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B877B-FE1B-4DCC-AD44-DD1FF469D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444" y="1934714"/>
            <a:ext cx="8998226" cy="389275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600" dirty="0"/>
              <a:t>Stores audit related data(IBM Knowledge, </a:t>
            </a:r>
            <a:r>
              <a:rPr lang="en-CA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</a:t>
            </a:r>
            <a:r>
              <a:rPr lang="en-CA" sz="3600" dirty="0"/>
              <a:t>.d.)</a:t>
            </a:r>
          </a:p>
          <a:p>
            <a:endParaRPr lang="en-CA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600" dirty="0"/>
              <a:t>Excellent feature of auto-updating</a:t>
            </a:r>
          </a:p>
          <a:p>
            <a:endParaRPr lang="en-CA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600" dirty="0"/>
              <a:t>Quick access to important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CA616-B6D2-4159-BA5D-4032470D8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732" y="1030528"/>
            <a:ext cx="2290985" cy="2214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E8968D-8BA4-49F2-8B1A-C7EC44CB5712}"/>
              </a:ext>
            </a:extLst>
          </p:cNvPr>
          <p:cNvSpPr txBox="1"/>
          <p:nvPr/>
        </p:nvSpPr>
        <p:spPr>
          <a:xfrm>
            <a:off x="9614452" y="3397714"/>
            <a:ext cx="257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(Geek, n.d.)</a:t>
            </a:r>
          </a:p>
        </p:txBody>
      </p:sp>
    </p:spTree>
    <p:extLst>
      <p:ext uri="{BB962C8B-B14F-4D97-AF65-F5344CB8AC3E}">
        <p14:creationId xmlns:p14="http://schemas.microsoft.com/office/powerpoint/2010/main" val="292546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0151-DDCE-4802-99B2-E1CD0CED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44141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CA" sz="6000" dirty="0"/>
              <a:t>Happy Co Auditing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D960-B5C5-47C4-9F23-3E826CA1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248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A new and fast growing company (</a:t>
            </a:r>
            <a:r>
              <a:rPr lang="en-CA" sz="3200" dirty="0" err="1"/>
              <a:t>Infotrac</a:t>
            </a:r>
            <a:r>
              <a:rPr lang="en-CA" sz="3200" dirty="0"/>
              <a:t>, 2018)</a:t>
            </a:r>
          </a:p>
          <a:p>
            <a:pPr marL="0" indent="0">
              <a:buNone/>
            </a:pPr>
            <a:endParaRPr lang="en-CA" sz="3200" dirty="0"/>
          </a:p>
          <a:p>
            <a:r>
              <a:rPr lang="en-CA" sz="3200" dirty="0"/>
              <a:t>24/7 Customer Service</a:t>
            </a:r>
          </a:p>
          <a:p>
            <a:pPr marL="0" indent="0">
              <a:buNone/>
            </a:pPr>
            <a:endParaRPr lang="en-CA" sz="3200" dirty="0"/>
          </a:p>
          <a:p>
            <a:r>
              <a:rPr lang="en-CA" sz="3200" dirty="0"/>
              <a:t>Mobile Applications (Wireless News, 2017)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2B959-F2D0-476E-9A91-DA4D5B19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36" y="5193635"/>
            <a:ext cx="5298829" cy="927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6BF8E-BBA8-4D48-8805-F85B3B759A53}"/>
              </a:ext>
            </a:extLst>
          </p:cNvPr>
          <p:cNvSpPr txBox="1"/>
          <p:nvPr/>
        </p:nvSpPr>
        <p:spPr>
          <a:xfrm>
            <a:off x="7837823" y="6127715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(MRI Software, 2017)</a:t>
            </a:r>
          </a:p>
        </p:txBody>
      </p:sp>
    </p:spTree>
    <p:extLst>
      <p:ext uri="{BB962C8B-B14F-4D97-AF65-F5344CB8AC3E}">
        <p14:creationId xmlns:p14="http://schemas.microsoft.com/office/powerpoint/2010/main" val="82119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7B11-D272-43D3-8809-D5E20454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4" y="14306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CA" sz="5400" dirty="0"/>
              <a:t>Happy co 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FB68-FEB8-4C2A-8AA5-CE74869BD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84" y="1660849"/>
            <a:ext cx="9905998" cy="4708849"/>
          </a:xfrm>
        </p:spPr>
        <p:txBody>
          <a:bodyPr>
            <a:normAutofit/>
          </a:bodyPr>
          <a:lstStyle/>
          <a:p>
            <a:r>
              <a:rPr lang="en-CA" sz="3200" dirty="0"/>
              <a:t>Save time, save money</a:t>
            </a:r>
          </a:p>
          <a:p>
            <a:pPr marL="0" indent="0">
              <a:buNone/>
            </a:pPr>
            <a:endParaRPr lang="en-CA" sz="3200" dirty="0"/>
          </a:p>
          <a:p>
            <a:r>
              <a:rPr lang="en-CA" sz="3200" dirty="0"/>
              <a:t>Upload all reports to the cloud</a:t>
            </a:r>
          </a:p>
          <a:p>
            <a:pPr marL="0" indent="0">
              <a:buNone/>
            </a:pPr>
            <a:endParaRPr lang="en-CA" sz="3200" dirty="0"/>
          </a:p>
          <a:p>
            <a:r>
              <a:rPr lang="en-CA" sz="3200" dirty="0"/>
              <a:t>Use mobile devices(Wireless News, 2017)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CC131-7A90-4713-87E2-A5993424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419" y="3565849"/>
            <a:ext cx="4309151" cy="848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2A67-06C0-4888-928F-E17E55D4186E}"/>
              </a:ext>
            </a:extLst>
          </p:cNvPr>
          <p:cNvSpPr txBox="1"/>
          <p:nvPr/>
        </p:nvSpPr>
        <p:spPr>
          <a:xfrm>
            <a:off x="8339782" y="4546444"/>
            <a:ext cx="31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HappyCo</a:t>
            </a:r>
            <a:r>
              <a:rPr lang="en-US" dirty="0"/>
              <a:t>. </a:t>
            </a:r>
            <a:r>
              <a:rPr lang="en-CA" dirty="0"/>
              <a:t>(2012, January)</a:t>
            </a:r>
          </a:p>
        </p:txBody>
      </p:sp>
    </p:spTree>
    <p:extLst>
      <p:ext uri="{BB962C8B-B14F-4D97-AF65-F5344CB8AC3E}">
        <p14:creationId xmlns:p14="http://schemas.microsoft.com/office/powerpoint/2010/main" val="365925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8021-8BB9-4C54-B3CF-31DC0A56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831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CA" sz="5400" dirty="0"/>
              <a:t>HAPPY CO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46C2-E7A4-4B36-A2AF-6E7ED7E9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69375"/>
            <a:ext cx="9905998" cy="5035420"/>
          </a:xfrm>
        </p:spPr>
        <p:txBody>
          <a:bodyPr>
            <a:normAutofit/>
          </a:bodyPr>
          <a:lstStyle/>
          <a:p>
            <a:r>
              <a:rPr lang="en-CA" sz="3600" dirty="0"/>
              <a:t>View anywhere from the cloud</a:t>
            </a:r>
          </a:p>
          <a:p>
            <a:pPr marL="0" indent="0">
              <a:buNone/>
            </a:pPr>
            <a:endParaRPr lang="en-CA" sz="3600" dirty="0"/>
          </a:p>
          <a:p>
            <a:r>
              <a:rPr lang="en-CA" sz="3600" dirty="0"/>
              <a:t>Manage specific or company wide reports</a:t>
            </a:r>
          </a:p>
          <a:p>
            <a:pPr marL="0" indent="0">
              <a:buNone/>
            </a:pPr>
            <a:endParaRPr lang="en-CA" sz="3600" dirty="0"/>
          </a:p>
          <a:p>
            <a:r>
              <a:rPr lang="en-CA" sz="3600" dirty="0"/>
              <a:t>Improve location based on specific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7519F-EA46-4B98-88AE-2419E2B5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548" y="5285860"/>
            <a:ext cx="4711863" cy="960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75C5A-D83B-4D30-B5D5-8209BD470E02}"/>
              </a:ext>
            </a:extLst>
          </p:cNvPr>
          <p:cNvSpPr txBox="1"/>
          <p:nvPr/>
        </p:nvSpPr>
        <p:spPr>
          <a:xfrm>
            <a:off x="6858000" y="6365424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HappyCo</a:t>
            </a:r>
            <a:r>
              <a:rPr lang="en-US" dirty="0"/>
              <a:t>. </a:t>
            </a:r>
            <a:r>
              <a:rPr lang="en-CA" dirty="0"/>
              <a:t>(2015, July)</a:t>
            </a:r>
          </a:p>
        </p:txBody>
      </p:sp>
    </p:spTree>
    <p:extLst>
      <p:ext uri="{BB962C8B-B14F-4D97-AF65-F5344CB8AC3E}">
        <p14:creationId xmlns:p14="http://schemas.microsoft.com/office/powerpoint/2010/main" val="246321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5067-2820-4225-A9AC-4319E795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4350-8026-4291-9E38-6E8DA4E6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CA" sz="3200" dirty="0"/>
              <a:t>Google Drive Online Access</a:t>
            </a:r>
          </a:p>
          <a:p>
            <a:r>
              <a:rPr lang="en-CA" sz="3200" dirty="0"/>
              <a:t>Apple iPad Pro mobile platform</a:t>
            </a:r>
          </a:p>
          <a:p>
            <a:r>
              <a:rPr lang="en-CA" sz="3200" dirty="0"/>
              <a:t>IBM Db2 Database Storage</a:t>
            </a:r>
          </a:p>
          <a:p>
            <a:r>
              <a:rPr lang="en-CA" sz="3200" dirty="0"/>
              <a:t> </a:t>
            </a:r>
            <a:r>
              <a:rPr lang="en-CA" sz="3200" dirty="0" err="1"/>
              <a:t>HappyCo</a:t>
            </a:r>
            <a:r>
              <a:rPr lang="en-CA" sz="3200" dirty="0"/>
              <a:t> Inspector/Manage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5791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40F2-9309-44E3-9DB3-15C1E2EB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39" y="215705"/>
            <a:ext cx="9905998" cy="1905000"/>
          </a:xfrm>
        </p:spPr>
        <p:txBody>
          <a:bodyPr>
            <a:normAutofit/>
          </a:bodyPr>
          <a:lstStyle/>
          <a:p>
            <a:r>
              <a:rPr lang="en-CA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47A9-293C-431B-BC0C-7DE46B51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89650"/>
            <a:ext cx="9905998" cy="5908429"/>
          </a:xfrm>
        </p:spPr>
        <p:txBody>
          <a:bodyPr>
            <a:normAutofit/>
          </a:bodyPr>
          <a:lstStyle/>
          <a:p>
            <a:r>
              <a:rPr lang="en-CA" sz="2200" i="1" dirty="0"/>
              <a:t>Blast magazine: Google drive -- cloud storage becomes habit-forming</a:t>
            </a:r>
            <a:r>
              <a:rPr lang="en-CA" sz="2200" dirty="0"/>
              <a:t>. (2012) Chatham: </a:t>
            </a:r>
            <a:r>
              <a:rPr lang="en-CA" sz="2200" dirty="0" err="1"/>
              <a:t>Newstex</a:t>
            </a:r>
            <a:r>
              <a:rPr lang="en-CA" sz="2200" dirty="0"/>
              <a:t>.  Retrieved February 18, 2018, from </a:t>
            </a:r>
            <a:r>
              <a:rPr lang="en-CA" sz="2200" u="sng" dirty="0">
                <a:hlinkClick r:id="rId2"/>
              </a:rPr>
              <a:t>http://login.library.sheridanc.on.ca/login?url=https://search-proquest-com.library.sheridanc.on.ca/docview/1009596292?accountid=3455</a:t>
            </a:r>
            <a:endParaRPr lang="en-CA" sz="2200" u="sng" dirty="0"/>
          </a:p>
          <a:p>
            <a:r>
              <a:rPr lang="en-US" sz="2200" dirty="0" err="1"/>
              <a:t>Buckentin</a:t>
            </a:r>
            <a:r>
              <a:rPr lang="en-US" sz="2200" dirty="0"/>
              <a:t>, J (October 26, 2015). “How to Set Up Google Drive Offline” </a:t>
            </a:r>
            <a:r>
              <a:rPr lang="en-CA" sz="2200" dirty="0"/>
              <a:t> Retrieved From </a:t>
            </a:r>
            <a:r>
              <a:rPr lang="en-CA" sz="2200" dirty="0">
                <a:hlinkClick r:id="rId3"/>
              </a:rPr>
              <a:t>https://sites.google.com/a/isd423.org/buckentin/tech-tips/howtosetupgoogledriveoffline</a:t>
            </a:r>
            <a:endParaRPr lang="en-CA" sz="2200" dirty="0"/>
          </a:p>
          <a:p>
            <a:r>
              <a:rPr lang="en-CA" dirty="0">
                <a:effectLst/>
              </a:rPr>
              <a:t>Desk, T. (2014, Aug 11). 10 cool new features in Google Drive. Financial Express. </a:t>
            </a:r>
          </a:p>
          <a:p>
            <a:r>
              <a:rPr lang="en-CA" dirty="0">
                <a:effectLst/>
              </a:rPr>
              <a:t>Retrieved from </a:t>
            </a:r>
            <a:r>
              <a:rPr lang="en-CA" u="sng" dirty="0">
                <a:effectLst/>
                <a:hlinkClick r:id="rId4"/>
              </a:rPr>
              <a:t>http://login.library.sheridanc.on.ca/login?url=https://search-proquest-com.library.sheridanc.on.ca/docview/1552443646?accountid=3455</a:t>
            </a:r>
            <a:endParaRPr lang="en-CA" sz="2200" dirty="0"/>
          </a:p>
          <a:p>
            <a:r>
              <a:rPr lang="en-US" sz="2200" dirty="0" err="1">
                <a:hlinkClick r:id="rId5"/>
              </a:rPr>
              <a:t>DVR.Webcam</a:t>
            </a:r>
            <a:r>
              <a:rPr lang="en-US" sz="2200" dirty="0">
                <a:hlinkClick r:id="rId5"/>
              </a:rPr>
              <a:t>: Google Drive Edition</a:t>
            </a:r>
            <a:r>
              <a:rPr lang="en-US" sz="2200" dirty="0"/>
              <a:t>. (n.d.).</a:t>
            </a:r>
            <a:r>
              <a:rPr lang="en-CA" sz="2200" dirty="0"/>
              <a:t>“How It Works”</a:t>
            </a:r>
            <a:r>
              <a:rPr lang="en-US" sz="2200" dirty="0"/>
              <a:t> . Retrieved from, </a:t>
            </a:r>
            <a:r>
              <a:rPr lang="en-US" sz="2200" dirty="0">
                <a:hlinkClick r:id="rId5"/>
              </a:rPr>
              <a:t>https://dvr.webcam/GoogleDrive/About</a:t>
            </a:r>
            <a:endParaRPr lang="en-CA" sz="2200" dirty="0"/>
          </a:p>
          <a:p>
            <a:pPr marL="0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2610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E122-A1E1-4436-8AE8-E158C370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5400"/>
              <a:t>THE Chop </a:t>
            </a:r>
            <a:r>
              <a:rPr lang="en-CA" sz="5400" dirty="0"/>
              <a:t>House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A94D7-1F7D-4C5E-A0E6-3D87A97990A1}"/>
              </a:ext>
            </a:extLst>
          </p:cNvPr>
          <p:cNvSpPr txBox="1"/>
          <p:nvPr/>
        </p:nvSpPr>
        <p:spPr>
          <a:xfrm>
            <a:off x="895738" y="2295331"/>
            <a:ext cx="1021702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Chain Restaurant; 200+ Locations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Current Paper-based audit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Time and money consuming process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05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9C14-EAB9-4B1E-A857-62C54C2A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6087"/>
            <a:ext cx="9905998" cy="1905000"/>
          </a:xfrm>
        </p:spPr>
        <p:txBody>
          <a:bodyPr>
            <a:normAutofit/>
          </a:bodyPr>
          <a:lstStyle/>
          <a:p>
            <a:r>
              <a:rPr lang="en-CA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C9E9-E10C-4B26-B792-393EBAF0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308295"/>
            <a:ext cx="9603275" cy="5166363"/>
          </a:xfrm>
        </p:spPr>
        <p:txBody>
          <a:bodyPr>
            <a:normAutofit fontScale="92500"/>
          </a:bodyPr>
          <a:lstStyle/>
          <a:p>
            <a:r>
              <a:rPr lang="en-US" sz="2400" cap="all" dirty="0">
                <a:hlinkClick r:id="rId2" tooltip="Posts by Geek"/>
              </a:rPr>
              <a:t>Geek</a:t>
            </a:r>
            <a:r>
              <a:rPr lang="en-US" sz="2400" cap="all" dirty="0"/>
              <a:t>. (18th October 2016).</a:t>
            </a:r>
            <a:r>
              <a:rPr lang="en-US" sz="2400" dirty="0"/>
              <a:t>“How-to: ODBC connection to DB2 instance”</a:t>
            </a:r>
            <a:r>
              <a:rPr lang="en-US" sz="2400" cap="all" dirty="0"/>
              <a:t> Retrieved from, </a:t>
            </a:r>
            <a:r>
              <a:rPr lang="en-US" sz="2400" cap="all" dirty="0">
                <a:hlinkClick r:id="rId3"/>
              </a:rPr>
              <a:t>https://geekanddummy.com/how-to-odbc-connection-to-db2-instance-e-g-mitel-csm/</a:t>
            </a:r>
            <a:endParaRPr lang="en-US" sz="2400" cap="all" dirty="0"/>
          </a:p>
          <a:p>
            <a:r>
              <a:rPr lang="en-CA" sz="2400" dirty="0"/>
              <a:t>Google Drive (n.d.) “your stuff, your way-drive features”. Retrieved From </a:t>
            </a:r>
            <a:r>
              <a:rPr lang="en-CA" sz="2400" dirty="0">
                <a:hlinkClick r:id="rId4"/>
              </a:rPr>
              <a:t>https://www.google.ca/drive/using-drive/</a:t>
            </a:r>
            <a:endParaRPr lang="en-CA" sz="2400" dirty="0"/>
          </a:p>
          <a:p>
            <a:r>
              <a:rPr lang="en-CA" sz="2400" dirty="0" err="1"/>
              <a:t>GSMArena</a:t>
            </a:r>
            <a:r>
              <a:rPr lang="en-CA" sz="2400" dirty="0"/>
              <a:t>, (2017) “Apple </a:t>
            </a:r>
            <a:r>
              <a:rPr lang="en-CA" sz="2400" dirty="0" err="1"/>
              <a:t>Ipad</a:t>
            </a:r>
            <a:r>
              <a:rPr lang="en-CA" sz="2400" dirty="0"/>
              <a:t> Pro 12.9 (2017)”.  Retrieved from </a:t>
            </a:r>
            <a:r>
              <a:rPr lang="en-CA" sz="2400" dirty="0">
                <a:hlinkClick r:id="rId5"/>
              </a:rPr>
              <a:t>https://www.gsmarena.com/apple_ipad_pro_12_9_(2017)-8717.php</a:t>
            </a:r>
            <a:endParaRPr lang="en-CA" sz="2400" dirty="0"/>
          </a:p>
          <a:p>
            <a:r>
              <a:rPr lang="en-CA" sz="2400" dirty="0"/>
              <a:t>Happy Co. (2015, May). “Happy Inspector – Inspect Anything, Document Everything.” Retrieved from </a:t>
            </a:r>
            <a:r>
              <a:rPr lang="en-CA" sz="2400" dirty="0">
                <a:hlinkClick r:id="rId6"/>
              </a:rPr>
              <a:t>https://www.youtube.com/watch?v=2T_9pkEA5Bs</a:t>
            </a:r>
            <a:r>
              <a:rPr lang="en-CA" dirty="0">
                <a:effectLst/>
              </a:rPr>
              <a:t> </a:t>
            </a:r>
          </a:p>
          <a:p>
            <a:r>
              <a:rPr lang="en-CA" dirty="0">
                <a:effectLst/>
              </a:rPr>
              <a:t>Elliot, M (June 16, 2017) “7hidden features of google drive” CNET. Retrieved From </a:t>
            </a:r>
            <a:r>
              <a:rPr lang="en-CA" dirty="0">
                <a:effectLst/>
                <a:hlinkClick r:id="rId7"/>
              </a:rPr>
              <a:t>https://www.cnet.com/how-to/hidden-features-of-google-drive/</a:t>
            </a:r>
            <a:endParaRPr lang="en-CA" dirty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85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6489-672C-49B4-AFF7-8C44123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0" y="126610"/>
            <a:ext cx="11830928" cy="1026942"/>
          </a:xfrm>
        </p:spPr>
        <p:txBody>
          <a:bodyPr>
            <a:normAutofit fontScale="90000"/>
          </a:bodyPr>
          <a:lstStyle/>
          <a:p>
            <a:r>
              <a:rPr lang="en-CA" sz="6000" dirty="0"/>
              <a:t>References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2FDA-3DA4-4121-A16B-784A3A82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6" y="1392703"/>
            <a:ext cx="10515600" cy="5465298"/>
          </a:xfrm>
        </p:spPr>
        <p:txBody>
          <a:bodyPr>
            <a:noAutofit/>
          </a:bodyPr>
          <a:lstStyle/>
          <a:p>
            <a:r>
              <a:rPr lang="en-CA" sz="2100" dirty="0" err="1">
                <a:effectLst/>
              </a:rPr>
              <a:t>Infotrac</a:t>
            </a:r>
            <a:r>
              <a:rPr lang="en-CA" sz="2100" dirty="0">
                <a:effectLst/>
              </a:rPr>
              <a:t> Newsstand (April 12, 2015)"5 Undiscovered Features Of Google Drive." EFYtimes.com, Retrieved from http://link.galegroup.com.library.sheridanc.on.ca/apps/doc/A409363033/STND?u=ko_acd_shc&amp;sid=STND&amp;xid=40a33ea5. Accessed 11 Mar. 2018.</a:t>
            </a:r>
            <a:endParaRPr lang="en-US" sz="2100" cap="all" dirty="0"/>
          </a:p>
          <a:p>
            <a:r>
              <a:rPr lang="en-CA" sz="2100" dirty="0"/>
              <a:t>“IBM Knowledge Center” (Erin McKean, Developer Advocate, IBM),n.d. Retrieved From  </a:t>
            </a:r>
            <a:r>
              <a:rPr lang="en-CA" sz="2100" dirty="0">
                <a:hlinkClick r:id="rId2"/>
              </a:rPr>
              <a:t>https://www.ibm.com/support/</a:t>
            </a:r>
            <a:r>
              <a:rPr lang="en-CA" sz="2100" dirty="0" err="1">
                <a:hlinkClick r:id="rId2"/>
              </a:rPr>
              <a:t>knowledgecenter</a:t>
            </a:r>
            <a:r>
              <a:rPr lang="en-CA" sz="2100" dirty="0">
                <a:hlinkClick r:id="rId2"/>
              </a:rPr>
              <a:t>/</a:t>
            </a:r>
            <a:r>
              <a:rPr lang="en-CA" sz="2100" dirty="0" err="1">
                <a:hlinkClick r:id="rId2"/>
              </a:rPr>
              <a:t>en</a:t>
            </a:r>
            <a:r>
              <a:rPr lang="en-CA" sz="2100" dirty="0">
                <a:hlinkClick r:id="rId2"/>
              </a:rPr>
              <a:t>/...10...ibm.db2.../r0053238.html</a:t>
            </a:r>
            <a:endParaRPr lang="en-CA" sz="2100" dirty="0"/>
          </a:p>
          <a:p>
            <a:r>
              <a:rPr lang="en-CA" sz="2100" dirty="0" err="1"/>
              <a:t>Infotrac</a:t>
            </a:r>
            <a:r>
              <a:rPr lang="en-CA" sz="2100" dirty="0"/>
              <a:t> Newsstand. (2018, January) "</a:t>
            </a:r>
            <a:r>
              <a:rPr lang="en-CA" sz="2100" dirty="0" err="1"/>
              <a:t>HappyCo</a:t>
            </a:r>
            <a:r>
              <a:rPr lang="en-CA" sz="2100" dirty="0"/>
              <a:t> Expands Executive Team, Crosses One Million Units Mark." Marketing Weekly News p. 33. Retrieved March 12, 2018, from </a:t>
            </a:r>
            <a:r>
              <a:rPr lang="en-CA" sz="2100" u="sng" dirty="0">
                <a:hlinkClick r:id="rId3"/>
              </a:rPr>
              <a:t>http://go.galegroup.com.library.sheridanc.on.ca/ps/i.do?p=STND&amp;u=ko_acd_shc&amp;id=GALE|A524004833&amp;v=2.1&amp;it=r&amp;sid=summon&amp;authCount=1</a:t>
            </a:r>
            <a:endParaRPr lang="en-CA" sz="2100" dirty="0"/>
          </a:p>
          <a:p>
            <a:r>
              <a:rPr lang="en-US" sz="2100" dirty="0"/>
              <a:t>MRI Software. </a:t>
            </a:r>
            <a:r>
              <a:rPr lang="en-CA" sz="2100" dirty="0"/>
              <a:t>(June 21, 2017) “</a:t>
            </a:r>
            <a:r>
              <a:rPr lang="en-US" sz="2100" dirty="0"/>
              <a:t>MRI Software and </a:t>
            </a:r>
            <a:r>
              <a:rPr lang="en-US" sz="2100" dirty="0" err="1"/>
              <a:t>HappyCo</a:t>
            </a:r>
            <a:r>
              <a:rPr lang="en-US" sz="2100" dirty="0"/>
              <a:t> Partner to Launch MRI Inspections”. Retrieved From </a:t>
            </a:r>
            <a:r>
              <a:rPr lang="en-US" sz="2100" dirty="0">
                <a:hlinkClick r:id="rId4"/>
              </a:rPr>
              <a:t>https://www.prnewswire.com/news-releases/mri-software-and-happyco-partner-to-launch-mri-inspections-300477198.html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819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C225-2712-4BAE-9145-F10981EA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1"/>
            <a:ext cx="12013809" cy="1179928"/>
          </a:xfrm>
        </p:spPr>
        <p:txBody>
          <a:bodyPr>
            <a:normAutofit/>
          </a:bodyPr>
          <a:lstStyle/>
          <a:p>
            <a:r>
              <a:rPr lang="en-CA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96EC-31F1-4ED7-8C75-9B2978D1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91" y="1434905"/>
            <a:ext cx="11835618" cy="5134707"/>
          </a:xfrm>
        </p:spPr>
        <p:txBody>
          <a:bodyPr>
            <a:normAutofit/>
          </a:bodyPr>
          <a:lstStyle/>
          <a:p>
            <a:r>
              <a:rPr lang="en-US" sz="2300" dirty="0" err="1"/>
              <a:t>Shead</a:t>
            </a:r>
            <a:r>
              <a:rPr lang="en-US" sz="2300" dirty="0"/>
              <a:t>, S. (2017, September 19). Apple has released its huge new iOS 11 software update for iPhone and iPad. Retrieved from </a:t>
            </a:r>
            <a:r>
              <a:rPr lang="en-US" sz="2300" dirty="0">
                <a:hlinkClick r:id="rId2"/>
              </a:rPr>
              <a:t>http://www.businessinsider.com/apple-releases-ios-11-software-update-iphone-ipad-2017-9</a:t>
            </a:r>
            <a:endParaRPr lang="en-CA" sz="2300" dirty="0"/>
          </a:p>
          <a:p>
            <a:r>
              <a:rPr lang="en-CA" sz="2300" dirty="0" err="1"/>
              <a:t>UberGizmor</a:t>
            </a:r>
            <a:r>
              <a:rPr lang="en-CA" sz="2300" dirty="0"/>
              <a:t>. (2007, December). “Apple and Fox Sign a Deal”. Retrieved  from </a:t>
            </a:r>
            <a:r>
              <a:rPr lang="en-CA" sz="2300" dirty="0">
                <a:hlinkClick r:id="rId3"/>
              </a:rPr>
              <a:t>http://www.ubergizmo.com/2007/12/apple-fox-sign-deal/</a:t>
            </a:r>
            <a:endParaRPr lang="en-CA" sz="2300" dirty="0"/>
          </a:p>
          <a:p>
            <a:r>
              <a:rPr lang="en-CA" sz="2300" dirty="0"/>
              <a:t>Web News Wire. (2016, June). "</a:t>
            </a:r>
            <a:r>
              <a:rPr lang="en-US" sz="2300" dirty="0"/>
              <a:t>Apple Introduces iPad Pro Featuring Epic 12.9-inch Retina Display”</a:t>
            </a:r>
            <a:r>
              <a:rPr lang="en-CA" sz="2300" dirty="0"/>
              <a:t>  </a:t>
            </a:r>
            <a:r>
              <a:rPr lang="en-CA" sz="2300" dirty="0" err="1"/>
              <a:t>Infotrac</a:t>
            </a:r>
            <a:r>
              <a:rPr lang="en-CA" sz="2300" dirty="0"/>
              <a:t> Newsstand Retrieved from  http://go.galegroup.com.library.sheridanc.on.ca/ps/i.do?p=STND&amp;u=ko_acd_shc&amp;id=GALE|A456416162&amp;v=2.1&amp;it=r&amp;sid=STND&amp;asid=53b1fb4f# </a:t>
            </a:r>
          </a:p>
          <a:p>
            <a:r>
              <a:rPr lang="en-CA" sz="2300" dirty="0"/>
              <a:t>Wireless News. (2017, May) “</a:t>
            </a:r>
            <a:r>
              <a:rPr lang="en-CA" sz="2300" dirty="0" err="1"/>
              <a:t>HappyCo</a:t>
            </a:r>
            <a:r>
              <a:rPr lang="en-CA" sz="2300" dirty="0"/>
              <a:t> Introduces Happy API.”. Retrieved March 12, 2018, from </a:t>
            </a:r>
            <a:r>
              <a:rPr lang="en-CA" sz="2300" u="sng" dirty="0">
                <a:hlinkClick r:id="rId4"/>
              </a:rPr>
              <a:t>https://search-proquest-com.library.sheridanc.on.ca/docview/1895946171?pq-origsite=summon</a:t>
            </a:r>
            <a:endParaRPr lang="en-US" cap="all" dirty="0"/>
          </a:p>
          <a:p>
            <a:endParaRPr lang="en-US" cap="all" dirty="0"/>
          </a:p>
          <a:p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21161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0EEA-A216-4B3E-A9D4-B8476225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98474"/>
            <a:ext cx="11887200" cy="1223889"/>
          </a:xfrm>
        </p:spPr>
        <p:txBody>
          <a:bodyPr>
            <a:normAutofit/>
          </a:bodyPr>
          <a:lstStyle/>
          <a:p>
            <a:r>
              <a:rPr lang="en-CA" sz="7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3773-4A7E-4738-BA5F-79231293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474"/>
            <a:ext cx="11887200" cy="5212080"/>
          </a:xfrm>
        </p:spPr>
        <p:txBody>
          <a:bodyPr>
            <a:normAutofit/>
          </a:bodyPr>
          <a:lstStyle/>
          <a:p>
            <a:r>
              <a:rPr lang="en-US" sz="2400" dirty="0" err="1"/>
              <a:t>HappyCo</a:t>
            </a:r>
            <a:r>
              <a:rPr lang="en-US" sz="2400" dirty="0"/>
              <a:t>. </a:t>
            </a:r>
            <a:r>
              <a:rPr lang="en-CA" sz="2400" dirty="0"/>
              <a:t>(2012, January) “</a:t>
            </a:r>
            <a:r>
              <a:rPr lang="en-US" sz="2400" dirty="0" err="1"/>
              <a:t>HappyCo</a:t>
            </a:r>
            <a:r>
              <a:rPr lang="en-US" sz="2400" dirty="0"/>
              <a:t> Inspector”. Retrieved From </a:t>
            </a:r>
            <a:r>
              <a:rPr lang="en-US" sz="2400" dirty="0">
                <a:hlinkClick r:id="rId2"/>
              </a:rPr>
              <a:t>https://happyco.com/solutions/happy-inspector/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HappyCo</a:t>
            </a:r>
            <a:r>
              <a:rPr lang="en-US" sz="2400" dirty="0"/>
              <a:t>. </a:t>
            </a:r>
            <a:r>
              <a:rPr lang="en-CA" sz="2400" dirty="0"/>
              <a:t>(2015, July) “</a:t>
            </a:r>
            <a:r>
              <a:rPr lang="en-US" sz="2400" dirty="0" err="1"/>
              <a:t>HappyCo</a:t>
            </a:r>
            <a:r>
              <a:rPr lang="en-US" sz="2400" dirty="0"/>
              <a:t> Inspector”. Retrieved From </a:t>
            </a:r>
            <a:r>
              <a:rPr lang="en-US" sz="2400" dirty="0">
                <a:hlinkClick r:id="rId2"/>
              </a:rPr>
              <a:t>https://happyco.com/solutions/happy-inspector/</a:t>
            </a:r>
            <a:endParaRPr lang="en-US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9507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A51E-0673-4920-A309-4CC7BACB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677"/>
            <a:ext cx="11830929" cy="1167618"/>
          </a:xfrm>
        </p:spPr>
        <p:txBody>
          <a:bodyPr>
            <a:normAutofit/>
          </a:bodyPr>
          <a:lstStyle/>
          <a:p>
            <a:r>
              <a:rPr lang="en-CA" sz="6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C9A3-E627-4AD6-B8E6-493C53D8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91" y="1308295"/>
            <a:ext cx="11830928" cy="5409028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7018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C8A8-871D-4E97-8AA7-4168DCDF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6" y="112543"/>
            <a:ext cx="11901269" cy="1111346"/>
          </a:xfrm>
        </p:spPr>
        <p:txBody>
          <a:bodyPr>
            <a:normAutofit/>
          </a:bodyPr>
          <a:lstStyle/>
          <a:p>
            <a:r>
              <a:rPr lang="en-CA" sz="6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E915-8C7C-463A-83E8-9C380D16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" y="1420837"/>
            <a:ext cx="11901269" cy="532462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6788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796F-31DB-4A82-8FCC-FB02EEC1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112542"/>
            <a:ext cx="11901267" cy="1167618"/>
          </a:xfrm>
        </p:spPr>
        <p:txBody>
          <a:bodyPr>
            <a:normAutofit/>
          </a:bodyPr>
          <a:lstStyle/>
          <a:p>
            <a:r>
              <a:rPr lang="en-CA" sz="6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F7D2-82DA-420A-8E23-17D9873B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" y="1280160"/>
            <a:ext cx="11966916" cy="5465297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3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E15E-5055-4F91-BB10-805896A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182880"/>
            <a:ext cx="11816861" cy="1280160"/>
          </a:xfrm>
        </p:spPr>
        <p:txBody>
          <a:bodyPr>
            <a:normAutofit/>
          </a:bodyPr>
          <a:lstStyle/>
          <a:p>
            <a:r>
              <a:rPr lang="en-CA" sz="6000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4BB0-3216-41EE-870E-83231088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" y="1463041"/>
            <a:ext cx="11816861" cy="5212080"/>
          </a:xfrm>
        </p:spPr>
        <p:txBody>
          <a:bodyPr>
            <a:normAutofit/>
          </a:bodyPr>
          <a:lstStyle/>
          <a:p>
            <a:r>
              <a:rPr lang="en-CA" sz="4800" dirty="0"/>
              <a:t>Google Drive</a:t>
            </a:r>
          </a:p>
          <a:p>
            <a:r>
              <a:rPr lang="en-CA" sz="4800" dirty="0"/>
              <a:t>Apple </a:t>
            </a:r>
            <a:r>
              <a:rPr lang="en-CA" sz="4800" dirty="0" err="1"/>
              <a:t>Ipad</a:t>
            </a:r>
            <a:r>
              <a:rPr lang="en-CA" sz="4800" dirty="0"/>
              <a:t> Pro</a:t>
            </a:r>
          </a:p>
          <a:p>
            <a:r>
              <a:rPr lang="en-CA" sz="4800" dirty="0"/>
              <a:t>IBM DB2</a:t>
            </a:r>
          </a:p>
          <a:p>
            <a:r>
              <a:rPr lang="en-CA" sz="4800" dirty="0" err="1"/>
              <a:t>HappyCo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55589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A75D5C-DAAB-44C9-80E3-D6A6504AA56D}"/>
              </a:ext>
            </a:extLst>
          </p:cNvPr>
          <p:cNvSpPr/>
          <p:nvPr/>
        </p:nvSpPr>
        <p:spPr>
          <a:xfrm>
            <a:off x="0" y="255787"/>
            <a:ext cx="1080135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FAF6A-5518-4B77-BB27-421C51C69C62}"/>
              </a:ext>
            </a:extLst>
          </p:cNvPr>
          <p:cNvSpPr txBox="1"/>
          <p:nvPr/>
        </p:nvSpPr>
        <p:spPr>
          <a:xfrm>
            <a:off x="965835" y="1233464"/>
            <a:ext cx="1026033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400" dirty="0"/>
          </a:p>
          <a:p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Cloud-Based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  <a:p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Optical Character Recognition technology (Blast Magazine, 2012)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High level security                                                                          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`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C266B-EBE5-4955-B871-19AC1F022210}"/>
              </a:ext>
            </a:extLst>
          </p:cNvPr>
          <p:cNvSpPr txBox="1"/>
          <p:nvPr/>
        </p:nvSpPr>
        <p:spPr>
          <a:xfrm>
            <a:off x="8834510" y="2625285"/>
            <a:ext cx="312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(</a:t>
            </a:r>
            <a:r>
              <a:rPr lang="en-CA" sz="2800" dirty="0" err="1"/>
              <a:t>Buckentin</a:t>
            </a:r>
            <a:r>
              <a:rPr lang="en-CA" sz="2800" dirty="0"/>
              <a:t>, 2015)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9E5DB0-D0FC-4D08-9DBD-EE4489C13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79" y="696167"/>
            <a:ext cx="3323988" cy="18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6672-DD0A-4D43-8D90-C691BD60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1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CA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B2139-6722-4D35-ACAA-4DFF0F64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12" y="1198939"/>
            <a:ext cx="9905998" cy="3124201"/>
          </a:xfrm>
        </p:spPr>
        <p:txBody>
          <a:bodyPr>
            <a:normAutofit/>
          </a:bodyPr>
          <a:lstStyle/>
          <a:p>
            <a:r>
              <a:rPr lang="en-CA" sz="3600" dirty="0"/>
              <a:t>Easily accessible</a:t>
            </a:r>
          </a:p>
          <a:p>
            <a:endParaRPr lang="en-CA" sz="3600" dirty="0"/>
          </a:p>
          <a:p>
            <a:r>
              <a:rPr lang="en-CA" sz="3600" dirty="0"/>
              <a:t>3rd-party apps add-on feature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C725E-967E-4E66-B7D8-B60C2A749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97" y="3103939"/>
            <a:ext cx="7149206" cy="3284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9BCF5-1EE5-4EB6-8B78-04D60CABC020}"/>
              </a:ext>
            </a:extLst>
          </p:cNvPr>
          <p:cNvSpPr txBox="1"/>
          <p:nvPr/>
        </p:nvSpPr>
        <p:spPr>
          <a:xfrm>
            <a:off x="4434320" y="6388412"/>
            <a:ext cx="4104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(</a:t>
            </a:r>
            <a:r>
              <a:rPr lang="en-CA" sz="2800" dirty="0" err="1"/>
              <a:t>DVR.Webcam</a:t>
            </a:r>
            <a:r>
              <a:rPr lang="en-CA" sz="2800" dirty="0"/>
              <a:t>, n.d.)</a:t>
            </a:r>
          </a:p>
        </p:txBody>
      </p:sp>
    </p:spTree>
    <p:extLst>
      <p:ext uri="{BB962C8B-B14F-4D97-AF65-F5344CB8AC3E}">
        <p14:creationId xmlns:p14="http://schemas.microsoft.com/office/powerpoint/2010/main" val="4639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B907-A345-4DD1-B65D-7987CCE5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140677"/>
            <a:ext cx="11943470" cy="1055077"/>
          </a:xfrm>
        </p:spPr>
        <p:txBody>
          <a:bodyPr>
            <a:noAutofit/>
          </a:bodyPr>
          <a:lstStyle/>
          <a:p>
            <a:pPr algn="ctr"/>
            <a:r>
              <a:rPr lang="en-CA" sz="7200" dirty="0"/>
              <a:t>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29F2-7023-425D-A0AF-ABE12A7B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" y="1195754"/>
            <a:ext cx="11966916" cy="5521569"/>
          </a:xfrm>
        </p:spPr>
        <p:txBody>
          <a:bodyPr>
            <a:normAutofit/>
          </a:bodyPr>
          <a:lstStyle/>
          <a:p>
            <a:r>
              <a:rPr lang="en-CA" sz="4000" dirty="0"/>
              <a:t>Offline Mode</a:t>
            </a:r>
          </a:p>
          <a:p>
            <a:endParaRPr lang="en-CA" sz="4000" dirty="0"/>
          </a:p>
          <a:p>
            <a:r>
              <a:rPr lang="en-CA" sz="4000" dirty="0">
                <a:effectLst/>
              </a:rPr>
              <a:t>Publish To Web (</a:t>
            </a:r>
            <a:r>
              <a:rPr lang="en-CA" sz="4000" dirty="0" err="1">
                <a:effectLst/>
              </a:rPr>
              <a:t>Inftrac</a:t>
            </a:r>
            <a:r>
              <a:rPr lang="en-CA" sz="4000" dirty="0">
                <a:effectLst/>
              </a:rPr>
              <a:t>, 2015)</a:t>
            </a:r>
            <a:endParaRPr lang="en-CA" sz="4000" dirty="0"/>
          </a:p>
          <a:p>
            <a:endParaRPr lang="en-CA" sz="4000" dirty="0"/>
          </a:p>
          <a:p>
            <a:r>
              <a:rPr lang="en-CA" sz="4000" dirty="0"/>
              <a:t>Link Searching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96C25-4416-4AA8-AD58-AF1C60D5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82" y="1958157"/>
            <a:ext cx="4508330" cy="2941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EA0DD-990E-440B-9644-CDE7A18AF6B2}"/>
              </a:ext>
            </a:extLst>
          </p:cNvPr>
          <p:cNvSpPr txBox="1"/>
          <p:nvPr/>
        </p:nvSpPr>
        <p:spPr>
          <a:xfrm>
            <a:off x="8128151" y="5015914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(Google, n.d.)</a:t>
            </a:r>
          </a:p>
        </p:txBody>
      </p:sp>
    </p:spTree>
    <p:extLst>
      <p:ext uri="{BB962C8B-B14F-4D97-AF65-F5344CB8AC3E}">
        <p14:creationId xmlns:p14="http://schemas.microsoft.com/office/powerpoint/2010/main" val="230233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D66F-6DF5-4882-AC6F-229F63D9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8" y="112542"/>
            <a:ext cx="11943471" cy="1195753"/>
          </a:xfrm>
        </p:spPr>
        <p:txBody>
          <a:bodyPr>
            <a:normAutofit/>
          </a:bodyPr>
          <a:lstStyle/>
          <a:p>
            <a:pPr algn="ctr"/>
            <a:r>
              <a:rPr lang="en-CA" sz="7200" dirty="0"/>
              <a:t>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1910-EED6-48F5-A815-672D21CA5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1308295"/>
            <a:ext cx="11943470" cy="5437163"/>
          </a:xfrm>
        </p:spPr>
        <p:txBody>
          <a:bodyPr>
            <a:normAutofit/>
          </a:bodyPr>
          <a:lstStyle/>
          <a:p>
            <a:r>
              <a:rPr lang="en-CA" sz="4400" dirty="0">
                <a:effectLst/>
              </a:rPr>
              <a:t> Web Clipboard</a:t>
            </a:r>
          </a:p>
          <a:p>
            <a:endParaRPr lang="en-CA" sz="4400" dirty="0">
              <a:effectLst/>
            </a:endParaRPr>
          </a:p>
          <a:p>
            <a:r>
              <a:rPr lang="en-CA" sz="4400" dirty="0"/>
              <a:t>Revision History </a:t>
            </a:r>
            <a:r>
              <a:rPr lang="en-CA" sz="4400" dirty="0">
                <a:effectLst/>
              </a:rPr>
              <a:t>(Desk, 2014)</a:t>
            </a:r>
          </a:p>
          <a:p>
            <a:endParaRPr lang="en-CA" sz="4400" dirty="0">
              <a:effectLst/>
            </a:endParaRPr>
          </a:p>
          <a:p>
            <a:r>
              <a:rPr lang="en-CA" sz="4400" dirty="0">
                <a:effectLst/>
              </a:rPr>
              <a:t>Shortcuts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EF182-B683-4BFA-A8DA-1BCB14C48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47" y="1147765"/>
            <a:ext cx="4019843" cy="3075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1E974-FA7F-4A01-93AD-27D64F6C97F2}"/>
              </a:ext>
            </a:extLst>
          </p:cNvPr>
          <p:cNvSpPr txBox="1"/>
          <p:nvPr/>
        </p:nvSpPr>
        <p:spPr>
          <a:xfrm>
            <a:off x="8381772" y="4438722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(Google, n.d.)</a:t>
            </a:r>
          </a:p>
        </p:txBody>
      </p:sp>
    </p:spTree>
    <p:extLst>
      <p:ext uri="{BB962C8B-B14F-4D97-AF65-F5344CB8AC3E}">
        <p14:creationId xmlns:p14="http://schemas.microsoft.com/office/powerpoint/2010/main" val="32014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75AF-BD9A-4D98-ABBC-593E5A0F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8" y="112542"/>
            <a:ext cx="11943471" cy="1252024"/>
          </a:xfrm>
        </p:spPr>
        <p:txBody>
          <a:bodyPr>
            <a:normAutofit/>
          </a:bodyPr>
          <a:lstStyle/>
          <a:p>
            <a:pPr algn="ctr"/>
            <a:r>
              <a:rPr lang="en-CA" sz="7200" dirty="0"/>
              <a:t>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869E-970E-499B-AF34-42AC428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8" y="1364566"/>
            <a:ext cx="11943471" cy="5380891"/>
          </a:xfrm>
        </p:spPr>
        <p:txBody>
          <a:bodyPr>
            <a:normAutofit/>
          </a:bodyPr>
          <a:lstStyle/>
          <a:p>
            <a:r>
              <a:rPr lang="en-CA" sz="4400" dirty="0"/>
              <a:t>Comments</a:t>
            </a:r>
          </a:p>
          <a:p>
            <a:pPr marL="0" indent="0">
              <a:buNone/>
            </a:pPr>
            <a:endParaRPr lang="en-CA" sz="4400" dirty="0"/>
          </a:p>
          <a:p>
            <a:r>
              <a:rPr lang="en-CA" sz="4400" dirty="0"/>
              <a:t>Bookmarks</a:t>
            </a:r>
          </a:p>
          <a:p>
            <a:pPr marL="0" indent="0">
              <a:buNone/>
            </a:pPr>
            <a:endParaRPr lang="en-CA" sz="4400" dirty="0"/>
          </a:p>
          <a:p>
            <a:r>
              <a:rPr lang="en-CA" sz="4400" dirty="0"/>
              <a:t>Mirror Image (Desk, 2014)</a:t>
            </a:r>
          </a:p>
        </p:txBody>
      </p:sp>
    </p:spTree>
    <p:extLst>
      <p:ext uri="{BB962C8B-B14F-4D97-AF65-F5344CB8AC3E}">
        <p14:creationId xmlns:p14="http://schemas.microsoft.com/office/powerpoint/2010/main" val="174241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82C0-6C2F-4377-983C-65FD3723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140678"/>
            <a:ext cx="11971606" cy="1308294"/>
          </a:xfrm>
        </p:spPr>
        <p:txBody>
          <a:bodyPr>
            <a:normAutofit/>
          </a:bodyPr>
          <a:lstStyle/>
          <a:p>
            <a:pPr algn="ctr"/>
            <a:r>
              <a:rPr lang="en-CA" sz="7200" dirty="0"/>
              <a:t>Google drive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D0945-68DD-460C-8450-CD5D916D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06" y="2144558"/>
            <a:ext cx="6791497" cy="4726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7D0331-E15A-4474-9969-C1251F218FCB}"/>
              </a:ext>
            </a:extLst>
          </p:cNvPr>
          <p:cNvSpPr txBox="1"/>
          <p:nvPr/>
        </p:nvSpPr>
        <p:spPr>
          <a:xfrm>
            <a:off x="278349" y="1375117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/>
              <a:t>Filter searches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310AB-F891-4592-B43C-60C0293FD4FD}"/>
              </a:ext>
            </a:extLst>
          </p:cNvPr>
          <p:cNvSpPr txBox="1"/>
          <p:nvPr/>
        </p:nvSpPr>
        <p:spPr>
          <a:xfrm>
            <a:off x="8973503" y="6070991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(Elliot, 2017)</a:t>
            </a:r>
          </a:p>
        </p:txBody>
      </p:sp>
    </p:spTree>
    <p:extLst>
      <p:ext uri="{BB962C8B-B14F-4D97-AF65-F5344CB8AC3E}">
        <p14:creationId xmlns:p14="http://schemas.microsoft.com/office/powerpoint/2010/main" val="409530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1_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368</TotalTime>
  <Words>647</Words>
  <Application>Microsoft Office PowerPoint</Application>
  <PresentationFormat>Widescreen</PresentationFormat>
  <Paragraphs>154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Mesh</vt:lpstr>
      <vt:lpstr>1_Mesh</vt:lpstr>
      <vt:lpstr>Case Study : THE Chop House</vt:lpstr>
      <vt:lpstr>THE Chop House</vt:lpstr>
      <vt:lpstr>Recommendations </vt:lpstr>
      <vt:lpstr>PowerPoint Presentation</vt:lpstr>
      <vt:lpstr>Google Drive</vt:lpstr>
      <vt:lpstr>Google Drive</vt:lpstr>
      <vt:lpstr>Google drive</vt:lpstr>
      <vt:lpstr>Google drive</vt:lpstr>
      <vt:lpstr>Google drive</vt:lpstr>
      <vt:lpstr>Google drive</vt:lpstr>
      <vt:lpstr>Apple Ipad Pro</vt:lpstr>
      <vt:lpstr>Apple Ipad Pro</vt:lpstr>
      <vt:lpstr>IBM DB2</vt:lpstr>
      <vt:lpstr>IBM DB2</vt:lpstr>
      <vt:lpstr>Happy Co Auditing Software</vt:lpstr>
      <vt:lpstr>Happy co inspector</vt:lpstr>
      <vt:lpstr>HAPPY CO Manage</vt:lpstr>
      <vt:lpstr>Conclusion</vt:lpstr>
      <vt:lpstr>References</vt:lpstr>
      <vt:lpstr>REFERENCES</vt:lpstr>
      <vt:lpstr>References </vt:lpstr>
      <vt:lpstr>References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Co Auditing Software</dc:title>
  <dc:creator>mahaveer awasthi</dc:creator>
  <cp:lastModifiedBy>mahaveer awasthi</cp:lastModifiedBy>
  <cp:revision>104</cp:revision>
  <dcterms:created xsi:type="dcterms:W3CDTF">2018-03-20T18:16:58Z</dcterms:created>
  <dcterms:modified xsi:type="dcterms:W3CDTF">2018-04-23T01:00:42Z</dcterms:modified>
</cp:coreProperties>
</file>