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3" r:id="rId14"/>
    <p:sldId id="274" r:id="rId15"/>
    <p:sldId id="275" r:id="rId16"/>
    <p:sldId id="269"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3" d="100"/>
          <a:sy n="83" d="100"/>
        </p:scale>
        <p:origin x="686"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F527A1-85E8-4998-A7AB-948178A5685B}" type="datetimeFigureOut">
              <a:rPr lang="en-US" smtClean="0"/>
              <a:pPr/>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5F41B-7A20-4416-BF10-FACC7F091CBB}" type="slidenum">
              <a:rPr lang="en-US" smtClean="0"/>
              <a:pPr/>
              <a:t>‹#›</a:t>
            </a:fld>
            <a:endParaRPr lang="en-US"/>
          </a:p>
        </p:txBody>
      </p:sp>
    </p:spTree>
    <p:extLst>
      <p:ext uri="{BB962C8B-B14F-4D97-AF65-F5344CB8AC3E}">
        <p14:creationId xmlns:p14="http://schemas.microsoft.com/office/powerpoint/2010/main" val="55575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F527A1-85E8-4998-A7AB-948178A5685B}" type="datetimeFigureOut">
              <a:rPr lang="en-US" smtClean="0"/>
              <a:pPr/>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5F41B-7A20-4416-BF10-FACC7F091CBB}" type="slidenum">
              <a:rPr lang="en-US" smtClean="0"/>
              <a:pPr/>
              <a:t>‹#›</a:t>
            </a:fld>
            <a:endParaRPr lang="en-US"/>
          </a:p>
        </p:txBody>
      </p:sp>
    </p:spTree>
    <p:extLst>
      <p:ext uri="{BB962C8B-B14F-4D97-AF65-F5344CB8AC3E}">
        <p14:creationId xmlns:p14="http://schemas.microsoft.com/office/powerpoint/2010/main" val="187177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F527A1-85E8-4998-A7AB-948178A5685B}" type="datetimeFigureOut">
              <a:rPr lang="en-US" smtClean="0"/>
              <a:pPr/>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5F41B-7A20-4416-BF10-FACC7F091CBB}" type="slidenum">
              <a:rPr lang="en-US" smtClean="0"/>
              <a:pPr/>
              <a:t>‹#›</a:t>
            </a:fld>
            <a:endParaRPr lang="en-US"/>
          </a:p>
        </p:txBody>
      </p:sp>
    </p:spTree>
    <p:extLst>
      <p:ext uri="{BB962C8B-B14F-4D97-AF65-F5344CB8AC3E}">
        <p14:creationId xmlns:p14="http://schemas.microsoft.com/office/powerpoint/2010/main" val="364982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F527A1-85E8-4998-A7AB-948178A5685B}" type="datetimeFigureOut">
              <a:rPr lang="en-US" smtClean="0"/>
              <a:pPr/>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5F41B-7A20-4416-BF10-FACC7F091CBB}" type="slidenum">
              <a:rPr lang="en-US" smtClean="0"/>
              <a:pPr/>
              <a:t>‹#›</a:t>
            </a:fld>
            <a:endParaRPr lang="en-US"/>
          </a:p>
        </p:txBody>
      </p:sp>
    </p:spTree>
    <p:extLst>
      <p:ext uri="{BB962C8B-B14F-4D97-AF65-F5344CB8AC3E}">
        <p14:creationId xmlns:p14="http://schemas.microsoft.com/office/powerpoint/2010/main" val="2960553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F527A1-85E8-4998-A7AB-948178A5685B}" type="datetimeFigureOut">
              <a:rPr lang="en-US" smtClean="0"/>
              <a:pPr/>
              <a:t>4/3/2023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95F41B-7A20-4416-BF10-FACC7F091CBB}" type="slidenum">
              <a:rPr lang="en-US" smtClean="0"/>
              <a:pPr/>
              <a:t>‹#›</a:t>
            </a:fld>
            <a:endParaRPr lang="en-US"/>
          </a:p>
        </p:txBody>
      </p:sp>
    </p:spTree>
    <p:extLst>
      <p:ext uri="{BB962C8B-B14F-4D97-AF65-F5344CB8AC3E}">
        <p14:creationId xmlns:p14="http://schemas.microsoft.com/office/powerpoint/2010/main" val="3843025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F527A1-85E8-4998-A7AB-948178A5685B}" type="datetimeFigureOut">
              <a:rPr lang="en-US" smtClean="0"/>
              <a:pPr/>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5F41B-7A20-4416-BF10-FACC7F091CBB}" type="slidenum">
              <a:rPr lang="en-US" smtClean="0"/>
              <a:pPr/>
              <a:t>‹#›</a:t>
            </a:fld>
            <a:endParaRPr lang="en-US"/>
          </a:p>
        </p:txBody>
      </p:sp>
    </p:spTree>
    <p:extLst>
      <p:ext uri="{BB962C8B-B14F-4D97-AF65-F5344CB8AC3E}">
        <p14:creationId xmlns:p14="http://schemas.microsoft.com/office/powerpoint/2010/main" val="2103476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F527A1-85E8-4998-A7AB-948178A5685B}" type="datetimeFigureOut">
              <a:rPr lang="en-US" smtClean="0"/>
              <a:pPr/>
              <a:t>4/3/2023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95F41B-7A20-4416-BF10-FACC7F091CBB}" type="slidenum">
              <a:rPr lang="en-US" smtClean="0"/>
              <a:pPr/>
              <a:t>‹#›</a:t>
            </a:fld>
            <a:endParaRPr lang="en-US"/>
          </a:p>
        </p:txBody>
      </p:sp>
    </p:spTree>
    <p:extLst>
      <p:ext uri="{BB962C8B-B14F-4D97-AF65-F5344CB8AC3E}">
        <p14:creationId xmlns:p14="http://schemas.microsoft.com/office/powerpoint/2010/main" val="2122707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F527A1-85E8-4998-A7AB-948178A5685B}" type="datetimeFigureOut">
              <a:rPr lang="en-US" smtClean="0"/>
              <a:pPr/>
              <a:t>4/3/2023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95F41B-7A20-4416-BF10-FACC7F091CBB}" type="slidenum">
              <a:rPr lang="en-US" smtClean="0"/>
              <a:pPr/>
              <a:t>‹#›</a:t>
            </a:fld>
            <a:endParaRPr lang="en-US"/>
          </a:p>
        </p:txBody>
      </p:sp>
    </p:spTree>
    <p:extLst>
      <p:ext uri="{BB962C8B-B14F-4D97-AF65-F5344CB8AC3E}">
        <p14:creationId xmlns:p14="http://schemas.microsoft.com/office/powerpoint/2010/main" val="1445593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F527A1-85E8-4998-A7AB-948178A5685B}" type="datetimeFigureOut">
              <a:rPr lang="en-US" smtClean="0"/>
              <a:pPr/>
              <a:t>4/3/2023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95F41B-7A20-4416-BF10-FACC7F091CBB}" type="slidenum">
              <a:rPr lang="en-US" smtClean="0"/>
              <a:pPr/>
              <a:t>‹#›</a:t>
            </a:fld>
            <a:endParaRPr lang="en-US"/>
          </a:p>
        </p:txBody>
      </p:sp>
    </p:spTree>
    <p:extLst>
      <p:ext uri="{BB962C8B-B14F-4D97-AF65-F5344CB8AC3E}">
        <p14:creationId xmlns:p14="http://schemas.microsoft.com/office/powerpoint/2010/main" val="1985971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F527A1-85E8-4998-A7AB-948178A5685B}" type="datetimeFigureOut">
              <a:rPr lang="en-US" smtClean="0"/>
              <a:pPr/>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5F41B-7A20-4416-BF10-FACC7F091CBB}" type="slidenum">
              <a:rPr lang="en-US" smtClean="0"/>
              <a:pPr/>
              <a:t>‹#›</a:t>
            </a:fld>
            <a:endParaRPr lang="en-US"/>
          </a:p>
        </p:txBody>
      </p:sp>
    </p:spTree>
    <p:extLst>
      <p:ext uri="{BB962C8B-B14F-4D97-AF65-F5344CB8AC3E}">
        <p14:creationId xmlns:p14="http://schemas.microsoft.com/office/powerpoint/2010/main" val="1617865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F527A1-85E8-4998-A7AB-948178A5685B}" type="datetimeFigureOut">
              <a:rPr lang="en-US" smtClean="0"/>
              <a:pPr/>
              <a:t>4/3/2023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95F41B-7A20-4416-BF10-FACC7F091CBB}" type="slidenum">
              <a:rPr lang="en-US" smtClean="0"/>
              <a:pPr/>
              <a:t>‹#›</a:t>
            </a:fld>
            <a:endParaRPr lang="en-US"/>
          </a:p>
        </p:txBody>
      </p:sp>
    </p:spTree>
    <p:extLst>
      <p:ext uri="{BB962C8B-B14F-4D97-AF65-F5344CB8AC3E}">
        <p14:creationId xmlns:p14="http://schemas.microsoft.com/office/powerpoint/2010/main" val="3221931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527A1-85E8-4998-A7AB-948178A5685B}" type="datetimeFigureOut">
              <a:rPr lang="en-US" smtClean="0"/>
              <a:pPr/>
              <a:t>4/3/2023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95F41B-7A20-4416-BF10-FACC7F091CBB}" type="slidenum">
              <a:rPr lang="en-US" smtClean="0"/>
              <a:pPr/>
              <a:t>‹#›</a:t>
            </a:fld>
            <a:endParaRPr lang="en-US"/>
          </a:p>
        </p:txBody>
      </p:sp>
    </p:spTree>
    <p:extLst>
      <p:ext uri="{BB962C8B-B14F-4D97-AF65-F5344CB8AC3E}">
        <p14:creationId xmlns:p14="http://schemas.microsoft.com/office/powerpoint/2010/main" val="1958803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Dark Pastel Rose Pink Solid Color Coordinates with Kelly Moore Accent Color  KW4412 Persian Bazaar Digital Art by PIPA Fine Art - Simply Solid"/>
          <p:cNvPicPr>
            <a:picLocks noChangeAspect="1" noChangeArrowheads="1"/>
          </p:cNvPicPr>
          <p:nvPr/>
        </p:nvPicPr>
        <p:blipFill>
          <a:blip r:embed="rId2"/>
          <a:srcRect r="1978"/>
          <a:stretch>
            <a:fillRect/>
          </a:stretch>
        </p:blipFill>
        <p:spPr bwMode="auto">
          <a:xfrm>
            <a:off x="1" y="0"/>
            <a:ext cx="12192000" cy="6858000"/>
          </a:xfrm>
          <a:prstGeom prst="rect">
            <a:avLst/>
          </a:prstGeom>
          <a:noFill/>
        </p:spPr>
      </p:pic>
      <p:sp>
        <p:nvSpPr>
          <p:cNvPr id="2" name="TextBox 1"/>
          <p:cNvSpPr txBox="1"/>
          <p:nvPr/>
        </p:nvSpPr>
        <p:spPr>
          <a:xfrm>
            <a:off x="1571222" y="283335"/>
            <a:ext cx="11062952" cy="492443"/>
          </a:xfrm>
          <a:prstGeom prst="rect">
            <a:avLst/>
          </a:prstGeom>
          <a:noFill/>
        </p:spPr>
        <p:txBody>
          <a:bodyPr wrap="square" rtlCol="0">
            <a:spAutoFit/>
          </a:bodyPr>
          <a:lstStyle/>
          <a:p>
            <a:r>
              <a:rPr lang="en-US" sz="2600" u="sng" dirty="0">
                <a:latin typeface="Arial Black" panose="020B0A04020102020204" pitchFamily="34" charset="0"/>
              </a:rPr>
              <a:t>SRM INSTITUTE OF SCIENCE AND TECHNOLOGY</a:t>
            </a:r>
          </a:p>
        </p:txBody>
      </p:sp>
      <p:sp>
        <p:nvSpPr>
          <p:cNvPr id="3" name="TextBox 2"/>
          <p:cNvSpPr txBox="1"/>
          <p:nvPr/>
        </p:nvSpPr>
        <p:spPr>
          <a:xfrm>
            <a:off x="1856510" y="1146220"/>
            <a:ext cx="8201890" cy="461665"/>
          </a:xfrm>
          <a:prstGeom prst="rect">
            <a:avLst/>
          </a:prstGeom>
          <a:noFill/>
        </p:spPr>
        <p:txBody>
          <a:bodyPr wrap="square" rtlCol="0">
            <a:spAutoFit/>
          </a:bodyPr>
          <a:lstStyle/>
          <a:p>
            <a:r>
              <a:rPr lang="en-US" sz="2400" u="sng" dirty="0">
                <a:latin typeface="Arial Black" panose="020B0A04020102020204" pitchFamily="34" charset="0"/>
              </a:rPr>
              <a:t>18ECP104L MASSIVE OPEN ONLINE COURSE-II</a:t>
            </a:r>
          </a:p>
        </p:txBody>
      </p:sp>
      <p:sp>
        <p:nvSpPr>
          <p:cNvPr id="4" name="TextBox 3"/>
          <p:cNvSpPr txBox="1"/>
          <p:nvPr/>
        </p:nvSpPr>
        <p:spPr>
          <a:xfrm>
            <a:off x="7830354" y="5164428"/>
            <a:ext cx="4456090" cy="1692771"/>
          </a:xfrm>
          <a:prstGeom prst="rect">
            <a:avLst/>
          </a:prstGeom>
          <a:noFill/>
        </p:spPr>
        <p:txBody>
          <a:bodyPr wrap="square" rtlCol="0">
            <a:spAutoFit/>
          </a:bodyPr>
          <a:lstStyle/>
          <a:p>
            <a:r>
              <a:rPr lang="en-US" sz="2600" dirty="0">
                <a:latin typeface="Arial Black" panose="020B0A04020102020204" pitchFamily="34" charset="0"/>
              </a:rPr>
              <a:t>BY </a:t>
            </a:r>
          </a:p>
          <a:p>
            <a:r>
              <a:rPr lang="en-US" sz="2600" dirty="0">
                <a:latin typeface="Arial Black" panose="020B0A04020102020204" pitchFamily="34" charset="0"/>
              </a:rPr>
              <a:t>   SHABRISH  B</a:t>
            </a:r>
          </a:p>
          <a:p>
            <a:r>
              <a:rPr lang="en-US" sz="2600" dirty="0">
                <a:latin typeface="Arial Black" panose="020B0A04020102020204" pitchFamily="34" charset="0"/>
              </a:rPr>
              <a:t>   RA1911034010011</a:t>
            </a:r>
          </a:p>
          <a:p>
            <a:r>
              <a:rPr lang="en-US" sz="2600" dirty="0">
                <a:latin typeface="Arial Black" panose="020B0A04020102020204" pitchFamily="34" charset="0"/>
              </a:rPr>
              <a:t>   </a:t>
            </a:r>
            <a:r>
              <a:rPr lang="en-US" sz="2600" dirty="0" err="1">
                <a:latin typeface="Arial Black" panose="020B0A04020102020204" pitchFamily="34" charset="0"/>
              </a:rPr>
              <a:t>B.Tech</a:t>
            </a:r>
            <a:r>
              <a:rPr lang="en-US" sz="2600" dirty="0">
                <a:latin typeface="Arial Black" panose="020B0A04020102020204" pitchFamily="34" charset="0"/>
              </a:rPr>
              <a:t> ECE, SRM IST</a:t>
            </a:r>
          </a:p>
        </p:txBody>
      </p:sp>
      <p:sp>
        <p:nvSpPr>
          <p:cNvPr id="5" name="TextBox 4"/>
          <p:cNvSpPr txBox="1"/>
          <p:nvPr/>
        </p:nvSpPr>
        <p:spPr>
          <a:xfrm>
            <a:off x="1262129" y="2569993"/>
            <a:ext cx="10599313" cy="800219"/>
          </a:xfrm>
          <a:prstGeom prst="rect">
            <a:avLst/>
          </a:prstGeom>
          <a:noFill/>
        </p:spPr>
        <p:txBody>
          <a:bodyPr wrap="square" rtlCol="0">
            <a:spAutoFit/>
          </a:bodyPr>
          <a:lstStyle/>
          <a:p>
            <a:r>
              <a:rPr lang="en-US" sz="2800" b="1" u="sng" dirty="0">
                <a:latin typeface="Arial Black" panose="020B0A04020102020204" pitchFamily="34" charset="0"/>
              </a:rPr>
              <a:t>Artificial Intelligence for Breast Cancer Detection</a:t>
            </a:r>
          </a:p>
          <a:p>
            <a:endParaRPr lang="en-US" dirty="0"/>
          </a:p>
        </p:txBody>
      </p:sp>
      <p:pic>
        <p:nvPicPr>
          <p:cNvPr id="7" name="Picture 6"/>
          <p:cNvPicPr>
            <a:picLocks noChangeAspect="1"/>
          </p:cNvPicPr>
          <p:nvPr/>
        </p:nvPicPr>
        <p:blipFill>
          <a:blip r:embed="rId3"/>
          <a:stretch>
            <a:fillRect/>
          </a:stretch>
        </p:blipFill>
        <p:spPr>
          <a:xfrm>
            <a:off x="10446443" y="855493"/>
            <a:ext cx="1505152" cy="1505152"/>
          </a:xfrm>
          <a:prstGeom prst="rect">
            <a:avLst/>
          </a:prstGeom>
        </p:spPr>
      </p:pic>
    </p:spTree>
    <p:extLst>
      <p:ext uri="{BB962C8B-B14F-4D97-AF65-F5344CB8AC3E}">
        <p14:creationId xmlns:p14="http://schemas.microsoft.com/office/powerpoint/2010/main" val="1603253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ark Pastel Rose Pink Solid Color Coordinates with Kelly Moore Accent Color  KW4412 Persian Bazaar Digital Art by PIPA Fine Art - Simply Solid"/>
          <p:cNvPicPr>
            <a:picLocks noChangeAspect="1" noChangeArrowheads="1"/>
          </p:cNvPicPr>
          <p:nvPr/>
        </p:nvPicPr>
        <p:blipFill>
          <a:blip r:embed="rId2"/>
          <a:srcRect r="1978"/>
          <a:stretch>
            <a:fillRect/>
          </a:stretch>
        </p:blipFill>
        <p:spPr bwMode="auto">
          <a:xfrm>
            <a:off x="1" y="0"/>
            <a:ext cx="12192000" cy="6858000"/>
          </a:xfrm>
          <a:prstGeom prst="rect">
            <a:avLst/>
          </a:prstGeom>
          <a:noFill/>
        </p:spPr>
      </p:pic>
      <p:sp>
        <p:nvSpPr>
          <p:cNvPr id="2" name="TextBox 1"/>
          <p:cNvSpPr txBox="1"/>
          <p:nvPr/>
        </p:nvSpPr>
        <p:spPr>
          <a:xfrm>
            <a:off x="141668" y="283335"/>
            <a:ext cx="8049295" cy="738664"/>
          </a:xfrm>
          <a:prstGeom prst="rect">
            <a:avLst/>
          </a:prstGeom>
          <a:noFill/>
        </p:spPr>
        <p:txBody>
          <a:bodyPr wrap="square" rtlCol="0">
            <a:spAutoFit/>
          </a:bodyPr>
          <a:lstStyle/>
          <a:p>
            <a:r>
              <a:rPr lang="en-US" sz="2400" dirty="0">
                <a:latin typeface="Arial Black" panose="020B0A04020102020204" pitchFamily="34" charset="0"/>
              </a:rPr>
              <a:t>WEEK 3:Mammographic Abnormalities:</a:t>
            </a:r>
          </a:p>
          <a:p>
            <a:endParaRPr lang="en-US" dirty="0"/>
          </a:p>
        </p:txBody>
      </p:sp>
      <p:sp>
        <p:nvSpPr>
          <p:cNvPr id="4" name="Rectangle 3"/>
          <p:cNvSpPr/>
          <p:nvPr/>
        </p:nvSpPr>
        <p:spPr>
          <a:xfrm>
            <a:off x="922986" y="1176760"/>
            <a:ext cx="11269014" cy="5632311"/>
          </a:xfrm>
          <a:prstGeom prst="rect">
            <a:avLst/>
          </a:prstGeom>
        </p:spPr>
        <p:txBody>
          <a:bodyPr wrap="square">
            <a:spAutoFit/>
          </a:bodyPr>
          <a:lstStyle/>
          <a:p>
            <a:pPr marL="285750" indent="-285750">
              <a:buFont typeface="Wingdings" panose="05000000000000000000" pitchFamily="2" charset="2"/>
              <a:buChar char="v"/>
            </a:pPr>
            <a:r>
              <a:rPr lang="en-US" dirty="0">
                <a:latin typeface="Arial Black" panose="020B0A04020102020204" pitchFamily="34" charset="0"/>
              </a:rPr>
              <a:t>In week 3 we have talked  about typically benign calcifications. The ACR-BI RADS ATLAS is a great reference . This is a list of the typically benign calcifications that we will be reviewing in this lecture. </a:t>
            </a:r>
          </a:p>
          <a:p>
            <a:pPr marL="285750" indent="-285750">
              <a:buFont typeface="Wingdings" panose="05000000000000000000" pitchFamily="2" charset="2"/>
              <a:buChar char="v"/>
            </a:pPr>
            <a:endParaRPr lang="en-US" dirty="0">
              <a:latin typeface="Arial Black" panose="020B0A04020102020204" pitchFamily="34" charset="0"/>
            </a:endParaRPr>
          </a:p>
          <a:p>
            <a:pPr marL="285750" indent="-285750">
              <a:buFont typeface="Wingdings" panose="05000000000000000000" pitchFamily="2" charset="2"/>
              <a:buChar char="v"/>
            </a:pPr>
            <a:r>
              <a:rPr lang="en-US" dirty="0">
                <a:latin typeface="Arial Black" panose="020B0A04020102020204" pitchFamily="34" charset="0"/>
              </a:rPr>
              <a:t>Let's start with milk of calcium. These calcifications have a very classic appearance and that they appear to change shape on different mammographic projections.</a:t>
            </a:r>
          </a:p>
          <a:p>
            <a:pPr marL="285750" indent="-285750">
              <a:buFont typeface="Wingdings" panose="05000000000000000000" pitchFamily="2" charset="2"/>
              <a:buChar char="v"/>
            </a:pPr>
            <a:endParaRPr lang="en-US" dirty="0">
              <a:latin typeface="Arial Black" panose="020B0A04020102020204" pitchFamily="34" charset="0"/>
            </a:endParaRPr>
          </a:p>
          <a:p>
            <a:pPr marL="285750" indent="-285750">
              <a:buFont typeface="Wingdings" panose="05000000000000000000" pitchFamily="2" charset="2"/>
              <a:buChar char="v"/>
            </a:pPr>
            <a:r>
              <a:rPr lang="en-US" dirty="0">
                <a:latin typeface="Arial Black" panose="020B0A04020102020204" pitchFamily="34" charset="0"/>
              </a:rPr>
              <a:t> On the </a:t>
            </a:r>
            <a:r>
              <a:rPr lang="en-US" dirty="0" err="1">
                <a:latin typeface="Arial Black" panose="020B0A04020102020204" pitchFamily="34" charset="0"/>
              </a:rPr>
              <a:t>craniocaudal</a:t>
            </a:r>
            <a:r>
              <a:rPr lang="en-US" dirty="0">
                <a:latin typeface="Arial Black" panose="020B0A04020102020204" pitchFamily="34" charset="0"/>
              </a:rPr>
              <a:t> or CC view, the calcifications have a smudgy appearance and can be hard to see. On the lateral or ML view, calcifications appear to layer referred to as tea cupping. Here's an example of milk of calcium calcifications.</a:t>
            </a:r>
          </a:p>
          <a:p>
            <a:pPr marL="285750" indent="-285750">
              <a:buFont typeface="Wingdings" panose="05000000000000000000" pitchFamily="2" charset="2"/>
              <a:buChar char="v"/>
            </a:pPr>
            <a:endParaRPr lang="en-US" dirty="0">
              <a:latin typeface="Arial Black" panose="020B0A04020102020204" pitchFamily="34" charset="0"/>
            </a:endParaRPr>
          </a:p>
          <a:p>
            <a:pPr marL="285750" indent="-285750">
              <a:buFont typeface="Wingdings" panose="05000000000000000000" pitchFamily="2" charset="2"/>
              <a:buChar char="v"/>
            </a:pPr>
            <a:r>
              <a:rPr lang="en-US" dirty="0">
                <a:latin typeface="Arial Black" panose="020B0A04020102020204" pitchFamily="34" charset="0"/>
              </a:rPr>
              <a:t>This lecture will be focused on suspicious calcifications. Again, the BI-RADS virus is a great reference for this topic. There are four distinct morphologies that we will be reviewing today, all considered suspicious on imaging, and requiring biopsy. </a:t>
            </a:r>
          </a:p>
          <a:p>
            <a:pPr marL="285750" indent="-285750">
              <a:buFont typeface="Wingdings" panose="05000000000000000000" pitchFamily="2" charset="2"/>
              <a:buChar char="v"/>
            </a:pPr>
            <a:endParaRPr lang="en-US" dirty="0">
              <a:latin typeface="Arial Black" panose="020B0A04020102020204" pitchFamily="34" charset="0"/>
            </a:endParaRPr>
          </a:p>
          <a:p>
            <a:pPr marL="285750" indent="-285750">
              <a:buFont typeface="Wingdings" panose="05000000000000000000" pitchFamily="2" charset="2"/>
              <a:buChar char="v"/>
            </a:pPr>
            <a:r>
              <a:rPr lang="en-US" dirty="0">
                <a:latin typeface="Arial Black" panose="020B0A04020102020204" pitchFamily="34" charset="0"/>
              </a:rPr>
              <a:t>These are amorphous calcifications, coarse heterogeneous calcifications, fine pleomorphic calcifications, and finally fine linear branching calcifications. For each of these morphologies, I'll be referencing the corresponding positive predictive value. To review, positive predictive value is a percentage of suspicious findings that actually represent a cancer.</a:t>
            </a:r>
          </a:p>
        </p:txBody>
      </p:sp>
    </p:spTree>
    <p:extLst>
      <p:ext uri="{BB962C8B-B14F-4D97-AF65-F5344CB8AC3E}">
        <p14:creationId xmlns:p14="http://schemas.microsoft.com/office/powerpoint/2010/main" val="1598179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ark Pastel Rose Pink Solid Color Coordinates with Kelly Moore Accent Color  KW4412 Persian Bazaar Digital Art by PIPA Fine Art - Simply Solid"/>
          <p:cNvPicPr>
            <a:picLocks noChangeAspect="1" noChangeArrowheads="1"/>
          </p:cNvPicPr>
          <p:nvPr/>
        </p:nvPicPr>
        <p:blipFill>
          <a:blip r:embed="rId2"/>
          <a:srcRect r="1978"/>
          <a:stretch>
            <a:fillRect/>
          </a:stretch>
        </p:blipFill>
        <p:spPr bwMode="auto">
          <a:xfrm>
            <a:off x="1" y="0"/>
            <a:ext cx="12192000" cy="6858000"/>
          </a:xfrm>
          <a:prstGeom prst="rect">
            <a:avLst/>
          </a:prstGeom>
          <a:noFill/>
        </p:spPr>
      </p:pic>
      <p:sp>
        <p:nvSpPr>
          <p:cNvPr id="3" name="Rectangle 2"/>
          <p:cNvSpPr/>
          <p:nvPr/>
        </p:nvSpPr>
        <p:spPr>
          <a:xfrm>
            <a:off x="-1" y="195210"/>
            <a:ext cx="9813702" cy="461665"/>
          </a:xfrm>
          <a:prstGeom prst="rect">
            <a:avLst/>
          </a:prstGeom>
        </p:spPr>
        <p:txBody>
          <a:bodyPr wrap="square">
            <a:spAutoFit/>
          </a:bodyPr>
          <a:lstStyle/>
          <a:p>
            <a:r>
              <a:rPr lang="en-US" sz="2400" dirty="0">
                <a:latin typeface="Arial Black" panose="020B0A04020102020204" pitchFamily="34" charset="0"/>
              </a:rPr>
              <a:t>WEEK 4: AI Applications to Breast Cancer Detection:</a:t>
            </a:r>
          </a:p>
        </p:txBody>
      </p:sp>
      <p:sp>
        <p:nvSpPr>
          <p:cNvPr id="4" name="Rectangle 3"/>
          <p:cNvSpPr/>
          <p:nvPr/>
        </p:nvSpPr>
        <p:spPr>
          <a:xfrm>
            <a:off x="1004500" y="1281302"/>
            <a:ext cx="10921283" cy="4801314"/>
          </a:xfrm>
          <a:prstGeom prst="rect">
            <a:avLst/>
          </a:prstGeom>
        </p:spPr>
        <p:txBody>
          <a:bodyPr wrap="square">
            <a:spAutoFit/>
          </a:bodyPr>
          <a:lstStyle/>
          <a:p>
            <a:pPr marL="285750" indent="-285750">
              <a:buFont typeface="Wingdings" panose="05000000000000000000" pitchFamily="2" charset="2"/>
              <a:buChar char="v"/>
            </a:pPr>
            <a:r>
              <a:rPr lang="en-US" dirty="0">
                <a:latin typeface="Arial Black" panose="020B0A04020102020204" pitchFamily="34" charset="0"/>
              </a:rPr>
              <a:t>Artificial Intelligence for breast cancer detection building classifier. In this lesson, we will discuss the objective of the Artificial Intelligence for breast cancer detection and understand the role of the AI can and should play. </a:t>
            </a:r>
          </a:p>
          <a:p>
            <a:pPr marL="285750" indent="-285750">
              <a:buFont typeface="Wingdings" panose="05000000000000000000" pitchFamily="2" charset="2"/>
              <a:buChar char="v"/>
            </a:pPr>
            <a:endParaRPr lang="en-US" dirty="0">
              <a:latin typeface="Arial Black" panose="020B0A04020102020204" pitchFamily="34" charset="0"/>
            </a:endParaRPr>
          </a:p>
          <a:p>
            <a:pPr marL="285750" indent="-285750">
              <a:buFont typeface="Wingdings" panose="05000000000000000000" pitchFamily="2" charset="2"/>
              <a:buChar char="v"/>
            </a:pPr>
            <a:r>
              <a:rPr lang="en-US" dirty="0">
                <a:latin typeface="Arial Black" panose="020B0A04020102020204" pitchFamily="34" charset="0"/>
              </a:rPr>
              <a:t>In Module 2, we have discussed the AI processing paradigm, and in this lesson, we will discuss these processing elements, specifically for the breast cancer detection applications.</a:t>
            </a:r>
          </a:p>
          <a:p>
            <a:pPr marL="285750" indent="-285750">
              <a:buFont typeface="Wingdings" panose="05000000000000000000" pitchFamily="2" charset="2"/>
              <a:buChar char="v"/>
            </a:pPr>
            <a:endParaRPr lang="en-US" dirty="0">
              <a:latin typeface="Arial Black" panose="020B0A04020102020204" pitchFamily="34" charset="0"/>
            </a:endParaRPr>
          </a:p>
          <a:p>
            <a:pPr marL="285750" indent="-285750">
              <a:buFont typeface="Wingdings" panose="05000000000000000000" pitchFamily="2" charset="2"/>
              <a:buChar char="v"/>
            </a:pPr>
            <a:r>
              <a:rPr lang="en-US" dirty="0">
                <a:latin typeface="Arial Black" panose="020B0A04020102020204" pitchFamily="34" charset="0"/>
              </a:rPr>
              <a:t>The objectives of AI for the breast cancer detection are to provide efficient computation for the computer aided diagnosis and to generate consistent classification results. </a:t>
            </a:r>
          </a:p>
          <a:p>
            <a:pPr marL="285750" indent="-285750">
              <a:buFont typeface="Wingdings" panose="05000000000000000000" pitchFamily="2" charset="2"/>
              <a:buChar char="v"/>
            </a:pPr>
            <a:endParaRPr lang="en-US" dirty="0">
              <a:latin typeface="Arial Black" panose="020B0A04020102020204" pitchFamily="34" charset="0"/>
            </a:endParaRPr>
          </a:p>
          <a:p>
            <a:pPr marL="285750" indent="-285750">
              <a:buFont typeface="Wingdings" panose="05000000000000000000" pitchFamily="2" charset="2"/>
              <a:buChar char="v"/>
            </a:pPr>
            <a:r>
              <a:rPr lang="en-US" dirty="0">
                <a:latin typeface="Arial Black" panose="020B0A04020102020204" pitchFamily="34" charset="0"/>
              </a:rPr>
              <a:t>The idea of replacing radiologist with an AI system is far fetched. However, there have been significant progress made in the AI technology in recent years. The AI system can serve the radiologist as a value added tool, generating classification results with high detection and the low false alarm rates. The role of the AI in the breast cancer screening should be played as a second reader. </a:t>
            </a:r>
          </a:p>
        </p:txBody>
      </p:sp>
    </p:spTree>
    <p:extLst>
      <p:ext uri="{BB962C8B-B14F-4D97-AF65-F5344CB8AC3E}">
        <p14:creationId xmlns:p14="http://schemas.microsoft.com/office/powerpoint/2010/main" val="1142062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ark Pastel Rose Pink Solid Color Coordinates with Kelly Moore Accent Color  KW4412 Persian Bazaar Digital Art by PIPA Fine Art - Simply Solid"/>
          <p:cNvPicPr>
            <a:picLocks noChangeAspect="1" noChangeArrowheads="1"/>
          </p:cNvPicPr>
          <p:nvPr/>
        </p:nvPicPr>
        <p:blipFill>
          <a:blip r:embed="rId2"/>
          <a:srcRect r="1978"/>
          <a:stretch>
            <a:fillRect/>
          </a:stretch>
        </p:blipFill>
        <p:spPr bwMode="auto">
          <a:xfrm>
            <a:off x="1" y="0"/>
            <a:ext cx="12192000" cy="6858000"/>
          </a:xfrm>
          <a:prstGeom prst="rect">
            <a:avLst/>
          </a:prstGeom>
          <a:noFill/>
        </p:spPr>
      </p:pic>
      <p:sp>
        <p:nvSpPr>
          <p:cNvPr id="2" name="TextBox 1"/>
          <p:cNvSpPr txBox="1"/>
          <p:nvPr/>
        </p:nvSpPr>
        <p:spPr>
          <a:xfrm>
            <a:off x="0" y="334851"/>
            <a:ext cx="6336406" cy="461665"/>
          </a:xfrm>
          <a:prstGeom prst="rect">
            <a:avLst/>
          </a:prstGeom>
          <a:noFill/>
        </p:spPr>
        <p:txBody>
          <a:bodyPr wrap="square" rtlCol="0">
            <a:spAutoFit/>
          </a:bodyPr>
          <a:lstStyle/>
          <a:p>
            <a:r>
              <a:rPr lang="en-US" sz="2400" dirty="0">
                <a:latin typeface="Arial Black" panose="020B0A04020102020204" pitchFamily="34" charset="0"/>
              </a:rPr>
              <a:t>GRADE DETAILS:</a:t>
            </a:r>
          </a:p>
        </p:txBody>
      </p:sp>
      <p:pic>
        <p:nvPicPr>
          <p:cNvPr id="2050" name="Picture 2"/>
          <p:cNvPicPr>
            <a:picLocks noChangeAspect="1" noChangeArrowheads="1"/>
          </p:cNvPicPr>
          <p:nvPr/>
        </p:nvPicPr>
        <p:blipFill>
          <a:blip r:embed="rId3"/>
          <a:srcRect/>
          <a:stretch>
            <a:fillRect/>
          </a:stretch>
        </p:blipFill>
        <p:spPr bwMode="auto">
          <a:xfrm>
            <a:off x="887731" y="918210"/>
            <a:ext cx="9831070" cy="5602531"/>
          </a:xfrm>
          <a:prstGeom prst="rect">
            <a:avLst/>
          </a:prstGeom>
          <a:noFill/>
          <a:ln w="9525">
            <a:noFill/>
            <a:miter lim="800000"/>
            <a:headEnd/>
            <a:tailEnd/>
          </a:ln>
          <a:effectLst/>
        </p:spPr>
      </p:pic>
    </p:spTree>
    <p:extLst>
      <p:ext uri="{BB962C8B-B14F-4D97-AF65-F5344CB8AC3E}">
        <p14:creationId xmlns:p14="http://schemas.microsoft.com/office/powerpoint/2010/main" val="3637132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rk Pastel Rose Pink Solid Color Coordinates with Kelly Moore Accent Color  KW4412 Persian Bazaar Digital Art by PIPA Fine Art - Simply Solid"/>
          <p:cNvPicPr>
            <a:picLocks noChangeAspect="1" noChangeArrowheads="1"/>
          </p:cNvPicPr>
          <p:nvPr/>
        </p:nvPicPr>
        <p:blipFill>
          <a:blip r:embed="rId2"/>
          <a:srcRect r="1978"/>
          <a:stretch>
            <a:fillRect/>
          </a:stretch>
        </p:blipFill>
        <p:spPr bwMode="auto">
          <a:xfrm>
            <a:off x="1" y="0"/>
            <a:ext cx="12192000" cy="6858000"/>
          </a:xfrm>
          <a:prstGeom prst="rect">
            <a:avLst/>
          </a:prstGeom>
          <a:noFill/>
        </p:spPr>
      </p:pic>
      <p:pic>
        <p:nvPicPr>
          <p:cNvPr id="3074" name="Picture 2"/>
          <p:cNvPicPr>
            <a:picLocks noChangeAspect="1" noChangeArrowheads="1"/>
          </p:cNvPicPr>
          <p:nvPr/>
        </p:nvPicPr>
        <p:blipFill>
          <a:blip r:embed="rId3"/>
          <a:srcRect/>
          <a:stretch>
            <a:fillRect/>
          </a:stretch>
        </p:blipFill>
        <p:spPr bwMode="auto">
          <a:xfrm>
            <a:off x="617538" y="355600"/>
            <a:ext cx="10955337" cy="6145213"/>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rk Pastel Rose Pink Solid Color Coordinates with Kelly Moore Accent Color  KW4412 Persian Bazaar Digital Art by PIPA Fine Art - Simply Solid"/>
          <p:cNvPicPr>
            <a:picLocks noChangeAspect="1" noChangeArrowheads="1"/>
          </p:cNvPicPr>
          <p:nvPr/>
        </p:nvPicPr>
        <p:blipFill>
          <a:blip r:embed="rId2"/>
          <a:srcRect r="1978"/>
          <a:stretch>
            <a:fillRect/>
          </a:stretch>
        </p:blipFill>
        <p:spPr bwMode="auto">
          <a:xfrm>
            <a:off x="1" y="0"/>
            <a:ext cx="12192000" cy="6858000"/>
          </a:xfrm>
          <a:prstGeom prst="rect">
            <a:avLst/>
          </a:prstGeom>
          <a:noFill/>
        </p:spPr>
      </p:pic>
      <p:pic>
        <p:nvPicPr>
          <p:cNvPr id="4098" name="Picture 2"/>
          <p:cNvPicPr>
            <a:picLocks noChangeAspect="1" noChangeArrowheads="1"/>
          </p:cNvPicPr>
          <p:nvPr/>
        </p:nvPicPr>
        <p:blipFill>
          <a:blip r:embed="rId3"/>
          <a:srcRect/>
          <a:stretch>
            <a:fillRect/>
          </a:stretch>
        </p:blipFill>
        <p:spPr bwMode="auto">
          <a:xfrm>
            <a:off x="588963" y="288925"/>
            <a:ext cx="11012487" cy="627856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rk Pastel Rose Pink Solid Color Coordinates with Kelly Moore Accent Color  KW4412 Persian Bazaar Digital Art by PIPA Fine Art - Simply Solid"/>
          <p:cNvPicPr>
            <a:picLocks noChangeAspect="1" noChangeArrowheads="1"/>
          </p:cNvPicPr>
          <p:nvPr/>
        </p:nvPicPr>
        <p:blipFill>
          <a:blip r:embed="rId2"/>
          <a:srcRect r="1978"/>
          <a:stretch>
            <a:fillRect/>
          </a:stretch>
        </p:blipFill>
        <p:spPr bwMode="auto">
          <a:xfrm>
            <a:off x="1" y="0"/>
            <a:ext cx="12192000" cy="6858000"/>
          </a:xfrm>
          <a:prstGeom prst="rect">
            <a:avLst/>
          </a:prstGeom>
          <a:noFill/>
        </p:spPr>
      </p:pic>
      <p:pic>
        <p:nvPicPr>
          <p:cNvPr id="5122" name="Picture 2"/>
          <p:cNvPicPr>
            <a:picLocks noChangeAspect="1" noChangeArrowheads="1"/>
          </p:cNvPicPr>
          <p:nvPr/>
        </p:nvPicPr>
        <p:blipFill>
          <a:blip r:embed="rId3"/>
          <a:srcRect/>
          <a:stretch>
            <a:fillRect/>
          </a:stretch>
        </p:blipFill>
        <p:spPr bwMode="auto">
          <a:xfrm>
            <a:off x="612775" y="293688"/>
            <a:ext cx="10964863" cy="6269037"/>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ark Pastel Rose Pink Solid Color Coordinates with Kelly Moore Accent Color  KW4412 Persian Bazaar Digital Art by PIPA Fine Art - Simply Solid"/>
          <p:cNvPicPr>
            <a:picLocks noChangeAspect="1" noChangeArrowheads="1"/>
          </p:cNvPicPr>
          <p:nvPr/>
        </p:nvPicPr>
        <p:blipFill>
          <a:blip r:embed="rId2"/>
          <a:srcRect r="1978"/>
          <a:stretch>
            <a:fillRect/>
          </a:stretch>
        </p:blipFill>
        <p:spPr bwMode="auto">
          <a:xfrm>
            <a:off x="1" y="0"/>
            <a:ext cx="12192000" cy="6858000"/>
          </a:xfrm>
          <a:prstGeom prst="rect">
            <a:avLst/>
          </a:prstGeom>
          <a:noFill/>
        </p:spPr>
      </p:pic>
      <p:sp>
        <p:nvSpPr>
          <p:cNvPr id="2" name="TextBox 1"/>
          <p:cNvSpPr txBox="1"/>
          <p:nvPr/>
        </p:nvSpPr>
        <p:spPr>
          <a:xfrm>
            <a:off x="244699" y="476518"/>
            <a:ext cx="5370490" cy="461665"/>
          </a:xfrm>
          <a:prstGeom prst="rect">
            <a:avLst/>
          </a:prstGeom>
          <a:noFill/>
        </p:spPr>
        <p:txBody>
          <a:bodyPr wrap="square" rtlCol="0">
            <a:spAutoFit/>
          </a:bodyPr>
          <a:lstStyle/>
          <a:p>
            <a:r>
              <a:rPr lang="en-US" sz="2400" dirty="0">
                <a:latin typeface="Arial Black" panose="020B0A04020102020204" pitchFamily="34" charset="0"/>
              </a:rPr>
              <a:t>OBJECTIVES:</a:t>
            </a:r>
          </a:p>
        </p:txBody>
      </p:sp>
      <p:sp>
        <p:nvSpPr>
          <p:cNvPr id="3" name="TextBox 2"/>
          <p:cNvSpPr txBox="1"/>
          <p:nvPr/>
        </p:nvSpPr>
        <p:spPr>
          <a:xfrm>
            <a:off x="1390919" y="1648496"/>
            <a:ext cx="9453093" cy="3139321"/>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Arial Black" panose="020B0A04020102020204" pitchFamily="34" charset="0"/>
              </a:rPr>
              <a:t>The objective of this course is to provide students the knowledge of artificial intelligence processing approaches to breast cancer detection. </a:t>
            </a:r>
          </a:p>
          <a:p>
            <a:pPr marL="285750" indent="-285750">
              <a:buFont typeface="Wingdings" panose="05000000000000000000" pitchFamily="2" charset="2"/>
              <a:buChar char="v"/>
            </a:pPr>
            <a:endParaRPr lang="en-US" dirty="0">
              <a:latin typeface="Arial Black" panose="020B0A04020102020204" pitchFamily="34" charset="0"/>
            </a:endParaRPr>
          </a:p>
          <a:p>
            <a:pPr marL="285750" indent="-285750">
              <a:buFont typeface="Wingdings" panose="05000000000000000000" pitchFamily="2" charset="2"/>
              <a:buChar char="v"/>
            </a:pPr>
            <a:r>
              <a:rPr lang="en-US" dirty="0">
                <a:latin typeface="Arial Black" panose="020B0A04020102020204" pitchFamily="34" charset="0"/>
              </a:rPr>
              <a:t>This course approach is unique, providing students a broad perspective of AI, rather than homing in on a particular implementation method. </a:t>
            </a:r>
          </a:p>
          <a:p>
            <a:pPr marL="285750" indent="-285750">
              <a:buFont typeface="Wingdings" panose="05000000000000000000" pitchFamily="2" charset="2"/>
              <a:buChar char="v"/>
            </a:pPr>
            <a:endParaRPr lang="en-US" dirty="0">
              <a:latin typeface="Arial Black" panose="020B0A04020102020204" pitchFamily="34" charset="0"/>
            </a:endParaRPr>
          </a:p>
          <a:p>
            <a:pPr marL="285750" indent="-285750">
              <a:buFont typeface="Wingdings" panose="05000000000000000000" pitchFamily="2" charset="2"/>
              <a:buChar char="v"/>
            </a:pPr>
            <a:r>
              <a:rPr lang="en-US" dirty="0">
                <a:latin typeface="Arial Black" panose="020B0A04020102020204" pitchFamily="34" charset="0"/>
              </a:rPr>
              <a:t>Students who complete this course will not only leverage the knowledge into an entry level job in the field of artificial intelligence but also perform well on projects because their thorough understanding of the AI processing paradigm</a:t>
            </a:r>
            <a:r>
              <a:rPr lang="en-US" dirty="0"/>
              <a:t>.</a:t>
            </a:r>
            <a:endParaRPr lang="en-US" dirty="0">
              <a:latin typeface="Arial Black" panose="020B0A04020102020204" pitchFamily="34" charset="0"/>
            </a:endParaRPr>
          </a:p>
        </p:txBody>
      </p:sp>
    </p:spTree>
    <p:extLst>
      <p:ext uri="{BB962C8B-B14F-4D97-AF65-F5344CB8AC3E}">
        <p14:creationId xmlns:p14="http://schemas.microsoft.com/office/powerpoint/2010/main" val="783051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ark Pastel Rose Pink Solid Color Coordinates with Kelly Moore Accent Color  KW4412 Persian Bazaar Digital Art by PIPA Fine Art - Simply Solid"/>
          <p:cNvPicPr>
            <a:picLocks noChangeAspect="1" noChangeArrowheads="1"/>
          </p:cNvPicPr>
          <p:nvPr/>
        </p:nvPicPr>
        <p:blipFill>
          <a:blip r:embed="rId2"/>
          <a:srcRect r="1978"/>
          <a:stretch>
            <a:fillRect/>
          </a:stretch>
        </p:blipFill>
        <p:spPr bwMode="auto">
          <a:xfrm>
            <a:off x="1" y="0"/>
            <a:ext cx="12192000" cy="6858000"/>
          </a:xfrm>
          <a:prstGeom prst="rect">
            <a:avLst/>
          </a:prstGeom>
          <a:noFill/>
        </p:spPr>
      </p:pic>
      <p:sp>
        <p:nvSpPr>
          <p:cNvPr id="2" name="TextBox 1"/>
          <p:cNvSpPr txBox="1"/>
          <p:nvPr/>
        </p:nvSpPr>
        <p:spPr>
          <a:xfrm>
            <a:off x="167425" y="309093"/>
            <a:ext cx="6413679" cy="461665"/>
          </a:xfrm>
          <a:prstGeom prst="rect">
            <a:avLst/>
          </a:prstGeom>
          <a:noFill/>
        </p:spPr>
        <p:txBody>
          <a:bodyPr wrap="square" rtlCol="0">
            <a:spAutoFit/>
          </a:bodyPr>
          <a:lstStyle/>
          <a:p>
            <a:r>
              <a:rPr lang="en-US" sz="2400" dirty="0">
                <a:latin typeface="Arial Black" panose="020B0A04020102020204" pitchFamily="34" charset="0"/>
              </a:rPr>
              <a:t>PROOF OF COURSE COMPELETION:</a:t>
            </a:r>
          </a:p>
        </p:txBody>
      </p:sp>
      <p:pic>
        <p:nvPicPr>
          <p:cNvPr id="6147" name="Picture 3"/>
          <p:cNvPicPr>
            <a:picLocks noChangeAspect="1" noChangeArrowheads="1"/>
          </p:cNvPicPr>
          <p:nvPr/>
        </p:nvPicPr>
        <p:blipFill>
          <a:blip r:embed="rId3"/>
          <a:srcRect/>
          <a:stretch>
            <a:fillRect/>
          </a:stretch>
        </p:blipFill>
        <p:spPr bwMode="auto">
          <a:xfrm>
            <a:off x="517525" y="1185863"/>
            <a:ext cx="11155363" cy="4486275"/>
          </a:xfrm>
          <a:prstGeom prst="rect">
            <a:avLst/>
          </a:prstGeom>
          <a:noFill/>
          <a:ln w="9525">
            <a:noFill/>
            <a:miter lim="800000"/>
            <a:headEnd/>
            <a:tailEnd/>
          </a:ln>
          <a:effectLst/>
        </p:spPr>
      </p:pic>
    </p:spTree>
    <p:extLst>
      <p:ext uri="{BB962C8B-B14F-4D97-AF65-F5344CB8AC3E}">
        <p14:creationId xmlns:p14="http://schemas.microsoft.com/office/powerpoint/2010/main" val="182690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ark Pastel Rose Pink Solid Color Coordinates with Kelly Moore Accent Color  KW4412 Persian Bazaar Digital Art by PIPA Fine Art - Simply Solid"/>
          <p:cNvPicPr>
            <a:picLocks noChangeAspect="1" noChangeArrowheads="1"/>
          </p:cNvPicPr>
          <p:nvPr/>
        </p:nvPicPr>
        <p:blipFill>
          <a:blip r:embed="rId2"/>
          <a:srcRect r="1978"/>
          <a:stretch>
            <a:fillRect/>
          </a:stretch>
        </p:blipFill>
        <p:spPr bwMode="auto">
          <a:xfrm>
            <a:off x="1" y="0"/>
            <a:ext cx="12192000" cy="6858000"/>
          </a:xfrm>
          <a:prstGeom prst="rect">
            <a:avLst/>
          </a:prstGeom>
          <a:noFill/>
        </p:spPr>
      </p:pic>
      <p:sp>
        <p:nvSpPr>
          <p:cNvPr id="2" name="TextBox 1"/>
          <p:cNvSpPr txBox="1"/>
          <p:nvPr/>
        </p:nvSpPr>
        <p:spPr>
          <a:xfrm>
            <a:off x="90152" y="347730"/>
            <a:ext cx="5950040" cy="461665"/>
          </a:xfrm>
          <a:prstGeom prst="rect">
            <a:avLst/>
          </a:prstGeom>
          <a:noFill/>
        </p:spPr>
        <p:txBody>
          <a:bodyPr wrap="square" rtlCol="0">
            <a:spAutoFit/>
          </a:bodyPr>
          <a:lstStyle/>
          <a:p>
            <a:r>
              <a:rPr lang="en-US" sz="2400" dirty="0">
                <a:latin typeface="Arial Black" panose="020B0A04020102020204" pitchFamily="34" charset="0"/>
              </a:rPr>
              <a:t>CERTIFICATE:</a:t>
            </a:r>
          </a:p>
        </p:txBody>
      </p:sp>
      <p:pic>
        <p:nvPicPr>
          <p:cNvPr id="7170" name="Picture 2"/>
          <p:cNvPicPr>
            <a:picLocks noChangeAspect="1" noChangeArrowheads="1"/>
          </p:cNvPicPr>
          <p:nvPr/>
        </p:nvPicPr>
        <p:blipFill>
          <a:blip r:embed="rId3"/>
          <a:srcRect/>
          <a:stretch>
            <a:fillRect/>
          </a:stretch>
        </p:blipFill>
        <p:spPr bwMode="auto">
          <a:xfrm>
            <a:off x="2132013" y="810261"/>
            <a:ext cx="7702867" cy="5893902"/>
          </a:xfrm>
          <a:prstGeom prst="rect">
            <a:avLst/>
          </a:prstGeom>
          <a:noFill/>
          <a:ln w="9525">
            <a:noFill/>
            <a:miter lim="800000"/>
            <a:headEnd/>
            <a:tailEnd/>
          </a:ln>
          <a:effectLst/>
        </p:spPr>
      </p:pic>
    </p:spTree>
    <p:extLst>
      <p:ext uri="{BB962C8B-B14F-4D97-AF65-F5344CB8AC3E}">
        <p14:creationId xmlns:p14="http://schemas.microsoft.com/office/powerpoint/2010/main" val="3925154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rk Pastel Rose Pink Solid Color Coordinates with Kelly Moore Accent Color  KW4412 Persian Bazaar Digital Art by PIPA Fine Art - Simply Solid"/>
          <p:cNvPicPr>
            <a:picLocks noChangeAspect="1" noChangeArrowheads="1"/>
          </p:cNvPicPr>
          <p:nvPr/>
        </p:nvPicPr>
        <p:blipFill>
          <a:blip r:embed="rId2"/>
          <a:srcRect r="1978"/>
          <a:stretch>
            <a:fillRect/>
          </a:stretch>
        </p:blipFill>
        <p:spPr bwMode="auto">
          <a:xfrm>
            <a:off x="1" y="0"/>
            <a:ext cx="12192000" cy="6858000"/>
          </a:xfrm>
          <a:prstGeom prst="rect">
            <a:avLst/>
          </a:prstGeom>
          <a:noFill/>
        </p:spPr>
      </p:pic>
      <p:sp>
        <p:nvSpPr>
          <p:cNvPr id="2" name="Rectangle 1"/>
          <p:cNvSpPr/>
          <p:nvPr/>
        </p:nvSpPr>
        <p:spPr>
          <a:xfrm>
            <a:off x="2475877" y="2246118"/>
            <a:ext cx="7059946" cy="1631216"/>
          </a:xfrm>
          <a:prstGeom prst="rect">
            <a:avLst/>
          </a:prstGeom>
          <a:noFill/>
        </p:spPr>
        <p:txBody>
          <a:bodyPr wrap="none" lIns="91440" tIns="45720" rIns="91440" bIns="45720">
            <a:spAutoFit/>
          </a:bodyPr>
          <a:lstStyle/>
          <a:p>
            <a:pPr algn="ctr"/>
            <a:r>
              <a:rPr lang="en-US" sz="10000" dirty="0">
                <a:ln w="0"/>
                <a:effectLst>
                  <a:outerShdw blurRad="38100" dist="19050" dir="2700000" algn="tl" rotWithShape="0">
                    <a:schemeClr val="dk1">
                      <a:alpha val="40000"/>
                    </a:schemeClr>
                  </a:outerShdw>
                </a:effectLst>
                <a:latin typeface="Algerian" panose="04020705040A02060702" pitchFamily="82" charset="0"/>
              </a:rPr>
              <a:t>THANK YOU</a:t>
            </a:r>
            <a:endParaRPr lang="en-US" sz="100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spTree>
    <p:extLst>
      <p:ext uri="{BB962C8B-B14F-4D97-AF65-F5344CB8AC3E}">
        <p14:creationId xmlns:p14="http://schemas.microsoft.com/office/powerpoint/2010/main" val="274467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Dark Pastel Rose Pink Solid Color Coordinates with Kelly Moore Accent Color  KW4412 Persian Bazaar Digital Art by PIPA Fine Art - Simply Solid"/>
          <p:cNvPicPr>
            <a:picLocks noChangeAspect="1" noChangeArrowheads="1"/>
          </p:cNvPicPr>
          <p:nvPr/>
        </p:nvPicPr>
        <p:blipFill>
          <a:blip r:embed="rId2"/>
          <a:srcRect r="1978"/>
          <a:stretch>
            <a:fillRect/>
          </a:stretch>
        </p:blipFill>
        <p:spPr bwMode="auto">
          <a:xfrm>
            <a:off x="1" y="0"/>
            <a:ext cx="12192000" cy="6858000"/>
          </a:xfrm>
          <a:prstGeom prst="rect">
            <a:avLst/>
          </a:prstGeom>
          <a:noFill/>
        </p:spPr>
      </p:pic>
      <p:sp>
        <p:nvSpPr>
          <p:cNvPr id="2" name="TextBox 1"/>
          <p:cNvSpPr txBox="1"/>
          <p:nvPr/>
        </p:nvSpPr>
        <p:spPr>
          <a:xfrm>
            <a:off x="128789" y="386366"/>
            <a:ext cx="4958366" cy="492443"/>
          </a:xfrm>
          <a:prstGeom prst="rect">
            <a:avLst/>
          </a:prstGeom>
          <a:noFill/>
        </p:spPr>
        <p:txBody>
          <a:bodyPr wrap="square" rtlCol="0">
            <a:spAutoFit/>
          </a:bodyPr>
          <a:lstStyle/>
          <a:p>
            <a:r>
              <a:rPr lang="en-US" sz="2600" dirty="0">
                <a:latin typeface="Arial Black" panose="020B0A04020102020204" pitchFamily="34" charset="0"/>
              </a:rPr>
              <a:t>COURSE TIMELINE:</a:t>
            </a:r>
          </a:p>
        </p:txBody>
      </p:sp>
      <p:sp>
        <p:nvSpPr>
          <p:cNvPr id="3" name="TextBox 2"/>
          <p:cNvSpPr txBox="1"/>
          <p:nvPr/>
        </p:nvSpPr>
        <p:spPr>
          <a:xfrm>
            <a:off x="318084" y="1088629"/>
            <a:ext cx="4765183" cy="369332"/>
          </a:xfrm>
          <a:prstGeom prst="rect">
            <a:avLst/>
          </a:prstGeom>
          <a:noFill/>
        </p:spPr>
        <p:txBody>
          <a:bodyPr wrap="square" rtlCol="0">
            <a:spAutoFit/>
          </a:bodyPr>
          <a:lstStyle/>
          <a:p>
            <a:r>
              <a:rPr lang="en-US" dirty="0">
                <a:latin typeface="Arial Black" panose="020B0A04020102020204" pitchFamily="34" charset="0"/>
              </a:rPr>
              <a:t>DATE OF ENROLLMENT: 07/02/2022</a:t>
            </a:r>
          </a:p>
        </p:txBody>
      </p:sp>
      <p:sp>
        <p:nvSpPr>
          <p:cNvPr id="4" name="TextBox 3"/>
          <p:cNvSpPr txBox="1"/>
          <p:nvPr/>
        </p:nvSpPr>
        <p:spPr>
          <a:xfrm>
            <a:off x="5860009" y="1114510"/>
            <a:ext cx="5409126" cy="369332"/>
          </a:xfrm>
          <a:prstGeom prst="rect">
            <a:avLst/>
          </a:prstGeom>
          <a:noFill/>
        </p:spPr>
        <p:txBody>
          <a:bodyPr wrap="square" rtlCol="0">
            <a:spAutoFit/>
          </a:bodyPr>
          <a:lstStyle/>
          <a:p>
            <a:r>
              <a:rPr lang="en-US" dirty="0">
                <a:latin typeface="Arial Black" panose="020B0A04020102020204" pitchFamily="34" charset="0"/>
              </a:rPr>
              <a:t>DATE OF COMPLETION: 21/02/2022</a:t>
            </a:r>
          </a:p>
        </p:txBody>
      </p:sp>
      <p:pic>
        <p:nvPicPr>
          <p:cNvPr id="1026" name="Picture 2"/>
          <p:cNvPicPr>
            <a:picLocks noChangeAspect="1" noChangeArrowheads="1"/>
          </p:cNvPicPr>
          <p:nvPr/>
        </p:nvPicPr>
        <p:blipFill>
          <a:blip r:embed="rId3"/>
          <a:srcRect b="5792"/>
          <a:stretch>
            <a:fillRect/>
          </a:stretch>
        </p:blipFill>
        <p:spPr bwMode="auto">
          <a:xfrm>
            <a:off x="160458" y="1644889"/>
            <a:ext cx="5118908" cy="4911186"/>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5921059" y="1645921"/>
            <a:ext cx="5534164" cy="4815840"/>
          </a:xfrm>
          <a:prstGeom prst="rect">
            <a:avLst/>
          </a:prstGeom>
          <a:noFill/>
          <a:ln w="9525">
            <a:noFill/>
            <a:miter lim="800000"/>
            <a:headEnd/>
            <a:tailEnd/>
          </a:ln>
          <a:effectLst/>
        </p:spPr>
      </p:pic>
    </p:spTree>
    <p:extLst>
      <p:ext uri="{BB962C8B-B14F-4D97-AF65-F5344CB8AC3E}">
        <p14:creationId xmlns:p14="http://schemas.microsoft.com/office/powerpoint/2010/main" val="1740993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ark Pastel Rose Pink Solid Color Coordinates with Kelly Moore Accent Color  KW4412 Persian Bazaar Digital Art by PIPA Fine Art - Simply Solid"/>
          <p:cNvPicPr>
            <a:picLocks noChangeAspect="1" noChangeArrowheads="1"/>
          </p:cNvPicPr>
          <p:nvPr/>
        </p:nvPicPr>
        <p:blipFill>
          <a:blip r:embed="rId2"/>
          <a:srcRect r="1978"/>
          <a:stretch>
            <a:fillRect/>
          </a:stretch>
        </p:blipFill>
        <p:spPr bwMode="auto">
          <a:xfrm>
            <a:off x="1" y="0"/>
            <a:ext cx="12192000" cy="6858000"/>
          </a:xfrm>
          <a:prstGeom prst="rect">
            <a:avLst/>
          </a:prstGeom>
          <a:noFill/>
        </p:spPr>
      </p:pic>
      <p:sp>
        <p:nvSpPr>
          <p:cNvPr id="2" name="TextBox 1"/>
          <p:cNvSpPr txBox="1"/>
          <p:nvPr/>
        </p:nvSpPr>
        <p:spPr>
          <a:xfrm>
            <a:off x="206062" y="360608"/>
            <a:ext cx="5602310" cy="492443"/>
          </a:xfrm>
          <a:prstGeom prst="rect">
            <a:avLst/>
          </a:prstGeom>
          <a:noFill/>
        </p:spPr>
        <p:txBody>
          <a:bodyPr wrap="square" rtlCol="0">
            <a:spAutoFit/>
          </a:bodyPr>
          <a:lstStyle/>
          <a:p>
            <a:r>
              <a:rPr lang="en-US" sz="2600" dirty="0">
                <a:latin typeface="Arial Black" panose="020B0A04020102020204" pitchFamily="34" charset="0"/>
              </a:rPr>
              <a:t>COURSE DETAILS:</a:t>
            </a:r>
          </a:p>
        </p:txBody>
      </p:sp>
      <p:sp>
        <p:nvSpPr>
          <p:cNvPr id="3" name="TextBox 2"/>
          <p:cNvSpPr txBox="1"/>
          <p:nvPr/>
        </p:nvSpPr>
        <p:spPr>
          <a:xfrm>
            <a:off x="721218" y="1751527"/>
            <a:ext cx="11178862" cy="3816429"/>
          </a:xfrm>
          <a:prstGeom prst="rect">
            <a:avLst/>
          </a:prstGeom>
          <a:noFill/>
        </p:spPr>
        <p:txBody>
          <a:bodyPr wrap="square" rtlCol="0">
            <a:spAutoFit/>
          </a:bodyPr>
          <a:lstStyle/>
          <a:p>
            <a:r>
              <a:rPr lang="en-US" sz="2400" dirty="0">
                <a:latin typeface="Arial Black" panose="020B0A04020102020204" pitchFamily="34" charset="0"/>
              </a:rPr>
              <a:t>COURSE TITLE                 : </a:t>
            </a:r>
            <a:r>
              <a:rPr lang="en-US" sz="2200" b="1" dirty="0">
                <a:latin typeface="Arial Black" panose="020B0A04020102020204" pitchFamily="34" charset="0"/>
              </a:rPr>
              <a:t>Artificial Intelligence for Breast Cancer   Detection</a:t>
            </a:r>
          </a:p>
          <a:p>
            <a:endParaRPr lang="en-US" sz="2400" dirty="0">
              <a:latin typeface="Arial Black" panose="020B0A04020102020204" pitchFamily="34" charset="0"/>
            </a:endParaRPr>
          </a:p>
          <a:p>
            <a:r>
              <a:rPr lang="en-US" sz="2400" dirty="0">
                <a:latin typeface="Arial Black" panose="020B0A04020102020204" pitchFamily="34" charset="0"/>
              </a:rPr>
              <a:t>COURSE DURATION         : 4 WEEKS</a:t>
            </a:r>
          </a:p>
          <a:p>
            <a:endParaRPr lang="en-US" sz="2400" dirty="0">
              <a:latin typeface="Arial Black" panose="020B0A04020102020204" pitchFamily="34" charset="0"/>
            </a:endParaRPr>
          </a:p>
          <a:p>
            <a:r>
              <a:rPr lang="en-US" sz="2400" dirty="0">
                <a:latin typeface="Arial Black" panose="020B0A04020102020204" pitchFamily="34" charset="0"/>
              </a:rPr>
              <a:t>OFFERING UNIVERSITY   : Johns Hopkins University</a:t>
            </a:r>
          </a:p>
          <a:p>
            <a:endParaRPr lang="en-US" sz="2400" dirty="0">
              <a:latin typeface="Arial Black" panose="020B0A04020102020204" pitchFamily="34" charset="0"/>
            </a:endParaRPr>
          </a:p>
          <a:p>
            <a:r>
              <a:rPr lang="en-US" sz="2400" dirty="0">
                <a:latin typeface="Arial Black" panose="020B0A04020102020204" pitchFamily="34" charset="0"/>
              </a:rPr>
              <a:t>COURSE TYPE                  :INTERMEDIATE</a:t>
            </a:r>
          </a:p>
          <a:p>
            <a:endParaRPr lang="en-US" sz="2600" dirty="0">
              <a:latin typeface="Arial Black" panose="020B0A04020102020204" pitchFamily="34" charset="0"/>
            </a:endParaRPr>
          </a:p>
          <a:p>
            <a:endParaRPr lang="en-US" sz="2600" dirty="0">
              <a:latin typeface="Arial Black" panose="020B0A04020102020204" pitchFamily="34" charset="0"/>
            </a:endParaRPr>
          </a:p>
        </p:txBody>
      </p:sp>
    </p:spTree>
    <p:extLst>
      <p:ext uri="{BB962C8B-B14F-4D97-AF65-F5344CB8AC3E}">
        <p14:creationId xmlns:p14="http://schemas.microsoft.com/office/powerpoint/2010/main" val="1422666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Dark Pastel Rose Pink Solid Color Coordinates with Kelly Moore Accent Color  KW4412 Persian Bazaar Digital Art by PIPA Fine Art - Simply Solid"/>
          <p:cNvPicPr>
            <a:picLocks noChangeAspect="1" noChangeArrowheads="1"/>
          </p:cNvPicPr>
          <p:nvPr/>
        </p:nvPicPr>
        <p:blipFill>
          <a:blip r:embed="rId2"/>
          <a:srcRect r="1978"/>
          <a:stretch>
            <a:fillRect/>
          </a:stretch>
        </p:blipFill>
        <p:spPr bwMode="auto">
          <a:xfrm>
            <a:off x="0" y="0"/>
            <a:ext cx="12192000" cy="6858000"/>
          </a:xfrm>
          <a:prstGeom prst="rect">
            <a:avLst/>
          </a:prstGeom>
          <a:noFill/>
        </p:spPr>
      </p:pic>
      <p:sp>
        <p:nvSpPr>
          <p:cNvPr id="2" name="TextBox 1"/>
          <p:cNvSpPr txBox="1"/>
          <p:nvPr/>
        </p:nvSpPr>
        <p:spPr>
          <a:xfrm>
            <a:off x="270456" y="283335"/>
            <a:ext cx="11921544" cy="369332"/>
          </a:xfrm>
          <a:prstGeom prst="rect">
            <a:avLst/>
          </a:prstGeom>
          <a:noFill/>
        </p:spPr>
        <p:txBody>
          <a:bodyPr wrap="square" rtlCol="0">
            <a:spAutoFit/>
          </a:bodyPr>
          <a:lstStyle/>
          <a:p>
            <a:pPr algn="ctr"/>
            <a:r>
              <a:rPr lang="en-US" dirty="0">
                <a:latin typeface="Arial Black" panose="020B0A04020102020204" pitchFamily="34" charset="0"/>
              </a:rPr>
              <a:t>COURSE INSTRUCTOR:</a:t>
            </a:r>
          </a:p>
        </p:txBody>
      </p:sp>
      <p:sp>
        <p:nvSpPr>
          <p:cNvPr id="3" name="Rectangle 2"/>
          <p:cNvSpPr/>
          <p:nvPr/>
        </p:nvSpPr>
        <p:spPr>
          <a:xfrm>
            <a:off x="270456" y="1106441"/>
            <a:ext cx="2313454" cy="369332"/>
          </a:xfrm>
          <a:prstGeom prst="rect">
            <a:avLst/>
          </a:prstGeom>
        </p:spPr>
        <p:txBody>
          <a:bodyPr wrap="none">
            <a:spAutoFit/>
          </a:bodyPr>
          <a:lstStyle/>
          <a:p>
            <a:r>
              <a:rPr lang="en-US" b="0" i="0" dirty="0">
                <a:solidFill>
                  <a:srgbClr val="1F1F1F"/>
                </a:solidFill>
                <a:effectLst/>
                <a:latin typeface="Arial Black" panose="020B0A04020102020204" pitchFamily="34" charset="0"/>
              </a:rPr>
              <a:t>Chung-Fu Chang:</a:t>
            </a:r>
          </a:p>
        </p:txBody>
      </p:sp>
      <p:sp>
        <p:nvSpPr>
          <p:cNvPr id="4" name="Rectangle 3"/>
          <p:cNvSpPr/>
          <p:nvPr/>
        </p:nvSpPr>
        <p:spPr>
          <a:xfrm>
            <a:off x="607914" y="4136764"/>
            <a:ext cx="11397803" cy="923330"/>
          </a:xfrm>
          <a:prstGeom prst="rect">
            <a:avLst/>
          </a:prstGeom>
        </p:spPr>
        <p:txBody>
          <a:bodyPr wrap="square">
            <a:spAutoFit/>
          </a:bodyPr>
          <a:lstStyle/>
          <a:p>
            <a:r>
              <a:rPr lang="en-US" b="0" i="0" dirty="0">
                <a:solidFill>
                  <a:srgbClr val="1F1F1F"/>
                </a:solidFill>
                <a:effectLst/>
                <a:latin typeface="Arial Black" panose="020B0A04020102020204" pitchFamily="34" charset="0"/>
              </a:rPr>
              <a:t>Dr. Chung-Fu Chang has 35 years of experience in the research and development in Signal/Image Processing, Automatic Object Detection/Classification of various sensor modalities, and Synthetic Aperture Radar image formation processing..</a:t>
            </a:r>
            <a:endParaRPr lang="en-US" dirty="0">
              <a:latin typeface="Arial Black" panose="020B0A04020102020204" pitchFamily="34" charset="0"/>
            </a:endParaRPr>
          </a:p>
        </p:txBody>
      </p:sp>
      <p:pic>
        <p:nvPicPr>
          <p:cNvPr id="2050" name="Picture 2" descr="Pro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2868" y="1804687"/>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352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ark Pastel Rose Pink Solid Color Coordinates with Kelly Moore Accent Color  KW4412 Persian Bazaar Digital Art by PIPA Fine Art - Simply Solid"/>
          <p:cNvPicPr>
            <a:picLocks noChangeAspect="1" noChangeArrowheads="1"/>
          </p:cNvPicPr>
          <p:nvPr/>
        </p:nvPicPr>
        <p:blipFill>
          <a:blip r:embed="rId2"/>
          <a:srcRect r="1978"/>
          <a:stretch>
            <a:fillRect/>
          </a:stretch>
        </p:blipFill>
        <p:spPr bwMode="auto">
          <a:xfrm>
            <a:off x="1" y="0"/>
            <a:ext cx="12192000" cy="6858000"/>
          </a:xfrm>
          <a:prstGeom prst="rect">
            <a:avLst/>
          </a:prstGeom>
          <a:noFill/>
        </p:spPr>
      </p:pic>
      <p:sp>
        <p:nvSpPr>
          <p:cNvPr id="2" name="Rectangle 1"/>
          <p:cNvSpPr/>
          <p:nvPr/>
        </p:nvSpPr>
        <p:spPr>
          <a:xfrm>
            <a:off x="0" y="416036"/>
            <a:ext cx="2937599" cy="461665"/>
          </a:xfrm>
          <a:prstGeom prst="rect">
            <a:avLst/>
          </a:prstGeom>
        </p:spPr>
        <p:txBody>
          <a:bodyPr wrap="none">
            <a:spAutoFit/>
          </a:bodyPr>
          <a:lstStyle/>
          <a:p>
            <a:r>
              <a:rPr lang="en-US" sz="2400" b="0" i="0" dirty="0">
                <a:solidFill>
                  <a:srgbClr val="1F1F1F"/>
                </a:solidFill>
                <a:effectLst/>
                <a:latin typeface="Arial Black" panose="020B0A04020102020204" pitchFamily="34" charset="0"/>
              </a:rPr>
              <a:t>Emily Ambinder:</a:t>
            </a:r>
          </a:p>
        </p:txBody>
      </p:sp>
      <p:sp>
        <p:nvSpPr>
          <p:cNvPr id="3" name="Rectangle 2"/>
          <p:cNvSpPr/>
          <p:nvPr/>
        </p:nvSpPr>
        <p:spPr>
          <a:xfrm>
            <a:off x="875764" y="3955554"/>
            <a:ext cx="11316236" cy="1200329"/>
          </a:xfrm>
          <a:prstGeom prst="rect">
            <a:avLst/>
          </a:prstGeom>
        </p:spPr>
        <p:txBody>
          <a:bodyPr wrap="square">
            <a:spAutoFit/>
          </a:bodyPr>
          <a:lstStyle/>
          <a:p>
            <a:r>
              <a:rPr lang="en-US" b="0" i="0" dirty="0">
                <a:solidFill>
                  <a:srgbClr val="1F1F1F"/>
                </a:solidFill>
                <a:effectLst/>
                <a:latin typeface="Arial Black" panose="020B0A04020102020204" pitchFamily="34" charset="0"/>
              </a:rPr>
              <a:t>Dr. Emily Ambinder is an Assistant Professor in the Johns Hopkins Medicine Department of Radiology and Radiological Science. She specializes in all aspects of breast imaging including mammography, tomosynthesis, breast ultrasound, breast MRI, and image-guided breast procedures. </a:t>
            </a:r>
            <a:endParaRPr lang="en-US" dirty="0">
              <a:latin typeface="Arial Black" panose="020B0A04020102020204" pitchFamily="34" charset="0"/>
            </a:endParaRPr>
          </a:p>
        </p:txBody>
      </p:sp>
      <p:pic>
        <p:nvPicPr>
          <p:cNvPr id="3074" name="Picture 2" descr="Prof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9826" y="1550044"/>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564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ark Pastel Rose Pink Solid Color Coordinates with Kelly Moore Accent Color  KW4412 Persian Bazaar Digital Art by PIPA Fine Art - Simply Solid"/>
          <p:cNvPicPr>
            <a:picLocks noChangeAspect="1" noChangeArrowheads="1"/>
          </p:cNvPicPr>
          <p:nvPr/>
        </p:nvPicPr>
        <p:blipFill>
          <a:blip r:embed="rId2"/>
          <a:srcRect r="1978"/>
          <a:stretch>
            <a:fillRect/>
          </a:stretch>
        </p:blipFill>
        <p:spPr bwMode="auto">
          <a:xfrm>
            <a:off x="1" y="0"/>
            <a:ext cx="12192000" cy="6858000"/>
          </a:xfrm>
          <a:prstGeom prst="rect">
            <a:avLst/>
          </a:prstGeom>
          <a:noFill/>
        </p:spPr>
      </p:pic>
      <p:sp>
        <p:nvSpPr>
          <p:cNvPr id="2" name="TextBox 1"/>
          <p:cNvSpPr txBox="1"/>
          <p:nvPr/>
        </p:nvSpPr>
        <p:spPr>
          <a:xfrm>
            <a:off x="206062" y="399245"/>
            <a:ext cx="5988676" cy="461665"/>
          </a:xfrm>
          <a:prstGeom prst="rect">
            <a:avLst/>
          </a:prstGeom>
          <a:noFill/>
        </p:spPr>
        <p:txBody>
          <a:bodyPr wrap="square" rtlCol="0">
            <a:spAutoFit/>
          </a:bodyPr>
          <a:lstStyle/>
          <a:p>
            <a:r>
              <a:rPr lang="en-US" sz="2400" dirty="0">
                <a:latin typeface="Arial Black" panose="020B0A04020102020204" pitchFamily="34" charset="0"/>
              </a:rPr>
              <a:t>ABOUT THE COURSE:</a:t>
            </a:r>
          </a:p>
        </p:txBody>
      </p:sp>
      <p:sp>
        <p:nvSpPr>
          <p:cNvPr id="3" name="TextBox 2"/>
          <p:cNvSpPr txBox="1"/>
          <p:nvPr/>
        </p:nvSpPr>
        <p:spPr>
          <a:xfrm>
            <a:off x="1035526" y="1666103"/>
            <a:ext cx="10916992" cy="2585323"/>
          </a:xfrm>
          <a:prstGeom prst="rect">
            <a:avLst/>
          </a:prstGeom>
          <a:noFill/>
        </p:spPr>
        <p:txBody>
          <a:bodyPr wrap="square" rtlCol="0">
            <a:spAutoFit/>
          </a:bodyPr>
          <a:lstStyle/>
          <a:p>
            <a:endParaRPr lang="en-US" dirty="0">
              <a:latin typeface="Arial Black" panose="020B0A04020102020204" pitchFamily="34" charset="0"/>
            </a:endParaRPr>
          </a:p>
          <a:p>
            <a:pPr marL="285750" indent="-285750">
              <a:buFont typeface="Wingdings" panose="05000000000000000000" pitchFamily="2" charset="2"/>
              <a:buChar char="v"/>
            </a:pPr>
            <a:r>
              <a:rPr lang="en-US" dirty="0">
                <a:latin typeface="Arial Black" panose="020B0A04020102020204" pitchFamily="34" charset="0"/>
              </a:rPr>
              <a:t>The course is designed for students who are interested in the career of product development using artificial intelligence and would like to know how AI can be applied to mammography.  </a:t>
            </a:r>
          </a:p>
          <a:p>
            <a:pPr marL="285750" indent="-285750">
              <a:buFont typeface="Wingdings" panose="05000000000000000000" pitchFamily="2" charset="2"/>
              <a:buChar char="v"/>
            </a:pPr>
            <a:endParaRPr lang="en-US" dirty="0">
              <a:latin typeface="Arial Black" panose="020B0A04020102020204" pitchFamily="34" charset="0"/>
            </a:endParaRPr>
          </a:p>
          <a:p>
            <a:pPr marL="285750" indent="-285750">
              <a:buFont typeface="Wingdings" panose="05000000000000000000" pitchFamily="2" charset="2"/>
              <a:buChar char="v"/>
            </a:pPr>
            <a:r>
              <a:rPr lang="en-US" dirty="0">
                <a:latin typeface="Arial Black" panose="020B0A04020102020204" pitchFamily="34" charset="0"/>
              </a:rPr>
              <a:t>The course content is focused on the AI processing paradigm along with the domain knowledge of breast imaging.</a:t>
            </a:r>
          </a:p>
          <a:p>
            <a:pPr marL="285750" indent="-285750">
              <a:buFont typeface="Wingdings" panose="05000000000000000000" pitchFamily="2" charset="2"/>
              <a:buChar char="v"/>
            </a:pPr>
            <a:endParaRPr lang="en-US" dirty="0">
              <a:latin typeface="Arial Black" panose="020B0A04020102020204" pitchFamily="34" charset="0"/>
            </a:endParaRPr>
          </a:p>
          <a:p>
            <a:pPr marL="285750" indent="-285750"/>
            <a:endParaRPr lang="en-US" dirty="0">
              <a:latin typeface="Arial Black" panose="020B0A04020102020204" pitchFamily="34" charset="0"/>
            </a:endParaRPr>
          </a:p>
        </p:txBody>
      </p:sp>
    </p:spTree>
    <p:extLst>
      <p:ext uri="{BB962C8B-B14F-4D97-AF65-F5344CB8AC3E}">
        <p14:creationId xmlns:p14="http://schemas.microsoft.com/office/powerpoint/2010/main" val="191931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ark Pastel Rose Pink Solid Color Coordinates with Kelly Moore Accent Color  KW4412 Persian Bazaar Digital Art by PIPA Fine Art - Simply Solid"/>
          <p:cNvPicPr>
            <a:picLocks noChangeAspect="1" noChangeArrowheads="1"/>
          </p:cNvPicPr>
          <p:nvPr/>
        </p:nvPicPr>
        <p:blipFill>
          <a:blip r:embed="rId2"/>
          <a:srcRect r="1978"/>
          <a:stretch>
            <a:fillRect/>
          </a:stretch>
        </p:blipFill>
        <p:spPr bwMode="auto">
          <a:xfrm>
            <a:off x="1" y="0"/>
            <a:ext cx="12192000" cy="6858000"/>
          </a:xfrm>
          <a:prstGeom prst="rect">
            <a:avLst/>
          </a:prstGeom>
          <a:noFill/>
        </p:spPr>
      </p:pic>
      <p:sp>
        <p:nvSpPr>
          <p:cNvPr id="2" name="TextBox 1"/>
          <p:cNvSpPr txBox="1"/>
          <p:nvPr/>
        </p:nvSpPr>
        <p:spPr>
          <a:xfrm>
            <a:off x="0" y="257577"/>
            <a:ext cx="5782614" cy="461665"/>
          </a:xfrm>
          <a:prstGeom prst="rect">
            <a:avLst/>
          </a:prstGeom>
          <a:noFill/>
        </p:spPr>
        <p:txBody>
          <a:bodyPr wrap="square" rtlCol="0">
            <a:spAutoFit/>
          </a:bodyPr>
          <a:lstStyle/>
          <a:p>
            <a:r>
              <a:rPr lang="en-US" sz="2400" dirty="0">
                <a:latin typeface="Arial Black" panose="020B0A04020102020204" pitchFamily="34" charset="0"/>
              </a:rPr>
              <a:t>SYLLABUS OVERVIEW:</a:t>
            </a:r>
          </a:p>
        </p:txBody>
      </p:sp>
      <p:sp>
        <p:nvSpPr>
          <p:cNvPr id="3" name="TextBox 2"/>
          <p:cNvSpPr txBox="1"/>
          <p:nvPr/>
        </p:nvSpPr>
        <p:spPr>
          <a:xfrm>
            <a:off x="1455310" y="1506828"/>
            <a:ext cx="10419011" cy="4154984"/>
          </a:xfrm>
          <a:prstGeom prst="rect">
            <a:avLst/>
          </a:prstGeom>
          <a:noFill/>
        </p:spPr>
        <p:txBody>
          <a:bodyPr wrap="square" rtlCol="0">
            <a:spAutoFit/>
          </a:bodyPr>
          <a:lstStyle/>
          <a:p>
            <a:r>
              <a:rPr lang="en-US" sz="2400" dirty="0">
                <a:latin typeface="Arial Black" panose="020B0A04020102020204" pitchFamily="34" charset="0"/>
              </a:rPr>
              <a:t>WEEK 1: Introduction to Breast Cancer and Breast Imaging</a:t>
            </a:r>
          </a:p>
          <a:p>
            <a:endParaRPr lang="en-US" sz="2400" dirty="0">
              <a:latin typeface="Arial Black" panose="020B0A04020102020204" pitchFamily="34" charset="0"/>
            </a:endParaRPr>
          </a:p>
          <a:p>
            <a:r>
              <a:rPr lang="en-US" sz="2400" dirty="0">
                <a:latin typeface="Arial Black" panose="020B0A04020102020204" pitchFamily="34" charset="0"/>
              </a:rPr>
              <a:t>WEEK 2: Introduction of Artificial Intelligence.</a:t>
            </a:r>
          </a:p>
          <a:p>
            <a:endParaRPr lang="en-US" sz="2400" dirty="0">
              <a:latin typeface="Arial Black" panose="020B0A04020102020204" pitchFamily="34" charset="0"/>
            </a:endParaRPr>
          </a:p>
          <a:p>
            <a:r>
              <a:rPr lang="en-US" sz="2400" dirty="0">
                <a:latin typeface="Arial Black" panose="020B0A04020102020204" pitchFamily="34" charset="0"/>
              </a:rPr>
              <a:t>WEEK 3: Mammographic Abnormalities</a:t>
            </a:r>
          </a:p>
          <a:p>
            <a:endParaRPr lang="en-US" sz="2400" dirty="0">
              <a:latin typeface="Arial Black" panose="020B0A04020102020204" pitchFamily="34" charset="0"/>
            </a:endParaRPr>
          </a:p>
          <a:p>
            <a:r>
              <a:rPr lang="en-US" sz="2400" dirty="0">
                <a:latin typeface="Arial Black" panose="020B0A04020102020204" pitchFamily="34" charset="0"/>
              </a:rPr>
              <a:t>WEEK 4: AI Applications to Breast Cancer Detection</a:t>
            </a:r>
          </a:p>
          <a:p>
            <a:endParaRPr lang="en-US" sz="2400" dirty="0">
              <a:latin typeface="Arial Black" panose="020B0A04020102020204" pitchFamily="34" charset="0"/>
            </a:endParaRPr>
          </a:p>
          <a:p>
            <a:endParaRPr lang="en-US" sz="2400" dirty="0">
              <a:latin typeface="Arial Black" panose="020B0A04020102020204" pitchFamily="34" charset="0"/>
            </a:endParaRPr>
          </a:p>
          <a:p>
            <a:endParaRPr lang="en-US" sz="2400" dirty="0">
              <a:latin typeface="Arial Black" panose="020B0A04020102020204" pitchFamily="34" charset="0"/>
            </a:endParaRPr>
          </a:p>
          <a:p>
            <a:endParaRPr lang="en-US" sz="2400" dirty="0">
              <a:latin typeface="Arial Black" panose="020B0A04020102020204" pitchFamily="34" charset="0"/>
            </a:endParaRPr>
          </a:p>
        </p:txBody>
      </p:sp>
    </p:spTree>
    <p:extLst>
      <p:ext uri="{BB962C8B-B14F-4D97-AF65-F5344CB8AC3E}">
        <p14:creationId xmlns:p14="http://schemas.microsoft.com/office/powerpoint/2010/main" val="1088973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ark Pastel Rose Pink Solid Color Coordinates with Kelly Moore Accent Color  KW4412 Persian Bazaar Digital Art by PIPA Fine Art - Simply Solid"/>
          <p:cNvPicPr>
            <a:picLocks noChangeAspect="1" noChangeArrowheads="1"/>
          </p:cNvPicPr>
          <p:nvPr/>
        </p:nvPicPr>
        <p:blipFill>
          <a:blip r:embed="rId2"/>
          <a:srcRect r="1978"/>
          <a:stretch>
            <a:fillRect/>
          </a:stretch>
        </p:blipFill>
        <p:spPr bwMode="auto">
          <a:xfrm>
            <a:off x="1" y="0"/>
            <a:ext cx="12192000" cy="6858000"/>
          </a:xfrm>
          <a:prstGeom prst="rect">
            <a:avLst/>
          </a:prstGeom>
          <a:noFill/>
        </p:spPr>
      </p:pic>
      <p:sp>
        <p:nvSpPr>
          <p:cNvPr id="2" name="TextBox 1"/>
          <p:cNvSpPr txBox="1"/>
          <p:nvPr/>
        </p:nvSpPr>
        <p:spPr>
          <a:xfrm>
            <a:off x="206062" y="309093"/>
            <a:ext cx="11681138" cy="6272011"/>
          </a:xfrm>
          <a:prstGeom prst="rect">
            <a:avLst/>
          </a:prstGeom>
          <a:noFill/>
        </p:spPr>
        <p:txBody>
          <a:bodyPr wrap="square" rtlCol="0">
            <a:spAutoFit/>
          </a:bodyPr>
          <a:lstStyle/>
          <a:p>
            <a:endParaRPr lang="en-US" dirty="0"/>
          </a:p>
        </p:txBody>
      </p:sp>
      <p:sp>
        <p:nvSpPr>
          <p:cNvPr id="4" name="TextBox 3"/>
          <p:cNvSpPr txBox="1"/>
          <p:nvPr/>
        </p:nvSpPr>
        <p:spPr>
          <a:xfrm>
            <a:off x="90152" y="528034"/>
            <a:ext cx="8847786" cy="923330"/>
          </a:xfrm>
          <a:prstGeom prst="rect">
            <a:avLst/>
          </a:prstGeom>
          <a:noFill/>
        </p:spPr>
        <p:txBody>
          <a:bodyPr wrap="square" rtlCol="0">
            <a:spAutoFit/>
          </a:bodyPr>
          <a:lstStyle/>
          <a:p>
            <a:r>
              <a:rPr lang="en-US" dirty="0">
                <a:latin typeface="Arial Black" panose="020B0A04020102020204" pitchFamily="34" charset="0"/>
                <a:cs typeface="Arial" panose="020B0604020202020204" pitchFamily="34" charset="0"/>
              </a:rPr>
              <a:t>WEEK 1 </a:t>
            </a:r>
            <a:r>
              <a:rPr lang="en-US" dirty="0">
                <a:latin typeface="Arial Black" panose="020B0A04020102020204" pitchFamily="34" charset="0"/>
              </a:rPr>
              <a:t>:Introduction to Breast Cancer and Breast Imaging:</a:t>
            </a:r>
          </a:p>
          <a:p>
            <a:endParaRPr lang="en-US" dirty="0">
              <a:latin typeface="Arial Black" panose="020B0A04020102020204" pitchFamily="34" charset="0"/>
            </a:endParaRPr>
          </a:p>
          <a:p>
            <a:endParaRPr lang="en-US" dirty="0"/>
          </a:p>
        </p:txBody>
      </p:sp>
      <p:sp>
        <p:nvSpPr>
          <p:cNvPr id="5" name="TextBox 4"/>
          <p:cNvSpPr txBox="1"/>
          <p:nvPr/>
        </p:nvSpPr>
        <p:spPr>
          <a:xfrm>
            <a:off x="931572" y="1348333"/>
            <a:ext cx="11071538" cy="4801314"/>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Arial Black" panose="020B0A04020102020204" pitchFamily="34" charset="0"/>
              </a:rPr>
              <a:t>we have a brief introduction of breast cancer and breast imaging.  In the United States, one in eight women will be diagnosed with breast cancer in her lifetime. In the United States, there are 40 thousand breast cancer deaths each year, making it the second leading cause of death in women.</a:t>
            </a:r>
          </a:p>
          <a:p>
            <a:pPr marL="285750" indent="-285750">
              <a:buFont typeface="Wingdings" panose="05000000000000000000" pitchFamily="2" charset="2"/>
              <a:buChar char="v"/>
            </a:pPr>
            <a:endParaRPr lang="en-US" dirty="0">
              <a:latin typeface="Arial Black" panose="020B0A04020102020204" pitchFamily="34" charset="0"/>
            </a:endParaRPr>
          </a:p>
          <a:p>
            <a:pPr marL="285750" indent="-285750">
              <a:buFont typeface="Wingdings" panose="05000000000000000000" pitchFamily="2" charset="2"/>
              <a:buChar char="v"/>
            </a:pPr>
            <a:r>
              <a:rPr lang="en-US" dirty="0">
                <a:latin typeface="Arial Black" panose="020B0A04020102020204" pitchFamily="34" charset="0"/>
              </a:rPr>
              <a:t>When we talk about breast cancer, we often talk about the breast cancer receptors. Hormone receptors mean that tumor cells have receptors for either estrogen or progesterone. </a:t>
            </a:r>
          </a:p>
          <a:p>
            <a:pPr marL="285750" indent="-285750">
              <a:buFont typeface="Wingdings" panose="05000000000000000000" pitchFamily="2" charset="2"/>
              <a:buChar char="v"/>
            </a:pPr>
            <a:endParaRPr lang="en-US" dirty="0">
              <a:latin typeface="Arial Black" panose="020B0A04020102020204" pitchFamily="34" charset="0"/>
            </a:endParaRPr>
          </a:p>
          <a:p>
            <a:pPr marL="285750" indent="-285750">
              <a:buFont typeface="Wingdings" panose="05000000000000000000" pitchFamily="2" charset="2"/>
              <a:buChar char="v"/>
            </a:pPr>
            <a:r>
              <a:rPr lang="en-US" dirty="0">
                <a:latin typeface="Arial Black" panose="020B0A04020102020204" pitchFamily="34" charset="0"/>
              </a:rPr>
              <a:t>This is important to know because certain therapies can target hormone-receptor positive tumors. The other important breast cancer receptor to know about is human epidermal growth factor receptor. </a:t>
            </a:r>
          </a:p>
          <a:p>
            <a:pPr marL="285750" indent="-285750">
              <a:buFont typeface="Wingdings" panose="05000000000000000000" pitchFamily="2" charset="2"/>
              <a:buChar char="v"/>
            </a:pPr>
            <a:endParaRPr lang="en-US" dirty="0">
              <a:latin typeface="Arial Black" panose="020B0A04020102020204" pitchFamily="34" charset="0"/>
            </a:endParaRPr>
          </a:p>
          <a:p>
            <a:pPr marL="285750" indent="-285750">
              <a:buFont typeface="Wingdings" panose="05000000000000000000" pitchFamily="2" charset="2"/>
              <a:buChar char="v"/>
            </a:pPr>
            <a:r>
              <a:rPr lang="en-US" dirty="0">
                <a:latin typeface="Arial Black" panose="020B0A04020102020204" pitchFamily="34" charset="0"/>
              </a:rPr>
              <a:t>We translate these receptors statuses into breast cancer sub-types. the most common breast cancer sub-type is Luminal A. These are hormone receptor positive HER2 negative cancers and account for 73 percent of breast cancers and have the best overall prognosis.</a:t>
            </a:r>
          </a:p>
        </p:txBody>
      </p:sp>
    </p:spTree>
    <p:extLst>
      <p:ext uri="{BB962C8B-B14F-4D97-AF65-F5344CB8AC3E}">
        <p14:creationId xmlns:p14="http://schemas.microsoft.com/office/powerpoint/2010/main" val="3537937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ark Pastel Rose Pink Solid Color Coordinates with Kelly Moore Accent Color  KW4412 Persian Bazaar Digital Art by PIPA Fine Art - Simply Solid"/>
          <p:cNvPicPr>
            <a:picLocks noChangeAspect="1" noChangeArrowheads="1"/>
          </p:cNvPicPr>
          <p:nvPr/>
        </p:nvPicPr>
        <p:blipFill>
          <a:blip r:embed="rId2"/>
          <a:srcRect r="1978"/>
          <a:stretch>
            <a:fillRect/>
          </a:stretch>
        </p:blipFill>
        <p:spPr bwMode="auto">
          <a:xfrm>
            <a:off x="1" y="0"/>
            <a:ext cx="12192000" cy="6858000"/>
          </a:xfrm>
          <a:prstGeom prst="rect">
            <a:avLst/>
          </a:prstGeom>
          <a:noFill/>
        </p:spPr>
      </p:pic>
      <p:sp>
        <p:nvSpPr>
          <p:cNvPr id="2" name="TextBox 1"/>
          <p:cNvSpPr txBox="1"/>
          <p:nvPr/>
        </p:nvSpPr>
        <p:spPr>
          <a:xfrm>
            <a:off x="0" y="154547"/>
            <a:ext cx="8693239" cy="461665"/>
          </a:xfrm>
          <a:prstGeom prst="rect">
            <a:avLst/>
          </a:prstGeom>
          <a:noFill/>
        </p:spPr>
        <p:txBody>
          <a:bodyPr wrap="square" rtlCol="0">
            <a:spAutoFit/>
          </a:bodyPr>
          <a:lstStyle/>
          <a:p>
            <a:r>
              <a:rPr lang="en-US" sz="2400" dirty="0">
                <a:latin typeface="Arial Black" panose="020B0A04020102020204" pitchFamily="34" charset="0"/>
              </a:rPr>
              <a:t>WEEK 2: Introduction of Artificial Intelligence:</a:t>
            </a:r>
          </a:p>
        </p:txBody>
      </p:sp>
      <p:sp>
        <p:nvSpPr>
          <p:cNvPr id="3" name="TextBox 2"/>
          <p:cNvSpPr txBox="1"/>
          <p:nvPr/>
        </p:nvSpPr>
        <p:spPr>
          <a:xfrm>
            <a:off x="844952" y="860910"/>
            <a:ext cx="10784670" cy="5355312"/>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Arial Black" panose="020B0A04020102020204" pitchFamily="34" charset="0"/>
              </a:rPr>
              <a:t>We will introduce the definitions of artificial intelligence in their context of this course, such as neural networks, perceptron, deep neural network. We will discuss the applications of the artificial Intelligence and its products available commercially. </a:t>
            </a:r>
          </a:p>
          <a:p>
            <a:pPr marL="285750" indent="-285750">
              <a:buFont typeface="Wingdings" panose="05000000000000000000" pitchFamily="2" charset="2"/>
              <a:buChar char="v"/>
            </a:pPr>
            <a:endParaRPr lang="en-US" dirty="0">
              <a:latin typeface="Arial Black" panose="020B0A04020102020204" pitchFamily="34" charset="0"/>
            </a:endParaRPr>
          </a:p>
          <a:p>
            <a:pPr marL="285750" indent="-285750">
              <a:buFont typeface="Wingdings" panose="05000000000000000000" pitchFamily="2" charset="2"/>
              <a:buChar char="v"/>
            </a:pPr>
            <a:r>
              <a:rPr lang="en-US" dirty="0">
                <a:latin typeface="Arial Black" panose="020B0A04020102020204" pitchFamily="34" charset="0"/>
              </a:rPr>
              <a:t>The deep neural network is getting lots of attention in recent years due to its successful applications.</a:t>
            </a:r>
            <a:r>
              <a:rPr lang="en-US">
                <a:latin typeface="Arial Black" panose="020B0A04020102020204" pitchFamily="34" charset="0"/>
              </a:rPr>
              <a:t> </a:t>
            </a:r>
            <a:r>
              <a:rPr lang="en-US" dirty="0">
                <a:latin typeface="Arial Black" panose="020B0A04020102020204" pitchFamily="34" charset="0"/>
              </a:rPr>
              <a:t> The artificial intelligence refers to the machines that mimic human cognitive functions, such as learning and the problem solving</a:t>
            </a:r>
            <a:r>
              <a:rPr lang="en-US" dirty="0"/>
              <a: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latin typeface="Arial Black" panose="020B0A04020102020204" pitchFamily="34" charset="0"/>
              </a:rPr>
              <a:t>We are going to discuss the processing paradigm of machine learning. You will learn the process of algorithm training and the test. We will explain each element in the processing paradigm.</a:t>
            </a:r>
          </a:p>
          <a:p>
            <a:pPr marL="285750" indent="-285750">
              <a:buFont typeface="Wingdings" panose="05000000000000000000" pitchFamily="2" charset="2"/>
              <a:buChar char="v"/>
            </a:pPr>
            <a:endParaRPr lang="en-US" dirty="0">
              <a:latin typeface="Arial Black" panose="020B0A04020102020204" pitchFamily="34" charset="0"/>
            </a:endParaRPr>
          </a:p>
          <a:p>
            <a:endParaRPr lang="en-US" dirty="0">
              <a:latin typeface="Arial Black" panose="020B0A04020102020204" pitchFamily="34" charset="0"/>
            </a:endParaRPr>
          </a:p>
          <a:p>
            <a:pPr marL="285750" indent="-285750">
              <a:buFont typeface="Wingdings" panose="05000000000000000000" pitchFamily="2" charset="2"/>
              <a:buChar char="v"/>
            </a:pPr>
            <a:r>
              <a:rPr lang="en-US" dirty="0">
                <a:latin typeface="Arial Black" panose="020B0A04020102020204" pitchFamily="34" charset="0"/>
              </a:rPr>
              <a:t>This is an overview of the processing of machine learning based on our understanding of the sensor phenomenology. We choose to Sensor mortality and acquired image. In the image acquisition, several parameters are considered, such as the sampling rate, the coding scheme, and whether the data has been compressed. </a:t>
            </a:r>
          </a:p>
        </p:txBody>
      </p:sp>
    </p:spTree>
    <p:extLst>
      <p:ext uri="{BB962C8B-B14F-4D97-AF65-F5344CB8AC3E}">
        <p14:creationId xmlns:p14="http://schemas.microsoft.com/office/powerpoint/2010/main" val="3436490784"/>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1090</Words>
  <Application>Microsoft Office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Algerian</vt:lpstr>
      <vt:lpstr>Arial</vt:lpstr>
      <vt:lpstr>Arial Black</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NITHISH KUMAR</dc:creator>
  <cp:lastModifiedBy>bashyam s</cp:lastModifiedBy>
  <cp:revision>14</cp:revision>
  <dcterms:created xsi:type="dcterms:W3CDTF">2022-03-30T14:19:41Z</dcterms:created>
  <dcterms:modified xsi:type="dcterms:W3CDTF">2023-04-03T10:51:51Z</dcterms:modified>
</cp:coreProperties>
</file>