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5" roundtripDataSignature="AMtx7micjCwTOwZ3AEgnyXXmPBkhlPY4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3a76df2d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3a76df2d1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a76df2d1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3a76df2d17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1792288" y="612775"/>
            <a:ext cx="5486400" cy="4114800"/>
          </a:xfrm>
          <a:prstGeom prst="rect">
            <a:avLst/>
          </a:prstGeom>
          <a:noFill/>
          <a:ln>
            <a:noFill/>
          </a:ln>
        </p:spPr>
      </p:sp>
      <p:sp>
        <p:nvSpPr>
          <p:cNvPr id="64" name="Google Shape;64;p3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hyperlink" Target="https://easy-pay-srm.vercel.app/"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rot="10800000">
            <a:off x="-1" y="-22693"/>
            <a:ext cx="9143998" cy="4374129"/>
          </a:xfrm>
          <a:prstGeom prst="rect">
            <a:avLst/>
          </a:prstGeom>
          <a:gradFill>
            <a:gsLst>
              <a:gs pos="0">
                <a:srgbClr val="366092"/>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rot="5400000">
            <a:off x="2384720" y="-2407841"/>
            <a:ext cx="4374557" cy="9144000"/>
          </a:xfrm>
          <a:prstGeom prst="rect">
            <a:avLst/>
          </a:prstGeom>
          <a:gradFill>
            <a:gsLst>
              <a:gs pos="0">
                <a:srgbClr val="4F81BD">
                  <a:alpha val="0"/>
                </a:srgbClr>
              </a:gs>
              <a:gs pos="40000">
                <a:srgbClr val="4F81BD">
                  <a:alpha val="0"/>
                </a:srgbClr>
              </a:gs>
              <a:gs pos="100000">
                <a:srgbClr val="366092">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rot="5400000">
            <a:off x="2555756" y="-2236808"/>
            <a:ext cx="4374128" cy="8802359"/>
          </a:xfrm>
          <a:prstGeom prst="rect">
            <a:avLst/>
          </a:prstGeom>
          <a:gradFill>
            <a:gsLst>
              <a:gs pos="0">
                <a:srgbClr val="4F81BD">
                  <a:alpha val="0"/>
                </a:srgbClr>
              </a:gs>
              <a:gs pos="17000">
                <a:srgbClr val="4F81BD">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3" y="-22690"/>
            <a:ext cx="6406863" cy="4374126"/>
          </a:xfrm>
          <a:prstGeom prst="rect">
            <a:avLst/>
          </a:prstGeom>
          <a:gradFill>
            <a:gsLst>
              <a:gs pos="0">
                <a:srgbClr val="244061">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rot="-9091028">
            <a:off x="4459073" y="-1032053"/>
            <a:ext cx="3742610"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F81BD">
                  <a:alpha val="21960"/>
                </a:srgbClr>
              </a:gs>
              <a:gs pos="87000">
                <a:srgbClr val="93B3D7">
                  <a:alpha val="1960"/>
                </a:srgbClr>
              </a:gs>
              <a:gs pos="100000">
                <a:srgbClr val="93B3D7">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986118" y="735106"/>
            <a:ext cx="7540322" cy="292847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250000"/>
              </a:lnSpc>
              <a:spcBef>
                <a:spcPts val="0"/>
              </a:spcBef>
              <a:spcAft>
                <a:spcPts val="0"/>
              </a:spcAft>
              <a:buClr>
                <a:srgbClr val="FFFFFF"/>
              </a:buClr>
              <a:buSzPct val="100000"/>
              <a:buFont typeface="Calibri"/>
              <a:buNone/>
            </a:pPr>
            <a:br>
              <a:rPr lang="en-US" sz="4200">
                <a:solidFill>
                  <a:srgbClr val="FFFFFF"/>
                </a:solidFill>
              </a:rPr>
            </a:br>
            <a:br>
              <a:rPr lang="en-US" sz="4200">
                <a:solidFill>
                  <a:srgbClr val="FFFFFF"/>
                </a:solidFill>
              </a:rPr>
            </a:br>
            <a:r>
              <a:rPr lang="en-US" sz="5300">
                <a:solidFill>
                  <a:srgbClr val="FFFFFF"/>
                </a:solidFill>
              </a:rPr>
              <a:t>SQL For Data Science</a:t>
            </a:r>
            <a:br>
              <a:rPr lang="en-US" sz="4200">
                <a:solidFill>
                  <a:srgbClr val="FFFFFF"/>
                </a:solidFill>
              </a:rPr>
            </a:br>
            <a:r>
              <a:rPr lang="en-US" sz="3200">
                <a:solidFill>
                  <a:srgbClr val="FFFFFF"/>
                </a:solidFill>
              </a:rPr>
              <a:t>MOOCS</a:t>
            </a:r>
            <a:endParaRPr sz="3200">
              <a:solidFill>
                <a:srgbClr val="FFFFFF"/>
              </a:solidFill>
            </a:endParaRPr>
          </a:p>
        </p:txBody>
      </p:sp>
      <p:sp>
        <p:nvSpPr>
          <p:cNvPr id="91" name="Google Shape;91;p1"/>
          <p:cNvSpPr txBox="1"/>
          <p:nvPr>
            <p:ph idx="1" type="subTitle"/>
          </p:nvPr>
        </p:nvSpPr>
        <p:spPr>
          <a:xfrm>
            <a:off x="1013011" y="4870824"/>
            <a:ext cx="7504463" cy="145825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None/>
            </a:pPr>
            <a:r>
              <a:rPr lang="en-US">
                <a:solidFill>
                  <a:schemeClr val="dk1"/>
                </a:solidFill>
                <a:latin typeface="Calibri"/>
                <a:ea typeface="Calibri"/>
                <a:cs typeface="Calibri"/>
                <a:sym typeface="Calibri"/>
              </a:rPr>
              <a:t>                             By: Kunal Keshan</a:t>
            </a:r>
            <a:endParaRPr>
              <a:solidFill>
                <a:schemeClr val="dk1"/>
              </a:solidFill>
            </a:endParaRPr>
          </a:p>
          <a:p>
            <a:pPr indent="0" lvl="0" marL="0" rtl="0" algn="l">
              <a:spcBef>
                <a:spcPts val="640"/>
              </a:spcBef>
              <a:spcAft>
                <a:spcPts val="0"/>
              </a:spcAft>
              <a:buClr>
                <a:schemeClr val="dk1"/>
              </a:buClr>
              <a:buSzPts val="3200"/>
              <a:buNone/>
            </a:pPr>
            <a:r>
              <a:rPr lang="en-US">
                <a:solidFill>
                  <a:schemeClr val="dk1"/>
                </a:solidFill>
                <a:latin typeface="Calibri"/>
                <a:ea typeface="Calibri"/>
                <a:cs typeface="Calibri"/>
                <a:sym typeface="Calibri"/>
              </a:rPr>
              <a:t>                     Reg No: RA2011004010051</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p9"/>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p9"/>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9"/>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9"/>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Module 1 Quiz</a:t>
            </a:r>
            <a:endParaRPr/>
          </a:p>
        </p:txBody>
      </p:sp>
      <p:pic>
        <p:nvPicPr>
          <p:cNvPr id="204" name="Google Shape;204;p9"/>
          <p:cNvPicPr preferRelativeResize="0"/>
          <p:nvPr/>
        </p:nvPicPr>
        <p:blipFill rotWithShape="1">
          <a:blip r:embed="rId3">
            <a:alphaModFix/>
          </a:blip>
          <a:srcRect b="0" l="0" r="0" t="0"/>
          <a:stretch/>
        </p:blipFill>
        <p:spPr>
          <a:xfrm>
            <a:off x="524784" y="2204864"/>
            <a:ext cx="7878157" cy="36026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1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10"/>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10"/>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10"/>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3" name="Google Shape;213;p10"/>
          <p:cNvSpPr txBox="1"/>
          <p:nvPr>
            <p:ph type="title"/>
          </p:nvPr>
        </p:nvSpPr>
        <p:spPr>
          <a:xfrm>
            <a:off x="524784" y="248038"/>
            <a:ext cx="5847416"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Module 1 Coding Assignment</a:t>
            </a:r>
            <a:endParaRPr/>
          </a:p>
        </p:txBody>
      </p:sp>
      <p:pic>
        <p:nvPicPr>
          <p:cNvPr id="214" name="Google Shape;214;p10"/>
          <p:cNvPicPr preferRelativeResize="0"/>
          <p:nvPr/>
        </p:nvPicPr>
        <p:blipFill rotWithShape="1">
          <a:blip r:embed="rId3">
            <a:alphaModFix/>
          </a:blip>
          <a:srcRect b="0" l="0" r="0" t="0"/>
          <a:stretch/>
        </p:blipFill>
        <p:spPr>
          <a:xfrm>
            <a:off x="546364" y="2276872"/>
            <a:ext cx="8137425" cy="37169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1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11"/>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p11"/>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2" name="Google Shape;222;p11"/>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3" name="Google Shape;223;p11"/>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Week 2</a:t>
            </a:r>
            <a:endParaRPr/>
          </a:p>
        </p:txBody>
      </p:sp>
      <p:pic>
        <p:nvPicPr>
          <p:cNvPr id="224" name="Google Shape;224;p11"/>
          <p:cNvPicPr preferRelativeResize="0"/>
          <p:nvPr/>
        </p:nvPicPr>
        <p:blipFill rotWithShape="1">
          <a:blip r:embed="rId3">
            <a:alphaModFix/>
          </a:blip>
          <a:srcRect b="0" l="0" r="0" t="0"/>
          <a:stretch/>
        </p:blipFill>
        <p:spPr>
          <a:xfrm>
            <a:off x="324168" y="2217132"/>
            <a:ext cx="8495662" cy="39504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1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12"/>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12"/>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12"/>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2"/>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Week 2</a:t>
            </a:r>
            <a:endParaRPr/>
          </a:p>
        </p:txBody>
      </p:sp>
      <p:pic>
        <p:nvPicPr>
          <p:cNvPr id="234" name="Google Shape;234;p12"/>
          <p:cNvPicPr preferRelativeResize="0"/>
          <p:nvPr/>
        </p:nvPicPr>
        <p:blipFill rotWithShape="1">
          <a:blip r:embed="rId3">
            <a:alphaModFix/>
          </a:blip>
          <a:srcRect b="0" l="0" r="0" t="0"/>
          <a:stretch/>
        </p:blipFill>
        <p:spPr>
          <a:xfrm>
            <a:off x="215384" y="2132856"/>
            <a:ext cx="8713228" cy="3998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1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p13"/>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1" name="Google Shape;241;p13"/>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13"/>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p13"/>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Module 2 Quiz</a:t>
            </a:r>
            <a:endParaRPr/>
          </a:p>
        </p:txBody>
      </p:sp>
      <p:pic>
        <p:nvPicPr>
          <p:cNvPr id="244" name="Google Shape;244;p13"/>
          <p:cNvPicPr preferRelativeResize="0"/>
          <p:nvPr/>
        </p:nvPicPr>
        <p:blipFill rotWithShape="1">
          <a:blip r:embed="rId3">
            <a:alphaModFix/>
          </a:blip>
          <a:srcRect b="0" l="0" r="0" t="0"/>
          <a:stretch/>
        </p:blipFill>
        <p:spPr>
          <a:xfrm>
            <a:off x="160209" y="2210848"/>
            <a:ext cx="8823578" cy="40094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1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p14"/>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1" name="Google Shape;251;p14"/>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2" name="Google Shape;252;p14"/>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3" name="Google Shape;253;p14"/>
          <p:cNvSpPr txBox="1"/>
          <p:nvPr>
            <p:ph type="title"/>
          </p:nvPr>
        </p:nvSpPr>
        <p:spPr>
          <a:xfrm>
            <a:off x="524784" y="248038"/>
            <a:ext cx="5571858"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Module 2 coding assignment</a:t>
            </a:r>
            <a:endParaRPr/>
          </a:p>
        </p:txBody>
      </p:sp>
      <p:pic>
        <p:nvPicPr>
          <p:cNvPr id="254" name="Google Shape;254;p14"/>
          <p:cNvPicPr preferRelativeResize="0"/>
          <p:nvPr/>
        </p:nvPicPr>
        <p:blipFill rotWithShape="1">
          <a:blip r:embed="rId3">
            <a:alphaModFix/>
          </a:blip>
          <a:srcRect b="0" l="0" r="0" t="0"/>
          <a:stretch/>
        </p:blipFill>
        <p:spPr>
          <a:xfrm>
            <a:off x="251388" y="2195881"/>
            <a:ext cx="8641220" cy="39740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1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0" name="Google Shape;260;p15"/>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1" name="Google Shape;261;p15"/>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2" name="Google Shape;262;p15"/>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3" name="Google Shape;263;p15"/>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Week 3</a:t>
            </a:r>
            <a:endParaRPr/>
          </a:p>
        </p:txBody>
      </p:sp>
      <p:pic>
        <p:nvPicPr>
          <p:cNvPr id="264" name="Google Shape;264;p15"/>
          <p:cNvPicPr preferRelativeResize="0"/>
          <p:nvPr/>
        </p:nvPicPr>
        <p:blipFill rotWithShape="1">
          <a:blip r:embed="rId3">
            <a:alphaModFix/>
          </a:blip>
          <a:srcRect b="0" l="0" r="0" t="0"/>
          <a:stretch/>
        </p:blipFill>
        <p:spPr>
          <a:xfrm>
            <a:off x="324168" y="2291469"/>
            <a:ext cx="8495662" cy="38018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8" name="Shape 268"/>
        <p:cNvGrpSpPr/>
        <p:nvPr/>
      </p:nvGrpSpPr>
      <p:grpSpPr>
        <a:xfrm>
          <a:off x="0" y="0"/>
          <a:ext cx="0" cy="0"/>
          <a:chOff x="0" y="0"/>
          <a:chExt cx="0" cy="0"/>
        </a:xfrm>
      </p:grpSpPr>
      <p:sp>
        <p:nvSpPr>
          <p:cNvPr id="269" name="Google Shape;269;p1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0" name="Google Shape;270;p16"/>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1" name="Google Shape;271;p16"/>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2" name="Google Shape;272;p16"/>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3" name="Google Shape;273;p16"/>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Week 3</a:t>
            </a:r>
            <a:endParaRPr/>
          </a:p>
        </p:txBody>
      </p:sp>
      <p:pic>
        <p:nvPicPr>
          <p:cNvPr id="274" name="Google Shape;274;p16"/>
          <p:cNvPicPr preferRelativeResize="0"/>
          <p:nvPr/>
        </p:nvPicPr>
        <p:blipFill rotWithShape="1">
          <a:blip r:embed="rId3">
            <a:alphaModFix/>
          </a:blip>
          <a:srcRect b="0" l="0" r="0" t="0"/>
          <a:stretch/>
        </p:blipFill>
        <p:spPr>
          <a:xfrm>
            <a:off x="539420" y="2132856"/>
            <a:ext cx="8065156" cy="37049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1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17"/>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1" name="Google Shape;281;p17"/>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2" name="Google Shape;282;p17"/>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3" name="Google Shape;283;p17"/>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Week 3</a:t>
            </a:r>
            <a:endParaRPr/>
          </a:p>
        </p:txBody>
      </p:sp>
      <p:pic>
        <p:nvPicPr>
          <p:cNvPr id="284" name="Google Shape;284;p17"/>
          <p:cNvPicPr preferRelativeResize="0"/>
          <p:nvPr/>
        </p:nvPicPr>
        <p:blipFill rotWithShape="1">
          <a:blip r:embed="rId3">
            <a:alphaModFix/>
          </a:blip>
          <a:srcRect b="0" l="0" r="0" t="0"/>
          <a:stretch/>
        </p:blipFill>
        <p:spPr>
          <a:xfrm>
            <a:off x="179512" y="2204864"/>
            <a:ext cx="8748463" cy="39914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p1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0" name="Google Shape;290;p18"/>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1" name="Google Shape;291;p18"/>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2" name="Google Shape;292;p18"/>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3" name="Google Shape;293;p18"/>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Module 3 Quiz</a:t>
            </a:r>
            <a:endParaRPr/>
          </a:p>
        </p:txBody>
      </p:sp>
      <p:pic>
        <p:nvPicPr>
          <p:cNvPr id="294" name="Google Shape;294;p18"/>
          <p:cNvPicPr preferRelativeResize="0"/>
          <p:nvPr/>
        </p:nvPicPr>
        <p:blipFill rotWithShape="1">
          <a:blip r:embed="rId3">
            <a:alphaModFix/>
          </a:blip>
          <a:srcRect b="0" l="0" r="0" t="0"/>
          <a:stretch/>
        </p:blipFill>
        <p:spPr>
          <a:xfrm>
            <a:off x="524784" y="2302188"/>
            <a:ext cx="8358841" cy="38267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p:nvPr/>
        </p:nvSpPr>
        <p:spPr>
          <a:xfrm flipH="1">
            <a:off x="6062114" y="0"/>
            <a:ext cx="3072908" cy="2170661"/>
          </a:xfrm>
          <a:prstGeom prst="rect">
            <a:avLst/>
          </a:prstGeom>
          <a:gradFill>
            <a:gsLst>
              <a:gs pos="0">
                <a:srgbClr val="244061">
                  <a:alpha val="67843"/>
                </a:srgbClr>
              </a:gs>
              <a:gs pos="19000">
                <a:srgbClr val="244061">
                  <a:alpha val="67843"/>
                </a:srgbClr>
              </a:gs>
              <a:gs pos="100000">
                <a:srgbClr val="4F81BD">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flipH="1" rot="-5400000">
            <a:off x="3486646" y="-3486043"/>
            <a:ext cx="2170709" cy="91440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txBox="1"/>
          <p:nvPr>
            <p:ph type="title"/>
          </p:nvPr>
        </p:nvSpPr>
        <p:spPr>
          <a:xfrm>
            <a:off x="1037673" y="348865"/>
            <a:ext cx="7288583" cy="157644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500"/>
              <a:buFont typeface="Calibri"/>
              <a:buNone/>
            </a:pPr>
            <a:r>
              <a:rPr lang="en-US" sz="3500">
                <a:solidFill>
                  <a:srgbClr val="FFFFFF"/>
                </a:solidFill>
              </a:rPr>
              <a:t>Course Details</a:t>
            </a:r>
            <a:endParaRPr sz="3500">
              <a:solidFill>
                <a:srgbClr val="FFFFFF"/>
              </a:solidFill>
            </a:endParaRPr>
          </a:p>
        </p:txBody>
      </p:sp>
      <p:grpSp>
        <p:nvGrpSpPr>
          <p:cNvPr id="101" name="Google Shape;101;p2"/>
          <p:cNvGrpSpPr/>
          <p:nvPr/>
        </p:nvGrpSpPr>
        <p:grpSpPr>
          <a:xfrm>
            <a:off x="508477" y="3560679"/>
            <a:ext cx="8145000" cy="1800004"/>
            <a:chOff x="25435" y="944700"/>
            <a:chExt cx="8145000" cy="1800004"/>
          </a:xfrm>
        </p:grpSpPr>
        <p:sp>
          <p:nvSpPr>
            <p:cNvPr id="102" name="Google Shape;102;p2"/>
            <p:cNvSpPr/>
            <p:nvPr/>
          </p:nvSpPr>
          <p:spPr>
            <a:xfrm>
              <a:off x="520435" y="944700"/>
              <a:ext cx="810000" cy="81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5435" y="2024704"/>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25435" y="2024704"/>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en-US" sz="1300" u="none" cap="none" strike="noStrike">
                  <a:solidFill>
                    <a:schemeClr val="dk1"/>
                  </a:solidFill>
                  <a:latin typeface="Calibri"/>
                  <a:ea typeface="Calibri"/>
                  <a:cs typeface="Calibri"/>
                  <a:sym typeface="Calibri"/>
                </a:rPr>
                <a:t>Course Platform: </a:t>
              </a:r>
              <a:endParaRPr/>
            </a:p>
            <a:p>
              <a:pPr indent="0" lvl="0" marL="0" marR="0" rtl="0" algn="ctr">
                <a:lnSpc>
                  <a:spcPct val="100000"/>
                </a:lnSpc>
                <a:spcBef>
                  <a:spcPts val="455"/>
                </a:spcBef>
                <a:spcAft>
                  <a:spcPts val="0"/>
                </a:spcAft>
                <a:buNone/>
              </a:pPr>
              <a:r>
                <a:rPr b="1" i="0" lang="en-US" sz="1300" u="none" cap="none" strike="noStrike">
                  <a:solidFill>
                    <a:schemeClr val="dk1"/>
                  </a:solidFill>
                  <a:latin typeface="Calibri"/>
                  <a:ea typeface="Calibri"/>
                  <a:cs typeface="Calibri"/>
                  <a:sym typeface="Calibri"/>
                </a:rPr>
                <a:t>Coursera</a:t>
              </a:r>
              <a:endParaRPr/>
            </a:p>
          </p:txBody>
        </p:sp>
        <p:sp>
          <p:nvSpPr>
            <p:cNvPr id="105" name="Google Shape;105;p2"/>
            <p:cNvSpPr/>
            <p:nvPr/>
          </p:nvSpPr>
          <p:spPr>
            <a:xfrm>
              <a:off x="2635435" y="944700"/>
              <a:ext cx="810000" cy="81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140435" y="2024704"/>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2140435" y="2024704"/>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en-US" sz="1300" u="none" cap="none" strike="noStrike">
                  <a:solidFill>
                    <a:schemeClr val="dk1"/>
                  </a:solidFill>
                  <a:latin typeface="Calibri"/>
                  <a:ea typeface="Calibri"/>
                  <a:cs typeface="Calibri"/>
                  <a:sym typeface="Calibri"/>
                </a:rPr>
                <a:t>Course Title:</a:t>
              </a:r>
              <a:endParaRPr/>
            </a:p>
            <a:p>
              <a:pPr indent="0" lvl="0" marL="0" marR="0" rtl="0" algn="ctr">
                <a:lnSpc>
                  <a:spcPct val="100000"/>
                </a:lnSpc>
                <a:spcBef>
                  <a:spcPts val="455"/>
                </a:spcBef>
                <a:spcAft>
                  <a:spcPts val="0"/>
                </a:spcAft>
                <a:buNone/>
              </a:pPr>
              <a:r>
                <a:rPr b="1" i="0" lang="en-US" sz="1300" u="none" cap="none" strike="noStrike">
                  <a:solidFill>
                    <a:schemeClr val="dk1"/>
                  </a:solidFill>
                  <a:latin typeface="Calibri"/>
                  <a:ea typeface="Calibri"/>
                  <a:cs typeface="Calibri"/>
                  <a:sym typeface="Calibri"/>
                </a:rPr>
                <a:t> SQL for Data Science</a:t>
              </a:r>
              <a:endParaRPr/>
            </a:p>
          </p:txBody>
        </p:sp>
        <p:sp>
          <p:nvSpPr>
            <p:cNvPr id="108" name="Google Shape;108;p2"/>
            <p:cNvSpPr/>
            <p:nvPr/>
          </p:nvSpPr>
          <p:spPr>
            <a:xfrm>
              <a:off x="4750435" y="944700"/>
              <a:ext cx="810000" cy="810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4255435" y="2024704"/>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4255435" y="2024704"/>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en-US" sz="1300" u="none" cap="none" strike="noStrike">
                  <a:solidFill>
                    <a:schemeClr val="dk1"/>
                  </a:solidFill>
                  <a:latin typeface="Calibri"/>
                  <a:ea typeface="Calibri"/>
                  <a:cs typeface="Calibri"/>
                  <a:sym typeface="Calibri"/>
                </a:rPr>
                <a:t>Offered by:</a:t>
              </a:r>
              <a:endParaRPr/>
            </a:p>
            <a:p>
              <a:pPr indent="0" lvl="0" marL="0" marR="0" rtl="0" algn="ctr">
                <a:lnSpc>
                  <a:spcPct val="100000"/>
                </a:lnSpc>
                <a:spcBef>
                  <a:spcPts val="455"/>
                </a:spcBef>
                <a:spcAft>
                  <a:spcPts val="0"/>
                </a:spcAft>
                <a:buNone/>
              </a:pPr>
              <a:r>
                <a:rPr b="0" i="0" lang="en-US" sz="1300" u="none" cap="none" strike="noStrike">
                  <a:solidFill>
                    <a:schemeClr val="dk1"/>
                  </a:solidFill>
                  <a:latin typeface="Calibri"/>
                  <a:ea typeface="Calibri"/>
                  <a:cs typeface="Calibri"/>
                  <a:sym typeface="Calibri"/>
                </a:rPr>
                <a:t> </a:t>
              </a:r>
              <a:r>
                <a:rPr b="1" i="0" lang="en-US" sz="1300" u="none" cap="none" strike="noStrike">
                  <a:solidFill>
                    <a:schemeClr val="dk1"/>
                  </a:solidFill>
                  <a:latin typeface="Calibri"/>
                  <a:ea typeface="Calibri"/>
                  <a:cs typeface="Calibri"/>
                  <a:sym typeface="Calibri"/>
                </a:rPr>
                <a:t>University of California Davis</a:t>
              </a:r>
              <a:endParaRPr/>
            </a:p>
          </p:txBody>
        </p:sp>
        <p:sp>
          <p:nvSpPr>
            <p:cNvPr id="111" name="Google Shape;111;p2"/>
            <p:cNvSpPr/>
            <p:nvPr/>
          </p:nvSpPr>
          <p:spPr>
            <a:xfrm>
              <a:off x="6865435" y="944700"/>
              <a:ext cx="810000" cy="8100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6370435" y="2024704"/>
              <a:ext cx="18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txBox="1"/>
            <p:nvPr/>
          </p:nvSpPr>
          <p:spPr>
            <a:xfrm>
              <a:off x="6370435" y="2024704"/>
              <a:ext cx="180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en-US" sz="1300" u="none" cap="none" strike="noStrike">
                  <a:solidFill>
                    <a:schemeClr val="dk1"/>
                  </a:solidFill>
                  <a:latin typeface="Calibri"/>
                  <a:ea typeface="Calibri"/>
                  <a:cs typeface="Calibri"/>
                  <a:sym typeface="Calibri"/>
                </a:rPr>
                <a:t>Duration: </a:t>
              </a:r>
              <a:endParaRPr/>
            </a:p>
            <a:p>
              <a:pPr indent="0" lvl="0" marL="0" marR="0" rtl="0" algn="ctr">
                <a:lnSpc>
                  <a:spcPct val="100000"/>
                </a:lnSpc>
                <a:spcBef>
                  <a:spcPts val="455"/>
                </a:spcBef>
                <a:spcAft>
                  <a:spcPts val="0"/>
                </a:spcAft>
                <a:buNone/>
              </a:pPr>
              <a:r>
                <a:rPr b="1" i="0" lang="en-US" sz="1300" u="none" cap="none" strike="noStrike">
                  <a:solidFill>
                    <a:schemeClr val="dk1"/>
                  </a:solidFill>
                  <a:latin typeface="Calibri"/>
                  <a:ea typeface="Calibri"/>
                  <a:cs typeface="Calibri"/>
                  <a:sym typeface="Calibri"/>
                </a:rPr>
                <a:t>4 weeks</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19"/>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0" name="Google Shape;300;p19"/>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1" name="Google Shape;301;p19"/>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2" name="Google Shape;302;p19"/>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3" name="Google Shape;303;p19"/>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Module 3 Coding Assignment</a:t>
            </a:r>
            <a:endParaRPr/>
          </a:p>
        </p:txBody>
      </p:sp>
      <p:pic>
        <p:nvPicPr>
          <p:cNvPr id="304" name="Google Shape;304;p19"/>
          <p:cNvPicPr preferRelativeResize="0"/>
          <p:nvPr/>
        </p:nvPicPr>
        <p:blipFill rotWithShape="1">
          <a:blip r:embed="rId3">
            <a:alphaModFix/>
          </a:blip>
          <a:srcRect b="0" l="0" r="0" t="0"/>
          <a:stretch/>
        </p:blipFill>
        <p:spPr>
          <a:xfrm>
            <a:off x="497052" y="2303766"/>
            <a:ext cx="8338899" cy="38236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2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0" name="Google Shape;310;p20"/>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1" name="Google Shape;311;p20"/>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2" name="Google Shape;312;p20"/>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3" name="Google Shape;313;p20"/>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Week 4</a:t>
            </a:r>
            <a:endParaRPr/>
          </a:p>
        </p:txBody>
      </p:sp>
      <p:pic>
        <p:nvPicPr>
          <p:cNvPr id="314" name="Google Shape;314;p20"/>
          <p:cNvPicPr preferRelativeResize="0"/>
          <p:nvPr/>
        </p:nvPicPr>
        <p:blipFill rotWithShape="1">
          <a:blip r:embed="rId3">
            <a:alphaModFix/>
          </a:blip>
          <a:srcRect b="0" l="0" r="0" t="0"/>
          <a:stretch/>
        </p:blipFill>
        <p:spPr>
          <a:xfrm>
            <a:off x="324168" y="2100316"/>
            <a:ext cx="8495662" cy="418411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21"/>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0" name="Google Shape;320;p21"/>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1" name="Google Shape;321;p21"/>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2" name="Google Shape;322;p21"/>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3" name="Google Shape;323;p21"/>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Week 4</a:t>
            </a:r>
            <a:endParaRPr/>
          </a:p>
        </p:txBody>
      </p:sp>
      <p:pic>
        <p:nvPicPr>
          <p:cNvPr id="324" name="Google Shape;324;p21"/>
          <p:cNvPicPr preferRelativeResize="0"/>
          <p:nvPr/>
        </p:nvPicPr>
        <p:blipFill rotWithShape="1">
          <a:blip r:embed="rId3">
            <a:alphaModFix/>
          </a:blip>
          <a:srcRect b="0" l="0" r="0" t="0"/>
          <a:stretch/>
        </p:blipFill>
        <p:spPr>
          <a:xfrm>
            <a:off x="323528" y="2384904"/>
            <a:ext cx="8006598" cy="366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22"/>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0" name="Google Shape;330;p22"/>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1" name="Google Shape;331;p22"/>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2" name="Google Shape;332;p22"/>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3" name="Google Shape;333;p22"/>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Module 4 Quiz</a:t>
            </a:r>
            <a:endParaRPr/>
          </a:p>
        </p:txBody>
      </p:sp>
      <p:pic>
        <p:nvPicPr>
          <p:cNvPr id="334" name="Google Shape;334;p22"/>
          <p:cNvPicPr preferRelativeResize="0"/>
          <p:nvPr/>
        </p:nvPicPr>
        <p:blipFill rotWithShape="1">
          <a:blip r:embed="rId3">
            <a:alphaModFix/>
          </a:blip>
          <a:srcRect b="0" l="0" r="0" t="0"/>
          <a:stretch/>
        </p:blipFill>
        <p:spPr>
          <a:xfrm>
            <a:off x="323528" y="2276872"/>
            <a:ext cx="8169635" cy="37444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8" name="Shape 338"/>
        <p:cNvGrpSpPr/>
        <p:nvPr/>
      </p:nvGrpSpPr>
      <p:grpSpPr>
        <a:xfrm>
          <a:off x="0" y="0"/>
          <a:ext cx="0" cy="0"/>
          <a:chOff x="0" y="0"/>
          <a:chExt cx="0" cy="0"/>
        </a:xfrm>
      </p:grpSpPr>
      <p:sp>
        <p:nvSpPr>
          <p:cNvPr id="339" name="Google Shape;339;p2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23"/>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1" name="Google Shape;341;p23"/>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2" name="Google Shape;342;p23"/>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3" name="Google Shape;343;p23"/>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Module 4 Coding Assignment</a:t>
            </a:r>
            <a:endParaRPr/>
          </a:p>
        </p:txBody>
      </p:sp>
      <p:pic>
        <p:nvPicPr>
          <p:cNvPr id="344" name="Google Shape;344;p23"/>
          <p:cNvPicPr preferRelativeResize="0"/>
          <p:nvPr/>
        </p:nvPicPr>
        <p:blipFill rotWithShape="1">
          <a:blip r:embed="rId3">
            <a:alphaModFix/>
          </a:blip>
          <a:srcRect b="0" l="0" r="0" t="0"/>
          <a:stretch/>
        </p:blipFill>
        <p:spPr>
          <a:xfrm>
            <a:off x="395536" y="2204864"/>
            <a:ext cx="8431742" cy="386454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2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0" name="Google Shape;350;p24"/>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1" name="Google Shape;351;p24"/>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2" name="Google Shape;352;p24"/>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3" name="Google Shape;353;p24"/>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571500" lvl="0" marL="57150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Peer Graded Assignment</a:t>
            </a:r>
            <a:endParaRPr/>
          </a:p>
        </p:txBody>
      </p:sp>
      <p:pic>
        <p:nvPicPr>
          <p:cNvPr id="354" name="Google Shape;354;p24"/>
          <p:cNvPicPr preferRelativeResize="0"/>
          <p:nvPr/>
        </p:nvPicPr>
        <p:blipFill rotWithShape="1">
          <a:blip r:embed="rId3">
            <a:alphaModFix/>
          </a:blip>
          <a:srcRect b="0" l="0" r="0" t="0"/>
          <a:stretch/>
        </p:blipFill>
        <p:spPr>
          <a:xfrm>
            <a:off x="524784" y="2348880"/>
            <a:ext cx="7927013" cy="3645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8" name="Shape 358"/>
        <p:cNvGrpSpPr/>
        <p:nvPr/>
      </p:nvGrpSpPr>
      <p:grpSpPr>
        <a:xfrm>
          <a:off x="0" y="0"/>
          <a:ext cx="0" cy="0"/>
          <a:chOff x="0" y="0"/>
          <a:chExt cx="0" cy="0"/>
        </a:xfrm>
      </p:grpSpPr>
      <p:sp>
        <p:nvSpPr>
          <p:cNvPr id="359" name="Google Shape;359;p2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0" name="Google Shape;360;p25"/>
          <p:cNvSpPr/>
          <p:nvPr/>
        </p:nvSpPr>
        <p:spPr>
          <a:xfrm flipH="1">
            <a:off x="0" y="-1"/>
            <a:ext cx="9143997" cy="1590742"/>
          </a:xfrm>
          <a:prstGeom prst="rect">
            <a:avLst/>
          </a:prstGeom>
          <a:gradFill>
            <a:gsLst>
              <a:gs pos="0">
                <a:srgbClr val="000000"/>
              </a:gs>
              <a:gs pos="100000">
                <a:srgbClr val="366092"/>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1" name="Google Shape;361;p25"/>
          <p:cNvSpPr/>
          <p:nvPr/>
        </p:nvSpPr>
        <p:spPr>
          <a:xfrm flipH="1" rot="10800000">
            <a:off x="-2" y="0"/>
            <a:ext cx="6086479" cy="1590742"/>
          </a:xfrm>
          <a:prstGeom prst="rect">
            <a:avLst/>
          </a:prstGeom>
          <a:gradFill>
            <a:gsLst>
              <a:gs pos="0">
                <a:srgbClr val="4F81BD">
                  <a:alpha val="0"/>
                </a:srgbClr>
              </a:gs>
              <a:gs pos="20000">
                <a:srgbClr val="4F81BD">
                  <a:alpha val="0"/>
                </a:srgbClr>
              </a:gs>
              <a:gs pos="100000">
                <a:srgbClr val="24406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2" name="Google Shape;362;p25"/>
          <p:cNvSpPr/>
          <p:nvPr/>
        </p:nvSpPr>
        <p:spPr>
          <a:xfrm flipH="1">
            <a:off x="6086474" y="-1"/>
            <a:ext cx="3057523" cy="1590742"/>
          </a:xfrm>
          <a:prstGeom prst="rect">
            <a:avLst/>
          </a:prstGeom>
          <a:gradFill>
            <a:gsLst>
              <a:gs pos="0">
                <a:srgbClr val="4F81BD">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3" name="Google Shape;363;p25"/>
          <p:cNvSpPr/>
          <p:nvPr/>
        </p:nvSpPr>
        <p:spPr>
          <a:xfrm>
            <a:off x="344512" y="-1"/>
            <a:ext cx="8799485" cy="1597433"/>
          </a:xfrm>
          <a:prstGeom prst="rect">
            <a:avLst/>
          </a:prstGeom>
          <a:gradFill>
            <a:gsLst>
              <a:gs pos="0">
                <a:srgbClr val="000000">
                  <a:alpha val="0"/>
                </a:srgbClr>
              </a:gs>
              <a:gs pos="50000">
                <a:srgbClr val="000000">
                  <a:alpha val="0"/>
                </a:srgbClr>
              </a:gs>
              <a:gs pos="99000">
                <a:srgbClr val="244061">
                  <a:alpha val="51764"/>
                </a:srgbClr>
              </a:gs>
              <a:gs pos="100000">
                <a:srgbClr val="24406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4" name="Google Shape;364;p25"/>
          <p:cNvSpPr txBox="1"/>
          <p:nvPr>
            <p:ph type="title"/>
          </p:nvPr>
        </p:nvSpPr>
        <p:spPr>
          <a:xfrm>
            <a:off x="1028699" y="294538"/>
            <a:ext cx="7421963" cy="10336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500"/>
              <a:buFont typeface="Calibri"/>
              <a:buNone/>
            </a:pPr>
            <a:r>
              <a:rPr lang="en-US" sz="3500">
                <a:solidFill>
                  <a:srgbClr val="FFFFFF"/>
                </a:solidFill>
              </a:rPr>
              <a:t>Course Outcome</a:t>
            </a:r>
            <a:endParaRPr/>
          </a:p>
        </p:txBody>
      </p:sp>
      <p:sp>
        <p:nvSpPr>
          <p:cNvPr id="365" name="Google Shape;365;p25"/>
          <p:cNvSpPr txBox="1"/>
          <p:nvPr>
            <p:ph idx="1" type="body"/>
          </p:nvPr>
        </p:nvSpPr>
        <p:spPr>
          <a:xfrm>
            <a:off x="1028699" y="2318197"/>
            <a:ext cx="7293023" cy="3683358"/>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1700"/>
              <a:buChar char="•"/>
            </a:pPr>
            <a:r>
              <a:rPr lang="en-US" sz="1700"/>
              <a:t>In this course, we went over an extraordinary amount of material. We started simple by going over standard SQL syntax, some standard databases terminology and how to write simple queries to help you select data from tables and work with it.</a:t>
            </a:r>
            <a:endParaRPr/>
          </a:p>
          <a:p>
            <a:pPr indent="-342900" lvl="0" marL="342900" rtl="0" algn="l">
              <a:spcBef>
                <a:spcPts val="340"/>
              </a:spcBef>
              <a:spcAft>
                <a:spcPts val="0"/>
              </a:spcAft>
              <a:buClr>
                <a:schemeClr val="dk1"/>
              </a:buClr>
              <a:buSzPts val="1700"/>
              <a:buChar char="•"/>
            </a:pPr>
            <a:r>
              <a:rPr lang="en-US" sz="1700"/>
              <a:t>We moved on to discussing methods to filter and sort your data results by using common operators and clauses like where, like, order by, goodbye, and between. We also spent quite a bit of time talking about subqueries and different kinds of JOINS. We learned how to use case statements in order to help you categorize your data, and then we ended up going over some specific strategies to keep in mind when you're using SQL for data science purposes. Always remember, slowly do when writing your queries.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9" name="Shape 369"/>
        <p:cNvGrpSpPr/>
        <p:nvPr/>
      </p:nvGrpSpPr>
      <p:grpSpPr>
        <a:xfrm>
          <a:off x="0" y="0"/>
          <a:ext cx="0" cy="0"/>
          <a:chOff x="0" y="0"/>
          <a:chExt cx="0" cy="0"/>
        </a:xfrm>
      </p:grpSpPr>
      <p:sp>
        <p:nvSpPr>
          <p:cNvPr id="370" name="Google Shape;370;p2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1" name="Google Shape;371;p26"/>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2" name="Google Shape;372;p26"/>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3" name="Google Shape;373;p26"/>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4" name="Google Shape;374;p26"/>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Course Grades</a:t>
            </a:r>
            <a:endParaRPr/>
          </a:p>
        </p:txBody>
      </p:sp>
      <p:pic>
        <p:nvPicPr>
          <p:cNvPr id="375" name="Google Shape;375;p26"/>
          <p:cNvPicPr preferRelativeResize="0"/>
          <p:nvPr/>
        </p:nvPicPr>
        <p:blipFill rotWithShape="1">
          <a:blip r:embed="rId3">
            <a:alphaModFix/>
          </a:blip>
          <a:srcRect b="0" l="0" r="0" t="0"/>
          <a:stretch/>
        </p:blipFill>
        <p:spPr>
          <a:xfrm>
            <a:off x="2627784" y="1945333"/>
            <a:ext cx="3687435" cy="45404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g23a76df2d17_1_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1" name="Google Shape;381;g23a76df2d17_1_0"/>
          <p:cNvSpPr/>
          <p:nvPr/>
        </p:nvSpPr>
        <p:spPr>
          <a:xfrm flipH="1" rot="10800000">
            <a:off x="1" y="55"/>
            <a:ext cx="9144000" cy="1575900"/>
          </a:xfrm>
          <a:prstGeom prst="rect">
            <a:avLst/>
          </a:prstGeom>
          <a:gradFill>
            <a:gsLst>
              <a:gs pos="0">
                <a:srgbClr val="000000">
                  <a:alpha val="95686"/>
                </a:srgbClr>
              </a:gs>
              <a:gs pos="100000">
                <a:srgbClr val="366092"/>
              </a:gs>
            </a:gsLst>
            <a:lin ang="59999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2" name="Google Shape;382;g23a76df2d17_1_0"/>
          <p:cNvSpPr/>
          <p:nvPr/>
        </p:nvSpPr>
        <p:spPr>
          <a:xfrm>
            <a:off x="0" y="0"/>
            <a:ext cx="6096600" cy="1575600"/>
          </a:xfrm>
          <a:prstGeom prst="rect">
            <a:avLst/>
          </a:prstGeom>
          <a:gradFill>
            <a:gsLst>
              <a:gs pos="0">
                <a:srgbClr val="4F81BD">
                  <a:alpha val="40784"/>
                </a:srgbClr>
              </a:gs>
              <a:gs pos="74000">
                <a:srgbClr val="93B3D7">
                  <a:alpha val="0"/>
                </a:srgbClr>
              </a:gs>
              <a:gs pos="100000">
                <a:srgbClr val="93B3D7">
                  <a:alpha val="0"/>
                </a:srgbClr>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3" name="Google Shape;383;g23a76df2d17_1_0"/>
          <p:cNvSpPr/>
          <p:nvPr/>
        </p:nvSpPr>
        <p:spPr>
          <a:xfrm flipH="1">
            <a:off x="-1" y="-1"/>
            <a:ext cx="9144000" cy="1574400"/>
          </a:xfrm>
          <a:prstGeom prst="rect">
            <a:avLst/>
          </a:prstGeom>
          <a:gradFill>
            <a:gsLst>
              <a:gs pos="0">
                <a:srgbClr val="000000">
                  <a:alpha val="62745"/>
                </a:srgbClr>
              </a:gs>
              <a:gs pos="78000">
                <a:srgbClr val="4F81BD">
                  <a:alpha val="14901"/>
                </a:srgbClr>
              </a:gs>
              <a:gs pos="100000">
                <a:srgbClr val="4F81BD">
                  <a:alpha val="14901"/>
                </a:srgbClr>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4" name="Google Shape;384;g23a76df2d17_1_0"/>
          <p:cNvSpPr txBox="1"/>
          <p:nvPr>
            <p:ph type="title"/>
          </p:nvPr>
        </p:nvSpPr>
        <p:spPr>
          <a:xfrm>
            <a:off x="524784" y="248038"/>
            <a:ext cx="5297700"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rPr>
              <a:t>Project </a:t>
            </a:r>
            <a:r>
              <a:rPr lang="en-US" sz="3500">
                <a:solidFill>
                  <a:srgbClr val="FFFFFF"/>
                </a:solidFill>
              </a:rPr>
              <a:t>implementation</a:t>
            </a:r>
            <a:r>
              <a:rPr lang="en-US" sz="3500">
                <a:solidFill>
                  <a:srgbClr val="FFFFFF"/>
                </a:solidFill>
              </a:rPr>
              <a:t> </a:t>
            </a:r>
            <a:endParaRPr/>
          </a:p>
        </p:txBody>
      </p:sp>
      <p:pic>
        <p:nvPicPr>
          <p:cNvPr id="385" name="Google Shape;385;g23a76df2d17_1_0"/>
          <p:cNvPicPr preferRelativeResize="0"/>
          <p:nvPr/>
        </p:nvPicPr>
        <p:blipFill>
          <a:blip r:embed="rId3">
            <a:alphaModFix/>
          </a:blip>
          <a:stretch>
            <a:fillRect/>
          </a:stretch>
        </p:blipFill>
        <p:spPr>
          <a:xfrm>
            <a:off x="2450" y="2628900"/>
            <a:ext cx="9144000" cy="4229100"/>
          </a:xfrm>
          <a:prstGeom prst="rect">
            <a:avLst/>
          </a:prstGeom>
          <a:noFill/>
          <a:ln>
            <a:noFill/>
          </a:ln>
        </p:spPr>
      </p:pic>
      <p:sp>
        <p:nvSpPr>
          <p:cNvPr id="386" name="Google Shape;386;g23a76df2d17_1_0"/>
          <p:cNvSpPr txBox="1"/>
          <p:nvPr/>
        </p:nvSpPr>
        <p:spPr>
          <a:xfrm>
            <a:off x="238925" y="1849450"/>
            <a:ext cx="8613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Used MySQL Database for the </a:t>
            </a:r>
            <a:r>
              <a:rPr lang="en-US">
                <a:latin typeface="Calibri"/>
                <a:ea typeface="Calibri"/>
                <a:cs typeface="Calibri"/>
                <a:sym typeface="Calibri"/>
              </a:rPr>
              <a:t>Hackathon</a:t>
            </a:r>
            <a:r>
              <a:rPr lang="en-US">
                <a:latin typeface="Calibri"/>
                <a:ea typeface="Calibri"/>
                <a:cs typeface="Calibri"/>
                <a:sym typeface="Calibri"/>
              </a:rPr>
              <a:t> Project in Smart Campus </a:t>
            </a:r>
            <a:r>
              <a:rPr lang="en-US">
                <a:latin typeface="Calibri"/>
                <a:ea typeface="Calibri"/>
                <a:cs typeface="Calibri"/>
                <a:sym typeface="Calibri"/>
              </a:rPr>
              <a:t>Hackathon</a:t>
            </a:r>
            <a:r>
              <a:rPr lang="en-US">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US" u="sng">
                <a:solidFill>
                  <a:schemeClr val="hlink"/>
                </a:solidFill>
                <a:latin typeface="Calibri"/>
                <a:ea typeface="Calibri"/>
                <a:cs typeface="Calibri"/>
                <a:sym typeface="Calibri"/>
                <a:hlinkClick r:id="rId4"/>
              </a:rPr>
              <a:t>https://easy-pay-srm.vercel.app/</a:t>
            </a:r>
            <a:r>
              <a:rPr lang="en-US">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2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2" name="Google Shape;392;p27"/>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3" name="Google Shape;393;p27"/>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4" name="Google Shape;394;p27"/>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5" name="Google Shape;395;p27"/>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Proof of Completion</a:t>
            </a:r>
            <a:endParaRPr/>
          </a:p>
        </p:txBody>
      </p:sp>
      <p:pic>
        <p:nvPicPr>
          <p:cNvPr descr="View certificate for Kunal Keshan, SQL for Data Science, an online non-credit course authorized by University of California, Davis and offered through Coursera" id="396" name="Google Shape;396;p27"/>
          <p:cNvPicPr preferRelativeResize="0"/>
          <p:nvPr/>
        </p:nvPicPr>
        <p:blipFill rotWithShape="1">
          <a:blip r:embed="rId3">
            <a:alphaModFix/>
          </a:blip>
          <a:srcRect b="0" l="15935" r="16188" t="0"/>
          <a:stretch/>
        </p:blipFill>
        <p:spPr>
          <a:xfrm>
            <a:off x="1708148" y="2006414"/>
            <a:ext cx="5727700" cy="44183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3"/>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3"/>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3"/>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3"/>
          <p:cNvSpPr txBox="1"/>
          <p:nvPr>
            <p:ph type="title"/>
          </p:nvPr>
        </p:nvSpPr>
        <p:spPr>
          <a:xfrm>
            <a:off x="524784" y="248038"/>
            <a:ext cx="8079664" cy="115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About this Course</a:t>
            </a:r>
            <a:endParaRPr/>
          </a:p>
        </p:txBody>
      </p:sp>
      <p:sp>
        <p:nvSpPr>
          <p:cNvPr id="123" name="Google Shape;123;p3"/>
          <p:cNvSpPr txBox="1"/>
          <p:nvPr/>
        </p:nvSpPr>
        <p:spPr>
          <a:xfrm>
            <a:off x="430650" y="1937950"/>
            <a:ext cx="8173800" cy="3786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Data scientists are in high demand, with a median base salary of $110,000 and thousands of job openings at a time.</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To be a good data scientist, you need to be skilled in SQL, the standard language for communicating with database systems.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This course is designed for beginners without any prior knowledge or skills in SQL, and it will gradually build their foundation in SQL and data analysis.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The course covers topics like creating tables, moving data, using common operators, and shaping data for targeted analysis purposes.</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US" sz="2000">
                <a:latin typeface="Calibri"/>
                <a:ea typeface="Calibri"/>
                <a:cs typeface="Calibri"/>
                <a:sym typeface="Calibri"/>
              </a:rPr>
              <a:t>A simple text editor is recommended for the final project, but there are no specific prerequisites or software requirements to take this course.</a:t>
            </a:r>
            <a:endParaRPr sz="2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g23a76df2d17_1_13"/>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g23a76df2d17_1_13"/>
          <p:cNvSpPr/>
          <p:nvPr/>
        </p:nvSpPr>
        <p:spPr>
          <a:xfrm flipH="1" rot="10800000">
            <a:off x="1" y="55"/>
            <a:ext cx="9144000" cy="1575900"/>
          </a:xfrm>
          <a:prstGeom prst="rect">
            <a:avLst/>
          </a:prstGeom>
          <a:gradFill>
            <a:gsLst>
              <a:gs pos="0">
                <a:srgbClr val="000000">
                  <a:alpha val="95686"/>
                </a:srgbClr>
              </a:gs>
              <a:gs pos="100000">
                <a:srgbClr val="366092"/>
              </a:gs>
            </a:gsLst>
            <a:lin ang="59999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g23a76df2d17_1_13"/>
          <p:cNvSpPr/>
          <p:nvPr/>
        </p:nvSpPr>
        <p:spPr>
          <a:xfrm>
            <a:off x="0" y="0"/>
            <a:ext cx="6096600" cy="1575600"/>
          </a:xfrm>
          <a:prstGeom prst="rect">
            <a:avLst/>
          </a:prstGeom>
          <a:gradFill>
            <a:gsLst>
              <a:gs pos="0">
                <a:srgbClr val="4F81BD">
                  <a:alpha val="40784"/>
                </a:srgbClr>
              </a:gs>
              <a:gs pos="74000">
                <a:srgbClr val="93B3D7">
                  <a:alpha val="0"/>
                </a:srgbClr>
              </a:gs>
              <a:gs pos="100000">
                <a:srgbClr val="93B3D7">
                  <a:alpha val="0"/>
                </a:srgbClr>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g23a76df2d17_1_13"/>
          <p:cNvSpPr/>
          <p:nvPr/>
        </p:nvSpPr>
        <p:spPr>
          <a:xfrm flipH="1">
            <a:off x="-1" y="-1"/>
            <a:ext cx="9144000" cy="1574400"/>
          </a:xfrm>
          <a:prstGeom prst="rect">
            <a:avLst/>
          </a:prstGeom>
          <a:gradFill>
            <a:gsLst>
              <a:gs pos="0">
                <a:srgbClr val="000000">
                  <a:alpha val="62745"/>
                </a:srgbClr>
              </a:gs>
              <a:gs pos="78000">
                <a:srgbClr val="4F81BD">
                  <a:alpha val="14901"/>
                </a:srgbClr>
              </a:gs>
              <a:gs pos="100000">
                <a:srgbClr val="4F81BD">
                  <a:alpha val="14901"/>
                </a:srgbClr>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g23a76df2d17_1_13"/>
          <p:cNvSpPr txBox="1"/>
          <p:nvPr>
            <p:ph type="title"/>
          </p:nvPr>
        </p:nvSpPr>
        <p:spPr>
          <a:xfrm>
            <a:off x="524784" y="248038"/>
            <a:ext cx="8079600" cy="115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Course </a:t>
            </a:r>
            <a:r>
              <a:rPr lang="en-US" sz="3500">
                <a:solidFill>
                  <a:schemeClr val="lt1"/>
                </a:solidFill>
              </a:rPr>
              <a:t>instructor</a:t>
            </a:r>
            <a:endParaRPr/>
          </a:p>
        </p:txBody>
      </p:sp>
      <p:sp>
        <p:nvSpPr>
          <p:cNvPr id="133" name="Google Shape;133;g23a76df2d17_1_13"/>
          <p:cNvSpPr txBox="1"/>
          <p:nvPr/>
        </p:nvSpPr>
        <p:spPr>
          <a:xfrm>
            <a:off x="430650" y="1937950"/>
            <a:ext cx="81738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Taught by:Sadie St. Lawrence, Founder and CEO Women in Data (WID)</a:t>
            </a:r>
            <a:br>
              <a:rPr lang="en-US" sz="1800">
                <a:latin typeface="Calibri"/>
                <a:ea typeface="Calibri"/>
                <a:cs typeface="Calibri"/>
                <a:sym typeface="Calibri"/>
              </a:rPr>
            </a:br>
            <a:br>
              <a:rPr lang="en-US" sz="1800">
                <a:latin typeface="Calibri"/>
                <a:ea typeface="Calibri"/>
                <a:cs typeface="Calibri"/>
                <a:sym typeface="Calibri"/>
              </a:rPr>
            </a:br>
            <a:r>
              <a:rPr lang="en-US" sz="1800">
                <a:latin typeface="Calibri"/>
                <a:ea typeface="Calibri"/>
                <a:cs typeface="Calibri"/>
                <a:sym typeface="Calibri"/>
              </a:rPr>
              <a:t>Sadie St. Lawrence is the Founder and CEO of Women in Data, a national</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non-profit organisation focused on increasing diversity, creating</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connections, and driving meaning from data.</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Sadie brings a unique combination of technical expertise, analytics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management experience and an ability to lead organisational change through</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compassion and problem-solving.</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She has trained over 70,000 people in Data Science and is an advocate for</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democratising artificial intelligence and helping people transition into the 4th</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industrial revolution.</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Sadie is on a mission to bring compassion to business and finds joy inhelping</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individuals become liberated and find their own personal journey to a more</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authentic and connected life.</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In her free time, Sadie enjoys traveling, skiing, paddle boarding, yoga, and</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authentic conversations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4"/>
          <p:cNvSpPr/>
          <p:nvPr/>
        </p:nvSpPr>
        <p:spPr>
          <a:xfrm flipH="1">
            <a:off x="1" y="0"/>
            <a:ext cx="9143999" cy="2170031"/>
          </a:xfrm>
          <a:prstGeom prst="rect">
            <a:avLst/>
          </a:prstGeom>
          <a:gradFill>
            <a:gsLst>
              <a:gs pos="0">
                <a:srgbClr val="000000">
                  <a:alpha val="95686"/>
                </a:srgbClr>
              </a:gs>
              <a:gs pos="100000">
                <a:srgbClr val="366092"/>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4"/>
          <p:cNvSpPr/>
          <p:nvPr/>
        </p:nvSpPr>
        <p:spPr>
          <a:xfrm flipH="1">
            <a:off x="6062114" y="0"/>
            <a:ext cx="3072908" cy="2170661"/>
          </a:xfrm>
          <a:prstGeom prst="rect">
            <a:avLst/>
          </a:prstGeom>
          <a:gradFill>
            <a:gsLst>
              <a:gs pos="0">
                <a:srgbClr val="244061">
                  <a:alpha val="67843"/>
                </a:srgbClr>
              </a:gs>
              <a:gs pos="19000">
                <a:srgbClr val="244061">
                  <a:alpha val="67843"/>
                </a:srgbClr>
              </a:gs>
              <a:gs pos="100000">
                <a:srgbClr val="4F81BD">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4"/>
          <p:cNvSpPr/>
          <p:nvPr/>
        </p:nvSpPr>
        <p:spPr>
          <a:xfrm flipH="1" rot="-5400000">
            <a:off x="3486646" y="-3486043"/>
            <a:ext cx="2170709" cy="9144000"/>
          </a:xfrm>
          <a:prstGeom prst="rect">
            <a:avLst/>
          </a:prstGeom>
          <a:gradFill>
            <a:gsLst>
              <a:gs pos="0">
                <a:srgbClr val="366092">
                  <a:alpha val="15686"/>
                </a:srgbClr>
              </a:gs>
              <a:gs pos="23000">
                <a:srgbClr val="366092">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4"/>
          <p:cNvSpPr txBox="1"/>
          <p:nvPr>
            <p:ph type="title"/>
          </p:nvPr>
        </p:nvSpPr>
        <p:spPr>
          <a:xfrm>
            <a:off x="1037673" y="348865"/>
            <a:ext cx="7288583" cy="1063911"/>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500"/>
              <a:buFont typeface="Calibri"/>
              <a:buNone/>
            </a:pPr>
            <a:r>
              <a:rPr lang="en-US" sz="3500">
                <a:solidFill>
                  <a:srgbClr val="FFFFFF"/>
                </a:solidFill>
              </a:rPr>
              <a:t>Introduction</a:t>
            </a:r>
            <a:endParaRPr sz="3500">
              <a:solidFill>
                <a:srgbClr val="FFFFFF"/>
              </a:solidFill>
            </a:endParaRPr>
          </a:p>
        </p:txBody>
      </p:sp>
      <p:grpSp>
        <p:nvGrpSpPr>
          <p:cNvPr id="143" name="Google Shape;143;p4"/>
          <p:cNvGrpSpPr/>
          <p:nvPr/>
        </p:nvGrpSpPr>
        <p:grpSpPr>
          <a:xfrm>
            <a:off x="568102" y="2980950"/>
            <a:ext cx="8025750" cy="2959462"/>
            <a:chOff x="85060" y="364971"/>
            <a:chExt cx="8025750" cy="2959462"/>
          </a:xfrm>
        </p:grpSpPr>
        <p:sp>
          <p:nvSpPr>
            <p:cNvPr id="144" name="Google Shape;144;p4"/>
            <p:cNvSpPr/>
            <p:nvPr/>
          </p:nvSpPr>
          <p:spPr>
            <a:xfrm>
              <a:off x="1099810" y="364971"/>
              <a:ext cx="1660500" cy="1660500"/>
            </a:xfrm>
            <a:prstGeom prst="rect">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85060" y="2469433"/>
              <a:ext cx="369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txBox="1"/>
            <p:nvPr/>
          </p:nvSpPr>
          <p:spPr>
            <a:xfrm>
              <a:off x="85060" y="2469433"/>
              <a:ext cx="36900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en-US" sz="1100" u="none" cap="none" strike="noStrike">
                  <a:solidFill>
                    <a:schemeClr val="dk1"/>
                  </a:solidFill>
                  <a:latin typeface="Calibri"/>
                  <a:ea typeface="Calibri"/>
                  <a:cs typeface="Calibri"/>
                  <a:sym typeface="Calibri"/>
                </a:rPr>
                <a:t>Data collection has increased exponentially, so has the need for people skilled at using and interacting with data; to be able to think critically, and provide insights to make better decisions and optimize their businesses. </a:t>
              </a:r>
              <a:endParaRPr/>
            </a:p>
          </p:txBody>
        </p:sp>
        <p:sp>
          <p:nvSpPr>
            <p:cNvPr id="147" name="Google Shape;147;p4"/>
            <p:cNvSpPr/>
            <p:nvPr/>
          </p:nvSpPr>
          <p:spPr>
            <a:xfrm>
              <a:off x="5435560" y="364971"/>
              <a:ext cx="1660500" cy="1660500"/>
            </a:xfrm>
            <a:prstGeom prst="rect">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4420810" y="2469433"/>
              <a:ext cx="3690000" cy="8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txBox="1"/>
            <p:nvPr/>
          </p:nvSpPr>
          <p:spPr>
            <a:xfrm>
              <a:off x="4420810" y="2469433"/>
              <a:ext cx="3690000" cy="855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i="0" lang="en-US" sz="1100" u="none" cap="none" strike="noStrike">
                  <a:solidFill>
                    <a:schemeClr val="dk1"/>
                  </a:solidFill>
                  <a:latin typeface="Calibri"/>
                  <a:ea typeface="Calibri"/>
                  <a:cs typeface="Calibri"/>
                  <a:sym typeface="Calibri"/>
                </a:rPr>
                <a:t>This is a data scientist, “part mathematician, part computer scientist, and part trend spotter”. The skills necessary to be a good data scientist include being able to retrieve and work with data, and to do that you need to be well versed in SQL, the standard language for communicating with database systems.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5"/>
          <p:cNvSpPr/>
          <p:nvPr/>
        </p:nvSpPr>
        <p:spPr>
          <a:xfrm flipH="1">
            <a:off x="0" y="-1"/>
            <a:ext cx="9143997" cy="1590742"/>
          </a:xfrm>
          <a:prstGeom prst="rect">
            <a:avLst/>
          </a:prstGeom>
          <a:gradFill>
            <a:gsLst>
              <a:gs pos="0">
                <a:srgbClr val="000000"/>
              </a:gs>
              <a:gs pos="100000">
                <a:srgbClr val="366092"/>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5"/>
          <p:cNvSpPr/>
          <p:nvPr/>
        </p:nvSpPr>
        <p:spPr>
          <a:xfrm flipH="1" rot="10800000">
            <a:off x="-2" y="0"/>
            <a:ext cx="6086479" cy="1590742"/>
          </a:xfrm>
          <a:prstGeom prst="rect">
            <a:avLst/>
          </a:prstGeom>
          <a:gradFill>
            <a:gsLst>
              <a:gs pos="0">
                <a:srgbClr val="4F81BD">
                  <a:alpha val="0"/>
                </a:srgbClr>
              </a:gs>
              <a:gs pos="20000">
                <a:srgbClr val="4F81BD">
                  <a:alpha val="0"/>
                </a:srgbClr>
              </a:gs>
              <a:gs pos="100000">
                <a:srgbClr val="24406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5"/>
          <p:cNvSpPr/>
          <p:nvPr/>
        </p:nvSpPr>
        <p:spPr>
          <a:xfrm flipH="1">
            <a:off x="6086474" y="-1"/>
            <a:ext cx="3057523" cy="1590742"/>
          </a:xfrm>
          <a:prstGeom prst="rect">
            <a:avLst/>
          </a:prstGeom>
          <a:gradFill>
            <a:gsLst>
              <a:gs pos="0">
                <a:srgbClr val="4F81BD">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5"/>
          <p:cNvSpPr/>
          <p:nvPr/>
        </p:nvSpPr>
        <p:spPr>
          <a:xfrm>
            <a:off x="344512" y="-1"/>
            <a:ext cx="8799485" cy="1597433"/>
          </a:xfrm>
          <a:prstGeom prst="rect">
            <a:avLst/>
          </a:prstGeom>
          <a:gradFill>
            <a:gsLst>
              <a:gs pos="0">
                <a:srgbClr val="000000">
                  <a:alpha val="0"/>
                </a:srgbClr>
              </a:gs>
              <a:gs pos="50000">
                <a:srgbClr val="000000">
                  <a:alpha val="0"/>
                </a:srgbClr>
              </a:gs>
              <a:gs pos="99000">
                <a:srgbClr val="244061">
                  <a:alpha val="51764"/>
                </a:srgbClr>
              </a:gs>
              <a:gs pos="100000">
                <a:srgbClr val="24406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5"/>
          <p:cNvSpPr txBox="1"/>
          <p:nvPr>
            <p:ph type="title"/>
          </p:nvPr>
        </p:nvSpPr>
        <p:spPr>
          <a:xfrm>
            <a:off x="1028699" y="294538"/>
            <a:ext cx="7421963" cy="103366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3500"/>
              <a:buFont typeface="Calibri"/>
              <a:buNone/>
            </a:pPr>
            <a:r>
              <a:rPr lang="en-US" sz="3500">
                <a:solidFill>
                  <a:srgbClr val="FFFFFF"/>
                </a:solidFill>
              </a:rPr>
              <a:t>History</a:t>
            </a:r>
            <a:endParaRPr/>
          </a:p>
        </p:txBody>
      </p:sp>
      <p:sp>
        <p:nvSpPr>
          <p:cNvPr id="160" name="Google Shape;160;p5"/>
          <p:cNvSpPr txBox="1"/>
          <p:nvPr>
            <p:ph idx="1" type="body"/>
          </p:nvPr>
        </p:nvSpPr>
        <p:spPr>
          <a:xfrm>
            <a:off x="1028699" y="2318197"/>
            <a:ext cx="7293023" cy="36833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700"/>
              <a:buNone/>
            </a:pPr>
            <a:r>
              <a:rPr lang="en-US" sz="1700"/>
              <a:t>The SQL programming language was developed in the 1970s by IBM</a:t>
            </a:r>
            <a:endParaRPr/>
          </a:p>
          <a:p>
            <a:pPr indent="0" lvl="0" marL="0" rtl="0" algn="l">
              <a:lnSpc>
                <a:spcPct val="90000"/>
              </a:lnSpc>
              <a:spcBef>
                <a:spcPts val="340"/>
              </a:spcBef>
              <a:spcAft>
                <a:spcPts val="0"/>
              </a:spcAft>
              <a:buClr>
                <a:schemeClr val="dk1"/>
              </a:buClr>
              <a:buSzPts val="1700"/>
              <a:buNone/>
            </a:pPr>
            <a:r>
              <a:rPr lang="en-US" sz="1700"/>
              <a:t>researchers Raymond Boyce and Donald Chamberlin. The programming language,</a:t>
            </a:r>
            <a:endParaRPr/>
          </a:p>
          <a:p>
            <a:pPr indent="0" lvl="0" marL="0" rtl="0" algn="l">
              <a:lnSpc>
                <a:spcPct val="90000"/>
              </a:lnSpc>
              <a:spcBef>
                <a:spcPts val="340"/>
              </a:spcBef>
              <a:spcAft>
                <a:spcPts val="0"/>
              </a:spcAft>
              <a:buClr>
                <a:schemeClr val="dk1"/>
              </a:buClr>
              <a:buSzPts val="1700"/>
              <a:buNone/>
            </a:pPr>
            <a:r>
              <a:rPr lang="en-US" sz="1700"/>
              <a:t>known then as SEQUEL, was created following Edgar Frank Codd's paper, “A Relational</a:t>
            </a:r>
            <a:endParaRPr/>
          </a:p>
          <a:p>
            <a:pPr indent="0" lvl="0" marL="0" rtl="0" algn="l">
              <a:lnSpc>
                <a:spcPct val="90000"/>
              </a:lnSpc>
              <a:spcBef>
                <a:spcPts val="340"/>
              </a:spcBef>
              <a:spcAft>
                <a:spcPts val="0"/>
              </a:spcAft>
              <a:buClr>
                <a:schemeClr val="dk1"/>
              </a:buClr>
              <a:buSzPts val="1700"/>
              <a:buNone/>
            </a:pPr>
            <a:r>
              <a:rPr lang="en-US" sz="1700"/>
              <a:t>Model of Data for Large Shared Data Banks,” in 1970. It wasn’t until several years later,</a:t>
            </a:r>
            <a:endParaRPr/>
          </a:p>
          <a:p>
            <a:pPr indent="0" lvl="0" marL="0" rtl="0" algn="l">
              <a:lnSpc>
                <a:spcPct val="90000"/>
              </a:lnSpc>
              <a:spcBef>
                <a:spcPts val="340"/>
              </a:spcBef>
              <a:spcAft>
                <a:spcPts val="0"/>
              </a:spcAft>
              <a:buClr>
                <a:schemeClr val="dk1"/>
              </a:buClr>
              <a:buSzPts val="1700"/>
              <a:buNone/>
            </a:pPr>
            <a:r>
              <a:rPr lang="en-US" sz="1700"/>
              <a:t>however, that the SQL language was made publicly available. In 1979, a company called “Relational Software”, which later became Oracle, commercially released its own version of SQL, called Oracle V2. Since then, the American National Standards Institute (ANSI) and the International Organization for Standardization have deemed SQL the standard language in relational database communication. </a:t>
            </a:r>
            <a:endParaRPr/>
          </a:p>
          <a:p>
            <a:pPr indent="0" lvl="0" marL="0" rtl="0" algn="l">
              <a:lnSpc>
                <a:spcPct val="90000"/>
              </a:lnSpc>
              <a:spcBef>
                <a:spcPts val="340"/>
              </a:spcBef>
              <a:spcAft>
                <a:spcPts val="0"/>
              </a:spcAft>
              <a:buClr>
                <a:schemeClr val="dk1"/>
              </a:buClr>
              <a:buSzPts val="1700"/>
              <a:buNone/>
            </a:pPr>
            <a:r>
              <a:rPr lang="en-US" sz="1700"/>
              <a:t>While major SQL vendors modify the language to their desires, most base their SQL programs on the ANSI-approved version.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6"/>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6"/>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6"/>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6"/>
          <p:cNvSpPr txBox="1"/>
          <p:nvPr>
            <p:ph type="title"/>
          </p:nvPr>
        </p:nvSpPr>
        <p:spPr>
          <a:xfrm>
            <a:off x="524784" y="248038"/>
            <a:ext cx="8079664" cy="115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Course Overview</a:t>
            </a:r>
            <a:endParaRPr/>
          </a:p>
        </p:txBody>
      </p:sp>
      <p:grpSp>
        <p:nvGrpSpPr>
          <p:cNvPr id="170" name="Google Shape;170;p6"/>
          <p:cNvGrpSpPr/>
          <p:nvPr/>
        </p:nvGrpSpPr>
        <p:grpSpPr>
          <a:xfrm>
            <a:off x="345121" y="2133732"/>
            <a:ext cx="8438990" cy="4163694"/>
            <a:chOff x="335595" y="1795971"/>
            <a:chExt cx="8438990" cy="4163694"/>
          </a:xfrm>
        </p:grpSpPr>
        <p:pic>
          <p:nvPicPr>
            <p:cNvPr id="171" name="Google Shape;171;p6"/>
            <p:cNvPicPr preferRelativeResize="0"/>
            <p:nvPr/>
          </p:nvPicPr>
          <p:blipFill rotWithShape="1">
            <a:blip r:embed="rId3">
              <a:alphaModFix/>
            </a:blip>
            <a:srcRect b="0" l="0" r="0" t="0"/>
            <a:stretch/>
          </p:blipFill>
          <p:spPr>
            <a:xfrm>
              <a:off x="335595" y="1795971"/>
              <a:ext cx="4020382" cy="1921061"/>
            </a:xfrm>
            <a:prstGeom prst="rect">
              <a:avLst/>
            </a:prstGeom>
            <a:noFill/>
            <a:ln>
              <a:noFill/>
            </a:ln>
          </p:spPr>
        </p:pic>
        <p:pic>
          <p:nvPicPr>
            <p:cNvPr id="172" name="Google Shape;172;p6"/>
            <p:cNvPicPr preferRelativeResize="0"/>
            <p:nvPr/>
          </p:nvPicPr>
          <p:blipFill rotWithShape="1">
            <a:blip r:embed="rId4">
              <a:alphaModFix/>
            </a:blip>
            <a:srcRect b="0" l="0" r="0" t="0"/>
            <a:stretch/>
          </p:blipFill>
          <p:spPr>
            <a:xfrm>
              <a:off x="4508844" y="1795971"/>
              <a:ext cx="4265741" cy="1921061"/>
            </a:xfrm>
            <a:prstGeom prst="rect">
              <a:avLst/>
            </a:prstGeom>
            <a:noFill/>
            <a:ln>
              <a:noFill/>
            </a:ln>
          </p:spPr>
        </p:pic>
        <p:pic>
          <p:nvPicPr>
            <p:cNvPr id="173" name="Google Shape;173;p6"/>
            <p:cNvPicPr preferRelativeResize="0"/>
            <p:nvPr/>
          </p:nvPicPr>
          <p:blipFill rotWithShape="1">
            <a:blip r:embed="rId5">
              <a:alphaModFix/>
            </a:blip>
            <a:srcRect b="0" l="0" r="0" t="0"/>
            <a:stretch/>
          </p:blipFill>
          <p:spPr>
            <a:xfrm>
              <a:off x="335595" y="3937048"/>
              <a:ext cx="4020382" cy="1722358"/>
            </a:xfrm>
            <a:prstGeom prst="rect">
              <a:avLst/>
            </a:prstGeom>
            <a:noFill/>
            <a:ln>
              <a:noFill/>
            </a:ln>
          </p:spPr>
        </p:pic>
        <p:pic>
          <p:nvPicPr>
            <p:cNvPr id="174" name="Google Shape;174;p6"/>
            <p:cNvPicPr preferRelativeResize="0"/>
            <p:nvPr/>
          </p:nvPicPr>
          <p:blipFill rotWithShape="1">
            <a:blip r:embed="rId6">
              <a:alphaModFix/>
            </a:blip>
            <a:srcRect b="0" l="0" r="0" t="0"/>
            <a:stretch/>
          </p:blipFill>
          <p:spPr>
            <a:xfrm>
              <a:off x="4481577" y="3938268"/>
              <a:ext cx="4265742" cy="2021397"/>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7"/>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7"/>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7"/>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7"/>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Week 1</a:t>
            </a:r>
            <a:endParaRPr/>
          </a:p>
        </p:txBody>
      </p:sp>
      <p:pic>
        <p:nvPicPr>
          <p:cNvPr id="184" name="Google Shape;184;p7"/>
          <p:cNvPicPr preferRelativeResize="0"/>
          <p:nvPr/>
        </p:nvPicPr>
        <p:blipFill rotWithShape="1">
          <a:blip r:embed="rId3">
            <a:alphaModFix/>
          </a:blip>
          <a:srcRect b="0" l="0" r="0" t="0"/>
          <a:stretch/>
        </p:blipFill>
        <p:spPr>
          <a:xfrm>
            <a:off x="395536" y="2132856"/>
            <a:ext cx="8061565" cy="36948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8"/>
          <p:cNvSpPr/>
          <p:nvPr/>
        </p:nvSpPr>
        <p:spPr>
          <a:xfrm flipH="1" rot="10800000">
            <a:off x="1" y="0"/>
            <a:ext cx="9143999" cy="1575955"/>
          </a:xfrm>
          <a:prstGeom prst="rect">
            <a:avLst/>
          </a:prstGeom>
          <a:gradFill>
            <a:gsLst>
              <a:gs pos="0">
                <a:srgbClr val="000000">
                  <a:alpha val="95686"/>
                </a:srgbClr>
              </a:gs>
              <a:gs pos="100000">
                <a:srgbClr val="366092"/>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8"/>
          <p:cNvSpPr/>
          <p:nvPr/>
        </p:nvSpPr>
        <p:spPr>
          <a:xfrm>
            <a:off x="0" y="0"/>
            <a:ext cx="6096642" cy="1575461"/>
          </a:xfrm>
          <a:prstGeom prst="rect">
            <a:avLst/>
          </a:prstGeom>
          <a:gradFill>
            <a:gsLst>
              <a:gs pos="0">
                <a:srgbClr val="4F81BD">
                  <a:alpha val="40784"/>
                </a:srgbClr>
              </a:gs>
              <a:gs pos="74000">
                <a:srgbClr val="93B3D7">
                  <a:alpha val="0"/>
                </a:srgbClr>
              </a:gs>
              <a:gs pos="100000">
                <a:srgbClr val="93B3D7">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p8"/>
          <p:cNvSpPr/>
          <p:nvPr/>
        </p:nvSpPr>
        <p:spPr>
          <a:xfrm flipH="1">
            <a:off x="-2" y="-1"/>
            <a:ext cx="9144001" cy="1574311"/>
          </a:xfrm>
          <a:prstGeom prst="rect">
            <a:avLst/>
          </a:prstGeom>
          <a:gradFill>
            <a:gsLst>
              <a:gs pos="0">
                <a:srgbClr val="000000">
                  <a:alpha val="62745"/>
                </a:srgbClr>
              </a:gs>
              <a:gs pos="78000">
                <a:srgbClr val="4F81BD">
                  <a:alpha val="14901"/>
                </a:srgbClr>
              </a:gs>
              <a:gs pos="100000">
                <a:srgbClr val="4F81BD">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p8"/>
          <p:cNvSpPr txBox="1"/>
          <p:nvPr>
            <p:ph type="title"/>
          </p:nvPr>
        </p:nvSpPr>
        <p:spPr>
          <a:xfrm>
            <a:off x="524784" y="248038"/>
            <a:ext cx="529779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500"/>
              <a:buFont typeface="Calibri"/>
              <a:buNone/>
            </a:pPr>
            <a:r>
              <a:rPr lang="en-US" sz="3500">
                <a:solidFill>
                  <a:srgbClr val="FFFFFF"/>
                </a:solidFill>
                <a:latin typeface="Calibri"/>
                <a:ea typeface="Calibri"/>
                <a:cs typeface="Calibri"/>
                <a:sym typeface="Calibri"/>
              </a:rPr>
              <a:t>Week 1</a:t>
            </a:r>
            <a:endParaRPr/>
          </a:p>
        </p:txBody>
      </p:sp>
      <p:pic>
        <p:nvPicPr>
          <p:cNvPr id="194" name="Google Shape;194;p8"/>
          <p:cNvPicPr preferRelativeResize="0"/>
          <p:nvPr/>
        </p:nvPicPr>
        <p:blipFill rotWithShape="1">
          <a:blip r:embed="rId3">
            <a:alphaModFix/>
          </a:blip>
          <a:srcRect b="0" l="0" r="0" t="0"/>
          <a:stretch/>
        </p:blipFill>
        <p:spPr>
          <a:xfrm>
            <a:off x="524784" y="2132856"/>
            <a:ext cx="8178929" cy="37444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2022-10-23T16:41:44Z</dcterms:created>
  <dc:creator>user</dc:creator>
</cp:coreProperties>
</file>