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3"/>
  </p:notesMasterIdLst>
  <p:handoutMasterIdLst>
    <p:handoutMasterId r:id="rId34"/>
  </p:handoutMasterIdLst>
  <p:sldIdLst>
    <p:sldId id="269" r:id="rId2"/>
    <p:sldId id="270" r:id="rId3"/>
    <p:sldId id="282" r:id="rId4"/>
    <p:sldId id="283" r:id="rId5"/>
    <p:sldId id="271" r:id="rId6"/>
    <p:sldId id="272" r:id="rId7"/>
    <p:sldId id="273" r:id="rId8"/>
    <p:sldId id="274" r:id="rId9"/>
    <p:sldId id="275" r:id="rId10"/>
    <p:sldId id="284" r:id="rId11"/>
    <p:sldId id="286" r:id="rId12"/>
    <p:sldId id="287" r:id="rId13"/>
    <p:sldId id="285" r:id="rId14"/>
    <p:sldId id="288" r:id="rId15"/>
    <p:sldId id="289" r:id="rId16"/>
    <p:sldId id="297" r:id="rId17"/>
    <p:sldId id="290" r:id="rId18"/>
    <p:sldId id="291" r:id="rId19"/>
    <p:sldId id="292" r:id="rId20"/>
    <p:sldId id="293" r:id="rId21"/>
    <p:sldId id="294" r:id="rId22"/>
    <p:sldId id="298" r:id="rId23"/>
    <p:sldId id="295" r:id="rId24"/>
    <p:sldId id="277" r:id="rId25"/>
    <p:sldId id="296" r:id="rId26"/>
    <p:sldId id="306" r:id="rId27"/>
    <p:sldId id="303" r:id="rId28"/>
    <p:sldId id="304" r:id="rId29"/>
    <p:sldId id="305" r:id="rId30"/>
    <p:sldId id="300" r:id="rId31"/>
    <p:sldId id="301" r:id="rId32"/>
  </p:sldIdLst>
  <p:sldSz cx="12192000" cy="6858000"/>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la M" initials="SM" lastIdx="1" clrIdx="0">
    <p:extLst>
      <p:ext uri="{19B8F6BF-5375-455C-9EA6-DF929625EA0E}">
        <p15:presenceInfo xmlns:p15="http://schemas.microsoft.com/office/powerpoint/2012/main" userId="S::susilam@srmist.edu.in::b8715a84-6822-41d4-816b-e9b66fd8cf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33A4B3"/>
    <a:srgbClr val="F3B99F"/>
    <a:srgbClr val="FAEABE"/>
    <a:srgbClr val="FF6600"/>
    <a:srgbClr val="B94917"/>
    <a:srgbClr val="67A888"/>
    <a:srgbClr val="7ABF7A"/>
    <a:srgbClr val="B1D29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3416" autoAdjust="0"/>
  </p:normalViewPr>
  <p:slideViewPr>
    <p:cSldViewPr>
      <p:cViewPr varScale="1">
        <p:scale>
          <a:sx n="69" d="100"/>
          <a:sy n="69" d="100"/>
        </p:scale>
        <p:origin x="738" y="78"/>
      </p:cViewPr>
      <p:guideLst>
        <p:guide orient="horz" pos="2160"/>
        <p:guide pos="3840"/>
      </p:guideLst>
    </p:cSldViewPr>
  </p:slideViewPr>
  <p:notesTextViewPr>
    <p:cViewPr>
      <p:scale>
        <a:sx n="1" d="1"/>
        <a:sy n="1" d="1"/>
      </p:scale>
      <p:origin x="0" y="0"/>
    </p:cViewPr>
  </p:notesTextViewPr>
  <p:notesViewPr>
    <p:cSldViewPr>
      <p:cViewPr varScale="1">
        <p:scale>
          <a:sx n="64" d="100"/>
          <a:sy n="64" d="100"/>
        </p:scale>
        <p:origin x="3158"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8T10:23:46.472" idx="1">
    <p:pos x="5823" y="3404"/>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454ED-333C-4A4B-8670-B5EBA3FDC7FF}" type="doc">
      <dgm:prSet loTypeId="urn:microsoft.com/office/officeart/2005/8/layout/radial5" loCatId="relationship" qsTypeId="urn:microsoft.com/office/officeart/2005/8/quickstyle/simple1" qsCatId="simple" csTypeId="urn:microsoft.com/office/officeart/2005/8/colors/colorful5" csCatId="colorful" phldr="1"/>
      <dgm:spPr/>
      <dgm:t>
        <a:bodyPr/>
        <a:lstStyle/>
        <a:p>
          <a:endParaRPr lang="en-IN"/>
        </a:p>
      </dgm:t>
    </dgm:pt>
    <dgm:pt modelId="{AE64B53D-63D0-4960-8382-661806070EDE}">
      <dgm:prSet phldrT="[Text]"/>
      <dgm:spPr/>
      <dgm:t>
        <a:bodyPr/>
        <a:lstStyle/>
        <a:p>
          <a:r>
            <a:rPr lang="en-US" dirty="0"/>
            <a:t>Data</a:t>
          </a:r>
          <a:endParaRPr lang="en-IN" dirty="0"/>
        </a:p>
      </dgm:t>
    </dgm:pt>
    <dgm:pt modelId="{37D83317-CBC7-4436-9DFB-2CBD47424FB7}" type="parTrans" cxnId="{99B14C3D-22E0-4192-84D0-04E213D5B7FE}">
      <dgm:prSet/>
      <dgm:spPr/>
      <dgm:t>
        <a:bodyPr/>
        <a:lstStyle/>
        <a:p>
          <a:endParaRPr lang="en-IN"/>
        </a:p>
      </dgm:t>
    </dgm:pt>
    <dgm:pt modelId="{77C8675B-0E74-4908-ABBD-A87794E31839}" type="sibTrans" cxnId="{99B14C3D-22E0-4192-84D0-04E213D5B7FE}">
      <dgm:prSet/>
      <dgm:spPr/>
      <dgm:t>
        <a:bodyPr/>
        <a:lstStyle/>
        <a:p>
          <a:endParaRPr lang="en-IN"/>
        </a:p>
      </dgm:t>
    </dgm:pt>
    <dgm:pt modelId="{464994B1-614F-4C04-9C43-4CEEBA07CB4D}">
      <dgm:prSet phldrT="[Text]"/>
      <dgm:spPr/>
      <dgm:t>
        <a:bodyPr/>
        <a:lstStyle/>
        <a:p>
          <a:r>
            <a:rPr lang="en-US" dirty="0"/>
            <a:t>Text</a:t>
          </a:r>
          <a:endParaRPr lang="en-IN" dirty="0"/>
        </a:p>
      </dgm:t>
    </dgm:pt>
    <dgm:pt modelId="{0204F519-3922-42E3-B0E8-33E206BEF12A}" type="parTrans" cxnId="{EF2C01C5-469C-4688-B2CE-31CD58330E0E}">
      <dgm:prSet/>
      <dgm:spPr/>
      <dgm:t>
        <a:bodyPr/>
        <a:lstStyle/>
        <a:p>
          <a:endParaRPr lang="en-IN"/>
        </a:p>
      </dgm:t>
    </dgm:pt>
    <dgm:pt modelId="{6D2524CC-F319-4AB5-A470-94A50378CFAF}" type="sibTrans" cxnId="{EF2C01C5-469C-4688-B2CE-31CD58330E0E}">
      <dgm:prSet/>
      <dgm:spPr/>
      <dgm:t>
        <a:bodyPr/>
        <a:lstStyle/>
        <a:p>
          <a:endParaRPr lang="en-IN"/>
        </a:p>
      </dgm:t>
    </dgm:pt>
    <dgm:pt modelId="{3CDF395C-3E60-436B-91AC-51018AC86F36}">
      <dgm:prSet phldrT="[Text]"/>
      <dgm:spPr/>
      <dgm:t>
        <a:bodyPr/>
        <a:lstStyle/>
        <a:p>
          <a:r>
            <a:rPr lang="en-US" dirty="0"/>
            <a:t>Image</a:t>
          </a:r>
          <a:endParaRPr lang="en-IN" dirty="0"/>
        </a:p>
      </dgm:t>
    </dgm:pt>
    <dgm:pt modelId="{0B7BB46C-F11F-4C83-8296-17A487B4C26F}" type="parTrans" cxnId="{15F307DB-DB5E-49F0-A8BD-71ECFAF23058}">
      <dgm:prSet/>
      <dgm:spPr/>
      <dgm:t>
        <a:bodyPr/>
        <a:lstStyle/>
        <a:p>
          <a:endParaRPr lang="en-IN"/>
        </a:p>
      </dgm:t>
    </dgm:pt>
    <dgm:pt modelId="{49232869-3887-4F64-BAEC-FB6063CB46C8}" type="sibTrans" cxnId="{15F307DB-DB5E-49F0-A8BD-71ECFAF23058}">
      <dgm:prSet/>
      <dgm:spPr/>
      <dgm:t>
        <a:bodyPr/>
        <a:lstStyle/>
        <a:p>
          <a:endParaRPr lang="en-IN"/>
        </a:p>
      </dgm:t>
    </dgm:pt>
    <dgm:pt modelId="{7A1035F5-DD9F-48DE-AA1A-2CA6FEB0B4B3}">
      <dgm:prSet phldrT="[Text]"/>
      <dgm:spPr/>
      <dgm:t>
        <a:bodyPr/>
        <a:lstStyle/>
        <a:p>
          <a:r>
            <a:rPr lang="en-US" dirty="0"/>
            <a:t>Audio</a:t>
          </a:r>
          <a:endParaRPr lang="en-IN" dirty="0"/>
        </a:p>
      </dgm:t>
    </dgm:pt>
    <dgm:pt modelId="{7CBDF2CD-63FF-4748-A2DF-ACD1E494BE60}" type="parTrans" cxnId="{4BFEA357-3DE1-4851-9A9A-F773AC6BFFFE}">
      <dgm:prSet/>
      <dgm:spPr/>
      <dgm:t>
        <a:bodyPr/>
        <a:lstStyle/>
        <a:p>
          <a:endParaRPr lang="en-IN"/>
        </a:p>
      </dgm:t>
    </dgm:pt>
    <dgm:pt modelId="{50652E9B-9B82-4310-83C0-CB88918D7002}" type="sibTrans" cxnId="{4BFEA357-3DE1-4851-9A9A-F773AC6BFFFE}">
      <dgm:prSet/>
      <dgm:spPr/>
      <dgm:t>
        <a:bodyPr/>
        <a:lstStyle/>
        <a:p>
          <a:endParaRPr lang="en-IN"/>
        </a:p>
      </dgm:t>
    </dgm:pt>
    <dgm:pt modelId="{1BB0E5A0-0FF4-4E11-BD9C-C983AA05F0D5}">
      <dgm:prSet phldrT="[Text]"/>
      <dgm:spPr/>
      <dgm:t>
        <a:bodyPr/>
        <a:lstStyle/>
        <a:p>
          <a:r>
            <a:rPr lang="en-US" dirty="0"/>
            <a:t>Video</a:t>
          </a:r>
          <a:endParaRPr lang="en-IN" dirty="0"/>
        </a:p>
      </dgm:t>
    </dgm:pt>
    <dgm:pt modelId="{769FAA3F-DA5A-4A90-B498-6F70C4E3E0C0}" type="parTrans" cxnId="{F77E30CA-CC02-4098-A0CC-1C1297D188F7}">
      <dgm:prSet/>
      <dgm:spPr/>
      <dgm:t>
        <a:bodyPr/>
        <a:lstStyle/>
        <a:p>
          <a:endParaRPr lang="en-IN"/>
        </a:p>
      </dgm:t>
    </dgm:pt>
    <dgm:pt modelId="{29CCDD96-2738-479E-B376-6D6645941495}" type="sibTrans" cxnId="{F77E30CA-CC02-4098-A0CC-1C1297D188F7}">
      <dgm:prSet/>
      <dgm:spPr/>
      <dgm:t>
        <a:bodyPr/>
        <a:lstStyle/>
        <a:p>
          <a:endParaRPr lang="en-IN"/>
        </a:p>
      </dgm:t>
    </dgm:pt>
    <dgm:pt modelId="{808E25F2-FA13-4071-9B91-9E118C94F9F8}">
      <dgm:prSet phldrT="[Text]"/>
      <dgm:spPr/>
      <dgm:t>
        <a:bodyPr/>
        <a:lstStyle/>
        <a:p>
          <a:r>
            <a:rPr lang="en-US" dirty="0"/>
            <a:t>Numbers</a:t>
          </a:r>
          <a:endParaRPr lang="en-IN" dirty="0"/>
        </a:p>
      </dgm:t>
    </dgm:pt>
    <dgm:pt modelId="{1EA55276-2C12-4F08-B781-DDD283EB91FF}" type="parTrans" cxnId="{68558C0C-A6BA-4862-BD74-DA95D9661F6B}">
      <dgm:prSet/>
      <dgm:spPr/>
      <dgm:t>
        <a:bodyPr/>
        <a:lstStyle/>
        <a:p>
          <a:endParaRPr lang="en-IN"/>
        </a:p>
      </dgm:t>
    </dgm:pt>
    <dgm:pt modelId="{510C3901-43EE-4145-8D8D-4C782DFBF5A2}" type="sibTrans" cxnId="{68558C0C-A6BA-4862-BD74-DA95D9661F6B}">
      <dgm:prSet/>
      <dgm:spPr/>
      <dgm:t>
        <a:bodyPr/>
        <a:lstStyle/>
        <a:p>
          <a:endParaRPr lang="en-IN"/>
        </a:p>
      </dgm:t>
    </dgm:pt>
    <dgm:pt modelId="{9FDAFA34-DCE0-47DD-B10A-E9FD4D658DB2}" type="pres">
      <dgm:prSet presAssocID="{53B454ED-333C-4A4B-8670-B5EBA3FDC7FF}" presName="Name0" presStyleCnt="0">
        <dgm:presLayoutVars>
          <dgm:chMax val="1"/>
          <dgm:dir/>
          <dgm:animLvl val="ctr"/>
          <dgm:resizeHandles val="exact"/>
        </dgm:presLayoutVars>
      </dgm:prSet>
      <dgm:spPr/>
      <dgm:t>
        <a:bodyPr/>
        <a:lstStyle/>
        <a:p>
          <a:endParaRPr lang="en-IN"/>
        </a:p>
      </dgm:t>
    </dgm:pt>
    <dgm:pt modelId="{6B602C0B-A19D-4883-8190-9F68845EC99F}" type="pres">
      <dgm:prSet presAssocID="{AE64B53D-63D0-4960-8382-661806070EDE}" presName="centerShape" presStyleLbl="node0" presStyleIdx="0" presStyleCnt="1"/>
      <dgm:spPr/>
      <dgm:t>
        <a:bodyPr/>
        <a:lstStyle/>
        <a:p>
          <a:endParaRPr lang="en-IN"/>
        </a:p>
      </dgm:t>
    </dgm:pt>
    <dgm:pt modelId="{33AF6A5F-D341-4A9B-8AD7-2CBC5817C103}" type="pres">
      <dgm:prSet presAssocID="{0204F519-3922-42E3-B0E8-33E206BEF12A}" presName="parTrans" presStyleLbl="sibTrans2D1" presStyleIdx="0" presStyleCnt="5"/>
      <dgm:spPr/>
      <dgm:t>
        <a:bodyPr/>
        <a:lstStyle/>
        <a:p>
          <a:endParaRPr lang="en-IN"/>
        </a:p>
      </dgm:t>
    </dgm:pt>
    <dgm:pt modelId="{07C1373B-20F7-4FCC-BE42-95917453ABC4}" type="pres">
      <dgm:prSet presAssocID="{0204F519-3922-42E3-B0E8-33E206BEF12A}" presName="connectorText" presStyleLbl="sibTrans2D1" presStyleIdx="0" presStyleCnt="5"/>
      <dgm:spPr/>
      <dgm:t>
        <a:bodyPr/>
        <a:lstStyle/>
        <a:p>
          <a:endParaRPr lang="en-IN"/>
        </a:p>
      </dgm:t>
    </dgm:pt>
    <dgm:pt modelId="{6AFE5717-3625-45CD-961D-46007A802A76}" type="pres">
      <dgm:prSet presAssocID="{464994B1-614F-4C04-9C43-4CEEBA07CB4D}" presName="node" presStyleLbl="node1" presStyleIdx="0" presStyleCnt="5">
        <dgm:presLayoutVars>
          <dgm:bulletEnabled val="1"/>
        </dgm:presLayoutVars>
      </dgm:prSet>
      <dgm:spPr/>
      <dgm:t>
        <a:bodyPr/>
        <a:lstStyle/>
        <a:p>
          <a:endParaRPr lang="en-IN"/>
        </a:p>
      </dgm:t>
    </dgm:pt>
    <dgm:pt modelId="{BE516CDB-62EA-41CC-A5E0-4A8745102172}" type="pres">
      <dgm:prSet presAssocID="{1EA55276-2C12-4F08-B781-DDD283EB91FF}" presName="parTrans" presStyleLbl="sibTrans2D1" presStyleIdx="1" presStyleCnt="5"/>
      <dgm:spPr/>
      <dgm:t>
        <a:bodyPr/>
        <a:lstStyle/>
        <a:p>
          <a:endParaRPr lang="en-IN"/>
        </a:p>
      </dgm:t>
    </dgm:pt>
    <dgm:pt modelId="{6551D9F2-BB1D-426B-AA46-83DCA6DF4BCB}" type="pres">
      <dgm:prSet presAssocID="{1EA55276-2C12-4F08-B781-DDD283EB91FF}" presName="connectorText" presStyleLbl="sibTrans2D1" presStyleIdx="1" presStyleCnt="5"/>
      <dgm:spPr/>
      <dgm:t>
        <a:bodyPr/>
        <a:lstStyle/>
        <a:p>
          <a:endParaRPr lang="en-IN"/>
        </a:p>
      </dgm:t>
    </dgm:pt>
    <dgm:pt modelId="{969420DE-261C-414B-9C6E-952924C3E086}" type="pres">
      <dgm:prSet presAssocID="{808E25F2-FA13-4071-9B91-9E118C94F9F8}" presName="node" presStyleLbl="node1" presStyleIdx="1" presStyleCnt="5">
        <dgm:presLayoutVars>
          <dgm:bulletEnabled val="1"/>
        </dgm:presLayoutVars>
      </dgm:prSet>
      <dgm:spPr/>
      <dgm:t>
        <a:bodyPr/>
        <a:lstStyle/>
        <a:p>
          <a:endParaRPr lang="en-IN"/>
        </a:p>
      </dgm:t>
    </dgm:pt>
    <dgm:pt modelId="{B290293F-D59B-471B-A953-C838C5653329}" type="pres">
      <dgm:prSet presAssocID="{0B7BB46C-F11F-4C83-8296-17A487B4C26F}" presName="parTrans" presStyleLbl="sibTrans2D1" presStyleIdx="2" presStyleCnt="5"/>
      <dgm:spPr/>
      <dgm:t>
        <a:bodyPr/>
        <a:lstStyle/>
        <a:p>
          <a:endParaRPr lang="en-IN"/>
        </a:p>
      </dgm:t>
    </dgm:pt>
    <dgm:pt modelId="{537985C4-1856-4C72-9BC9-57EADA8045F1}" type="pres">
      <dgm:prSet presAssocID="{0B7BB46C-F11F-4C83-8296-17A487B4C26F}" presName="connectorText" presStyleLbl="sibTrans2D1" presStyleIdx="2" presStyleCnt="5"/>
      <dgm:spPr/>
      <dgm:t>
        <a:bodyPr/>
        <a:lstStyle/>
        <a:p>
          <a:endParaRPr lang="en-IN"/>
        </a:p>
      </dgm:t>
    </dgm:pt>
    <dgm:pt modelId="{945A028F-1021-41A2-ACC5-FDB97A1390E6}" type="pres">
      <dgm:prSet presAssocID="{3CDF395C-3E60-436B-91AC-51018AC86F36}" presName="node" presStyleLbl="node1" presStyleIdx="2" presStyleCnt="5">
        <dgm:presLayoutVars>
          <dgm:bulletEnabled val="1"/>
        </dgm:presLayoutVars>
      </dgm:prSet>
      <dgm:spPr/>
      <dgm:t>
        <a:bodyPr/>
        <a:lstStyle/>
        <a:p>
          <a:endParaRPr lang="en-IN"/>
        </a:p>
      </dgm:t>
    </dgm:pt>
    <dgm:pt modelId="{0DC5DBB1-0A6E-49D4-945E-DE01EEF0E671}" type="pres">
      <dgm:prSet presAssocID="{7CBDF2CD-63FF-4748-A2DF-ACD1E494BE60}" presName="parTrans" presStyleLbl="sibTrans2D1" presStyleIdx="3" presStyleCnt="5"/>
      <dgm:spPr/>
      <dgm:t>
        <a:bodyPr/>
        <a:lstStyle/>
        <a:p>
          <a:endParaRPr lang="en-IN"/>
        </a:p>
      </dgm:t>
    </dgm:pt>
    <dgm:pt modelId="{E61C2CA8-A9A1-4F59-A99C-FA6F8F5DFB47}" type="pres">
      <dgm:prSet presAssocID="{7CBDF2CD-63FF-4748-A2DF-ACD1E494BE60}" presName="connectorText" presStyleLbl="sibTrans2D1" presStyleIdx="3" presStyleCnt="5"/>
      <dgm:spPr/>
      <dgm:t>
        <a:bodyPr/>
        <a:lstStyle/>
        <a:p>
          <a:endParaRPr lang="en-IN"/>
        </a:p>
      </dgm:t>
    </dgm:pt>
    <dgm:pt modelId="{46E919BF-D15E-4135-A6C7-9C78AE463FBA}" type="pres">
      <dgm:prSet presAssocID="{7A1035F5-DD9F-48DE-AA1A-2CA6FEB0B4B3}" presName="node" presStyleLbl="node1" presStyleIdx="3" presStyleCnt="5">
        <dgm:presLayoutVars>
          <dgm:bulletEnabled val="1"/>
        </dgm:presLayoutVars>
      </dgm:prSet>
      <dgm:spPr/>
      <dgm:t>
        <a:bodyPr/>
        <a:lstStyle/>
        <a:p>
          <a:endParaRPr lang="en-IN"/>
        </a:p>
      </dgm:t>
    </dgm:pt>
    <dgm:pt modelId="{27AADB58-47AE-4A3A-883F-29A469503946}" type="pres">
      <dgm:prSet presAssocID="{769FAA3F-DA5A-4A90-B498-6F70C4E3E0C0}" presName="parTrans" presStyleLbl="sibTrans2D1" presStyleIdx="4" presStyleCnt="5"/>
      <dgm:spPr/>
      <dgm:t>
        <a:bodyPr/>
        <a:lstStyle/>
        <a:p>
          <a:endParaRPr lang="en-IN"/>
        </a:p>
      </dgm:t>
    </dgm:pt>
    <dgm:pt modelId="{0AED2228-39D0-48BD-A8C3-78810BA12991}" type="pres">
      <dgm:prSet presAssocID="{769FAA3F-DA5A-4A90-B498-6F70C4E3E0C0}" presName="connectorText" presStyleLbl="sibTrans2D1" presStyleIdx="4" presStyleCnt="5"/>
      <dgm:spPr/>
      <dgm:t>
        <a:bodyPr/>
        <a:lstStyle/>
        <a:p>
          <a:endParaRPr lang="en-IN"/>
        </a:p>
      </dgm:t>
    </dgm:pt>
    <dgm:pt modelId="{D46CDC72-CD59-4628-B9E2-A56F71A37603}" type="pres">
      <dgm:prSet presAssocID="{1BB0E5A0-0FF4-4E11-BD9C-C983AA05F0D5}" presName="node" presStyleLbl="node1" presStyleIdx="4" presStyleCnt="5">
        <dgm:presLayoutVars>
          <dgm:bulletEnabled val="1"/>
        </dgm:presLayoutVars>
      </dgm:prSet>
      <dgm:spPr/>
      <dgm:t>
        <a:bodyPr/>
        <a:lstStyle/>
        <a:p>
          <a:endParaRPr lang="en-IN"/>
        </a:p>
      </dgm:t>
    </dgm:pt>
  </dgm:ptLst>
  <dgm:cxnLst>
    <dgm:cxn modelId="{6E016F6E-3DF3-4BB8-80CC-801B9B4582B6}" type="presOf" srcId="{AE64B53D-63D0-4960-8382-661806070EDE}" destId="{6B602C0B-A19D-4883-8190-9F68845EC99F}" srcOrd="0" destOrd="0" presId="urn:microsoft.com/office/officeart/2005/8/layout/radial5"/>
    <dgm:cxn modelId="{D6AD16D1-719F-443D-8188-669379D4B48B}" type="presOf" srcId="{1EA55276-2C12-4F08-B781-DDD283EB91FF}" destId="{BE516CDB-62EA-41CC-A5E0-4A8745102172}" srcOrd="0" destOrd="0" presId="urn:microsoft.com/office/officeart/2005/8/layout/radial5"/>
    <dgm:cxn modelId="{4BFEA357-3DE1-4851-9A9A-F773AC6BFFFE}" srcId="{AE64B53D-63D0-4960-8382-661806070EDE}" destId="{7A1035F5-DD9F-48DE-AA1A-2CA6FEB0B4B3}" srcOrd="3" destOrd="0" parTransId="{7CBDF2CD-63FF-4748-A2DF-ACD1E494BE60}" sibTransId="{50652E9B-9B82-4310-83C0-CB88918D7002}"/>
    <dgm:cxn modelId="{192AAFAD-4565-4339-8028-E052A2A55F2B}" type="presOf" srcId="{0204F519-3922-42E3-B0E8-33E206BEF12A}" destId="{07C1373B-20F7-4FCC-BE42-95917453ABC4}" srcOrd="1" destOrd="0" presId="urn:microsoft.com/office/officeart/2005/8/layout/radial5"/>
    <dgm:cxn modelId="{EF2C01C5-469C-4688-B2CE-31CD58330E0E}" srcId="{AE64B53D-63D0-4960-8382-661806070EDE}" destId="{464994B1-614F-4C04-9C43-4CEEBA07CB4D}" srcOrd="0" destOrd="0" parTransId="{0204F519-3922-42E3-B0E8-33E206BEF12A}" sibTransId="{6D2524CC-F319-4AB5-A470-94A50378CFAF}"/>
    <dgm:cxn modelId="{176BC1EB-E8A4-49BE-8C78-C224E2B0A2DA}" type="presOf" srcId="{3CDF395C-3E60-436B-91AC-51018AC86F36}" destId="{945A028F-1021-41A2-ACC5-FDB97A1390E6}" srcOrd="0" destOrd="0" presId="urn:microsoft.com/office/officeart/2005/8/layout/radial5"/>
    <dgm:cxn modelId="{A03913C2-2187-48A9-A1E2-8AC1C59E02A2}" type="presOf" srcId="{769FAA3F-DA5A-4A90-B498-6F70C4E3E0C0}" destId="{27AADB58-47AE-4A3A-883F-29A469503946}" srcOrd="0" destOrd="0" presId="urn:microsoft.com/office/officeart/2005/8/layout/radial5"/>
    <dgm:cxn modelId="{4602E5F6-19B6-48F2-A574-7E51723A71D7}" type="presOf" srcId="{7CBDF2CD-63FF-4748-A2DF-ACD1E494BE60}" destId="{0DC5DBB1-0A6E-49D4-945E-DE01EEF0E671}" srcOrd="0" destOrd="0" presId="urn:microsoft.com/office/officeart/2005/8/layout/radial5"/>
    <dgm:cxn modelId="{F77E30CA-CC02-4098-A0CC-1C1297D188F7}" srcId="{AE64B53D-63D0-4960-8382-661806070EDE}" destId="{1BB0E5A0-0FF4-4E11-BD9C-C983AA05F0D5}" srcOrd="4" destOrd="0" parTransId="{769FAA3F-DA5A-4A90-B498-6F70C4E3E0C0}" sibTransId="{29CCDD96-2738-479E-B376-6D6645941495}"/>
    <dgm:cxn modelId="{79122525-9BCF-42F1-A54C-A1A4025E7763}" type="presOf" srcId="{53B454ED-333C-4A4B-8670-B5EBA3FDC7FF}" destId="{9FDAFA34-DCE0-47DD-B10A-E9FD4D658DB2}" srcOrd="0" destOrd="0" presId="urn:microsoft.com/office/officeart/2005/8/layout/radial5"/>
    <dgm:cxn modelId="{68558C0C-A6BA-4862-BD74-DA95D9661F6B}" srcId="{AE64B53D-63D0-4960-8382-661806070EDE}" destId="{808E25F2-FA13-4071-9B91-9E118C94F9F8}" srcOrd="1" destOrd="0" parTransId="{1EA55276-2C12-4F08-B781-DDD283EB91FF}" sibTransId="{510C3901-43EE-4145-8D8D-4C782DFBF5A2}"/>
    <dgm:cxn modelId="{2DBC83E5-7D48-4F10-BC58-37D13380D23D}" type="presOf" srcId="{0204F519-3922-42E3-B0E8-33E206BEF12A}" destId="{33AF6A5F-D341-4A9B-8AD7-2CBC5817C103}" srcOrd="0" destOrd="0" presId="urn:microsoft.com/office/officeart/2005/8/layout/radial5"/>
    <dgm:cxn modelId="{A37E92A4-678A-4CA4-B316-8FD736FCCF47}" type="presOf" srcId="{769FAA3F-DA5A-4A90-B498-6F70C4E3E0C0}" destId="{0AED2228-39D0-48BD-A8C3-78810BA12991}" srcOrd="1" destOrd="0" presId="urn:microsoft.com/office/officeart/2005/8/layout/radial5"/>
    <dgm:cxn modelId="{15F307DB-DB5E-49F0-A8BD-71ECFAF23058}" srcId="{AE64B53D-63D0-4960-8382-661806070EDE}" destId="{3CDF395C-3E60-436B-91AC-51018AC86F36}" srcOrd="2" destOrd="0" parTransId="{0B7BB46C-F11F-4C83-8296-17A487B4C26F}" sibTransId="{49232869-3887-4F64-BAEC-FB6063CB46C8}"/>
    <dgm:cxn modelId="{3A5DFCE7-DD0F-47C5-8736-13814C65FBA5}" type="presOf" srcId="{1EA55276-2C12-4F08-B781-DDD283EB91FF}" destId="{6551D9F2-BB1D-426B-AA46-83DCA6DF4BCB}" srcOrd="1" destOrd="0" presId="urn:microsoft.com/office/officeart/2005/8/layout/radial5"/>
    <dgm:cxn modelId="{0E2AFEAE-FC1F-45BE-A490-6579855F10E4}" type="presOf" srcId="{7A1035F5-DD9F-48DE-AA1A-2CA6FEB0B4B3}" destId="{46E919BF-D15E-4135-A6C7-9C78AE463FBA}" srcOrd="0" destOrd="0" presId="urn:microsoft.com/office/officeart/2005/8/layout/radial5"/>
    <dgm:cxn modelId="{9A3AD5CA-7A2D-41F0-99A4-E7A71AAA6AD9}" type="presOf" srcId="{0B7BB46C-F11F-4C83-8296-17A487B4C26F}" destId="{B290293F-D59B-471B-A953-C838C5653329}" srcOrd="0" destOrd="0" presId="urn:microsoft.com/office/officeart/2005/8/layout/radial5"/>
    <dgm:cxn modelId="{EBCFA9D2-E875-4209-8C45-D3445D5E209C}" type="presOf" srcId="{0B7BB46C-F11F-4C83-8296-17A487B4C26F}" destId="{537985C4-1856-4C72-9BC9-57EADA8045F1}" srcOrd="1" destOrd="0" presId="urn:microsoft.com/office/officeart/2005/8/layout/radial5"/>
    <dgm:cxn modelId="{7A9F65E0-8AF0-492B-B91C-E8C3B48693CC}" type="presOf" srcId="{7CBDF2CD-63FF-4748-A2DF-ACD1E494BE60}" destId="{E61C2CA8-A9A1-4F59-A99C-FA6F8F5DFB47}" srcOrd="1" destOrd="0" presId="urn:microsoft.com/office/officeart/2005/8/layout/radial5"/>
    <dgm:cxn modelId="{0EC5B40B-282A-4633-A895-ECE57A1D0C0A}" type="presOf" srcId="{464994B1-614F-4C04-9C43-4CEEBA07CB4D}" destId="{6AFE5717-3625-45CD-961D-46007A802A76}" srcOrd="0" destOrd="0" presId="urn:microsoft.com/office/officeart/2005/8/layout/radial5"/>
    <dgm:cxn modelId="{32A387DA-25D9-4DDD-B33C-2A49856B74FC}" type="presOf" srcId="{808E25F2-FA13-4071-9B91-9E118C94F9F8}" destId="{969420DE-261C-414B-9C6E-952924C3E086}" srcOrd="0" destOrd="0" presId="urn:microsoft.com/office/officeart/2005/8/layout/radial5"/>
    <dgm:cxn modelId="{8296D4D2-DA06-491C-891A-6472823D9BA2}" type="presOf" srcId="{1BB0E5A0-0FF4-4E11-BD9C-C983AA05F0D5}" destId="{D46CDC72-CD59-4628-B9E2-A56F71A37603}" srcOrd="0" destOrd="0" presId="urn:microsoft.com/office/officeart/2005/8/layout/radial5"/>
    <dgm:cxn modelId="{99B14C3D-22E0-4192-84D0-04E213D5B7FE}" srcId="{53B454ED-333C-4A4B-8670-B5EBA3FDC7FF}" destId="{AE64B53D-63D0-4960-8382-661806070EDE}" srcOrd="0" destOrd="0" parTransId="{37D83317-CBC7-4436-9DFB-2CBD47424FB7}" sibTransId="{77C8675B-0E74-4908-ABBD-A87794E31839}"/>
    <dgm:cxn modelId="{F6490761-A1F7-45F9-9474-75CE841D1CDB}" type="presParOf" srcId="{9FDAFA34-DCE0-47DD-B10A-E9FD4D658DB2}" destId="{6B602C0B-A19D-4883-8190-9F68845EC99F}" srcOrd="0" destOrd="0" presId="urn:microsoft.com/office/officeart/2005/8/layout/radial5"/>
    <dgm:cxn modelId="{AC3E9D44-BDCF-4382-9F40-6E1A965C83F6}" type="presParOf" srcId="{9FDAFA34-DCE0-47DD-B10A-E9FD4D658DB2}" destId="{33AF6A5F-D341-4A9B-8AD7-2CBC5817C103}" srcOrd="1" destOrd="0" presId="urn:microsoft.com/office/officeart/2005/8/layout/radial5"/>
    <dgm:cxn modelId="{D4E755AB-E540-44C5-B4A5-329C0EF3D22D}" type="presParOf" srcId="{33AF6A5F-D341-4A9B-8AD7-2CBC5817C103}" destId="{07C1373B-20F7-4FCC-BE42-95917453ABC4}" srcOrd="0" destOrd="0" presId="urn:microsoft.com/office/officeart/2005/8/layout/radial5"/>
    <dgm:cxn modelId="{9863C6F6-90C0-4B84-AABD-E74D28D1DA17}" type="presParOf" srcId="{9FDAFA34-DCE0-47DD-B10A-E9FD4D658DB2}" destId="{6AFE5717-3625-45CD-961D-46007A802A76}" srcOrd="2" destOrd="0" presId="urn:microsoft.com/office/officeart/2005/8/layout/radial5"/>
    <dgm:cxn modelId="{C66A2668-772B-41DC-BF3D-0658B283A823}" type="presParOf" srcId="{9FDAFA34-DCE0-47DD-B10A-E9FD4D658DB2}" destId="{BE516CDB-62EA-41CC-A5E0-4A8745102172}" srcOrd="3" destOrd="0" presId="urn:microsoft.com/office/officeart/2005/8/layout/radial5"/>
    <dgm:cxn modelId="{12EFA3C0-F101-4DEC-B80D-89F06A6A9DFC}" type="presParOf" srcId="{BE516CDB-62EA-41CC-A5E0-4A8745102172}" destId="{6551D9F2-BB1D-426B-AA46-83DCA6DF4BCB}" srcOrd="0" destOrd="0" presId="urn:microsoft.com/office/officeart/2005/8/layout/radial5"/>
    <dgm:cxn modelId="{EF250A4B-9C74-4947-AE81-CFA3C65AF2EE}" type="presParOf" srcId="{9FDAFA34-DCE0-47DD-B10A-E9FD4D658DB2}" destId="{969420DE-261C-414B-9C6E-952924C3E086}" srcOrd="4" destOrd="0" presId="urn:microsoft.com/office/officeart/2005/8/layout/radial5"/>
    <dgm:cxn modelId="{0918D9F7-64F5-4C1F-89A7-79C339C2776F}" type="presParOf" srcId="{9FDAFA34-DCE0-47DD-B10A-E9FD4D658DB2}" destId="{B290293F-D59B-471B-A953-C838C5653329}" srcOrd="5" destOrd="0" presId="urn:microsoft.com/office/officeart/2005/8/layout/radial5"/>
    <dgm:cxn modelId="{81FAD472-F915-4B1C-BA29-45DD5CB833FD}" type="presParOf" srcId="{B290293F-D59B-471B-A953-C838C5653329}" destId="{537985C4-1856-4C72-9BC9-57EADA8045F1}" srcOrd="0" destOrd="0" presId="urn:microsoft.com/office/officeart/2005/8/layout/radial5"/>
    <dgm:cxn modelId="{32890BBF-1394-4131-AFED-FBAB6AF8D2D6}" type="presParOf" srcId="{9FDAFA34-DCE0-47DD-B10A-E9FD4D658DB2}" destId="{945A028F-1021-41A2-ACC5-FDB97A1390E6}" srcOrd="6" destOrd="0" presId="urn:microsoft.com/office/officeart/2005/8/layout/radial5"/>
    <dgm:cxn modelId="{DAE2DD4E-D89A-4D17-823F-FB91F5D8E8C7}" type="presParOf" srcId="{9FDAFA34-DCE0-47DD-B10A-E9FD4D658DB2}" destId="{0DC5DBB1-0A6E-49D4-945E-DE01EEF0E671}" srcOrd="7" destOrd="0" presId="urn:microsoft.com/office/officeart/2005/8/layout/radial5"/>
    <dgm:cxn modelId="{A0093CB2-F46B-407E-B197-1D19C5CCAAE0}" type="presParOf" srcId="{0DC5DBB1-0A6E-49D4-945E-DE01EEF0E671}" destId="{E61C2CA8-A9A1-4F59-A99C-FA6F8F5DFB47}" srcOrd="0" destOrd="0" presId="urn:microsoft.com/office/officeart/2005/8/layout/radial5"/>
    <dgm:cxn modelId="{78ED5B95-593D-4FCB-9245-F30442DC33AA}" type="presParOf" srcId="{9FDAFA34-DCE0-47DD-B10A-E9FD4D658DB2}" destId="{46E919BF-D15E-4135-A6C7-9C78AE463FBA}" srcOrd="8" destOrd="0" presId="urn:microsoft.com/office/officeart/2005/8/layout/radial5"/>
    <dgm:cxn modelId="{25D19632-0383-4C28-8B16-32439A6A21ED}" type="presParOf" srcId="{9FDAFA34-DCE0-47DD-B10A-E9FD4D658DB2}" destId="{27AADB58-47AE-4A3A-883F-29A469503946}" srcOrd="9" destOrd="0" presId="urn:microsoft.com/office/officeart/2005/8/layout/radial5"/>
    <dgm:cxn modelId="{200E82B8-CA4B-4F9B-AA2D-A683D0002216}" type="presParOf" srcId="{27AADB58-47AE-4A3A-883F-29A469503946}" destId="{0AED2228-39D0-48BD-A8C3-78810BA12991}" srcOrd="0" destOrd="0" presId="urn:microsoft.com/office/officeart/2005/8/layout/radial5"/>
    <dgm:cxn modelId="{801FB175-5BEC-4DA0-81F0-CAC7E7321FF9}" type="presParOf" srcId="{9FDAFA34-DCE0-47DD-B10A-E9FD4D658DB2}" destId="{D46CDC72-CD59-4628-B9E2-A56F71A37603}"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76665E-9794-42F0-B248-4D8E5078A75F}" type="doc">
      <dgm:prSet loTypeId="urn:microsoft.com/office/officeart/2005/8/layout/chevron2" loCatId="list" qsTypeId="urn:microsoft.com/office/officeart/2005/8/quickstyle/simple5" qsCatId="simple" csTypeId="urn:microsoft.com/office/officeart/2005/8/colors/accent2_3" csCatId="accent2" phldr="1"/>
      <dgm:spPr/>
      <dgm:t>
        <a:bodyPr/>
        <a:lstStyle/>
        <a:p>
          <a:endParaRPr lang="en-IN"/>
        </a:p>
      </dgm:t>
    </dgm:pt>
    <dgm:pt modelId="{BA48BC9C-1CA5-411F-AC5E-239CF5BD4F87}">
      <dgm:prSet phldrT="[Text]"/>
      <dgm:spPr>
        <a:solidFill>
          <a:srgbClr val="00B0F0"/>
        </a:solidFill>
      </dgm:spPr>
      <dgm:t>
        <a:bodyPr/>
        <a:lstStyle/>
        <a:p>
          <a:r>
            <a:rPr lang="en-US" dirty="0">
              <a:solidFill>
                <a:schemeClr val="accent4"/>
              </a:solidFill>
            </a:rPr>
            <a:t>Text</a:t>
          </a:r>
          <a:endParaRPr lang="en-IN" dirty="0">
            <a:solidFill>
              <a:schemeClr val="accent4"/>
            </a:solidFill>
          </a:endParaRPr>
        </a:p>
      </dgm:t>
    </dgm:pt>
    <dgm:pt modelId="{60CEFC47-701D-4B4F-980D-ECD7162DC593}" type="parTrans" cxnId="{55409630-83AE-44BD-B54C-5D88709435FA}">
      <dgm:prSet/>
      <dgm:spPr/>
      <dgm:t>
        <a:bodyPr/>
        <a:lstStyle/>
        <a:p>
          <a:endParaRPr lang="en-IN"/>
        </a:p>
      </dgm:t>
    </dgm:pt>
    <dgm:pt modelId="{18DDC87F-7693-4715-B034-798A33291482}" type="sibTrans" cxnId="{55409630-83AE-44BD-B54C-5D88709435FA}">
      <dgm:prSet/>
      <dgm:spPr/>
      <dgm:t>
        <a:bodyPr/>
        <a:lstStyle/>
        <a:p>
          <a:endParaRPr lang="en-IN"/>
        </a:p>
      </dgm:t>
    </dgm:pt>
    <dgm:pt modelId="{1DE1F9BF-FFCA-4EE7-AFD9-28CB43BD9CA8}">
      <dgm:prSet phldrT="[Text]" custT="1"/>
      <dgm:spPr/>
      <dgm:t>
        <a:bodyPr/>
        <a:lstStyle/>
        <a:p>
          <a:r>
            <a:rPr lang="en-US" sz="1600" dirty="0"/>
            <a:t>Combination of alphabets in small case/ upper case</a:t>
          </a:r>
          <a:endParaRPr lang="en-IN" sz="1600" dirty="0"/>
        </a:p>
      </dgm:t>
    </dgm:pt>
    <dgm:pt modelId="{21AF4C49-DF1D-42A1-99DF-BF8B684A585F}" type="parTrans" cxnId="{12B0B27D-7E0D-44FC-A361-8EB232A37550}">
      <dgm:prSet/>
      <dgm:spPr/>
      <dgm:t>
        <a:bodyPr/>
        <a:lstStyle/>
        <a:p>
          <a:endParaRPr lang="en-IN"/>
        </a:p>
      </dgm:t>
    </dgm:pt>
    <dgm:pt modelId="{26E4594A-9A3C-4A94-965E-68E9DF934353}" type="sibTrans" cxnId="{12B0B27D-7E0D-44FC-A361-8EB232A37550}">
      <dgm:prSet/>
      <dgm:spPr/>
      <dgm:t>
        <a:bodyPr/>
        <a:lstStyle/>
        <a:p>
          <a:endParaRPr lang="en-IN"/>
        </a:p>
      </dgm:t>
    </dgm:pt>
    <dgm:pt modelId="{D23F9A21-BCB5-469C-B1C6-EF99C6358588}">
      <dgm:prSet phldrT="[Text]"/>
      <dgm:spPr>
        <a:solidFill>
          <a:srgbClr val="00B0F0"/>
        </a:solidFill>
      </dgm:spPr>
      <dgm:t>
        <a:bodyPr/>
        <a:lstStyle/>
        <a:p>
          <a:r>
            <a:rPr lang="en-US" dirty="0">
              <a:solidFill>
                <a:schemeClr val="accent4"/>
              </a:solidFill>
            </a:rPr>
            <a:t>Numbers</a:t>
          </a:r>
          <a:endParaRPr lang="en-IN" dirty="0">
            <a:solidFill>
              <a:schemeClr val="accent4"/>
            </a:solidFill>
          </a:endParaRPr>
        </a:p>
      </dgm:t>
    </dgm:pt>
    <dgm:pt modelId="{C3C7FE98-05F7-44C8-83D7-5C373CEE2B16}" type="parTrans" cxnId="{21DC157B-5C1F-4D4F-A45C-F0903627BB12}">
      <dgm:prSet/>
      <dgm:spPr/>
      <dgm:t>
        <a:bodyPr/>
        <a:lstStyle/>
        <a:p>
          <a:endParaRPr lang="en-IN"/>
        </a:p>
      </dgm:t>
    </dgm:pt>
    <dgm:pt modelId="{F90CCB7E-3957-4D2E-A66D-98B43A5F54F8}" type="sibTrans" cxnId="{21DC157B-5C1F-4D4F-A45C-F0903627BB12}">
      <dgm:prSet/>
      <dgm:spPr/>
      <dgm:t>
        <a:bodyPr/>
        <a:lstStyle/>
        <a:p>
          <a:endParaRPr lang="en-IN"/>
        </a:p>
      </dgm:t>
    </dgm:pt>
    <dgm:pt modelId="{6FFA2792-C6B6-40AA-929B-021C7D219F91}">
      <dgm:prSet phldrT="[Text]" custT="1"/>
      <dgm:spPr/>
      <dgm:t>
        <a:bodyPr/>
        <a:lstStyle/>
        <a:p>
          <a:r>
            <a:rPr lang="en-US" sz="1600" dirty="0"/>
            <a:t>Combination of digits from 0 to 9.</a:t>
          </a:r>
          <a:endParaRPr lang="en-IN" sz="1600" dirty="0"/>
        </a:p>
      </dgm:t>
    </dgm:pt>
    <dgm:pt modelId="{04F37044-D1AC-4454-967A-DB97BBA4E278}" type="parTrans" cxnId="{A6164B90-1180-4B3A-97D2-68945924EC42}">
      <dgm:prSet/>
      <dgm:spPr/>
      <dgm:t>
        <a:bodyPr/>
        <a:lstStyle/>
        <a:p>
          <a:endParaRPr lang="en-IN"/>
        </a:p>
      </dgm:t>
    </dgm:pt>
    <dgm:pt modelId="{2D314C55-E0BA-4C54-AF8B-9E147CBF025D}" type="sibTrans" cxnId="{A6164B90-1180-4B3A-97D2-68945924EC42}">
      <dgm:prSet/>
      <dgm:spPr/>
      <dgm:t>
        <a:bodyPr/>
        <a:lstStyle/>
        <a:p>
          <a:endParaRPr lang="en-IN"/>
        </a:p>
      </dgm:t>
    </dgm:pt>
    <dgm:pt modelId="{681BF0E6-C7F7-4D94-AD09-23224054EA89}">
      <dgm:prSet phldrT="[Text]" custScaleX="100070" custT="1"/>
      <dgm:spPr/>
      <dgm:t>
        <a:bodyPr/>
        <a:lstStyle/>
        <a:p>
          <a:r>
            <a:rPr lang="en-US" sz="1600" dirty="0"/>
            <a:t>Stored as a pattern of bits. Prevalent encoding system : </a:t>
          </a:r>
          <a:r>
            <a:rPr lang="en-IN" sz="1600" dirty="0"/>
            <a:t>ASCII, Unicode</a:t>
          </a:r>
        </a:p>
      </dgm:t>
    </dgm:pt>
    <dgm:pt modelId="{6C2B5B77-CB5C-4477-A8E1-5E6714610DEF}" type="parTrans" cxnId="{115EA3CA-F0F6-4571-BD96-E4A9E0731463}">
      <dgm:prSet/>
      <dgm:spPr/>
      <dgm:t>
        <a:bodyPr/>
        <a:lstStyle/>
        <a:p>
          <a:endParaRPr lang="en-IN"/>
        </a:p>
      </dgm:t>
    </dgm:pt>
    <dgm:pt modelId="{46A12950-025B-4F1C-BCAE-4EDB785BC1E8}" type="sibTrans" cxnId="{115EA3CA-F0F6-4571-BD96-E4A9E0731463}">
      <dgm:prSet/>
      <dgm:spPr/>
      <dgm:t>
        <a:bodyPr/>
        <a:lstStyle/>
        <a:p>
          <a:endParaRPr lang="en-IN"/>
        </a:p>
      </dgm:t>
    </dgm:pt>
    <dgm:pt modelId="{50D58020-24FD-4893-86CA-B460E8D737C5}">
      <dgm:prSet phldrT="[Text]"/>
      <dgm:spPr>
        <a:solidFill>
          <a:srgbClr val="00B0F0"/>
        </a:solidFill>
      </dgm:spPr>
      <dgm:t>
        <a:bodyPr/>
        <a:lstStyle/>
        <a:p>
          <a:r>
            <a:rPr lang="en-US" dirty="0">
              <a:solidFill>
                <a:schemeClr val="accent4"/>
              </a:solidFill>
            </a:rPr>
            <a:t>Image</a:t>
          </a:r>
          <a:endParaRPr lang="en-IN" dirty="0">
            <a:solidFill>
              <a:schemeClr val="accent4"/>
            </a:solidFill>
          </a:endParaRPr>
        </a:p>
      </dgm:t>
    </dgm:pt>
    <dgm:pt modelId="{3A2B1CB5-6601-4A69-B82B-61B452822590}" type="parTrans" cxnId="{2160456F-2BF4-4DE1-9024-72764F40D2BC}">
      <dgm:prSet/>
      <dgm:spPr/>
      <dgm:t>
        <a:bodyPr/>
        <a:lstStyle/>
        <a:p>
          <a:endParaRPr lang="en-IN"/>
        </a:p>
      </dgm:t>
    </dgm:pt>
    <dgm:pt modelId="{9E95BA96-0966-488D-8321-01BA0C1FB94F}" type="sibTrans" cxnId="{2160456F-2BF4-4DE1-9024-72764F40D2BC}">
      <dgm:prSet/>
      <dgm:spPr/>
      <dgm:t>
        <a:bodyPr/>
        <a:lstStyle/>
        <a:p>
          <a:endParaRPr lang="en-IN"/>
        </a:p>
      </dgm:t>
    </dgm:pt>
    <dgm:pt modelId="{3A7C01EE-03DB-44A0-B871-3E713F56AF6D}">
      <dgm:prSet phldrT="[Text]" custT="1"/>
      <dgm:spPr/>
      <dgm:t>
        <a:bodyPr/>
        <a:lstStyle/>
        <a:p>
          <a:r>
            <a:rPr lang="en-US" sz="1600" dirty="0"/>
            <a:t>Video refers to broadcasting of data in form of picture or movie</a:t>
          </a:r>
          <a:endParaRPr lang="en-IN" sz="1600" dirty="0"/>
        </a:p>
      </dgm:t>
    </dgm:pt>
    <dgm:pt modelId="{78816B5E-14B1-4BB7-82AA-079B8F1C3BD3}" type="parTrans" cxnId="{642227C9-E1AB-452A-9563-43B683DAD317}">
      <dgm:prSet/>
      <dgm:spPr/>
      <dgm:t>
        <a:bodyPr/>
        <a:lstStyle/>
        <a:p>
          <a:endParaRPr lang="en-IN"/>
        </a:p>
      </dgm:t>
    </dgm:pt>
    <dgm:pt modelId="{B1DA117E-25B9-423E-B3E6-8FCA99A2AD3B}" type="sibTrans" cxnId="{642227C9-E1AB-452A-9563-43B683DAD317}">
      <dgm:prSet/>
      <dgm:spPr/>
      <dgm:t>
        <a:bodyPr/>
        <a:lstStyle/>
        <a:p>
          <a:endParaRPr lang="en-IN"/>
        </a:p>
      </dgm:t>
    </dgm:pt>
    <dgm:pt modelId="{08611F20-A876-4889-A24C-623899CC8580}">
      <dgm:prSet phldrT="[Text]" custT="1"/>
      <dgm:spPr/>
      <dgm:t>
        <a:bodyPr/>
        <a:lstStyle/>
        <a:p>
          <a:r>
            <a:rPr lang="en-US" sz="1600" dirty="0"/>
            <a:t>Video can either be produced as a continuous entity, or it can be a combination of images in motion</a:t>
          </a:r>
          <a:endParaRPr lang="en-IN" sz="1600" dirty="0"/>
        </a:p>
      </dgm:t>
    </dgm:pt>
    <dgm:pt modelId="{2DED520F-937A-4C9A-8797-376B01496F28}" type="parTrans" cxnId="{DA54EA1D-C68D-42FD-A642-EF78AFE355A7}">
      <dgm:prSet/>
      <dgm:spPr/>
      <dgm:t>
        <a:bodyPr/>
        <a:lstStyle/>
        <a:p>
          <a:endParaRPr lang="en-IN"/>
        </a:p>
      </dgm:t>
    </dgm:pt>
    <dgm:pt modelId="{8497873A-3DF5-40DB-943B-80783089D854}" type="sibTrans" cxnId="{DA54EA1D-C68D-42FD-A642-EF78AFE355A7}">
      <dgm:prSet/>
      <dgm:spPr/>
      <dgm:t>
        <a:bodyPr/>
        <a:lstStyle/>
        <a:p>
          <a:endParaRPr lang="en-IN"/>
        </a:p>
      </dgm:t>
    </dgm:pt>
    <dgm:pt modelId="{7571521A-16D0-45DE-8CB0-FEE8455D0B53}">
      <dgm:prSet phldrT="[Text]"/>
      <dgm:spPr>
        <a:solidFill>
          <a:srgbClr val="00B0F0"/>
        </a:solidFill>
      </dgm:spPr>
      <dgm:t>
        <a:bodyPr/>
        <a:lstStyle/>
        <a:p>
          <a:r>
            <a:rPr lang="en-US" dirty="0">
              <a:solidFill>
                <a:schemeClr val="accent4"/>
              </a:solidFill>
            </a:rPr>
            <a:t>Video</a:t>
          </a:r>
          <a:endParaRPr lang="en-IN" dirty="0">
            <a:solidFill>
              <a:schemeClr val="accent4"/>
            </a:solidFill>
          </a:endParaRPr>
        </a:p>
      </dgm:t>
    </dgm:pt>
    <dgm:pt modelId="{426294E7-273A-4635-A60E-40831E16025E}" type="parTrans" cxnId="{B52A72C5-1A91-4151-B632-154F34BDAE2A}">
      <dgm:prSet/>
      <dgm:spPr/>
      <dgm:t>
        <a:bodyPr/>
        <a:lstStyle/>
        <a:p>
          <a:endParaRPr lang="en-IN"/>
        </a:p>
      </dgm:t>
    </dgm:pt>
    <dgm:pt modelId="{7DF80712-303E-40A8-B610-76A4374FD443}" type="sibTrans" cxnId="{B52A72C5-1A91-4151-B632-154F34BDAE2A}">
      <dgm:prSet/>
      <dgm:spPr/>
      <dgm:t>
        <a:bodyPr/>
        <a:lstStyle/>
        <a:p>
          <a:endParaRPr lang="en-IN"/>
        </a:p>
      </dgm:t>
    </dgm:pt>
    <dgm:pt modelId="{BA749D41-10E3-4563-A07B-0C625AC0C288}">
      <dgm:prSet phldrT="[Text]"/>
      <dgm:spPr>
        <a:solidFill>
          <a:srgbClr val="00B0F0"/>
        </a:solidFill>
      </dgm:spPr>
      <dgm:t>
        <a:bodyPr/>
        <a:lstStyle/>
        <a:p>
          <a:r>
            <a:rPr lang="en-US" dirty="0">
              <a:solidFill>
                <a:schemeClr val="accent4"/>
              </a:solidFill>
            </a:rPr>
            <a:t>Audio</a:t>
          </a:r>
          <a:endParaRPr lang="en-IN" dirty="0">
            <a:solidFill>
              <a:schemeClr val="accent4"/>
            </a:solidFill>
          </a:endParaRPr>
        </a:p>
      </dgm:t>
    </dgm:pt>
    <dgm:pt modelId="{C0C95D7D-561A-4CD3-9B47-0A2A87D8994A}" type="parTrans" cxnId="{4D2F830F-A4CB-4854-A6E2-EF102E5D109A}">
      <dgm:prSet/>
      <dgm:spPr/>
      <dgm:t>
        <a:bodyPr/>
        <a:lstStyle/>
        <a:p>
          <a:endParaRPr lang="en-IN"/>
        </a:p>
      </dgm:t>
    </dgm:pt>
    <dgm:pt modelId="{2436DC87-F78B-45BD-A04C-63917BC3A0D7}" type="sibTrans" cxnId="{4D2F830F-A4CB-4854-A6E2-EF102E5D109A}">
      <dgm:prSet/>
      <dgm:spPr/>
      <dgm:t>
        <a:bodyPr/>
        <a:lstStyle/>
        <a:p>
          <a:endParaRPr lang="en-IN"/>
        </a:p>
      </dgm:t>
    </dgm:pt>
    <dgm:pt modelId="{C5CE70CD-60A7-43A5-9E08-C16DDCD636AB}">
      <dgm:prSet custT="1"/>
      <dgm:spPr/>
      <dgm:t>
        <a:bodyPr/>
        <a:lstStyle/>
        <a:p>
          <a:pPr marL="114300" marR="0" lvl="1" indent="-114300" algn="l" defTabSz="5334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600" kern="1200"/>
            <a:t> </a:t>
          </a:r>
          <a:r>
            <a:rPr lang="en-US" sz="1600" kern="1200">
              <a:latin typeface="Arial"/>
              <a:ea typeface="+mn-ea"/>
              <a:cs typeface="+mn-cs"/>
            </a:rPr>
            <a:t>An image is composed of a matrix of pixels (picture elements). </a:t>
          </a:r>
          <a:endParaRPr lang="en-IN" sz="1600" kern="1200" dirty="0">
            <a:latin typeface="Arial"/>
            <a:ea typeface="+mn-ea"/>
            <a:cs typeface="+mn-cs"/>
          </a:endParaRPr>
        </a:p>
      </dgm:t>
    </dgm:pt>
    <dgm:pt modelId="{C01E104D-A62B-4268-9350-E43CE02E01B2}" type="parTrans" cxnId="{9766524F-FB04-449E-97F8-9C14C09A018F}">
      <dgm:prSet/>
      <dgm:spPr/>
      <dgm:t>
        <a:bodyPr/>
        <a:lstStyle/>
        <a:p>
          <a:endParaRPr lang="en-IN"/>
        </a:p>
      </dgm:t>
    </dgm:pt>
    <dgm:pt modelId="{64E8882F-D63C-40C6-A81F-DE331E48B09C}" type="sibTrans" cxnId="{9766524F-FB04-449E-97F8-9C14C09A018F}">
      <dgm:prSet/>
      <dgm:spPr/>
      <dgm:t>
        <a:bodyPr/>
        <a:lstStyle/>
        <a:p>
          <a:endParaRPr lang="en-IN"/>
        </a:p>
      </dgm:t>
    </dgm:pt>
    <dgm:pt modelId="{C472FC4C-E0A1-412E-B29F-FAEB88DC6602}">
      <dgm:prSet phldrT="[Text]" custT="1"/>
      <dgm:spPr/>
      <dgm:t>
        <a:bodyPr/>
        <a:lstStyle/>
        <a:p>
          <a:r>
            <a:rPr lang="en-US" sz="1600" dirty="0"/>
            <a:t>Stored as a pattern of bits. Prevalent encoding system : </a:t>
          </a:r>
          <a:r>
            <a:rPr lang="en-IN" sz="1600" dirty="0"/>
            <a:t>ASCII, Unicode</a:t>
          </a:r>
        </a:p>
      </dgm:t>
    </dgm:pt>
    <dgm:pt modelId="{95C0497E-8164-4208-89F5-4AB84C68DE6A}" type="sibTrans" cxnId="{50A60505-AC5A-462E-94C6-1A0DCAF7A4DA}">
      <dgm:prSet/>
      <dgm:spPr/>
      <dgm:t>
        <a:bodyPr/>
        <a:lstStyle/>
        <a:p>
          <a:endParaRPr lang="en-IN"/>
        </a:p>
      </dgm:t>
    </dgm:pt>
    <dgm:pt modelId="{83EF9959-9275-4605-BB19-365DE7ACAE11}" type="parTrans" cxnId="{50A60505-AC5A-462E-94C6-1A0DCAF7A4DA}">
      <dgm:prSet/>
      <dgm:spPr/>
      <dgm:t>
        <a:bodyPr/>
        <a:lstStyle/>
        <a:p>
          <a:endParaRPr lang="en-IN"/>
        </a:p>
      </dgm:t>
    </dgm:pt>
    <dgm:pt modelId="{232F09F3-4035-40CD-BEC6-6716842D04B5}">
      <dgm:prSet phldrT="[Text]" custT="1"/>
      <dgm:spPr/>
      <dgm:t>
        <a:bodyPr/>
        <a:lstStyle/>
        <a:p>
          <a:r>
            <a:rPr lang="en-US" sz="1600" dirty="0"/>
            <a:t>Data can also be in the form of sound which can be recorded and broadcasted. </a:t>
          </a:r>
          <a:endParaRPr lang="en-IN" sz="1600" dirty="0"/>
        </a:p>
      </dgm:t>
    </dgm:pt>
    <dgm:pt modelId="{46C030FD-3CB0-48C8-A6FD-4566E80E6C80}" type="parTrans" cxnId="{2B7098CB-98FF-487E-89B9-816DCD9AC22B}">
      <dgm:prSet/>
      <dgm:spPr/>
      <dgm:t>
        <a:bodyPr/>
        <a:lstStyle/>
        <a:p>
          <a:endParaRPr lang="en-IN"/>
        </a:p>
      </dgm:t>
    </dgm:pt>
    <dgm:pt modelId="{1C7559F7-CDB6-4CDB-912C-236F98CB9901}" type="sibTrans" cxnId="{2B7098CB-98FF-487E-89B9-816DCD9AC22B}">
      <dgm:prSet/>
      <dgm:spPr/>
      <dgm:t>
        <a:bodyPr/>
        <a:lstStyle/>
        <a:p>
          <a:endParaRPr lang="en-IN"/>
        </a:p>
      </dgm:t>
    </dgm:pt>
    <dgm:pt modelId="{1BF190EC-70C9-4AAF-9966-3B5E317DCC18}">
      <dgm:prSet phldrT="[Text]" custT="1"/>
      <dgm:spPr/>
      <dgm:t>
        <a:bodyPr/>
        <a:lstStyle/>
        <a:p>
          <a:r>
            <a:rPr lang="en-IN" sz="1600" dirty="0"/>
            <a:t>Audio data is continuous, not discrete.</a:t>
          </a:r>
        </a:p>
      </dgm:t>
    </dgm:pt>
    <dgm:pt modelId="{F0DD89AD-33BE-4892-9BFB-E3491629AEB3}" type="parTrans" cxnId="{255990FE-B36E-44C3-872E-DBA18B894B5C}">
      <dgm:prSet/>
      <dgm:spPr/>
      <dgm:t>
        <a:bodyPr/>
        <a:lstStyle/>
        <a:p>
          <a:endParaRPr lang="en-IN"/>
        </a:p>
      </dgm:t>
    </dgm:pt>
    <dgm:pt modelId="{7CB8E8AB-5489-4E5B-8C90-9F34DC319C20}" type="sibTrans" cxnId="{255990FE-B36E-44C3-872E-DBA18B894B5C}">
      <dgm:prSet/>
      <dgm:spPr/>
      <dgm:t>
        <a:bodyPr/>
        <a:lstStyle/>
        <a:p>
          <a:endParaRPr lang="en-IN"/>
        </a:p>
      </dgm:t>
    </dgm:pt>
    <dgm:pt modelId="{B6DCF5FF-6778-494A-AFF4-036EE833DA6B}">
      <dgm:prSet custT="1"/>
      <dgm:spPr/>
      <dgm:t>
        <a:bodyPr/>
        <a:lstStyle/>
        <a:p>
          <a:pPr marL="114300" marR="0" lvl="1" indent="-114300" algn="l" defTabSz="5334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600" kern="1200" dirty="0">
              <a:latin typeface="Arial"/>
              <a:ea typeface="+mn-ea"/>
              <a:cs typeface="+mn-cs"/>
            </a:rPr>
            <a:t>Each pixel is assigned a bit pattern. The size and the value of the pattern depend on whether the image is binary, gray or color.</a:t>
          </a:r>
          <a:endParaRPr lang="en-IN" sz="1600" kern="1200" dirty="0">
            <a:latin typeface="Arial"/>
            <a:ea typeface="+mn-ea"/>
            <a:cs typeface="+mn-cs"/>
          </a:endParaRPr>
        </a:p>
      </dgm:t>
    </dgm:pt>
    <dgm:pt modelId="{4FF3AE21-0BF5-428F-9F7F-42A9ABC85292}" type="parTrans" cxnId="{B57A46C8-C408-4440-AC31-7D4998012B28}">
      <dgm:prSet/>
      <dgm:spPr/>
      <dgm:t>
        <a:bodyPr/>
        <a:lstStyle/>
        <a:p>
          <a:endParaRPr lang="en-IN"/>
        </a:p>
      </dgm:t>
    </dgm:pt>
    <dgm:pt modelId="{FA55B003-03BF-420E-AF6A-CC80686AB6E3}" type="sibTrans" cxnId="{B57A46C8-C408-4440-AC31-7D4998012B28}">
      <dgm:prSet/>
      <dgm:spPr/>
      <dgm:t>
        <a:bodyPr/>
        <a:lstStyle/>
        <a:p>
          <a:endParaRPr lang="en-IN"/>
        </a:p>
      </dgm:t>
    </dgm:pt>
    <dgm:pt modelId="{B33E62D6-8424-4AA9-890B-91030876056E}" type="pres">
      <dgm:prSet presAssocID="{B476665E-9794-42F0-B248-4D8E5078A75F}" presName="linearFlow" presStyleCnt="0">
        <dgm:presLayoutVars>
          <dgm:dir/>
          <dgm:animLvl val="lvl"/>
          <dgm:resizeHandles val="exact"/>
        </dgm:presLayoutVars>
      </dgm:prSet>
      <dgm:spPr/>
      <dgm:t>
        <a:bodyPr/>
        <a:lstStyle/>
        <a:p>
          <a:endParaRPr lang="en-IN"/>
        </a:p>
      </dgm:t>
    </dgm:pt>
    <dgm:pt modelId="{CFA9236F-D925-492A-B6BA-C36479A4ED28}" type="pres">
      <dgm:prSet presAssocID="{BA48BC9C-1CA5-411F-AC5E-239CF5BD4F87}" presName="composite" presStyleCnt="0"/>
      <dgm:spPr/>
    </dgm:pt>
    <dgm:pt modelId="{8823583F-E7D2-49F6-A9EB-7FDDE3576366}" type="pres">
      <dgm:prSet presAssocID="{BA48BC9C-1CA5-411F-AC5E-239CF5BD4F87}" presName="parentText" presStyleLbl="alignNode1" presStyleIdx="0" presStyleCnt="5">
        <dgm:presLayoutVars>
          <dgm:chMax val="1"/>
          <dgm:bulletEnabled val="1"/>
        </dgm:presLayoutVars>
      </dgm:prSet>
      <dgm:spPr/>
      <dgm:t>
        <a:bodyPr/>
        <a:lstStyle/>
        <a:p>
          <a:endParaRPr lang="en-IN"/>
        </a:p>
      </dgm:t>
    </dgm:pt>
    <dgm:pt modelId="{4BFFC5C0-B9AF-49F6-BA52-EB6500678A85}" type="pres">
      <dgm:prSet presAssocID="{BA48BC9C-1CA5-411F-AC5E-239CF5BD4F87}" presName="descendantText" presStyleLbl="alignAcc1" presStyleIdx="0" presStyleCnt="5" custScaleX="100070">
        <dgm:presLayoutVars>
          <dgm:bulletEnabled val="1"/>
        </dgm:presLayoutVars>
      </dgm:prSet>
      <dgm:spPr/>
      <dgm:t>
        <a:bodyPr/>
        <a:lstStyle/>
        <a:p>
          <a:endParaRPr lang="en-IN"/>
        </a:p>
      </dgm:t>
    </dgm:pt>
    <dgm:pt modelId="{20DA836B-B42E-441D-B283-E0C92257981F}" type="pres">
      <dgm:prSet presAssocID="{18DDC87F-7693-4715-B034-798A33291482}" presName="sp" presStyleCnt="0"/>
      <dgm:spPr/>
    </dgm:pt>
    <dgm:pt modelId="{F0291124-13BE-4018-9D1D-A3CF3DA95A9B}" type="pres">
      <dgm:prSet presAssocID="{D23F9A21-BCB5-469C-B1C6-EF99C6358588}" presName="composite" presStyleCnt="0"/>
      <dgm:spPr/>
    </dgm:pt>
    <dgm:pt modelId="{FE56BCAE-327B-4C7D-AD69-9D7DE41BFCE4}" type="pres">
      <dgm:prSet presAssocID="{D23F9A21-BCB5-469C-B1C6-EF99C6358588}" presName="parentText" presStyleLbl="alignNode1" presStyleIdx="1" presStyleCnt="5">
        <dgm:presLayoutVars>
          <dgm:chMax val="1"/>
          <dgm:bulletEnabled val="1"/>
        </dgm:presLayoutVars>
      </dgm:prSet>
      <dgm:spPr/>
      <dgm:t>
        <a:bodyPr/>
        <a:lstStyle/>
        <a:p>
          <a:endParaRPr lang="en-IN"/>
        </a:p>
      </dgm:t>
    </dgm:pt>
    <dgm:pt modelId="{15A1E69E-19EE-4C4E-86A2-0F2BA051D9DE}" type="pres">
      <dgm:prSet presAssocID="{D23F9A21-BCB5-469C-B1C6-EF99C6358588}" presName="descendantText" presStyleLbl="alignAcc1" presStyleIdx="1" presStyleCnt="5">
        <dgm:presLayoutVars>
          <dgm:bulletEnabled val="1"/>
        </dgm:presLayoutVars>
      </dgm:prSet>
      <dgm:spPr/>
      <dgm:t>
        <a:bodyPr/>
        <a:lstStyle/>
        <a:p>
          <a:endParaRPr lang="en-IN"/>
        </a:p>
      </dgm:t>
    </dgm:pt>
    <dgm:pt modelId="{E60B9C78-A1B0-42A1-B445-54FBFDA087AE}" type="pres">
      <dgm:prSet presAssocID="{F90CCB7E-3957-4D2E-A66D-98B43A5F54F8}" presName="sp" presStyleCnt="0"/>
      <dgm:spPr/>
    </dgm:pt>
    <dgm:pt modelId="{14579618-92C6-482B-BCA9-850A11F00010}" type="pres">
      <dgm:prSet presAssocID="{50D58020-24FD-4893-86CA-B460E8D737C5}" presName="composite" presStyleCnt="0"/>
      <dgm:spPr/>
    </dgm:pt>
    <dgm:pt modelId="{D1BA0121-72DE-4DD0-92FC-DA44C027BA24}" type="pres">
      <dgm:prSet presAssocID="{50D58020-24FD-4893-86CA-B460E8D737C5}" presName="parentText" presStyleLbl="alignNode1" presStyleIdx="2" presStyleCnt="5">
        <dgm:presLayoutVars>
          <dgm:chMax val="1"/>
          <dgm:bulletEnabled val="1"/>
        </dgm:presLayoutVars>
      </dgm:prSet>
      <dgm:spPr/>
      <dgm:t>
        <a:bodyPr/>
        <a:lstStyle/>
        <a:p>
          <a:endParaRPr lang="en-IN"/>
        </a:p>
      </dgm:t>
    </dgm:pt>
    <dgm:pt modelId="{EB902AC4-DA1F-495B-9324-2A5C60E4B470}" type="pres">
      <dgm:prSet presAssocID="{50D58020-24FD-4893-86CA-B460E8D737C5}" presName="descendantText" presStyleLbl="alignAcc1" presStyleIdx="2" presStyleCnt="5">
        <dgm:presLayoutVars>
          <dgm:bulletEnabled val="1"/>
        </dgm:presLayoutVars>
      </dgm:prSet>
      <dgm:spPr/>
      <dgm:t>
        <a:bodyPr/>
        <a:lstStyle/>
        <a:p>
          <a:endParaRPr lang="en-IN"/>
        </a:p>
      </dgm:t>
    </dgm:pt>
    <dgm:pt modelId="{9A517376-0424-4D80-9312-72A1543A8377}" type="pres">
      <dgm:prSet presAssocID="{9E95BA96-0966-488D-8321-01BA0C1FB94F}" presName="sp" presStyleCnt="0"/>
      <dgm:spPr/>
    </dgm:pt>
    <dgm:pt modelId="{09C8E2EE-2F9B-4E66-88B0-C49A47907D7E}" type="pres">
      <dgm:prSet presAssocID="{BA749D41-10E3-4563-A07B-0C625AC0C288}" presName="composite" presStyleCnt="0"/>
      <dgm:spPr/>
    </dgm:pt>
    <dgm:pt modelId="{00C8E1EF-8A39-4A5E-9F4F-5D5440C03D7F}" type="pres">
      <dgm:prSet presAssocID="{BA749D41-10E3-4563-A07B-0C625AC0C288}" presName="parentText" presStyleLbl="alignNode1" presStyleIdx="3" presStyleCnt="5">
        <dgm:presLayoutVars>
          <dgm:chMax val="1"/>
          <dgm:bulletEnabled val="1"/>
        </dgm:presLayoutVars>
      </dgm:prSet>
      <dgm:spPr/>
      <dgm:t>
        <a:bodyPr/>
        <a:lstStyle/>
        <a:p>
          <a:endParaRPr lang="en-IN"/>
        </a:p>
      </dgm:t>
    </dgm:pt>
    <dgm:pt modelId="{34BE0F8D-E0BA-4F80-8D33-48C668D2C9AA}" type="pres">
      <dgm:prSet presAssocID="{BA749D41-10E3-4563-A07B-0C625AC0C288}" presName="descendantText" presStyleLbl="alignAcc1" presStyleIdx="3" presStyleCnt="5" custLinFactNeighborX="1019" custLinFactNeighborY="4288">
        <dgm:presLayoutVars>
          <dgm:bulletEnabled val="1"/>
        </dgm:presLayoutVars>
      </dgm:prSet>
      <dgm:spPr/>
      <dgm:t>
        <a:bodyPr/>
        <a:lstStyle/>
        <a:p>
          <a:endParaRPr lang="en-IN"/>
        </a:p>
      </dgm:t>
    </dgm:pt>
    <dgm:pt modelId="{C432633C-8D1D-4355-A1BA-F4578CD42F71}" type="pres">
      <dgm:prSet presAssocID="{2436DC87-F78B-45BD-A04C-63917BC3A0D7}" presName="sp" presStyleCnt="0"/>
      <dgm:spPr/>
    </dgm:pt>
    <dgm:pt modelId="{AA5C99B1-7279-472C-AD85-8559279F0302}" type="pres">
      <dgm:prSet presAssocID="{7571521A-16D0-45DE-8CB0-FEE8455D0B53}" presName="composite" presStyleCnt="0"/>
      <dgm:spPr/>
    </dgm:pt>
    <dgm:pt modelId="{38386D02-2149-4491-B528-32EA7CB1D6AA}" type="pres">
      <dgm:prSet presAssocID="{7571521A-16D0-45DE-8CB0-FEE8455D0B53}" presName="parentText" presStyleLbl="alignNode1" presStyleIdx="4" presStyleCnt="5">
        <dgm:presLayoutVars>
          <dgm:chMax val="1"/>
          <dgm:bulletEnabled val="1"/>
        </dgm:presLayoutVars>
      </dgm:prSet>
      <dgm:spPr/>
      <dgm:t>
        <a:bodyPr/>
        <a:lstStyle/>
        <a:p>
          <a:endParaRPr lang="en-IN"/>
        </a:p>
      </dgm:t>
    </dgm:pt>
    <dgm:pt modelId="{201B1F62-970F-4994-B198-385F3E4E993A}" type="pres">
      <dgm:prSet presAssocID="{7571521A-16D0-45DE-8CB0-FEE8455D0B53}" presName="descendantText" presStyleLbl="alignAcc1" presStyleIdx="4" presStyleCnt="5">
        <dgm:presLayoutVars>
          <dgm:bulletEnabled val="1"/>
        </dgm:presLayoutVars>
      </dgm:prSet>
      <dgm:spPr/>
      <dgm:t>
        <a:bodyPr/>
        <a:lstStyle/>
        <a:p>
          <a:endParaRPr lang="en-IN"/>
        </a:p>
      </dgm:t>
    </dgm:pt>
  </dgm:ptLst>
  <dgm:cxnLst>
    <dgm:cxn modelId="{60FD7EB8-37CF-4649-9AFF-86AA4644CF45}" type="presOf" srcId="{08611F20-A876-4889-A24C-623899CC8580}" destId="{201B1F62-970F-4994-B198-385F3E4E993A}" srcOrd="0" destOrd="1" presId="urn:microsoft.com/office/officeart/2005/8/layout/chevron2"/>
    <dgm:cxn modelId="{1CA40C8A-6621-4499-AD2E-B152F9DF50D9}" type="presOf" srcId="{C5CE70CD-60A7-43A5-9E08-C16DDCD636AB}" destId="{EB902AC4-DA1F-495B-9324-2A5C60E4B470}" srcOrd="0" destOrd="0" presId="urn:microsoft.com/office/officeart/2005/8/layout/chevron2"/>
    <dgm:cxn modelId="{7FB0A587-227F-45E3-842F-0BE5E0ED08F0}" type="presOf" srcId="{681BF0E6-C7F7-4D94-AD09-23224054EA89}" destId="{15A1E69E-19EE-4C4E-86A2-0F2BA051D9DE}" srcOrd="0" destOrd="1" presId="urn:microsoft.com/office/officeart/2005/8/layout/chevron2"/>
    <dgm:cxn modelId="{91FFF872-982E-4379-9B42-250C722B3423}" type="presOf" srcId="{BA749D41-10E3-4563-A07B-0C625AC0C288}" destId="{00C8E1EF-8A39-4A5E-9F4F-5D5440C03D7F}" srcOrd="0" destOrd="0" presId="urn:microsoft.com/office/officeart/2005/8/layout/chevron2"/>
    <dgm:cxn modelId="{D1D9D701-E7D9-4823-A682-ACD96025172D}" type="presOf" srcId="{50D58020-24FD-4893-86CA-B460E8D737C5}" destId="{D1BA0121-72DE-4DD0-92FC-DA44C027BA24}" srcOrd="0" destOrd="0" presId="urn:microsoft.com/office/officeart/2005/8/layout/chevron2"/>
    <dgm:cxn modelId="{B57A46C8-C408-4440-AC31-7D4998012B28}" srcId="{50D58020-24FD-4893-86CA-B460E8D737C5}" destId="{B6DCF5FF-6778-494A-AFF4-036EE833DA6B}" srcOrd="1" destOrd="0" parTransId="{4FF3AE21-0BF5-428F-9F7F-42A9ABC85292}" sibTransId="{FA55B003-03BF-420E-AF6A-CC80686AB6E3}"/>
    <dgm:cxn modelId="{421012CB-383C-4374-BB31-C25D1BA16A1B}" type="presOf" srcId="{1DE1F9BF-FFCA-4EE7-AFD9-28CB43BD9CA8}" destId="{4BFFC5C0-B9AF-49F6-BA52-EB6500678A85}" srcOrd="0" destOrd="0" presId="urn:microsoft.com/office/officeart/2005/8/layout/chevron2"/>
    <dgm:cxn modelId="{2160456F-2BF4-4DE1-9024-72764F40D2BC}" srcId="{B476665E-9794-42F0-B248-4D8E5078A75F}" destId="{50D58020-24FD-4893-86CA-B460E8D737C5}" srcOrd="2" destOrd="0" parTransId="{3A2B1CB5-6601-4A69-B82B-61B452822590}" sibTransId="{9E95BA96-0966-488D-8321-01BA0C1FB94F}"/>
    <dgm:cxn modelId="{687C6EFC-AB57-4261-AF19-05172F5792F7}" type="presOf" srcId="{1BF190EC-70C9-4AAF-9966-3B5E317DCC18}" destId="{34BE0F8D-E0BA-4F80-8D33-48C668D2C9AA}" srcOrd="0" destOrd="1" presId="urn:microsoft.com/office/officeart/2005/8/layout/chevron2"/>
    <dgm:cxn modelId="{84A5A64C-55DE-49B6-B80F-8783AAE76AAF}" type="presOf" srcId="{7571521A-16D0-45DE-8CB0-FEE8455D0B53}" destId="{38386D02-2149-4491-B528-32EA7CB1D6AA}" srcOrd="0" destOrd="0" presId="urn:microsoft.com/office/officeart/2005/8/layout/chevron2"/>
    <dgm:cxn modelId="{115EA3CA-F0F6-4571-BD96-E4A9E0731463}" srcId="{D23F9A21-BCB5-469C-B1C6-EF99C6358588}" destId="{681BF0E6-C7F7-4D94-AD09-23224054EA89}" srcOrd="1" destOrd="0" parTransId="{6C2B5B77-CB5C-4477-A8E1-5E6714610DEF}" sibTransId="{46A12950-025B-4F1C-BCAE-4EDB785BC1E8}"/>
    <dgm:cxn modelId="{4D2F830F-A4CB-4854-A6E2-EF102E5D109A}" srcId="{B476665E-9794-42F0-B248-4D8E5078A75F}" destId="{BA749D41-10E3-4563-A07B-0C625AC0C288}" srcOrd="3" destOrd="0" parTransId="{C0C95D7D-561A-4CD3-9B47-0A2A87D8994A}" sibTransId="{2436DC87-F78B-45BD-A04C-63917BC3A0D7}"/>
    <dgm:cxn modelId="{9766524F-FB04-449E-97F8-9C14C09A018F}" srcId="{50D58020-24FD-4893-86CA-B460E8D737C5}" destId="{C5CE70CD-60A7-43A5-9E08-C16DDCD636AB}" srcOrd="0" destOrd="0" parTransId="{C01E104D-A62B-4268-9350-E43CE02E01B2}" sibTransId="{64E8882F-D63C-40C6-A81F-DE331E48B09C}"/>
    <dgm:cxn modelId="{B52A72C5-1A91-4151-B632-154F34BDAE2A}" srcId="{B476665E-9794-42F0-B248-4D8E5078A75F}" destId="{7571521A-16D0-45DE-8CB0-FEE8455D0B53}" srcOrd="4" destOrd="0" parTransId="{426294E7-273A-4635-A60E-40831E16025E}" sibTransId="{7DF80712-303E-40A8-B610-76A4374FD443}"/>
    <dgm:cxn modelId="{0517872D-2C46-44FA-91E0-1FB1CCC23A3F}" type="presOf" srcId="{C472FC4C-E0A1-412E-B29F-FAEB88DC6602}" destId="{4BFFC5C0-B9AF-49F6-BA52-EB6500678A85}" srcOrd="0" destOrd="1" presId="urn:microsoft.com/office/officeart/2005/8/layout/chevron2"/>
    <dgm:cxn modelId="{50A60505-AC5A-462E-94C6-1A0DCAF7A4DA}" srcId="{BA48BC9C-1CA5-411F-AC5E-239CF5BD4F87}" destId="{C472FC4C-E0A1-412E-B29F-FAEB88DC6602}" srcOrd="1" destOrd="0" parTransId="{83EF9959-9275-4605-BB19-365DE7ACAE11}" sibTransId="{95C0497E-8164-4208-89F5-4AB84C68DE6A}"/>
    <dgm:cxn modelId="{D3F54D09-1FC5-4E57-A115-31E6FC6948D1}" type="presOf" srcId="{6FFA2792-C6B6-40AA-929B-021C7D219F91}" destId="{15A1E69E-19EE-4C4E-86A2-0F2BA051D9DE}" srcOrd="0" destOrd="0" presId="urn:microsoft.com/office/officeart/2005/8/layout/chevron2"/>
    <dgm:cxn modelId="{B7E393F0-50F4-4C2C-AC40-9A19FF0A7D3F}" type="presOf" srcId="{B6DCF5FF-6778-494A-AFF4-036EE833DA6B}" destId="{EB902AC4-DA1F-495B-9324-2A5C60E4B470}" srcOrd="0" destOrd="1" presId="urn:microsoft.com/office/officeart/2005/8/layout/chevron2"/>
    <dgm:cxn modelId="{8AE565D0-9DF6-4215-93CD-FECEF1C643C6}" type="presOf" srcId="{BA48BC9C-1CA5-411F-AC5E-239CF5BD4F87}" destId="{8823583F-E7D2-49F6-A9EB-7FDDE3576366}" srcOrd="0" destOrd="0" presId="urn:microsoft.com/office/officeart/2005/8/layout/chevron2"/>
    <dgm:cxn modelId="{642227C9-E1AB-452A-9563-43B683DAD317}" srcId="{7571521A-16D0-45DE-8CB0-FEE8455D0B53}" destId="{3A7C01EE-03DB-44A0-B871-3E713F56AF6D}" srcOrd="0" destOrd="0" parTransId="{78816B5E-14B1-4BB7-82AA-079B8F1C3BD3}" sibTransId="{B1DA117E-25B9-423E-B3E6-8FCA99A2AD3B}"/>
    <dgm:cxn modelId="{55409630-83AE-44BD-B54C-5D88709435FA}" srcId="{B476665E-9794-42F0-B248-4D8E5078A75F}" destId="{BA48BC9C-1CA5-411F-AC5E-239CF5BD4F87}" srcOrd="0" destOrd="0" parTransId="{60CEFC47-701D-4B4F-980D-ECD7162DC593}" sibTransId="{18DDC87F-7693-4715-B034-798A33291482}"/>
    <dgm:cxn modelId="{CFAB6F98-E280-460A-AA23-CB9972C6B76A}" type="presOf" srcId="{B476665E-9794-42F0-B248-4D8E5078A75F}" destId="{B33E62D6-8424-4AA9-890B-91030876056E}" srcOrd="0" destOrd="0" presId="urn:microsoft.com/office/officeart/2005/8/layout/chevron2"/>
    <dgm:cxn modelId="{21DC157B-5C1F-4D4F-A45C-F0903627BB12}" srcId="{B476665E-9794-42F0-B248-4D8E5078A75F}" destId="{D23F9A21-BCB5-469C-B1C6-EF99C6358588}" srcOrd="1" destOrd="0" parTransId="{C3C7FE98-05F7-44C8-83D7-5C373CEE2B16}" sibTransId="{F90CCB7E-3957-4D2E-A66D-98B43A5F54F8}"/>
    <dgm:cxn modelId="{12B0B27D-7E0D-44FC-A361-8EB232A37550}" srcId="{BA48BC9C-1CA5-411F-AC5E-239CF5BD4F87}" destId="{1DE1F9BF-FFCA-4EE7-AFD9-28CB43BD9CA8}" srcOrd="0" destOrd="0" parTransId="{21AF4C49-DF1D-42A1-99DF-BF8B684A585F}" sibTransId="{26E4594A-9A3C-4A94-965E-68E9DF934353}"/>
    <dgm:cxn modelId="{DA54EA1D-C68D-42FD-A642-EF78AFE355A7}" srcId="{7571521A-16D0-45DE-8CB0-FEE8455D0B53}" destId="{08611F20-A876-4889-A24C-623899CC8580}" srcOrd="1" destOrd="0" parTransId="{2DED520F-937A-4C9A-8797-376B01496F28}" sibTransId="{8497873A-3DF5-40DB-943B-80783089D854}"/>
    <dgm:cxn modelId="{CA8A1BB6-439A-4C86-B525-32F91E994BE1}" type="presOf" srcId="{232F09F3-4035-40CD-BEC6-6716842D04B5}" destId="{34BE0F8D-E0BA-4F80-8D33-48C668D2C9AA}" srcOrd="0" destOrd="0" presId="urn:microsoft.com/office/officeart/2005/8/layout/chevron2"/>
    <dgm:cxn modelId="{2B7098CB-98FF-487E-89B9-816DCD9AC22B}" srcId="{BA749D41-10E3-4563-A07B-0C625AC0C288}" destId="{232F09F3-4035-40CD-BEC6-6716842D04B5}" srcOrd="0" destOrd="0" parTransId="{46C030FD-3CB0-48C8-A6FD-4566E80E6C80}" sibTransId="{1C7559F7-CDB6-4CDB-912C-236F98CB9901}"/>
    <dgm:cxn modelId="{255990FE-B36E-44C3-872E-DBA18B894B5C}" srcId="{BA749D41-10E3-4563-A07B-0C625AC0C288}" destId="{1BF190EC-70C9-4AAF-9966-3B5E317DCC18}" srcOrd="1" destOrd="0" parTransId="{F0DD89AD-33BE-4892-9BFB-E3491629AEB3}" sibTransId="{7CB8E8AB-5489-4E5B-8C90-9F34DC319C20}"/>
    <dgm:cxn modelId="{7A5EE37F-1938-4871-B668-35563F7F1518}" type="presOf" srcId="{3A7C01EE-03DB-44A0-B871-3E713F56AF6D}" destId="{201B1F62-970F-4994-B198-385F3E4E993A}" srcOrd="0" destOrd="0" presId="urn:microsoft.com/office/officeart/2005/8/layout/chevron2"/>
    <dgm:cxn modelId="{6E8442B2-6B15-418A-893F-6FF734EE0CA6}" type="presOf" srcId="{D23F9A21-BCB5-469C-B1C6-EF99C6358588}" destId="{FE56BCAE-327B-4C7D-AD69-9D7DE41BFCE4}" srcOrd="0" destOrd="0" presId="urn:microsoft.com/office/officeart/2005/8/layout/chevron2"/>
    <dgm:cxn modelId="{A6164B90-1180-4B3A-97D2-68945924EC42}" srcId="{D23F9A21-BCB5-469C-B1C6-EF99C6358588}" destId="{6FFA2792-C6B6-40AA-929B-021C7D219F91}" srcOrd="0" destOrd="0" parTransId="{04F37044-D1AC-4454-967A-DB97BBA4E278}" sibTransId="{2D314C55-E0BA-4C54-AF8B-9E147CBF025D}"/>
    <dgm:cxn modelId="{7E89D959-4A89-45CB-8984-3C7D9FE55E68}" type="presParOf" srcId="{B33E62D6-8424-4AA9-890B-91030876056E}" destId="{CFA9236F-D925-492A-B6BA-C36479A4ED28}" srcOrd="0" destOrd="0" presId="urn:microsoft.com/office/officeart/2005/8/layout/chevron2"/>
    <dgm:cxn modelId="{348618A9-EEE2-418B-B1F6-97CFD30948D8}" type="presParOf" srcId="{CFA9236F-D925-492A-B6BA-C36479A4ED28}" destId="{8823583F-E7D2-49F6-A9EB-7FDDE3576366}" srcOrd="0" destOrd="0" presId="urn:microsoft.com/office/officeart/2005/8/layout/chevron2"/>
    <dgm:cxn modelId="{7D1300D6-EB47-4CAD-A18F-F7D99C1447AC}" type="presParOf" srcId="{CFA9236F-D925-492A-B6BA-C36479A4ED28}" destId="{4BFFC5C0-B9AF-49F6-BA52-EB6500678A85}" srcOrd="1" destOrd="0" presId="urn:microsoft.com/office/officeart/2005/8/layout/chevron2"/>
    <dgm:cxn modelId="{E8C69BCD-E9B2-4136-8778-5B4614E28796}" type="presParOf" srcId="{B33E62D6-8424-4AA9-890B-91030876056E}" destId="{20DA836B-B42E-441D-B283-E0C92257981F}" srcOrd="1" destOrd="0" presId="urn:microsoft.com/office/officeart/2005/8/layout/chevron2"/>
    <dgm:cxn modelId="{521984C8-3B63-4EB0-82AC-A367ECB0BC7A}" type="presParOf" srcId="{B33E62D6-8424-4AA9-890B-91030876056E}" destId="{F0291124-13BE-4018-9D1D-A3CF3DA95A9B}" srcOrd="2" destOrd="0" presId="urn:microsoft.com/office/officeart/2005/8/layout/chevron2"/>
    <dgm:cxn modelId="{429AABC5-80A4-4333-A24F-B05D34FFEF70}" type="presParOf" srcId="{F0291124-13BE-4018-9D1D-A3CF3DA95A9B}" destId="{FE56BCAE-327B-4C7D-AD69-9D7DE41BFCE4}" srcOrd="0" destOrd="0" presId="urn:microsoft.com/office/officeart/2005/8/layout/chevron2"/>
    <dgm:cxn modelId="{E62D72E8-7317-43B3-85FF-183AE26443C0}" type="presParOf" srcId="{F0291124-13BE-4018-9D1D-A3CF3DA95A9B}" destId="{15A1E69E-19EE-4C4E-86A2-0F2BA051D9DE}" srcOrd="1" destOrd="0" presId="urn:microsoft.com/office/officeart/2005/8/layout/chevron2"/>
    <dgm:cxn modelId="{E9CC90EB-49B3-4CAA-B909-63B7FF5FA556}" type="presParOf" srcId="{B33E62D6-8424-4AA9-890B-91030876056E}" destId="{E60B9C78-A1B0-42A1-B445-54FBFDA087AE}" srcOrd="3" destOrd="0" presId="urn:microsoft.com/office/officeart/2005/8/layout/chevron2"/>
    <dgm:cxn modelId="{FAA776A4-6C2B-4E4D-AA36-FEF57CB717E1}" type="presParOf" srcId="{B33E62D6-8424-4AA9-890B-91030876056E}" destId="{14579618-92C6-482B-BCA9-850A11F00010}" srcOrd="4" destOrd="0" presId="urn:microsoft.com/office/officeart/2005/8/layout/chevron2"/>
    <dgm:cxn modelId="{91F14109-69FC-4C0F-B55E-B2DDAD5A5450}" type="presParOf" srcId="{14579618-92C6-482B-BCA9-850A11F00010}" destId="{D1BA0121-72DE-4DD0-92FC-DA44C027BA24}" srcOrd="0" destOrd="0" presId="urn:microsoft.com/office/officeart/2005/8/layout/chevron2"/>
    <dgm:cxn modelId="{BDD146E9-BB17-4A22-93CF-53AD2BF7B212}" type="presParOf" srcId="{14579618-92C6-482B-BCA9-850A11F00010}" destId="{EB902AC4-DA1F-495B-9324-2A5C60E4B470}" srcOrd="1" destOrd="0" presId="urn:microsoft.com/office/officeart/2005/8/layout/chevron2"/>
    <dgm:cxn modelId="{2190A4FF-98AA-4280-A8D1-2181F3CD47A5}" type="presParOf" srcId="{B33E62D6-8424-4AA9-890B-91030876056E}" destId="{9A517376-0424-4D80-9312-72A1543A8377}" srcOrd="5" destOrd="0" presId="urn:microsoft.com/office/officeart/2005/8/layout/chevron2"/>
    <dgm:cxn modelId="{70FF3E41-3E3D-4390-AB67-17A8BCF97AB8}" type="presParOf" srcId="{B33E62D6-8424-4AA9-890B-91030876056E}" destId="{09C8E2EE-2F9B-4E66-88B0-C49A47907D7E}" srcOrd="6" destOrd="0" presId="urn:microsoft.com/office/officeart/2005/8/layout/chevron2"/>
    <dgm:cxn modelId="{C670104D-715F-4240-A92E-D7D5B22A269D}" type="presParOf" srcId="{09C8E2EE-2F9B-4E66-88B0-C49A47907D7E}" destId="{00C8E1EF-8A39-4A5E-9F4F-5D5440C03D7F}" srcOrd="0" destOrd="0" presId="urn:microsoft.com/office/officeart/2005/8/layout/chevron2"/>
    <dgm:cxn modelId="{7639E7A7-1A7A-4F1C-943E-E4495091AF71}" type="presParOf" srcId="{09C8E2EE-2F9B-4E66-88B0-C49A47907D7E}" destId="{34BE0F8D-E0BA-4F80-8D33-48C668D2C9AA}" srcOrd="1" destOrd="0" presId="urn:microsoft.com/office/officeart/2005/8/layout/chevron2"/>
    <dgm:cxn modelId="{D6255DEC-69EF-4F34-B05D-254C4CDDB8E3}" type="presParOf" srcId="{B33E62D6-8424-4AA9-890B-91030876056E}" destId="{C432633C-8D1D-4355-A1BA-F4578CD42F71}" srcOrd="7" destOrd="0" presId="urn:microsoft.com/office/officeart/2005/8/layout/chevron2"/>
    <dgm:cxn modelId="{E307754C-EFB6-4C5F-B527-0D64E245B432}" type="presParOf" srcId="{B33E62D6-8424-4AA9-890B-91030876056E}" destId="{AA5C99B1-7279-472C-AD85-8559279F0302}" srcOrd="8" destOrd="0" presId="urn:microsoft.com/office/officeart/2005/8/layout/chevron2"/>
    <dgm:cxn modelId="{A91B0C0B-4DE7-4D42-BA3C-791233147E00}" type="presParOf" srcId="{AA5C99B1-7279-472C-AD85-8559279F0302}" destId="{38386D02-2149-4491-B528-32EA7CB1D6AA}" srcOrd="0" destOrd="0" presId="urn:microsoft.com/office/officeart/2005/8/layout/chevron2"/>
    <dgm:cxn modelId="{DF521087-A4B0-4933-8EDF-4E4177645239}" type="presParOf" srcId="{AA5C99B1-7279-472C-AD85-8559279F0302}" destId="{201B1F62-970F-4994-B198-385F3E4E993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521033-26E2-46B5-A282-4802338064CD}" type="doc">
      <dgm:prSet loTypeId="urn:microsoft.com/office/officeart/2008/layout/RadialCluster" loCatId="relationship" qsTypeId="urn:microsoft.com/office/officeart/2005/8/quickstyle/simple1" qsCatId="simple" csTypeId="urn:microsoft.com/office/officeart/2005/8/colors/colorful5" csCatId="colorful" phldr="1"/>
      <dgm:spPr/>
      <dgm:t>
        <a:bodyPr/>
        <a:lstStyle/>
        <a:p>
          <a:endParaRPr lang="en-IN"/>
        </a:p>
      </dgm:t>
    </dgm:pt>
    <dgm:pt modelId="{50A4460C-E664-494D-820E-69D92B9DAC47}">
      <dgm:prSet phldrT="[Text]" custT="1"/>
      <dgm:spPr/>
      <dgm:t>
        <a:bodyPr/>
        <a:lstStyle/>
        <a:p>
          <a:r>
            <a:rPr lang="en-US" sz="1400" dirty="0">
              <a:solidFill>
                <a:srgbClr val="002060"/>
              </a:solidFill>
            </a:rPr>
            <a:t>Characteristics of Data Communication</a:t>
          </a:r>
          <a:endParaRPr lang="en-IN" sz="1400" dirty="0">
            <a:solidFill>
              <a:srgbClr val="002060"/>
            </a:solidFill>
          </a:endParaRPr>
        </a:p>
      </dgm:t>
    </dgm:pt>
    <dgm:pt modelId="{67EB8AC5-996D-41DD-A233-9B03F78E3183}" type="parTrans" cxnId="{BA112965-0592-445C-97FF-284BFAFB9A76}">
      <dgm:prSet/>
      <dgm:spPr/>
      <dgm:t>
        <a:bodyPr/>
        <a:lstStyle/>
        <a:p>
          <a:endParaRPr lang="en-IN"/>
        </a:p>
      </dgm:t>
    </dgm:pt>
    <dgm:pt modelId="{BD5BB26A-A1C1-42B3-B56B-C75E40C5274D}" type="sibTrans" cxnId="{BA112965-0592-445C-97FF-284BFAFB9A76}">
      <dgm:prSet/>
      <dgm:spPr/>
      <dgm:t>
        <a:bodyPr/>
        <a:lstStyle/>
        <a:p>
          <a:endParaRPr lang="en-IN"/>
        </a:p>
      </dgm:t>
    </dgm:pt>
    <dgm:pt modelId="{7E51540F-62DB-46A5-827C-E5FD9AF86B10}">
      <dgm:prSet phldrT="[Text]" custT="1"/>
      <dgm:spPr/>
      <dgm:t>
        <a:bodyPr/>
        <a:lstStyle/>
        <a:p>
          <a:r>
            <a:rPr lang="en-US" sz="1800" dirty="0">
              <a:solidFill>
                <a:srgbClr val="002060"/>
              </a:solidFill>
            </a:rPr>
            <a:t>Delivery</a:t>
          </a:r>
          <a:endParaRPr lang="en-IN" sz="1800" dirty="0">
            <a:solidFill>
              <a:srgbClr val="002060"/>
            </a:solidFill>
          </a:endParaRPr>
        </a:p>
      </dgm:t>
    </dgm:pt>
    <dgm:pt modelId="{57B194C9-9CC7-4E73-AE52-FD85821B6A81}" type="parTrans" cxnId="{D2B5BF9C-2211-4608-A0E1-0A833D280798}">
      <dgm:prSet/>
      <dgm:spPr/>
      <dgm:t>
        <a:bodyPr/>
        <a:lstStyle/>
        <a:p>
          <a:endParaRPr lang="en-IN"/>
        </a:p>
      </dgm:t>
    </dgm:pt>
    <dgm:pt modelId="{5842897C-D6BC-4516-8CA0-7D07B40DA35C}" type="sibTrans" cxnId="{D2B5BF9C-2211-4608-A0E1-0A833D280798}">
      <dgm:prSet/>
      <dgm:spPr/>
      <dgm:t>
        <a:bodyPr/>
        <a:lstStyle/>
        <a:p>
          <a:endParaRPr lang="en-IN"/>
        </a:p>
      </dgm:t>
    </dgm:pt>
    <dgm:pt modelId="{D9CE6CA9-3A12-4079-BE75-2226D7BA62DD}">
      <dgm:prSet phldrT="[Text]" custT="1"/>
      <dgm:spPr/>
      <dgm:t>
        <a:bodyPr/>
        <a:lstStyle/>
        <a:p>
          <a:r>
            <a:rPr lang="en-US" sz="1800" dirty="0">
              <a:solidFill>
                <a:srgbClr val="002060"/>
              </a:solidFill>
            </a:rPr>
            <a:t>Accuracy</a:t>
          </a:r>
          <a:endParaRPr lang="en-IN" sz="1800" dirty="0">
            <a:solidFill>
              <a:srgbClr val="002060"/>
            </a:solidFill>
          </a:endParaRPr>
        </a:p>
      </dgm:t>
    </dgm:pt>
    <dgm:pt modelId="{F5B4A383-A6FC-4312-A3C3-0CFDECE4EDB9}" type="parTrans" cxnId="{B5FBA894-2F7E-4D47-9966-5A2D092CBE02}">
      <dgm:prSet/>
      <dgm:spPr/>
      <dgm:t>
        <a:bodyPr/>
        <a:lstStyle/>
        <a:p>
          <a:endParaRPr lang="en-IN"/>
        </a:p>
      </dgm:t>
    </dgm:pt>
    <dgm:pt modelId="{2FDD6D48-BF97-4D03-947B-2B73EDC6123A}" type="sibTrans" cxnId="{B5FBA894-2F7E-4D47-9966-5A2D092CBE02}">
      <dgm:prSet/>
      <dgm:spPr/>
      <dgm:t>
        <a:bodyPr/>
        <a:lstStyle/>
        <a:p>
          <a:endParaRPr lang="en-IN"/>
        </a:p>
      </dgm:t>
    </dgm:pt>
    <dgm:pt modelId="{AD1FBB2E-78EC-43AA-B742-A4B415B464C0}">
      <dgm:prSet phldrT="[Text]" custT="1"/>
      <dgm:spPr/>
      <dgm:t>
        <a:bodyPr/>
        <a:lstStyle/>
        <a:p>
          <a:r>
            <a:rPr lang="en-US" sz="1800" dirty="0">
              <a:solidFill>
                <a:srgbClr val="002060"/>
              </a:solidFill>
            </a:rPr>
            <a:t>Timeliness </a:t>
          </a:r>
          <a:endParaRPr lang="en-IN" sz="1800" dirty="0">
            <a:solidFill>
              <a:srgbClr val="002060"/>
            </a:solidFill>
          </a:endParaRPr>
        </a:p>
      </dgm:t>
    </dgm:pt>
    <dgm:pt modelId="{4C2731B9-DD80-4FF3-9C0E-6ED5C31ADC91}" type="parTrans" cxnId="{BF7819A8-2369-4D6F-84F4-1CF7A523A7DC}">
      <dgm:prSet/>
      <dgm:spPr/>
      <dgm:t>
        <a:bodyPr/>
        <a:lstStyle/>
        <a:p>
          <a:endParaRPr lang="en-IN"/>
        </a:p>
      </dgm:t>
    </dgm:pt>
    <dgm:pt modelId="{0A05BA19-B4AC-4915-A111-F5C591A1E7AA}" type="sibTrans" cxnId="{BF7819A8-2369-4D6F-84F4-1CF7A523A7DC}">
      <dgm:prSet/>
      <dgm:spPr/>
      <dgm:t>
        <a:bodyPr/>
        <a:lstStyle/>
        <a:p>
          <a:endParaRPr lang="en-IN"/>
        </a:p>
      </dgm:t>
    </dgm:pt>
    <dgm:pt modelId="{FCB2D004-486D-439F-9D92-0C72F0FD20F8}">
      <dgm:prSet phldrT="[Text]" custT="1"/>
      <dgm:spPr>
        <a:solidFill>
          <a:srgbClr val="33A4B3"/>
        </a:solidFill>
      </dgm:spPr>
      <dgm:t>
        <a:bodyPr/>
        <a:lstStyle/>
        <a:p>
          <a:r>
            <a:rPr lang="en-US" sz="1800" dirty="0">
              <a:solidFill>
                <a:srgbClr val="002060"/>
              </a:solidFill>
            </a:rPr>
            <a:t>Jitter</a:t>
          </a:r>
          <a:endParaRPr lang="en-IN" sz="1800" dirty="0">
            <a:solidFill>
              <a:srgbClr val="002060"/>
            </a:solidFill>
          </a:endParaRPr>
        </a:p>
      </dgm:t>
    </dgm:pt>
    <dgm:pt modelId="{60C96238-6860-4047-8540-8C815124ED29}" type="parTrans" cxnId="{542A8012-9D38-447B-950A-02B98C204839}">
      <dgm:prSet/>
      <dgm:spPr/>
      <dgm:t>
        <a:bodyPr/>
        <a:lstStyle/>
        <a:p>
          <a:endParaRPr lang="en-IN"/>
        </a:p>
      </dgm:t>
    </dgm:pt>
    <dgm:pt modelId="{18FE2160-3204-4833-A9AD-03844BC6B13E}" type="sibTrans" cxnId="{542A8012-9D38-447B-950A-02B98C204839}">
      <dgm:prSet/>
      <dgm:spPr/>
      <dgm:t>
        <a:bodyPr/>
        <a:lstStyle/>
        <a:p>
          <a:endParaRPr lang="en-IN"/>
        </a:p>
      </dgm:t>
    </dgm:pt>
    <dgm:pt modelId="{48FDE747-C851-4742-8DB1-44B5DDA0D43F}" type="pres">
      <dgm:prSet presAssocID="{A1521033-26E2-46B5-A282-4802338064CD}" presName="Name0" presStyleCnt="0">
        <dgm:presLayoutVars>
          <dgm:chMax val="1"/>
          <dgm:chPref val="1"/>
          <dgm:dir/>
          <dgm:animOne val="branch"/>
          <dgm:animLvl val="lvl"/>
        </dgm:presLayoutVars>
      </dgm:prSet>
      <dgm:spPr/>
      <dgm:t>
        <a:bodyPr/>
        <a:lstStyle/>
        <a:p>
          <a:endParaRPr lang="en-IN"/>
        </a:p>
      </dgm:t>
    </dgm:pt>
    <dgm:pt modelId="{5C18AB80-646A-49C2-88C4-40DDB4E2B239}" type="pres">
      <dgm:prSet presAssocID="{50A4460C-E664-494D-820E-69D92B9DAC47}" presName="singleCycle" presStyleCnt="0"/>
      <dgm:spPr/>
    </dgm:pt>
    <dgm:pt modelId="{1BD604B9-E234-4CBA-A50E-0730162CA33C}" type="pres">
      <dgm:prSet presAssocID="{50A4460C-E664-494D-820E-69D92B9DAC47}" presName="singleCenter" presStyleLbl="node1" presStyleIdx="0" presStyleCnt="5" custScaleX="138575" custScaleY="110677">
        <dgm:presLayoutVars>
          <dgm:chMax val="7"/>
          <dgm:chPref val="7"/>
        </dgm:presLayoutVars>
      </dgm:prSet>
      <dgm:spPr/>
      <dgm:t>
        <a:bodyPr/>
        <a:lstStyle/>
        <a:p>
          <a:endParaRPr lang="en-IN"/>
        </a:p>
      </dgm:t>
    </dgm:pt>
    <dgm:pt modelId="{0EBCE73D-6EED-4832-8B47-6375D54AD37A}" type="pres">
      <dgm:prSet presAssocID="{57B194C9-9CC7-4E73-AE52-FD85821B6A81}" presName="Name56" presStyleLbl="parChTrans1D2" presStyleIdx="0" presStyleCnt="4"/>
      <dgm:spPr/>
      <dgm:t>
        <a:bodyPr/>
        <a:lstStyle/>
        <a:p>
          <a:endParaRPr lang="en-IN"/>
        </a:p>
      </dgm:t>
    </dgm:pt>
    <dgm:pt modelId="{7DF5B9C1-B4F7-4284-88FB-6ACA940C04A7}" type="pres">
      <dgm:prSet presAssocID="{7E51540F-62DB-46A5-827C-E5FD9AF86B10}" presName="text0" presStyleLbl="node1" presStyleIdx="1" presStyleCnt="5" custScaleX="164471">
        <dgm:presLayoutVars>
          <dgm:bulletEnabled val="1"/>
        </dgm:presLayoutVars>
      </dgm:prSet>
      <dgm:spPr/>
      <dgm:t>
        <a:bodyPr/>
        <a:lstStyle/>
        <a:p>
          <a:endParaRPr lang="en-IN"/>
        </a:p>
      </dgm:t>
    </dgm:pt>
    <dgm:pt modelId="{3731F3B9-969C-40F2-A93B-4FDC77A5F097}" type="pres">
      <dgm:prSet presAssocID="{F5B4A383-A6FC-4312-A3C3-0CFDECE4EDB9}" presName="Name56" presStyleLbl="parChTrans1D2" presStyleIdx="1" presStyleCnt="4"/>
      <dgm:spPr/>
      <dgm:t>
        <a:bodyPr/>
        <a:lstStyle/>
        <a:p>
          <a:endParaRPr lang="en-IN"/>
        </a:p>
      </dgm:t>
    </dgm:pt>
    <dgm:pt modelId="{0297816C-555F-477D-B46B-38246C133E02}" type="pres">
      <dgm:prSet presAssocID="{D9CE6CA9-3A12-4079-BE75-2226D7BA62DD}" presName="text0" presStyleLbl="node1" presStyleIdx="2" presStyleCnt="5" custScaleX="170051" custScaleY="97350" custRadScaleRad="112703" custRadScaleInc="0">
        <dgm:presLayoutVars>
          <dgm:bulletEnabled val="1"/>
        </dgm:presLayoutVars>
      </dgm:prSet>
      <dgm:spPr/>
      <dgm:t>
        <a:bodyPr/>
        <a:lstStyle/>
        <a:p>
          <a:endParaRPr lang="en-IN"/>
        </a:p>
      </dgm:t>
    </dgm:pt>
    <dgm:pt modelId="{01028337-BBD5-49E7-8F27-35153BACF15B}" type="pres">
      <dgm:prSet presAssocID="{4C2731B9-DD80-4FF3-9C0E-6ED5C31ADC91}" presName="Name56" presStyleLbl="parChTrans1D2" presStyleIdx="2" presStyleCnt="4"/>
      <dgm:spPr/>
      <dgm:t>
        <a:bodyPr/>
        <a:lstStyle/>
        <a:p>
          <a:endParaRPr lang="en-IN"/>
        </a:p>
      </dgm:t>
    </dgm:pt>
    <dgm:pt modelId="{D26E0D23-2B15-420D-B3F0-93D31D578971}" type="pres">
      <dgm:prSet presAssocID="{AD1FBB2E-78EC-43AA-B742-A4B415B464C0}" presName="text0" presStyleLbl="node1" presStyleIdx="3" presStyleCnt="5" custScaleX="178990">
        <dgm:presLayoutVars>
          <dgm:bulletEnabled val="1"/>
        </dgm:presLayoutVars>
      </dgm:prSet>
      <dgm:spPr/>
      <dgm:t>
        <a:bodyPr/>
        <a:lstStyle/>
        <a:p>
          <a:endParaRPr lang="en-IN"/>
        </a:p>
      </dgm:t>
    </dgm:pt>
    <dgm:pt modelId="{867C369F-3BA0-4A73-BA1B-4410CB343818}" type="pres">
      <dgm:prSet presAssocID="{60C96238-6860-4047-8540-8C815124ED29}" presName="Name56" presStyleLbl="parChTrans1D2" presStyleIdx="3" presStyleCnt="4"/>
      <dgm:spPr/>
      <dgm:t>
        <a:bodyPr/>
        <a:lstStyle/>
        <a:p>
          <a:endParaRPr lang="en-IN"/>
        </a:p>
      </dgm:t>
    </dgm:pt>
    <dgm:pt modelId="{1106583D-D414-4D8F-AEB7-09FE0120E1EB}" type="pres">
      <dgm:prSet presAssocID="{FCB2D004-486D-439F-9D92-0C72F0FD20F8}" presName="text0" presStyleLbl="node1" presStyleIdx="4" presStyleCnt="5" custScaleX="152723" custRadScaleRad="110261" custRadScaleInc="-770">
        <dgm:presLayoutVars>
          <dgm:bulletEnabled val="1"/>
        </dgm:presLayoutVars>
      </dgm:prSet>
      <dgm:spPr/>
      <dgm:t>
        <a:bodyPr/>
        <a:lstStyle/>
        <a:p>
          <a:endParaRPr lang="en-IN"/>
        </a:p>
      </dgm:t>
    </dgm:pt>
  </dgm:ptLst>
  <dgm:cxnLst>
    <dgm:cxn modelId="{5DE57BA0-386F-473F-B6E3-9138F71A344B}" type="presOf" srcId="{50A4460C-E664-494D-820E-69D92B9DAC47}" destId="{1BD604B9-E234-4CBA-A50E-0730162CA33C}" srcOrd="0" destOrd="0" presId="urn:microsoft.com/office/officeart/2008/layout/RadialCluster"/>
    <dgm:cxn modelId="{480F23A1-B986-4BAC-A5D6-18CD9661C76C}" type="presOf" srcId="{AD1FBB2E-78EC-43AA-B742-A4B415B464C0}" destId="{D26E0D23-2B15-420D-B3F0-93D31D578971}" srcOrd="0" destOrd="0" presId="urn:microsoft.com/office/officeart/2008/layout/RadialCluster"/>
    <dgm:cxn modelId="{E395482A-100A-4CD3-BA62-E3D4F7AEAABB}" type="presOf" srcId="{D9CE6CA9-3A12-4079-BE75-2226D7BA62DD}" destId="{0297816C-555F-477D-B46B-38246C133E02}" srcOrd="0" destOrd="0" presId="urn:microsoft.com/office/officeart/2008/layout/RadialCluster"/>
    <dgm:cxn modelId="{B5FBA894-2F7E-4D47-9966-5A2D092CBE02}" srcId="{50A4460C-E664-494D-820E-69D92B9DAC47}" destId="{D9CE6CA9-3A12-4079-BE75-2226D7BA62DD}" srcOrd="1" destOrd="0" parTransId="{F5B4A383-A6FC-4312-A3C3-0CFDECE4EDB9}" sibTransId="{2FDD6D48-BF97-4D03-947B-2B73EDC6123A}"/>
    <dgm:cxn modelId="{BF7819A8-2369-4D6F-84F4-1CF7A523A7DC}" srcId="{50A4460C-E664-494D-820E-69D92B9DAC47}" destId="{AD1FBB2E-78EC-43AA-B742-A4B415B464C0}" srcOrd="2" destOrd="0" parTransId="{4C2731B9-DD80-4FF3-9C0E-6ED5C31ADC91}" sibTransId="{0A05BA19-B4AC-4915-A111-F5C591A1E7AA}"/>
    <dgm:cxn modelId="{BA112965-0592-445C-97FF-284BFAFB9A76}" srcId="{A1521033-26E2-46B5-A282-4802338064CD}" destId="{50A4460C-E664-494D-820E-69D92B9DAC47}" srcOrd="0" destOrd="0" parTransId="{67EB8AC5-996D-41DD-A233-9B03F78E3183}" sibTransId="{BD5BB26A-A1C1-42B3-B56B-C75E40C5274D}"/>
    <dgm:cxn modelId="{2A2D62C7-A469-4EEF-A389-EE605F77F6AD}" type="presOf" srcId="{F5B4A383-A6FC-4312-A3C3-0CFDECE4EDB9}" destId="{3731F3B9-969C-40F2-A93B-4FDC77A5F097}" srcOrd="0" destOrd="0" presId="urn:microsoft.com/office/officeart/2008/layout/RadialCluster"/>
    <dgm:cxn modelId="{D2B5BF9C-2211-4608-A0E1-0A833D280798}" srcId="{50A4460C-E664-494D-820E-69D92B9DAC47}" destId="{7E51540F-62DB-46A5-827C-E5FD9AF86B10}" srcOrd="0" destOrd="0" parTransId="{57B194C9-9CC7-4E73-AE52-FD85821B6A81}" sibTransId="{5842897C-D6BC-4516-8CA0-7D07B40DA35C}"/>
    <dgm:cxn modelId="{7E6E7868-6FF9-4E2C-B24B-910CBDEBC1C7}" type="presOf" srcId="{FCB2D004-486D-439F-9D92-0C72F0FD20F8}" destId="{1106583D-D414-4D8F-AEB7-09FE0120E1EB}" srcOrd="0" destOrd="0" presId="urn:microsoft.com/office/officeart/2008/layout/RadialCluster"/>
    <dgm:cxn modelId="{542A8012-9D38-447B-950A-02B98C204839}" srcId="{50A4460C-E664-494D-820E-69D92B9DAC47}" destId="{FCB2D004-486D-439F-9D92-0C72F0FD20F8}" srcOrd="3" destOrd="0" parTransId="{60C96238-6860-4047-8540-8C815124ED29}" sibTransId="{18FE2160-3204-4833-A9AD-03844BC6B13E}"/>
    <dgm:cxn modelId="{574F971A-BD04-4945-ACF2-FA1D169F20D5}" type="presOf" srcId="{4C2731B9-DD80-4FF3-9C0E-6ED5C31ADC91}" destId="{01028337-BBD5-49E7-8F27-35153BACF15B}" srcOrd="0" destOrd="0" presId="urn:microsoft.com/office/officeart/2008/layout/RadialCluster"/>
    <dgm:cxn modelId="{0D5EA6E0-FBB9-42AD-8F21-FB2B49C73742}" type="presOf" srcId="{60C96238-6860-4047-8540-8C815124ED29}" destId="{867C369F-3BA0-4A73-BA1B-4410CB343818}" srcOrd="0" destOrd="0" presId="urn:microsoft.com/office/officeart/2008/layout/RadialCluster"/>
    <dgm:cxn modelId="{BCAEE538-77E5-41F4-A275-7B7A40C41D78}" type="presOf" srcId="{A1521033-26E2-46B5-A282-4802338064CD}" destId="{48FDE747-C851-4742-8DB1-44B5DDA0D43F}" srcOrd="0" destOrd="0" presId="urn:microsoft.com/office/officeart/2008/layout/RadialCluster"/>
    <dgm:cxn modelId="{347BE77A-586E-412F-8268-69D3F2919AAE}" type="presOf" srcId="{7E51540F-62DB-46A5-827C-E5FD9AF86B10}" destId="{7DF5B9C1-B4F7-4284-88FB-6ACA940C04A7}" srcOrd="0" destOrd="0" presId="urn:microsoft.com/office/officeart/2008/layout/RadialCluster"/>
    <dgm:cxn modelId="{C6F2634E-1CED-4AC0-A1DA-B812750FDFE5}" type="presOf" srcId="{57B194C9-9CC7-4E73-AE52-FD85821B6A81}" destId="{0EBCE73D-6EED-4832-8B47-6375D54AD37A}" srcOrd="0" destOrd="0" presId="urn:microsoft.com/office/officeart/2008/layout/RadialCluster"/>
    <dgm:cxn modelId="{558CE75E-8AF0-484C-9BC8-171F94CA470C}" type="presParOf" srcId="{48FDE747-C851-4742-8DB1-44B5DDA0D43F}" destId="{5C18AB80-646A-49C2-88C4-40DDB4E2B239}" srcOrd="0" destOrd="0" presId="urn:microsoft.com/office/officeart/2008/layout/RadialCluster"/>
    <dgm:cxn modelId="{18454BD0-5990-416A-A62E-B630E0BC477A}" type="presParOf" srcId="{5C18AB80-646A-49C2-88C4-40DDB4E2B239}" destId="{1BD604B9-E234-4CBA-A50E-0730162CA33C}" srcOrd="0" destOrd="0" presId="urn:microsoft.com/office/officeart/2008/layout/RadialCluster"/>
    <dgm:cxn modelId="{A43926D8-7D62-4000-BCB7-9665761A68E7}" type="presParOf" srcId="{5C18AB80-646A-49C2-88C4-40DDB4E2B239}" destId="{0EBCE73D-6EED-4832-8B47-6375D54AD37A}" srcOrd="1" destOrd="0" presId="urn:microsoft.com/office/officeart/2008/layout/RadialCluster"/>
    <dgm:cxn modelId="{30CEC88B-71B4-4075-A9FF-8314604B0FB0}" type="presParOf" srcId="{5C18AB80-646A-49C2-88C4-40DDB4E2B239}" destId="{7DF5B9C1-B4F7-4284-88FB-6ACA940C04A7}" srcOrd="2" destOrd="0" presId="urn:microsoft.com/office/officeart/2008/layout/RadialCluster"/>
    <dgm:cxn modelId="{8EC688BA-4F86-4F4B-BDF2-12DFCDDBF2E3}" type="presParOf" srcId="{5C18AB80-646A-49C2-88C4-40DDB4E2B239}" destId="{3731F3B9-969C-40F2-A93B-4FDC77A5F097}" srcOrd="3" destOrd="0" presId="urn:microsoft.com/office/officeart/2008/layout/RadialCluster"/>
    <dgm:cxn modelId="{48105B84-8C2E-45AE-AC7B-F0DC96E60D8D}" type="presParOf" srcId="{5C18AB80-646A-49C2-88C4-40DDB4E2B239}" destId="{0297816C-555F-477D-B46B-38246C133E02}" srcOrd="4" destOrd="0" presId="urn:microsoft.com/office/officeart/2008/layout/RadialCluster"/>
    <dgm:cxn modelId="{36A70C8E-8928-46EC-AC0C-E45A529E320E}" type="presParOf" srcId="{5C18AB80-646A-49C2-88C4-40DDB4E2B239}" destId="{01028337-BBD5-49E7-8F27-35153BACF15B}" srcOrd="5" destOrd="0" presId="urn:microsoft.com/office/officeart/2008/layout/RadialCluster"/>
    <dgm:cxn modelId="{11A2D923-6F4D-469B-9D53-CCBB60C1293C}" type="presParOf" srcId="{5C18AB80-646A-49C2-88C4-40DDB4E2B239}" destId="{D26E0D23-2B15-420D-B3F0-93D31D578971}" srcOrd="6" destOrd="0" presId="urn:microsoft.com/office/officeart/2008/layout/RadialCluster"/>
    <dgm:cxn modelId="{92FD2AB3-614D-46A3-B813-BF19D30A52C4}" type="presParOf" srcId="{5C18AB80-646A-49C2-88C4-40DDB4E2B239}" destId="{867C369F-3BA0-4A73-BA1B-4410CB343818}" srcOrd="7" destOrd="0" presId="urn:microsoft.com/office/officeart/2008/layout/RadialCluster"/>
    <dgm:cxn modelId="{897C755A-4DA0-4F48-AF17-B5BB47A27BD5}" type="presParOf" srcId="{5C18AB80-646A-49C2-88C4-40DDB4E2B239}" destId="{1106583D-D414-4D8F-AEB7-09FE0120E1EB}" srcOrd="8"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F79016-E532-4116-841C-22700BBFC0FD}"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IN"/>
        </a:p>
      </dgm:t>
    </dgm:pt>
    <dgm:pt modelId="{F53EC769-F8F1-4723-B2B7-3A20EB769459}">
      <dgm:prSet phldrT="[Text]"/>
      <dgm:spPr/>
      <dgm:t>
        <a:bodyPr/>
        <a:lstStyle/>
        <a:p>
          <a:r>
            <a:rPr lang="en-US" b="1" i="1" dirty="0"/>
            <a:t>Direction of exchange of information</a:t>
          </a:r>
          <a:endParaRPr lang="en-IN" dirty="0"/>
        </a:p>
      </dgm:t>
    </dgm:pt>
    <dgm:pt modelId="{7BBE4F70-DD7A-4FEA-A12C-6766AA7CC20C}" type="parTrans" cxnId="{A283078D-E4ED-43B1-91D7-6DEE46D0B5F8}">
      <dgm:prSet/>
      <dgm:spPr/>
      <dgm:t>
        <a:bodyPr/>
        <a:lstStyle/>
        <a:p>
          <a:endParaRPr lang="en-IN"/>
        </a:p>
      </dgm:t>
    </dgm:pt>
    <dgm:pt modelId="{E4CB866A-C89E-4EBB-AB62-C82166F5EE4C}" type="sibTrans" cxnId="{A283078D-E4ED-43B1-91D7-6DEE46D0B5F8}">
      <dgm:prSet/>
      <dgm:spPr/>
      <dgm:t>
        <a:bodyPr/>
        <a:lstStyle/>
        <a:p>
          <a:endParaRPr lang="en-IN"/>
        </a:p>
      </dgm:t>
    </dgm:pt>
    <dgm:pt modelId="{43EC7D86-509D-4572-ADF2-34D79F5386BA}">
      <dgm:prSet phldrT="[Text]"/>
      <dgm:spPr/>
      <dgm:t>
        <a:bodyPr/>
        <a:lstStyle/>
        <a:p>
          <a:r>
            <a:rPr lang="en-US" dirty="0">
              <a:solidFill>
                <a:schemeClr val="tx1"/>
              </a:solidFill>
            </a:rPr>
            <a:t>Simplex</a:t>
          </a:r>
          <a:endParaRPr lang="en-IN" dirty="0">
            <a:solidFill>
              <a:schemeClr val="tx1"/>
            </a:solidFill>
          </a:endParaRPr>
        </a:p>
      </dgm:t>
    </dgm:pt>
    <dgm:pt modelId="{69847221-80D1-477F-A7F0-CD3F503E711D}" type="parTrans" cxnId="{45840823-BE5B-469E-AF72-54EF547806D8}">
      <dgm:prSet/>
      <dgm:spPr/>
      <dgm:t>
        <a:bodyPr/>
        <a:lstStyle/>
        <a:p>
          <a:endParaRPr lang="en-IN"/>
        </a:p>
      </dgm:t>
    </dgm:pt>
    <dgm:pt modelId="{A21E6F54-AEF6-47A2-B8FD-C175899390D5}" type="sibTrans" cxnId="{45840823-BE5B-469E-AF72-54EF547806D8}">
      <dgm:prSet/>
      <dgm:spPr/>
      <dgm:t>
        <a:bodyPr/>
        <a:lstStyle/>
        <a:p>
          <a:endParaRPr lang="en-IN"/>
        </a:p>
      </dgm:t>
    </dgm:pt>
    <dgm:pt modelId="{913C2DE9-F686-48A7-AA22-C90BE5739F5F}">
      <dgm:prSet phldrT="[Text]"/>
      <dgm:spPr/>
      <dgm:t>
        <a:bodyPr/>
        <a:lstStyle/>
        <a:p>
          <a:r>
            <a:rPr lang="en-US" dirty="0">
              <a:solidFill>
                <a:schemeClr val="tx1"/>
              </a:solidFill>
            </a:rPr>
            <a:t>Full-Duplex</a:t>
          </a:r>
          <a:endParaRPr lang="en-IN" dirty="0">
            <a:solidFill>
              <a:schemeClr val="tx1"/>
            </a:solidFill>
          </a:endParaRPr>
        </a:p>
      </dgm:t>
    </dgm:pt>
    <dgm:pt modelId="{126287DE-B735-4644-A05C-05002277F867}" type="parTrans" cxnId="{0B5D81E1-5583-4FB5-96B0-EAA99F10AD0B}">
      <dgm:prSet/>
      <dgm:spPr/>
      <dgm:t>
        <a:bodyPr/>
        <a:lstStyle/>
        <a:p>
          <a:endParaRPr lang="en-IN"/>
        </a:p>
      </dgm:t>
    </dgm:pt>
    <dgm:pt modelId="{2729886D-1079-45D7-8252-8E98D3F0FADD}" type="sibTrans" cxnId="{0B5D81E1-5583-4FB5-96B0-EAA99F10AD0B}">
      <dgm:prSet/>
      <dgm:spPr/>
      <dgm:t>
        <a:bodyPr/>
        <a:lstStyle/>
        <a:p>
          <a:endParaRPr lang="en-IN"/>
        </a:p>
      </dgm:t>
    </dgm:pt>
    <dgm:pt modelId="{BFF13CB8-CF54-4DFC-80AA-A3B6DE47B232}">
      <dgm:prSet phldrT="[Text]"/>
      <dgm:spPr/>
      <dgm:t>
        <a:bodyPr/>
        <a:lstStyle/>
        <a:p>
          <a:r>
            <a:rPr lang="en-US" b="1" i="1" dirty="0"/>
            <a:t>Synchronization between the transmitter and the receiver</a:t>
          </a:r>
          <a:endParaRPr lang="en-IN" dirty="0"/>
        </a:p>
      </dgm:t>
    </dgm:pt>
    <dgm:pt modelId="{CC4660AE-5A86-43EA-A904-CF427B0DE5B8}" type="parTrans" cxnId="{D54BEBFF-32AE-4E67-9F11-DCCAACBF2B72}">
      <dgm:prSet/>
      <dgm:spPr/>
      <dgm:t>
        <a:bodyPr/>
        <a:lstStyle/>
        <a:p>
          <a:endParaRPr lang="en-IN"/>
        </a:p>
      </dgm:t>
    </dgm:pt>
    <dgm:pt modelId="{2B1DB01A-FB4F-45F2-9F64-8A40B3B7A4B5}" type="sibTrans" cxnId="{D54BEBFF-32AE-4E67-9F11-DCCAACBF2B72}">
      <dgm:prSet/>
      <dgm:spPr/>
      <dgm:t>
        <a:bodyPr/>
        <a:lstStyle/>
        <a:p>
          <a:endParaRPr lang="en-IN"/>
        </a:p>
      </dgm:t>
    </dgm:pt>
    <dgm:pt modelId="{1DBF9858-4A5F-4C53-84CD-9E06B98360B6}">
      <dgm:prSet phldrT="[Text]"/>
      <dgm:spPr/>
      <dgm:t>
        <a:bodyPr/>
        <a:lstStyle/>
        <a:p>
          <a:r>
            <a:rPr lang="en-US" dirty="0"/>
            <a:t>Synchronous</a:t>
          </a:r>
          <a:endParaRPr lang="en-IN" dirty="0"/>
        </a:p>
      </dgm:t>
    </dgm:pt>
    <dgm:pt modelId="{E609C5A7-6B42-428C-9DEC-B81F2EFC4994}" type="parTrans" cxnId="{B4CDB8C9-E918-4EFB-B02C-427C2C55E957}">
      <dgm:prSet/>
      <dgm:spPr/>
      <dgm:t>
        <a:bodyPr/>
        <a:lstStyle/>
        <a:p>
          <a:endParaRPr lang="en-IN"/>
        </a:p>
      </dgm:t>
    </dgm:pt>
    <dgm:pt modelId="{7E723791-5991-4552-B382-1A7EC8E45866}" type="sibTrans" cxnId="{B4CDB8C9-E918-4EFB-B02C-427C2C55E957}">
      <dgm:prSet/>
      <dgm:spPr/>
      <dgm:t>
        <a:bodyPr/>
        <a:lstStyle/>
        <a:p>
          <a:endParaRPr lang="en-IN"/>
        </a:p>
      </dgm:t>
    </dgm:pt>
    <dgm:pt modelId="{D58E86B2-F398-4866-BC9F-4588CB2DE227}">
      <dgm:prSet phldrT="[Text]"/>
      <dgm:spPr/>
      <dgm:t>
        <a:bodyPr/>
        <a:lstStyle/>
        <a:p>
          <a:r>
            <a:rPr lang="en-US" dirty="0"/>
            <a:t>Asynchronous</a:t>
          </a:r>
          <a:endParaRPr lang="en-IN" dirty="0"/>
        </a:p>
      </dgm:t>
    </dgm:pt>
    <dgm:pt modelId="{A92DFDB0-F576-4CFB-9820-84F9767240FD}" type="parTrans" cxnId="{60758D91-6BE5-43EA-99E0-1EB4E56D2266}">
      <dgm:prSet/>
      <dgm:spPr/>
      <dgm:t>
        <a:bodyPr/>
        <a:lstStyle/>
        <a:p>
          <a:endParaRPr lang="en-IN"/>
        </a:p>
      </dgm:t>
    </dgm:pt>
    <dgm:pt modelId="{BAADD3A6-A031-4274-B952-F7597A291171}" type="sibTrans" cxnId="{60758D91-6BE5-43EA-99E0-1EB4E56D2266}">
      <dgm:prSet/>
      <dgm:spPr/>
      <dgm:t>
        <a:bodyPr/>
        <a:lstStyle/>
        <a:p>
          <a:endParaRPr lang="en-IN"/>
        </a:p>
      </dgm:t>
    </dgm:pt>
    <dgm:pt modelId="{4C34F0A6-9304-4C91-8A34-50CD77250FBD}">
      <dgm:prSet phldrT="[Text]"/>
      <dgm:spPr/>
      <dgm:t>
        <a:bodyPr/>
        <a:lstStyle/>
        <a:p>
          <a:r>
            <a:rPr lang="en-US" b="1" i="1" dirty="0"/>
            <a:t>Number of bits sent simultaneously in the network</a:t>
          </a:r>
          <a:endParaRPr lang="en-IN" dirty="0"/>
        </a:p>
      </dgm:t>
    </dgm:pt>
    <dgm:pt modelId="{B9F4E6D8-4846-41EA-A059-D75C23CC00C1}" type="parTrans" cxnId="{E14AA385-A251-48E9-B6C2-DD78DC833F6A}">
      <dgm:prSet/>
      <dgm:spPr/>
      <dgm:t>
        <a:bodyPr/>
        <a:lstStyle/>
        <a:p>
          <a:endParaRPr lang="en-IN"/>
        </a:p>
      </dgm:t>
    </dgm:pt>
    <dgm:pt modelId="{0A4E51A0-DFA7-4EB3-9D52-D5DBFFEF8D6A}" type="sibTrans" cxnId="{E14AA385-A251-48E9-B6C2-DD78DC833F6A}">
      <dgm:prSet/>
      <dgm:spPr/>
      <dgm:t>
        <a:bodyPr/>
        <a:lstStyle/>
        <a:p>
          <a:endParaRPr lang="en-IN"/>
        </a:p>
      </dgm:t>
    </dgm:pt>
    <dgm:pt modelId="{CC9D0A92-2302-4F4A-9B07-1C5A3406107B}">
      <dgm:prSet phldrT="[Text]"/>
      <dgm:spPr/>
      <dgm:t>
        <a:bodyPr/>
        <a:lstStyle/>
        <a:p>
          <a:r>
            <a:rPr lang="en-US" dirty="0"/>
            <a:t>Serial</a:t>
          </a:r>
          <a:endParaRPr lang="en-IN" dirty="0"/>
        </a:p>
      </dgm:t>
    </dgm:pt>
    <dgm:pt modelId="{41DC391E-2141-4CE4-88E5-7395BC1164FB}" type="parTrans" cxnId="{F6A91580-4675-4A69-9E1F-9E6D9E852DFF}">
      <dgm:prSet/>
      <dgm:spPr/>
      <dgm:t>
        <a:bodyPr/>
        <a:lstStyle/>
        <a:p>
          <a:endParaRPr lang="en-IN"/>
        </a:p>
      </dgm:t>
    </dgm:pt>
    <dgm:pt modelId="{74C6FFE8-B835-4197-966C-BE75D66DFB20}" type="sibTrans" cxnId="{F6A91580-4675-4A69-9E1F-9E6D9E852DFF}">
      <dgm:prSet/>
      <dgm:spPr/>
      <dgm:t>
        <a:bodyPr/>
        <a:lstStyle/>
        <a:p>
          <a:endParaRPr lang="en-IN"/>
        </a:p>
      </dgm:t>
    </dgm:pt>
    <dgm:pt modelId="{49F4C01B-D1BB-4826-B2B1-0BA3115207A5}">
      <dgm:prSet phldrT="[Text]"/>
      <dgm:spPr/>
      <dgm:t>
        <a:bodyPr/>
        <a:lstStyle/>
        <a:p>
          <a:r>
            <a:rPr lang="en-US" dirty="0"/>
            <a:t>Parallel</a:t>
          </a:r>
          <a:endParaRPr lang="en-IN" dirty="0"/>
        </a:p>
      </dgm:t>
    </dgm:pt>
    <dgm:pt modelId="{681BE390-0D17-475A-ACC5-B0D180458240}" type="parTrans" cxnId="{3D94BFFD-113C-44B2-AF5E-466D25653132}">
      <dgm:prSet/>
      <dgm:spPr/>
      <dgm:t>
        <a:bodyPr/>
        <a:lstStyle/>
        <a:p>
          <a:endParaRPr lang="en-IN"/>
        </a:p>
      </dgm:t>
    </dgm:pt>
    <dgm:pt modelId="{257BE16A-E32C-4845-8672-0A3AD872765C}" type="sibTrans" cxnId="{3D94BFFD-113C-44B2-AF5E-466D25653132}">
      <dgm:prSet/>
      <dgm:spPr/>
      <dgm:t>
        <a:bodyPr/>
        <a:lstStyle/>
        <a:p>
          <a:endParaRPr lang="en-IN"/>
        </a:p>
      </dgm:t>
    </dgm:pt>
    <dgm:pt modelId="{A5E37A8B-71FF-4681-B737-F13E0264CA8A}">
      <dgm:prSet phldrT="[Text]"/>
      <dgm:spPr/>
      <dgm:t>
        <a:bodyPr/>
        <a:lstStyle/>
        <a:p>
          <a:r>
            <a:rPr lang="en-US" dirty="0">
              <a:solidFill>
                <a:schemeClr val="tx1"/>
              </a:solidFill>
            </a:rPr>
            <a:t>Half-Duplex</a:t>
          </a:r>
          <a:endParaRPr lang="en-IN" dirty="0">
            <a:solidFill>
              <a:schemeClr val="tx1"/>
            </a:solidFill>
          </a:endParaRPr>
        </a:p>
      </dgm:t>
    </dgm:pt>
    <dgm:pt modelId="{DE703729-013D-4151-B351-A2C3B5A332A9}" type="parTrans" cxnId="{F19968E6-6C27-483F-9F18-07A6DEC9850A}">
      <dgm:prSet/>
      <dgm:spPr/>
      <dgm:t>
        <a:bodyPr/>
        <a:lstStyle/>
        <a:p>
          <a:endParaRPr lang="en-IN"/>
        </a:p>
      </dgm:t>
    </dgm:pt>
    <dgm:pt modelId="{6F09803D-1F6B-47D4-81BB-C228E807C3BC}" type="sibTrans" cxnId="{F19968E6-6C27-483F-9F18-07A6DEC9850A}">
      <dgm:prSet/>
      <dgm:spPr/>
      <dgm:t>
        <a:bodyPr/>
        <a:lstStyle/>
        <a:p>
          <a:endParaRPr lang="en-IN"/>
        </a:p>
      </dgm:t>
    </dgm:pt>
    <dgm:pt modelId="{C18572A2-8CA6-4B56-A152-5CF1F8D60046}" type="pres">
      <dgm:prSet presAssocID="{DCF79016-E532-4116-841C-22700BBFC0FD}" presName="theList" presStyleCnt="0">
        <dgm:presLayoutVars>
          <dgm:dir/>
          <dgm:animLvl val="lvl"/>
          <dgm:resizeHandles val="exact"/>
        </dgm:presLayoutVars>
      </dgm:prSet>
      <dgm:spPr/>
      <dgm:t>
        <a:bodyPr/>
        <a:lstStyle/>
        <a:p>
          <a:endParaRPr lang="en-IN"/>
        </a:p>
      </dgm:t>
    </dgm:pt>
    <dgm:pt modelId="{EC8EFE2E-3AB3-41D7-BE6E-0694EA08340D}" type="pres">
      <dgm:prSet presAssocID="{F53EC769-F8F1-4723-B2B7-3A20EB769459}" presName="compNode" presStyleCnt="0"/>
      <dgm:spPr/>
    </dgm:pt>
    <dgm:pt modelId="{07982ACE-D6C2-4E4E-9CCF-20EBA4C850CF}" type="pres">
      <dgm:prSet presAssocID="{F53EC769-F8F1-4723-B2B7-3A20EB769459}" presName="aNode" presStyleLbl="bgShp" presStyleIdx="0" presStyleCnt="3"/>
      <dgm:spPr/>
      <dgm:t>
        <a:bodyPr/>
        <a:lstStyle/>
        <a:p>
          <a:endParaRPr lang="en-IN"/>
        </a:p>
      </dgm:t>
    </dgm:pt>
    <dgm:pt modelId="{BF3CF703-3C15-4B8B-9231-647192851AC4}" type="pres">
      <dgm:prSet presAssocID="{F53EC769-F8F1-4723-B2B7-3A20EB769459}" presName="textNode" presStyleLbl="bgShp" presStyleIdx="0" presStyleCnt="3"/>
      <dgm:spPr/>
      <dgm:t>
        <a:bodyPr/>
        <a:lstStyle/>
        <a:p>
          <a:endParaRPr lang="en-IN"/>
        </a:p>
      </dgm:t>
    </dgm:pt>
    <dgm:pt modelId="{F7F322BE-93DC-4567-BF2B-E7A2EACB0CD2}" type="pres">
      <dgm:prSet presAssocID="{F53EC769-F8F1-4723-B2B7-3A20EB769459}" presName="compChildNode" presStyleCnt="0"/>
      <dgm:spPr/>
    </dgm:pt>
    <dgm:pt modelId="{F2E19A88-F38E-4B41-9BB2-00BB9D6E125E}" type="pres">
      <dgm:prSet presAssocID="{F53EC769-F8F1-4723-B2B7-3A20EB769459}" presName="theInnerList" presStyleCnt="0"/>
      <dgm:spPr/>
    </dgm:pt>
    <dgm:pt modelId="{5FAA962F-2CB9-4732-98E2-CD417BBFE725}" type="pres">
      <dgm:prSet presAssocID="{43EC7D86-509D-4572-ADF2-34D79F5386BA}" presName="childNode" presStyleLbl="node1" presStyleIdx="0" presStyleCnt="7">
        <dgm:presLayoutVars>
          <dgm:bulletEnabled val="1"/>
        </dgm:presLayoutVars>
      </dgm:prSet>
      <dgm:spPr/>
      <dgm:t>
        <a:bodyPr/>
        <a:lstStyle/>
        <a:p>
          <a:endParaRPr lang="en-IN"/>
        </a:p>
      </dgm:t>
    </dgm:pt>
    <dgm:pt modelId="{D03A0D51-622D-4328-8C72-C8AA41AFBB8B}" type="pres">
      <dgm:prSet presAssocID="{43EC7D86-509D-4572-ADF2-34D79F5386BA}" presName="aSpace2" presStyleCnt="0"/>
      <dgm:spPr/>
    </dgm:pt>
    <dgm:pt modelId="{D679F36B-3CE1-4272-B577-9B059392217C}" type="pres">
      <dgm:prSet presAssocID="{A5E37A8B-71FF-4681-B737-F13E0264CA8A}" presName="childNode" presStyleLbl="node1" presStyleIdx="1" presStyleCnt="7">
        <dgm:presLayoutVars>
          <dgm:bulletEnabled val="1"/>
        </dgm:presLayoutVars>
      </dgm:prSet>
      <dgm:spPr/>
      <dgm:t>
        <a:bodyPr/>
        <a:lstStyle/>
        <a:p>
          <a:endParaRPr lang="en-IN"/>
        </a:p>
      </dgm:t>
    </dgm:pt>
    <dgm:pt modelId="{CD34E26A-DBF6-4D40-96AF-05BD9B9026A2}" type="pres">
      <dgm:prSet presAssocID="{A5E37A8B-71FF-4681-B737-F13E0264CA8A}" presName="aSpace2" presStyleCnt="0"/>
      <dgm:spPr/>
    </dgm:pt>
    <dgm:pt modelId="{0E51D9E8-688A-42EA-B98F-4C1E8CD1E09C}" type="pres">
      <dgm:prSet presAssocID="{913C2DE9-F686-48A7-AA22-C90BE5739F5F}" presName="childNode" presStyleLbl="node1" presStyleIdx="2" presStyleCnt="7">
        <dgm:presLayoutVars>
          <dgm:bulletEnabled val="1"/>
        </dgm:presLayoutVars>
      </dgm:prSet>
      <dgm:spPr/>
      <dgm:t>
        <a:bodyPr/>
        <a:lstStyle/>
        <a:p>
          <a:endParaRPr lang="en-IN"/>
        </a:p>
      </dgm:t>
    </dgm:pt>
    <dgm:pt modelId="{E0C742A9-34E6-4758-BA48-5828C974B3B3}" type="pres">
      <dgm:prSet presAssocID="{F53EC769-F8F1-4723-B2B7-3A20EB769459}" presName="aSpace" presStyleCnt="0"/>
      <dgm:spPr/>
    </dgm:pt>
    <dgm:pt modelId="{9CEAC536-61C5-491D-BDC0-EAAB9FB70EE8}" type="pres">
      <dgm:prSet presAssocID="{BFF13CB8-CF54-4DFC-80AA-A3B6DE47B232}" presName="compNode" presStyleCnt="0"/>
      <dgm:spPr/>
    </dgm:pt>
    <dgm:pt modelId="{6D4B881A-5EA4-4FC8-9688-10DA8C1F870B}" type="pres">
      <dgm:prSet presAssocID="{BFF13CB8-CF54-4DFC-80AA-A3B6DE47B232}" presName="aNode" presStyleLbl="bgShp" presStyleIdx="1" presStyleCnt="3"/>
      <dgm:spPr/>
      <dgm:t>
        <a:bodyPr/>
        <a:lstStyle/>
        <a:p>
          <a:endParaRPr lang="en-IN"/>
        </a:p>
      </dgm:t>
    </dgm:pt>
    <dgm:pt modelId="{29A7A0AD-6F46-41E5-9E2F-51E4C05729D0}" type="pres">
      <dgm:prSet presAssocID="{BFF13CB8-CF54-4DFC-80AA-A3B6DE47B232}" presName="textNode" presStyleLbl="bgShp" presStyleIdx="1" presStyleCnt="3"/>
      <dgm:spPr/>
      <dgm:t>
        <a:bodyPr/>
        <a:lstStyle/>
        <a:p>
          <a:endParaRPr lang="en-IN"/>
        </a:p>
      </dgm:t>
    </dgm:pt>
    <dgm:pt modelId="{B9DF48CF-A6DE-4DB1-A0C5-1447829C9D57}" type="pres">
      <dgm:prSet presAssocID="{BFF13CB8-CF54-4DFC-80AA-A3B6DE47B232}" presName="compChildNode" presStyleCnt="0"/>
      <dgm:spPr/>
    </dgm:pt>
    <dgm:pt modelId="{7C373BF7-4DFB-47CE-AAD6-5DD208C499D8}" type="pres">
      <dgm:prSet presAssocID="{BFF13CB8-CF54-4DFC-80AA-A3B6DE47B232}" presName="theInnerList" presStyleCnt="0"/>
      <dgm:spPr/>
    </dgm:pt>
    <dgm:pt modelId="{3357AC61-F3F1-474D-91DA-8954D722EBE3}" type="pres">
      <dgm:prSet presAssocID="{1DBF9858-4A5F-4C53-84CD-9E06B98360B6}" presName="childNode" presStyleLbl="node1" presStyleIdx="3" presStyleCnt="7">
        <dgm:presLayoutVars>
          <dgm:bulletEnabled val="1"/>
        </dgm:presLayoutVars>
      </dgm:prSet>
      <dgm:spPr/>
      <dgm:t>
        <a:bodyPr/>
        <a:lstStyle/>
        <a:p>
          <a:endParaRPr lang="en-IN"/>
        </a:p>
      </dgm:t>
    </dgm:pt>
    <dgm:pt modelId="{6590B164-6A01-483E-A7E0-1044F6892587}" type="pres">
      <dgm:prSet presAssocID="{1DBF9858-4A5F-4C53-84CD-9E06B98360B6}" presName="aSpace2" presStyleCnt="0"/>
      <dgm:spPr/>
    </dgm:pt>
    <dgm:pt modelId="{3E12BBC7-EA1C-461C-89AC-81524D669CD2}" type="pres">
      <dgm:prSet presAssocID="{D58E86B2-F398-4866-BC9F-4588CB2DE227}" presName="childNode" presStyleLbl="node1" presStyleIdx="4" presStyleCnt="7">
        <dgm:presLayoutVars>
          <dgm:bulletEnabled val="1"/>
        </dgm:presLayoutVars>
      </dgm:prSet>
      <dgm:spPr/>
      <dgm:t>
        <a:bodyPr/>
        <a:lstStyle/>
        <a:p>
          <a:endParaRPr lang="en-IN"/>
        </a:p>
      </dgm:t>
    </dgm:pt>
    <dgm:pt modelId="{F6887D86-7362-490D-9B57-87D1EA6CB411}" type="pres">
      <dgm:prSet presAssocID="{BFF13CB8-CF54-4DFC-80AA-A3B6DE47B232}" presName="aSpace" presStyleCnt="0"/>
      <dgm:spPr/>
    </dgm:pt>
    <dgm:pt modelId="{40EA6174-1431-4BF3-AADD-3CAC0CE9A113}" type="pres">
      <dgm:prSet presAssocID="{4C34F0A6-9304-4C91-8A34-50CD77250FBD}" presName="compNode" presStyleCnt="0"/>
      <dgm:spPr/>
    </dgm:pt>
    <dgm:pt modelId="{3F4A460A-2544-4A9C-B3E8-98C85691996B}" type="pres">
      <dgm:prSet presAssocID="{4C34F0A6-9304-4C91-8A34-50CD77250FBD}" presName="aNode" presStyleLbl="bgShp" presStyleIdx="2" presStyleCnt="3"/>
      <dgm:spPr/>
      <dgm:t>
        <a:bodyPr/>
        <a:lstStyle/>
        <a:p>
          <a:endParaRPr lang="en-IN"/>
        </a:p>
      </dgm:t>
    </dgm:pt>
    <dgm:pt modelId="{1752A756-9A25-4E0D-BA13-94942DFDBFB3}" type="pres">
      <dgm:prSet presAssocID="{4C34F0A6-9304-4C91-8A34-50CD77250FBD}" presName="textNode" presStyleLbl="bgShp" presStyleIdx="2" presStyleCnt="3"/>
      <dgm:spPr/>
      <dgm:t>
        <a:bodyPr/>
        <a:lstStyle/>
        <a:p>
          <a:endParaRPr lang="en-IN"/>
        </a:p>
      </dgm:t>
    </dgm:pt>
    <dgm:pt modelId="{03BDB8C2-1876-4222-9A86-E9354599837D}" type="pres">
      <dgm:prSet presAssocID="{4C34F0A6-9304-4C91-8A34-50CD77250FBD}" presName="compChildNode" presStyleCnt="0"/>
      <dgm:spPr/>
    </dgm:pt>
    <dgm:pt modelId="{CE1A5B87-8805-4FCC-9785-974F076479E2}" type="pres">
      <dgm:prSet presAssocID="{4C34F0A6-9304-4C91-8A34-50CD77250FBD}" presName="theInnerList" presStyleCnt="0"/>
      <dgm:spPr/>
    </dgm:pt>
    <dgm:pt modelId="{97748ABC-A713-4BBD-936B-403EABB8F710}" type="pres">
      <dgm:prSet presAssocID="{CC9D0A92-2302-4F4A-9B07-1C5A3406107B}" presName="childNode" presStyleLbl="node1" presStyleIdx="5" presStyleCnt="7">
        <dgm:presLayoutVars>
          <dgm:bulletEnabled val="1"/>
        </dgm:presLayoutVars>
      </dgm:prSet>
      <dgm:spPr/>
      <dgm:t>
        <a:bodyPr/>
        <a:lstStyle/>
        <a:p>
          <a:endParaRPr lang="en-IN"/>
        </a:p>
      </dgm:t>
    </dgm:pt>
    <dgm:pt modelId="{2216E221-7A05-4690-9851-A5864AD82412}" type="pres">
      <dgm:prSet presAssocID="{CC9D0A92-2302-4F4A-9B07-1C5A3406107B}" presName="aSpace2" presStyleCnt="0"/>
      <dgm:spPr/>
    </dgm:pt>
    <dgm:pt modelId="{34830B85-A307-4ED4-A48E-87AA9E62623F}" type="pres">
      <dgm:prSet presAssocID="{49F4C01B-D1BB-4826-B2B1-0BA3115207A5}" presName="childNode" presStyleLbl="node1" presStyleIdx="6" presStyleCnt="7">
        <dgm:presLayoutVars>
          <dgm:bulletEnabled val="1"/>
        </dgm:presLayoutVars>
      </dgm:prSet>
      <dgm:spPr/>
      <dgm:t>
        <a:bodyPr/>
        <a:lstStyle/>
        <a:p>
          <a:endParaRPr lang="en-IN"/>
        </a:p>
      </dgm:t>
    </dgm:pt>
  </dgm:ptLst>
  <dgm:cxnLst>
    <dgm:cxn modelId="{F6D9867B-0B19-49A2-9307-4FDDFD6DE2C1}" type="presOf" srcId="{1DBF9858-4A5F-4C53-84CD-9E06B98360B6}" destId="{3357AC61-F3F1-474D-91DA-8954D722EBE3}" srcOrd="0" destOrd="0" presId="urn:microsoft.com/office/officeart/2005/8/layout/lProcess2"/>
    <dgm:cxn modelId="{D54BEBFF-32AE-4E67-9F11-DCCAACBF2B72}" srcId="{DCF79016-E532-4116-841C-22700BBFC0FD}" destId="{BFF13CB8-CF54-4DFC-80AA-A3B6DE47B232}" srcOrd="1" destOrd="0" parTransId="{CC4660AE-5A86-43EA-A904-CF427B0DE5B8}" sibTransId="{2B1DB01A-FB4F-45F2-9F64-8A40B3B7A4B5}"/>
    <dgm:cxn modelId="{A283078D-E4ED-43B1-91D7-6DEE46D0B5F8}" srcId="{DCF79016-E532-4116-841C-22700BBFC0FD}" destId="{F53EC769-F8F1-4723-B2B7-3A20EB769459}" srcOrd="0" destOrd="0" parTransId="{7BBE4F70-DD7A-4FEA-A12C-6766AA7CC20C}" sibTransId="{E4CB866A-C89E-4EBB-AB62-C82166F5EE4C}"/>
    <dgm:cxn modelId="{58FBFF57-1687-4F9C-B78A-EBA1F51AD8FB}" type="presOf" srcId="{D58E86B2-F398-4866-BC9F-4588CB2DE227}" destId="{3E12BBC7-EA1C-461C-89AC-81524D669CD2}" srcOrd="0" destOrd="0" presId="urn:microsoft.com/office/officeart/2005/8/layout/lProcess2"/>
    <dgm:cxn modelId="{DD727D07-9312-43D2-A79F-D96EEA99EA66}" type="presOf" srcId="{CC9D0A92-2302-4F4A-9B07-1C5A3406107B}" destId="{97748ABC-A713-4BBD-936B-403EABB8F710}" srcOrd="0" destOrd="0" presId="urn:microsoft.com/office/officeart/2005/8/layout/lProcess2"/>
    <dgm:cxn modelId="{23D993F1-921B-482F-B864-A4A5B29849E1}" type="presOf" srcId="{BFF13CB8-CF54-4DFC-80AA-A3B6DE47B232}" destId="{6D4B881A-5EA4-4FC8-9688-10DA8C1F870B}" srcOrd="0" destOrd="0" presId="urn:microsoft.com/office/officeart/2005/8/layout/lProcess2"/>
    <dgm:cxn modelId="{0B5D81E1-5583-4FB5-96B0-EAA99F10AD0B}" srcId="{F53EC769-F8F1-4723-B2B7-3A20EB769459}" destId="{913C2DE9-F686-48A7-AA22-C90BE5739F5F}" srcOrd="2" destOrd="0" parTransId="{126287DE-B735-4644-A05C-05002277F867}" sibTransId="{2729886D-1079-45D7-8252-8E98D3F0FADD}"/>
    <dgm:cxn modelId="{0F91FA22-336B-4B9F-9F15-6387E38F87A2}" type="presOf" srcId="{F53EC769-F8F1-4723-B2B7-3A20EB769459}" destId="{07982ACE-D6C2-4E4E-9CCF-20EBA4C850CF}" srcOrd="0" destOrd="0" presId="urn:microsoft.com/office/officeart/2005/8/layout/lProcess2"/>
    <dgm:cxn modelId="{45840823-BE5B-469E-AF72-54EF547806D8}" srcId="{F53EC769-F8F1-4723-B2B7-3A20EB769459}" destId="{43EC7D86-509D-4572-ADF2-34D79F5386BA}" srcOrd="0" destOrd="0" parTransId="{69847221-80D1-477F-A7F0-CD3F503E711D}" sibTransId="{A21E6F54-AEF6-47A2-B8FD-C175899390D5}"/>
    <dgm:cxn modelId="{3D94BFFD-113C-44B2-AF5E-466D25653132}" srcId="{4C34F0A6-9304-4C91-8A34-50CD77250FBD}" destId="{49F4C01B-D1BB-4826-B2B1-0BA3115207A5}" srcOrd="1" destOrd="0" parTransId="{681BE390-0D17-475A-ACC5-B0D180458240}" sibTransId="{257BE16A-E32C-4845-8672-0A3AD872765C}"/>
    <dgm:cxn modelId="{BBDC3D66-60D6-4E56-BAC1-503504EBF471}" type="presOf" srcId="{4C34F0A6-9304-4C91-8A34-50CD77250FBD}" destId="{3F4A460A-2544-4A9C-B3E8-98C85691996B}" srcOrd="0" destOrd="0" presId="urn:microsoft.com/office/officeart/2005/8/layout/lProcess2"/>
    <dgm:cxn modelId="{29E4BEE9-C424-4BE7-8754-078CFC7783F9}" type="presOf" srcId="{A5E37A8B-71FF-4681-B737-F13E0264CA8A}" destId="{D679F36B-3CE1-4272-B577-9B059392217C}" srcOrd="0" destOrd="0" presId="urn:microsoft.com/office/officeart/2005/8/layout/lProcess2"/>
    <dgm:cxn modelId="{4561AA4E-C642-4E42-BC99-9F6BA3DA69FB}" type="presOf" srcId="{BFF13CB8-CF54-4DFC-80AA-A3B6DE47B232}" destId="{29A7A0AD-6F46-41E5-9E2F-51E4C05729D0}" srcOrd="1" destOrd="0" presId="urn:microsoft.com/office/officeart/2005/8/layout/lProcess2"/>
    <dgm:cxn modelId="{E14AA385-A251-48E9-B6C2-DD78DC833F6A}" srcId="{DCF79016-E532-4116-841C-22700BBFC0FD}" destId="{4C34F0A6-9304-4C91-8A34-50CD77250FBD}" srcOrd="2" destOrd="0" parTransId="{B9F4E6D8-4846-41EA-A059-D75C23CC00C1}" sibTransId="{0A4E51A0-DFA7-4EB3-9D52-D5DBFFEF8D6A}"/>
    <dgm:cxn modelId="{F19968E6-6C27-483F-9F18-07A6DEC9850A}" srcId="{F53EC769-F8F1-4723-B2B7-3A20EB769459}" destId="{A5E37A8B-71FF-4681-B737-F13E0264CA8A}" srcOrd="1" destOrd="0" parTransId="{DE703729-013D-4151-B351-A2C3B5A332A9}" sibTransId="{6F09803D-1F6B-47D4-81BB-C228E807C3BC}"/>
    <dgm:cxn modelId="{F6A91580-4675-4A69-9E1F-9E6D9E852DFF}" srcId="{4C34F0A6-9304-4C91-8A34-50CD77250FBD}" destId="{CC9D0A92-2302-4F4A-9B07-1C5A3406107B}" srcOrd="0" destOrd="0" parTransId="{41DC391E-2141-4CE4-88E5-7395BC1164FB}" sibTransId="{74C6FFE8-B835-4197-966C-BE75D66DFB20}"/>
    <dgm:cxn modelId="{FC992A87-E289-4CEE-8E0B-F17C1BB2541F}" type="presOf" srcId="{49F4C01B-D1BB-4826-B2B1-0BA3115207A5}" destId="{34830B85-A307-4ED4-A48E-87AA9E62623F}" srcOrd="0" destOrd="0" presId="urn:microsoft.com/office/officeart/2005/8/layout/lProcess2"/>
    <dgm:cxn modelId="{1D2AE2AB-2B6E-4304-A1AE-A3B39CDFC4A9}" type="presOf" srcId="{913C2DE9-F686-48A7-AA22-C90BE5739F5F}" destId="{0E51D9E8-688A-42EA-B98F-4C1E8CD1E09C}" srcOrd="0" destOrd="0" presId="urn:microsoft.com/office/officeart/2005/8/layout/lProcess2"/>
    <dgm:cxn modelId="{60758D91-6BE5-43EA-99E0-1EB4E56D2266}" srcId="{BFF13CB8-CF54-4DFC-80AA-A3B6DE47B232}" destId="{D58E86B2-F398-4866-BC9F-4588CB2DE227}" srcOrd="1" destOrd="0" parTransId="{A92DFDB0-F576-4CFB-9820-84F9767240FD}" sibTransId="{BAADD3A6-A031-4274-B952-F7597A291171}"/>
    <dgm:cxn modelId="{211FAABA-A80E-4A54-98FD-9BA43BF551C1}" type="presOf" srcId="{43EC7D86-509D-4572-ADF2-34D79F5386BA}" destId="{5FAA962F-2CB9-4732-98E2-CD417BBFE725}" srcOrd="0" destOrd="0" presId="urn:microsoft.com/office/officeart/2005/8/layout/lProcess2"/>
    <dgm:cxn modelId="{9E128A1F-5CDB-4366-9BDF-C50E5CC879F0}" type="presOf" srcId="{F53EC769-F8F1-4723-B2B7-3A20EB769459}" destId="{BF3CF703-3C15-4B8B-9231-647192851AC4}" srcOrd="1" destOrd="0" presId="urn:microsoft.com/office/officeart/2005/8/layout/lProcess2"/>
    <dgm:cxn modelId="{FE266B8A-6922-47B7-A208-E88B53236B01}" type="presOf" srcId="{DCF79016-E532-4116-841C-22700BBFC0FD}" destId="{C18572A2-8CA6-4B56-A152-5CF1F8D60046}" srcOrd="0" destOrd="0" presId="urn:microsoft.com/office/officeart/2005/8/layout/lProcess2"/>
    <dgm:cxn modelId="{BB293C4D-B739-4211-AD90-14A818AA2767}" type="presOf" srcId="{4C34F0A6-9304-4C91-8A34-50CD77250FBD}" destId="{1752A756-9A25-4E0D-BA13-94942DFDBFB3}" srcOrd="1" destOrd="0" presId="urn:microsoft.com/office/officeart/2005/8/layout/lProcess2"/>
    <dgm:cxn modelId="{B4CDB8C9-E918-4EFB-B02C-427C2C55E957}" srcId="{BFF13CB8-CF54-4DFC-80AA-A3B6DE47B232}" destId="{1DBF9858-4A5F-4C53-84CD-9E06B98360B6}" srcOrd="0" destOrd="0" parTransId="{E609C5A7-6B42-428C-9DEC-B81F2EFC4994}" sibTransId="{7E723791-5991-4552-B382-1A7EC8E45866}"/>
    <dgm:cxn modelId="{D2AE60EF-B4FA-4662-9215-0A5F69E8C46C}" type="presParOf" srcId="{C18572A2-8CA6-4B56-A152-5CF1F8D60046}" destId="{EC8EFE2E-3AB3-41D7-BE6E-0694EA08340D}" srcOrd="0" destOrd="0" presId="urn:microsoft.com/office/officeart/2005/8/layout/lProcess2"/>
    <dgm:cxn modelId="{593395FF-F5D2-429F-8ADA-F066D7ED0800}" type="presParOf" srcId="{EC8EFE2E-3AB3-41D7-BE6E-0694EA08340D}" destId="{07982ACE-D6C2-4E4E-9CCF-20EBA4C850CF}" srcOrd="0" destOrd="0" presId="urn:microsoft.com/office/officeart/2005/8/layout/lProcess2"/>
    <dgm:cxn modelId="{5900B335-921F-47AE-9900-336D3A917C8E}" type="presParOf" srcId="{EC8EFE2E-3AB3-41D7-BE6E-0694EA08340D}" destId="{BF3CF703-3C15-4B8B-9231-647192851AC4}" srcOrd="1" destOrd="0" presId="urn:microsoft.com/office/officeart/2005/8/layout/lProcess2"/>
    <dgm:cxn modelId="{A186A087-65F0-48C4-BD1A-16AC5EDF27B6}" type="presParOf" srcId="{EC8EFE2E-3AB3-41D7-BE6E-0694EA08340D}" destId="{F7F322BE-93DC-4567-BF2B-E7A2EACB0CD2}" srcOrd="2" destOrd="0" presId="urn:microsoft.com/office/officeart/2005/8/layout/lProcess2"/>
    <dgm:cxn modelId="{B299C1DE-91BA-4696-BE39-C01A2B51184E}" type="presParOf" srcId="{F7F322BE-93DC-4567-BF2B-E7A2EACB0CD2}" destId="{F2E19A88-F38E-4B41-9BB2-00BB9D6E125E}" srcOrd="0" destOrd="0" presId="urn:microsoft.com/office/officeart/2005/8/layout/lProcess2"/>
    <dgm:cxn modelId="{0B864D0D-C029-4D8F-9C92-7E52FD175769}" type="presParOf" srcId="{F2E19A88-F38E-4B41-9BB2-00BB9D6E125E}" destId="{5FAA962F-2CB9-4732-98E2-CD417BBFE725}" srcOrd="0" destOrd="0" presId="urn:microsoft.com/office/officeart/2005/8/layout/lProcess2"/>
    <dgm:cxn modelId="{F13A8FA2-7089-4048-92A2-C116AE37A42A}" type="presParOf" srcId="{F2E19A88-F38E-4B41-9BB2-00BB9D6E125E}" destId="{D03A0D51-622D-4328-8C72-C8AA41AFBB8B}" srcOrd="1" destOrd="0" presId="urn:microsoft.com/office/officeart/2005/8/layout/lProcess2"/>
    <dgm:cxn modelId="{1FA08CBA-5A43-497C-B476-E27DBD721750}" type="presParOf" srcId="{F2E19A88-F38E-4B41-9BB2-00BB9D6E125E}" destId="{D679F36B-3CE1-4272-B577-9B059392217C}" srcOrd="2" destOrd="0" presId="urn:microsoft.com/office/officeart/2005/8/layout/lProcess2"/>
    <dgm:cxn modelId="{549E4EBA-4FD7-49AE-8CF5-48FB58D21882}" type="presParOf" srcId="{F2E19A88-F38E-4B41-9BB2-00BB9D6E125E}" destId="{CD34E26A-DBF6-4D40-96AF-05BD9B9026A2}" srcOrd="3" destOrd="0" presId="urn:microsoft.com/office/officeart/2005/8/layout/lProcess2"/>
    <dgm:cxn modelId="{6F146A28-A07B-4830-9181-4D05F152A168}" type="presParOf" srcId="{F2E19A88-F38E-4B41-9BB2-00BB9D6E125E}" destId="{0E51D9E8-688A-42EA-B98F-4C1E8CD1E09C}" srcOrd="4" destOrd="0" presId="urn:microsoft.com/office/officeart/2005/8/layout/lProcess2"/>
    <dgm:cxn modelId="{D32F5CEB-252B-451C-8487-C6D3DDEE5CFA}" type="presParOf" srcId="{C18572A2-8CA6-4B56-A152-5CF1F8D60046}" destId="{E0C742A9-34E6-4758-BA48-5828C974B3B3}" srcOrd="1" destOrd="0" presId="urn:microsoft.com/office/officeart/2005/8/layout/lProcess2"/>
    <dgm:cxn modelId="{E723F287-3940-4ADB-A44A-EC5B3020E713}" type="presParOf" srcId="{C18572A2-8CA6-4B56-A152-5CF1F8D60046}" destId="{9CEAC536-61C5-491D-BDC0-EAAB9FB70EE8}" srcOrd="2" destOrd="0" presId="urn:microsoft.com/office/officeart/2005/8/layout/lProcess2"/>
    <dgm:cxn modelId="{4B20F104-9E57-4553-8A87-487024D89647}" type="presParOf" srcId="{9CEAC536-61C5-491D-BDC0-EAAB9FB70EE8}" destId="{6D4B881A-5EA4-4FC8-9688-10DA8C1F870B}" srcOrd="0" destOrd="0" presId="urn:microsoft.com/office/officeart/2005/8/layout/lProcess2"/>
    <dgm:cxn modelId="{31E71A2F-8E64-4F97-B433-7151C87F7E59}" type="presParOf" srcId="{9CEAC536-61C5-491D-BDC0-EAAB9FB70EE8}" destId="{29A7A0AD-6F46-41E5-9E2F-51E4C05729D0}" srcOrd="1" destOrd="0" presId="urn:microsoft.com/office/officeart/2005/8/layout/lProcess2"/>
    <dgm:cxn modelId="{10F67B02-B06C-4668-ABA3-DC593D2AAEFE}" type="presParOf" srcId="{9CEAC536-61C5-491D-BDC0-EAAB9FB70EE8}" destId="{B9DF48CF-A6DE-4DB1-A0C5-1447829C9D57}" srcOrd="2" destOrd="0" presId="urn:microsoft.com/office/officeart/2005/8/layout/lProcess2"/>
    <dgm:cxn modelId="{781AF290-CE61-4EAF-8A1E-DDCEB8E41A7A}" type="presParOf" srcId="{B9DF48CF-A6DE-4DB1-A0C5-1447829C9D57}" destId="{7C373BF7-4DFB-47CE-AAD6-5DD208C499D8}" srcOrd="0" destOrd="0" presId="urn:microsoft.com/office/officeart/2005/8/layout/lProcess2"/>
    <dgm:cxn modelId="{4050FDF5-7F89-471B-8ECF-F7E1559A80D8}" type="presParOf" srcId="{7C373BF7-4DFB-47CE-AAD6-5DD208C499D8}" destId="{3357AC61-F3F1-474D-91DA-8954D722EBE3}" srcOrd="0" destOrd="0" presId="urn:microsoft.com/office/officeart/2005/8/layout/lProcess2"/>
    <dgm:cxn modelId="{303EF013-646C-4AAB-9A18-130C5338D697}" type="presParOf" srcId="{7C373BF7-4DFB-47CE-AAD6-5DD208C499D8}" destId="{6590B164-6A01-483E-A7E0-1044F6892587}" srcOrd="1" destOrd="0" presId="urn:microsoft.com/office/officeart/2005/8/layout/lProcess2"/>
    <dgm:cxn modelId="{856B0522-D87E-405E-9BBD-E25AF63F8173}" type="presParOf" srcId="{7C373BF7-4DFB-47CE-AAD6-5DD208C499D8}" destId="{3E12BBC7-EA1C-461C-89AC-81524D669CD2}" srcOrd="2" destOrd="0" presId="urn:microsoft.com/office/officeart/2005/8/layout/lProcess2"/>
    <dgm:cxn modelId="{A62BF8A7-B8A6-4D1F-BE36-BDAB557CE831}" type="presParOf" srcId="{C18572A2-8CA6-4B56-A152-5CF1F8D60046}" destId="{F6887D86-7362-490D-9B57-87D1EA6CB411}" srcOrd="3" destOrd="0" presId="urn:microsoft.com/office/officeart/2005/8/layout/lProcess2"/>
    <dgm:cxn modelId="{BEE24A7A-BFD1-4C9D-A868-5DC81F2B6871}" type="presParOf" srcId="{C18572A2-8CA6-4B56-A152-5CF1F8D60046}" destId="{40EA6174-1431-4BF3-AADD-3CAC0CE9A113}" srcOrd="4" destOrd="0" presId="urn:microsoft.com/office/officeart/2005/8/layout/lProcess2"/>
    <dgm:cxn modelId="{51B740DF-70F2-4ADE-AC13-1B0248F4E9C2}" type="presParOf" srcId="{40EA6174-1431-4BF3-AADD-3CAC0CE9A113}" destId="{3F4A460A-2544-4A9C-B3E8-98C85691996B}" srcOrd="0" destOrd="0" presId="urn:microsoft.com/office/officeart/2005/8/layout/lProcess2"/>
    <dgm:cxn modelId="{D82824DB-0F24-4C4B-BBF5-2A821282FC26}" type="presParOf" srcId="{40EA6174-1431-4BF3-AADD-3CAC0CE9A113}" destId="{1752A756-9A25-4E0D-BA13-94942DFDBFB3}" srcOrd="1" destOrd="0" presId="urn:microsoft.com/office/officeart/2005/8/layout/lProcess2"/>
    <dgm:cxn modelId="{354110B0-FBAC-436E-AE94-3A10C9B65D69}" type="presParOf" srcId="{40EA6174-1431-4BF3-AADD-3CAC0CE9A113}" destId="{03BDB8C2-1876-4222-9A86-E9354599837D}" srcOrd="2" destOrd="0" presId="urn:microsoft.com/office/officeart/2005/8/layout/lProcess2"/>
    <dgm:cxn modelId="{D983AF2E-9AD7-4803-A0ED-0B4D611F4E55}" type="presParOf" srcId="{03BDB8C2-1876-4222-9A86-E9354599837D}" destId="{CE1A5B87-8805-4FCC-9785-974F076479E2}" srcOrd="0" destOrd="0" presId="urn:microsoft.com/office/officeart/2005/8/layout/lProcess2"/>
    <dgm:cxn modelId="{7AFACDB6-7666-4ACE-B651-AC22B98103B9}" type="presParOf" srcId="{CE1A5B87-8805-4FCC-9785-974F076479E2}" destId="{97748ABC-A713-4BBD-936B-403EABB8F710}" srcOrd="0" destOrd="0" presId="urn:microsoft.com/office/officeart/2005/8/layout/lProcess2"/>
    <dgm:cxn modelId="{1A41E8A7-6873-4F77-9E57-15603BBBF2F9}" type="presParOf" srcId="{CE1A5B87-8805-4FCC-9785-974F076479E2}" destId="{2216E221-7A05-4690-9851-A5864AD82412}" srcOrd="1" destOrd="0" presId="urn:microsoft.com/office/officeart/2005/8/layout/lProcess2"/>
    <dgm:cxn modelId="{A2696743-F897-4FE6-B4A9-6F002E411638}" type="presParOf" srcId="{CE1A5B87-8805-4FCC-9785-974F076479E2}" destId="{34830B85-A307-4ED4-A48E-87AA9E62623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268B03-57A5-4988-AF0C-EC7C80264CDF}" type="doc">
      <dgm:prSet loTypeId="urn:microsoft.com/office/officeart/2008/layout/RadialCluster" loCatId="cycle" qsTypeId="urn:microsoft.com/office/officeart/2005/8/quickstyle/simple4" qsCatId="simple" csTypeId="urn:microsoft.com/office/officeart/2005/8/colors/accent2_4" csCatId="accent2" phldr="1"/>
      <dgm:spPr/>
      <dgm:t>
        <a:bodyPr/>
        <a:lstStyle/>
        <a:p>
          <a:endParaRPr lang="en-IN"/>
        </a:p>
      </dgm:t>
    </dgm:pt>
    <dgm:pt modelId="{EB182FB6-CE24-4A3E-A72C-C0CC848A131E}" type="pres">
      <dgm:prSet presAssocID="{FF268B03-57A5-4988-AF0C-EC7C80264CDF}" presName="Name0" presStyleCnt="0">
        <dgm:presLayoutVars>
          <dgm:chMax val="1"/>
          <dgm:chPref val="1"/>
          <dgm:dir/>
          <dgm:animOne val="branch"/>
          <dgm:animLvl val="lvl"/>
        </dgm:presLayoutVars>
      </dgm:prSet>
      <dgm:spPr/>
      <dgm:t>
        <a:bodyPr/>
        <a:lstStyle/>
        <a:p>
          <a:endParaRPr lang="en-IN"/>
        </a:p>
      </dgm:t>
    </dgm:pt>
  </dgm:ptLst>
  <dgm:cxnLst>
    <dgm:cxn modelId="{16BB6145-5FB6-4F9A-B80C-1483AF13E7B2}" type="presOf" srcId="{FF268B03-57A5-4988-AF0C-EC7C80264CDF}" destId="{EB182FB6-CE24-4A3E-A72C-C0CC848A131E}" srcOrd="0"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268B03-57A5-4988-AF0C-EC7C80264CDF}" type="doc">
      <dgm:prSet loTypeId="urn:microsoft.com/office/officeart/2008/layout/RadialCluster" loCatId="cycle" qsTypeId="urn:microsoft.com/office/officeart/2005/8/quickstyle/simple4" qsCatId="simple" csTypeId="urn:microsoft.com/office/officeart/2005/8/colors/accent2_4" csCatId="accent2" phldr="1"/>
      <dgm:spPr/>
      <dgm:t>
        <a:bodyPr/>
        <a:lstStyle/>
        <a:p>
          <a:endParaRPr lang="en-IN"/>
        </a:p>
      </dgm:t>
    </dgm:pt>
    <dgm:pt modelId="{196CBC48-890E-43AD-A7F8-2554746CB54F}">
      <dgm:prSet phldrT="[Text]"/>
      <dgm:spPr/>
      <dgm:t>
        <a:bodyPr/>
        <a:lstStyle/>
        <a:p>
          <a:r>
            <a:rPr lang="en-US" dirty="0"/>
            <a:t>Key elements of Protocols</a:t>
          </a:r>
          <a:endParaRPr lang="en-IN" dirty="0"/>
        </a:p>
      </dgm:t>
    </dgm:pt>
    <dgm:pt modelId="{DA52574F-1AC6-43A6-B495-71C4B2EEFA6E}" type="parTrans" cxnId="{C8F387DA-E017-4234-80BA-DA7CBF550400}">
      <dgm:prSet/>
      <dgm:spPr/>
      <dgm:t>
        <a:bodyPr/>
        <a:lstStyle/>
        <a:p>
          <a:endParaRPr lang="en-IN"/>
        </a:p>
      </dgm:t>
    </dgm:pt>
    <dgm:pt modelId="{018D15CA-561E-403D-9693-6EE4362A90B6}" type="sibTrans" cxnId="{C8F387DA-E017-4234-80BA-DA7CBF550400}">
      <dgm:prSet/>
      <dgm:spPr/>
      <dgm:t>
        <a:bodyPr/>
        <a:lstStyle/>
        <a:p>
          <a:endParaRPr lang="en-IN"/>
        </a:p>
      </dgm:t>
    </dgm:pt>
    <dgm:pt modelId="{0CD45A6E-FA1E-4BB7-92AB-3486A9DF28B8}">
      <dgm:prSet phldrT="[Text]"/>
      <dgm:spPr/>
      <dgm:t>
        <a:bodyPr/>
        <a:lstStyle/>
        <a:p>
          <a:r>
            <a:rPr lang="en-US" dirty="0"/>
            <a:t>Semantics</a:t>
          </a:r>
          <a:endParaRPr lang="en-IN" dirty="0"/>
        </a:p>
      </dgm:t>
    </dgm:pt>
    <dgm:pt modelId="{3630A4FE-6DDF-4713-B503-A69F2C341BAD}" type="parTrans" cxnId="{F3F7D371-7269-4F0F-91C2-CBF23D3C0848}">
      <dgm:prSet/>
      <dgm:spPr/>
      <dgm:t>
        <a:bodyPr/>
        <a:lstStyle/>
        <a:p>
          <a:endParaRPr lang="en-IN"/>
        </a:p>
      </dgm:t>
    </dgm:pt>
    <dgm:pt modelId="{C91C166B-7EFA-4A21-8111-8B13335AA9A7}" type="sibTrans" cxnId="{F3F7D371-7269-4F0F-91C2-CBF23D3C0848}">
      <dgm:prSet/>
      <dgm:spPr/>
      <dgm:t>
        <a:bodyPr/>
        <a:lstStyle/>
        <a:p>
          <a:endParaRPr lang="en-IN"/>
        </a:p>
      </dgm:t>
    </dgm:pt>
    <dgm:pt modelId="{75DCABE2-E8B9-40EB-A586-B5167B07F4CA}">
      <dgm:prSet phldrT="[Text]"/>
      <dgm:spPr/>
      <dgm:t>
        <a:bodyPr/>
        <a:lstStyle/>
        <a:p>
          <a:r>
            <a:rPr lang="en-US" dirty="0">
              <a:solidFill>
                <a:schemeClr val="tx1"/>
              </a:solidFill>
            </a:rPr>
            <a:t>Timing</a:t>
          </a:r>
          <a:endParaRPr lang="en-IN" dirty="0">
            <a:solidFill>
              <a:schemeClr val="tx1"/>
            </a:solidFill>
          </a:endParaRPr>
        </a:p>
      </dgm:t>
    </dgm:pt>
    <dgm:pt modelId="{9C2A2F5C-A43A-4118-9DDB-921BE66AADFA}" type="parTrans" cxnId="{801BEA2A-97D2-407D-9D70-BFB6422AECE4}">
      <dgm:prSet/>
      <dgm:spPr/>
      <dgm:t>
        <a:bodyPr/>
        <a:lstStyle/>
        <a:p>
          <a:endParaRPr lang="en-IN"/>
        </a:p>
      </dgm:t>
    </dgm:pt>
    <dgm:pt modelId="{C049BCAB-3E85-49FC-928A-3974C75C0F00}" type="sibTrans" cxnId="{801BEA2A-97D2-407D-9D70-BFB6422AECE4}">
      <dgm:prSet/>
      <dgm:spPr/>
      <dgm:t>
        <a:bodyPr/>
        <a:lstStyle/>
        <a:p>
          <a:endParaRPr lang="en-IN"/>
        </a:p>
      </dgm:t>
    </dgm:pt>
    <dgm:pt modelId="{ADC2D83C-4E21-4FC7-AB17-FC32994F1D5F}">
      <dgm:prSet phldrT="[Text]"/>
      <dgm:spPr/>
      <dgm:t>
        <a:bodyPr/>
        <a:lstStyle/>
        <a:p>
          <a:r>
            <a:rPr lang="en-US" dirty="0"/>
            <a:t>Syntax</a:t>
          </a:r>
          <a:endParaRPr lang="en-IN" dirty="0"/>
        </a:p>
      </dgm:t>
    </dgm:pt>
    <dgm:pt modelId="{15982CE5-8335-45A7-B5F6-558F35AA14E5}" type="parTrans" cxnId="{0909B802-0045-4294-94C5-A61B7AFC82A5}">
      <dgm:prSet/>
      <dgm:spPr/>
      <dgm:t>
        <a:bodyPr/>
        <a:lstStyle/>
        <a:p>
          <a:endParaRPr lang="en-IN"/>
        </a:p>
      </dgm:t>
    </dgm:pt>
    <dgm:pt modelId="{33E62E76-21B5-4055-88FC-81C799BDB2CD}" type="sibTrans" cxnId="{0909B802-0045-4294-94C5-A61B7AFC82A5}">
      <dgm:prSet/>
      <dgm:spPr/>
      <dgm:t>
        <a:bodyPr/>
        <a:lstStyle/>
        <a:p>
          <a:endParaRPr lang="en-IN"/>
        </a:p>
      </dgm:t>
    </dgm:pt>
    <dgm:pt modelId="{EB182FB6-CE24-4A3E-A72C-C0CC848A131E}" type="pres">
      <dgm:prSet presAssocID="{FF268B03-57A5-4988-AF0C-EC7C80264CDF}" presName="Name0" presStyleCnt="0">
        <dgm:presLayoutVars>
          <dgm:chMax val="1"/>
          <dgm:chPref val="1"/>
          <dgm:dir/>
          <dgm:animOne val="branch"/>
          <dgm:animLvl val="lvl"/>
        </dgm:presLayoutVars>
      </dgm:prSet>
      <dgm:spPr/>
      <dgm:t>
        <a:bodyPr/>
        <a:lstStyle/>
        <a:p>
          <a:endParaRPr lang="en-IN"/>
        </a:p>
      </dgm:t>
    </dgm:pt>
    <dgm:pt modelId="{1B507544-F3BA-41C6-970F-9944084FC68E}" type="pres">
      <dgm:prSet presAssocID="{196CBC48-890E-43AD-A7F8-2554746CB54F}" presName="singleCycle" presStyleCnt="0"/>
      <dgm:spPr/>
    </dgm:pt>
    <dgm:pt modelId="{447D011D-CFA8-4227-9091-7738A86DF4D0}" type="pres">
      <dgm:prSet presAssocID="{196CBC48-890E-43AD-A7F8-2554746CB54F}" presName="singleCenter" presStyleLbl="node1" presStyleIdx="0" presStyleCnt="4" custLinFactNeighborX="0" custLinFactNeighborY="888">
        <dgm:presLayoutVars>
          <dgm:chMax val="7"/>
          <dgm:chPref val="7"/>
        </dgm:presLayoutVars>
      </dgm:prSet>
      <dgm:spPr/>
      <dgm:t>
        <a:bodyPr/>
        <a:lstStyle/>
        <a:p>
          <a:endParaRPr lang="en-IN"/>
        </a:p>
      </dgm:t>
    </dgm:pt>
    <dgm:pt modelId="{2D3AF02B-2876-4C66-B4FF-DC865F7DB5B5}" type="pres">
      <dgm:prSet presAssocID="{3630A4FE-6DDF-4713-B503-A69F2C341BAD}" presName="Name56" presStyleLbl="parChTrans1D2" presStyleIdx="0" presStyleCnt="3"/>
      <dgm:spPr/>
      <dgm:t>
        <a:bodyPr/>
        <a:lstStyle/>
        <a:p>
          <a:endParaRPr lang="en-IN"/>
        </a:p>
      </dgm:t>
    </dgm:pt>
    <dgm:pt modelId="{1B53BA30-E616-48F5-A317-6858CF1E7A05}" type="pres">
      <dgm:prSet presAssocID="{0CD45A6E-FA1E-4BB7-92AB-3486A9DF28B8}" presName="text0" presStyleLbl="node1" presStyleIdx="1" presStyleCnt="4" custScaleX="146139">
        <dgm:presLayoutVars>
          <dgm:bulletEnabled val="1"/>
        </dgm:presLayoutVars>
      </dgm:prSet>
      <dgm:spPr/>
      <dgm:t>
        <a:bodyPr/>
        <a:lstStyle/>
        <a:p>
          <a:endParaRPr lang="en-IN"/>
        </a:p>
      </dgm:t>
    </dgm:pt>
    <dgm:pt modelId="{7FDA1A1D-83A7-4AEF-BA24-84A4377918DB}" type="pres">
      <dgm:prSet presAssocID="{9C2A2F5C-A43A-4118-9DDB-921BE66AADFA}" presName="Name56" presStyleLbl="parChTrans1D2" presStyleIdx="1" presStyleCnt="3"/>
      <dgm:spPr/>
      <dgm:t>
        <a:bodyPr/>
        <a:lstStyle/>
        <a:p>
          <a:endParaRPr lang="en-IN"/>
        </a:p>
      </dgm:t>
    </dgm:pt>
    <dgm:pt modelId="{D04C3400-79E5-43E9-B463-57D513CD30B4}" type="pres">
      <dgm:prSet presAssocID="{75DCABE2-E8B9-40EB-A586-B5167B07F4CA}" presName="text0" presStyleLbl="node1" presStyleIdx="2" presStyleCnt="4">
        <dgm:presLayoutVars>
          <dgm:bulletEnabled val="1"/>
        </dgm:presLayoutVars>
      </dgm:prSet>
      <dgm:spPr/>
      <dgm:t>
        <a:bodyPr/>
        <a:lstStyle/>
        <a:p>
          <a:endParaRPr lang="en-IN"/>
        </a:p>
      </dgm:t>
    </dgm:pt>
    <dgm:pt modelId="{8ADA1440-FB9F-4DC1-B1C8-5F1A9123EF82}" type="pres">
      <dgm:prSet presAssocID="{15982CE5-8335-45A7-B5F6-558F35AA14E5}" presName="Name56" presStyleLbl="parChTrans1D2" presStyleIdx="2" presStyleCnt="3"/>
      <dgm:spPr/>
      <dgm:t>
        <a:bodyPr/>
        <a:lstStyle/>
        <a:p>
          <a:endParaRPr lang="en-IN"/>
        </a:p>
      </dgm:t>
    </dgm:pt>
    <dgm:pt modelId="{AF06E1D6-1A64-420A-98DA-C057F9011043}" type="pres">
      <dgm:prSet presAssocID="{ADC2D83C-4E21-4FC7-AB17-FC32994F1D5F}" presName="text0" presStyleLbl="node1" presStyleIdx="3" presStyleCnt="4">
        <dgm:presLayoutVars>
          <dgm:bulletEnabled val="1"/>
        </dgm:presLayoutVars>
      </dgm:prSet>
      <dgm:spPr/>
      <dgm:t>
        <a:bodyPr/>
        <a:lstStyle/>
        <a:p>
          <a:endParaRPr lang="en-IN"/>
        </a:p>
      </dgm:t>
    </dgm:pt>
  </dgm:ptLst>
  <dgm:cxnLst>
    <dgm:cxn modelId="{465EAA8A-0223-4049-A42A-0FF846BDBC36}" type="presOf" srcId="{75DCABE2-E8B9-40EB-A586-B5167B07F4CA}" destId="{D04C3400-79E5-43E9-B463-57D513CD30B4}" srcOrd="0" destOrd="0" presId="urn:microsoft.com/office/officeart/2008/layout/RadialCluster"/>
    <dgm:cxn modelId="{98FAE901-53C2-415F-A1BF-0C6C67A2FF94}" type="presOf" srcId="{0CD45A6E-FA1E-4BB7-92AB-3486A9DF28B8}" destId="{1B53BA30-E616-48F5-A317-6858CF1E7A05}" srcOrd="0" destOrd="0" presId="urn:microsoft.com/office/officeart/2008/layout/RadialCluster"/>
    <dgm:cxn modelId="{C8F387DA-E017-4234-80BA-DA7CBF550400}" srcId="{FF268B03-57A5-4988-AF0C-EC7C80264CDF}" destId="{196CBC48-890E-43AD-A7F8-2554746CB54F}" srcOrd="0" destOrd="0" parTransId="{DA52574F-1AC6-43A6-B495-71C4B2EEFA6E}" sibTransId="{018D15CA-561E-403D-9693-6EE4362A90B6}"/>
    <dgm:cxn modelId="{16BB6145-5FB6-4F9A-B80C-1483AF13E7B2}" type="presOf" srcId="{FF268B03-57A5-4988-AF0C-EC7C80264CDF}" destId="{EB182FB6-CE24-4A3E-A72C-C0CC848A131E}" srcOrd="0" destOrd="0" presId="urn:microsoft.com/office/officeart/2008/layout/RadialCluster"/>
    <dgm:cxn modelId="{58CD13CA-344B-4541-9B5A-3706A9F9C302}" type="presOf" srcId="{ADC2D83C-4E21-4FC7-AB17-FC32994F1D5F}" destId="{AF06E1D6-1A64-420A-98DA-C057F9011043}" srcOrd="0" destOrd="0" presId="urn:microsoft.com/office/officeart/2008/layout/RadialCluster"/>
    <dgm:cxn modelId="{F3F7D371-7269-4F0F-91C2-CBF23D3C0848}" srcId="{196CBC48-890E-43AD-A7F8-2554746CB54F}" destId="{0CD45A6E-FA1E-4BB7-92AB-3486A9DF28B8}" srcOrd="0" destOrd="0" parTransId="{3630A4FE-6DDF-4713-B503-A69F2C341BAD}" sibTransId="{C91C166B-7EFA-4A21-8111-8B13335AA9A7}"/>
    <dgm:cxn modelId="{0909B802-0045-4294-94C5-A61B7AFC82A5}" srcId="{196CBC48-890E-43AD-A7F8-2554746CB54F}" destId="{ADC2D83C-4E21-4FC7-AB17-FC32994F1D5F}" srcOrd="2" destOrd="0" parTransId="{15982CE5-8335-45A7-B5F6-558F35AA14E5}" sibTransId="{33E62E76-21B5-4055-88FC-81C799BDB2CD}"/>
    <dgm:cxn modelId="{F69EDC81-759C-4DBB-A6BC-42BA04A021A1}" type="presOf" srcId="{9C2A2F5C-A43A-4118-9DDB-921BE66AADFA}" destId="{7FDA1A1D-83A7-4AEF-BA24-84A4377918DB}" srcOrd="0" destOrd="0" presId="urn:microsoft.com/office/officeart/2008/layout/RadialCluster"/>
    <dgm:cxn modelId="{801BEA2A-97D2-407D-9D70-BFB6422AECE4}" srcId="{196CBC48-890E-43AD-A7F8-2554746CB54F}" destId="{75DCABE2-E8B9-40EB-A586-B5167B07F4CA}" srcOrd="1" destOrd="0" parTransId="{9C2A2F5C-A43A-4118-9DDB-921BE66AADFA}" sibTransId="{C049BCAB-3E85-49FC-928A-3974C75C0F00}"/>
    <dgm:cxn modelId="{E2C5A0AA-C161-4D44-9673-D519B5565BCA}" type="presOf" srcId="{196CBC48-890E-43AD-A7F8-2554746CB54F}" destId="{447D011D-CFA8-4227-9091-7738A86DF4D0}" srcOrd="0" destOrd="0" presId="urn:microsoft.com/office/officeart/2008/layout/RadialCluster"/>
    <dgm:cxn modelId="{4EEBC196-9406-4661-BA94-5B05167A5268}" type="presOf" srcId="{15982CE5-8335-45A7-B5F6-558F35AA14E5}" destId="{8ADA1440-FB9F-4DC1-B1C8-5F1A9123EF82}" srcOrd="0" destOrd="0" presId="urn:microsoft.com/office/officeart/2008/layout/RadialCluster"/>
    <dgm:cxn modelId="{4360BC35-199F-4690-AA83-74140445BB44}" type="presOf" srcId="{3630A4FE-6DDF-4713-B503-A69F2C341BAD}" destId="{2D3AF02B-2876-4C66-B4FF-DC865F7DB5B5}" srcOrd="0" destOrd="0" presId="urn:microsoft.com/office/officeart/2008/layout/RadialCluster"/>
    <dgm:cxn modelId="{91FDF732-682A-4BA9-882B-C018C43F4F50}" type="presParOf" srcId="{EB182FB6-CE24-4A3E-A72C-C0CC848A131E}" destId="{1B507544-F3BA-41C6-970F-9944084FC68E}" srcOrd="0" destOrd="0" presId="urn:microsoft.com/office/officeart/2008/layout/RadialCluster"/>
    <dgm:cxn modelId="{94F2B093-534A-4DC2-9241-71720BEC0CED}" type="presParOf" srcId="{1B507544-F3BA-41C6-970F-9944084FC68E}" destId="{447D011D-CFA8-4227-9091-7738A86DF4D0}" srcOrd="0" destOrd="0" presId="urn:microsoft.com/office/officeart/2008/layout/RadialCluster"/>
    <dgm:cxn modelId="{095980CC-7C18-4581-8015-6CA48BFB0B3A}" type="presParOf" srcId="{1B507544-F3BA-41C6-970F-9944084FC68E}" destId="{2D3AF02B-2876-4C66-B4FF-DC865F7DB5B5}" srcOrd="1" destOrd="0" presId="urn:microsoft.com/office/officeart/2008/layout/RadialCluster"/>
    <dgm:cxn modelId="{430A9654-E9AB-4F00-B0FB-B4EBD0885B50}" type="presParOf" srcId="{1B507544-F3BA-41C6-970F-9944084FC68E}" destId="{1B53BA30-E616-48F5-A317-6858CF1E7A05}" srcOrd="2" destOrd="0" presId="urn:microsoft.com/office/officeart/2008/layout/RadialCluster"/>
    <dgm:cxn modelId="{3C75C210-EBD0-42AE-AAFD-2E13B9BDE775}" type="presParOf" srcId="{1B507544-F3BA-41C6-970F-9944084FC68E}" destId="{7FDA1A1D-83A7-4AEF-BA24-84A4377918DB}" srcOrd="3" destOrd="0" presId="urn:microsoft.com/office/officeart/2008/layout/RadialCluster"/>
    <dgm:cxn modelId="{29601CEB-73DD-4060-95EC-3C5A07B8C78D}" type="presParOf" srcId="{1B507544-F3BA-41C6-970F-9944084FC68E}" destId="{D04C3400-79E5-43E9-B463-57D513CD30B4}" srcOrd="4" destOrd="0" presId="urn:microsoft.com/office/officeart/2008/layout/RadialCluster"/>
    <dgm:cxn modelId="{07F874DB-E1D2-408E-9168-C29B6CD221B7}" type="presParOf" srcId="{1B507544-F3BA-41C6-970F-9944084FC68E}" destId="{8ADA1440-FB9F-4DC1-B1C8-5F1A9123EF82}" srcOrd="5" destOrd="0" presId="urn:microsoft.com/office/officeart/2008/layout/RadialCluster"/>
    <dgm:cxn modelId="{A299C191-A477-4113-953E-EA42EFD7EEC7}" type="presParOf" srcId="{1B507544-F3BA-41C6-970F-9944084FC68E}" destId="{AF06E1D6-1A64-420A-98DA-C057F9011043}" srcOrd="6" destOrd="0" presId="urn:microsoft.com/office/officeart/2008/layout/RadialCluster"/>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02C0B-A19D-4883-8190-9F68845EC99F}">
      <dsp:nvSpPr>
        <dsp:cNvPr id="0" name=""/>
        <dsp:cNvSpPr/>
      </dsp:nvSpPr>
      <dsp:spPr>
        <a:xfrm>
          <a:off x="1394367" y="1646326"/>
          <a:ext cx="883673" cy="88367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a:t>Data</a:t>
          </a:r>
          <a:endParaRPr lang="en-IN" sz="2100" kern="1200" dirty="0"/>
        </a:p>
      </dsp:txBody>
      <dsp:txXfrm>
        <a:off x="1523778" y="1775737"/>
        <a:ext cx="624851" cy="624851"/>
      </dsp:txXfrm>
    </dsp:sp>
    <dsp:sp modelId="{33AF6A5F-D341-4A9B-8AD7-2CBC5817C103}">
      <dsp:nvSpPr>
        <dsp:cNvPr id="0" name=""/>
        <dsp:cNvSpPr/>
      </dsp:nvSpPr>
      <dsp:spPr>
        <a:xfrm rot="16200000">
          <a:off x="1742301" y="1337900"/>
          <a:ext cx="187804" cy="273135"/>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1770472" y="1420698"/>
        <a:ext cx="131463" cy="163881"/>
      </dsp:txXfrm>
    </dsp:sp>
    <dsp:sp modelId="{6AFE5717-3625-45CD-961D-46007A802A76}">
      <dsp:nvSpPr>
        <dsp:cNvPr id="0" name=""/>
        <dsp:cNvSpPr/>
      </dsp:nvSpPr>
      <dsp:spPr>
        <a:xfrm>
          <a:off x="1283908" y="187387"/>
          <a:ext cx="1104591" cy="110459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Text</a:t>
          </a:r>
          <a:endParaRPr lang="en-IN" sz="1400" kern="1200" dirty="0"/>
        </a:p>
      </dsp:txBody>
      <dsp:txXfrm>
        <a:off x="1445672" y="349151"/>
        <a:ext cx="781063" cy="781063"/>
      </dsp:txXfrm>
    </dsp:sp>
    <dsp:sp modelId="{BE516CDB-62EA-41CC-A5E0-4A8745102172}">
      <dsp:nvSpPr>
        <dsp:cNvPr id="0" name=""/>
        <dsp:cNvSpPr/>
      </dsp:nvSpPr>
      <dsp:spPr>
        <a:xfrm rot="20520000">
          <a:off x="2325960" y="1761952"/>
          <a:ext cx="187804" cy="273135"/>
        </a:xfrm>
        <a:prstGeom prst="rightArrow">
          <a:avLst>
            <a:gd name="adj1" fmla="val 60000"/>
            <a:gd name="adj2" fmla="val 50000"/>
          </a:avLst>
        </a:prstGeom>
        <a:solidFill>
          <a:schemeClr val="accent5">
            <a:hueOff val="1800000"/>
            <a:satOff val="-7281"/>
            <a:lumOff val="-81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327339" y="1825284"/>
        <a:ext cx="131463" cy="163881"/>
      </dsp:txXfrm>
    </dsp:sp>
    <dsp:sp modelId="{969420DE-261C-414B-9C6E-952924C3E086}">
      <dsp:nvSpPr>
        <dsp:cNvPr id="0" name=""/>
        <dsp:cNvSpPr/>
      </dsp:nvSpPr>
      <dsp:spPr>
        <a:xfrm>
          <a:off x="2566388" y="1119163"/>
          <a:ext cx="1104591" cy="1104591"/>
        </a:xfrm>
        <a:prstGeom prst="ellipse">
          <a:avLst/>
        </a:prstGeom>
        <a:solidFill>
          <a:schemeClr val="accent5">
            <a:hueOff val="1800000"/>
            <a:satOff val="-7281"/>
            <a:lumOff val="-8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Numbers</a:t>
          </a:r>
          <a:endParaRPr lang="en-IN" sz="1400" kern="1200" dirty="0"/>
        </a:p>
      </dsp:txBody>
      <dsp:txXfrm>
        <a:off x="2728152" y="1280927"/>
        <a:ext cx="781063" cy="781063"/>
      </dsp:txXfrm>
    </dsp:sp>
    <dsp:sp modelId="{B290293F-D59B-471B-A953-C838C5653329}">
      <dsp:nvSpPr>
        <dsp:cNvPr id="0" name=""/>
        <dsp:cNvSpPr/>
      </dsp:nvSpPr>
      <dsp:spPr>
        <a:xfrm rot="3240000">
          <a:off x="2103022" y="2448084"/>
          <a:ext cx="187804" cy="273135"/>
        </a:xfrm>
        <a:prstGeom prst="rightArrow">
          <a:avLst>
            <a:gd name="adj1" fmla="val 60000"/>
            <a:gd name="adj2" fmla="val 50000"/>
          </a:avLst>
        </a:prstGeom>
        <a:solidFill>
          <a:schemeClr val="accent5">
            <a:hueOff val="3600000"/>
            <a:satOff val="-14561"/>
            <a:lumOff val="-16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114634" y="2479921"/>
        <a:ext cx="131463" cy="163881"/>
      </dsp:txXfrm>
    </dsp:sp>
    <dsp:sp modelId="{945A028F-1021-41A2-ACC5-FDB97A1390E6}">
      <dsp:nvSpPr>
        <dsp:cNvPr id="0" name=""/>
        <dsp:cNvSpPr/>
      </dsp:nvSpPr>
      <dsp:spPr>
        <a:xfrm>
          <a:off x="2076524" y="2626810"/>
          <a:ext cx="1104591" cy="1104591"/>
        </a:xfrm>
        <a:prstGeom prst="ellipse">
          <a:avLst/>
        </a:prstGeom>
        <a:solidFill>
          <a:schemeClr val="accent5">
            <a:hueOff val="3600000"/>
            <a:satOff val="-14561"/>
            <a:lumOff val="-16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Image</a:t>
          </a:r>
          <a:endParaRPr lang="en-IN" sz="1400" kern="1200" dirty="0"/>
        </a:p>
      </dsp:txBody>
      <dsp:txXfrm>
        <a:off x="2238288" y="2788574"/>
        <a:ext cx="781063" cy="781063"/>
      </dsp:txXfrm>
    </dsp:sp>
    <dsp:sp modelId="{0DC5DBB1-0A6E-49D4-945E-DE01EEF0E671}">
      <dsp:nvSpPr>
        <dsp:cNvPr id="0" name=""/>
        <dsp:cNvSpPr/>
      </dsp:nvSpPr>
      <dsp:spPr>
        <a:xfrm rot="7560000">
          <a:off x="1381580" y="2448084"/>
          <a:ext cx="187804" cy="273135"/>
        </a:xfrm>
        <a:prstGeom prst="rightArrow">
          <a:avLst>
            <a:gd name="adj1" fmla="val 60000"/>
            <a:gd name="adj2" fmla="val 50000"/>
          </a:avLst>
        </a:prstGeom>
        <a:solidFill>
          <a:schemeClr val="accent5">
            <a:hueOff val="5400000"/>
            <a:satOff val="-21842"/>
            <a:lumOff val="-244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rot="10800000">
        <a:off x="1426309" y="2479921"/>
        <a:ext cx="131463" cy="163881"/>
      </dsp:txXfrm>
    </dsp:sp>
    <dsp:sp modelId="{46E919BF-D15E-4135-A6C7-9C78AE463FBA}">
      <dsp:nvSpPr>
        <dsp:cNvPr id="0" name=""/>
        <dsp:cNvSpPr/>
      </dsp:nvSpPr>
      <dsp:spPr>
        <a:xfrm>
          <a:off x="491291" y="2626810"/>
          <a:ext cx="1104591" cy="1104591"/>
        </a:xfrm>
        <a:prstGeom prst="ellipse">
          <a:avLst/>
        </a:prstGeom>
        <a:solidFill>
          <a:schemeClr val="accent5">
            <a:hueOff val="5400000"/>
            <a:satOff val="-21842"/>
            <a:lumOff val="-24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Audio</a:t>
          </a:r>
          <a:endParaRPr lang="en-IN" sz="1400" kern="1200" dirty="0"/>
        </a:p>
      </dsp:txBody>
      <dsp:txXfrm>
        <a:off x="653055" y="2788574"/>
        <a:ext cx="781063" cy="781063"/>
      </dsp:txXfrm>
    </dsp:sp>
    <dsp:sp modelId="{27AADB58-47AE-4A3A-883F-29A469503946}">
      <dsp:nvSpPr>
        <dsp:cNvPr id="0" name=""/>
        <dsp:cNvSpPr/>
      </dsp:nvSpPr>
      <dsp:spPr>
        <a:xfrm rot="11880000">
          <a:off x="1158643" y="1761952"/>
          <a:ext cx="187804" cy="273135"/>
        </a:xfrm>
        <a:prstGeom prst="rightArrow">
          <a:avLst>
            <a:gd name="adj1" fmla="val 60000"/>
            <a:gd name="adj2" fmla="val 50000"/>
          </a:avLst>
        </a:prstGeom>
        <a:solidFill>
          <a:schemeClr val="accent5">
            <a:hueOff val="7200000"/>
            <a:satOff val="-29122"/>
            <a:lumOff val="-3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rot="10800000">
        <a:off x="1213605" y="1825284"/>
        <a:ext cx="131463" cy="163881"/>
      </dsp:txXfrm>
    </dsp:sp>
    <dsp:sp modelId="{D46CDC72-CD59-4628-B9E2-A56F71A37603}">
      <dsp:nvSpPr>
        <dsp:cNvPr id="0" name=""/>
        <dsp:cNvSpPr/>
      </dsp:nvSpPr>
      <dsp:spPr>
        <a:xfrm>
          <a:off x="1427" y="1119163"/>
          <a:ext cx="1104591" cy="1104591"/>
        </a:xfrm>
        <a:prstGeom prst="ellipse">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a:t>Video</a:t>
          </a:r>
          <a:endParaRPr lang="en-IN" sz="1400" kern="1200" dirty="0"/>
        </a:p>
      </dsp:txBody>
      <dsp:txXfrm>
        <a:off x="163191" y="1280927"/>
        <a:ext cx="781063" cy="7810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3583F-E7D2-49F6-A9EB-7FDDE3576366}">
      <dsp:nvSpPr>
        <dsp:cNvPr id="0" name=""/>
        <dsp:cNvSpPr/>
      </dsp:nvSpPr>
      <dsp:spPr>
        <a:xfrm rot="5400000">
          <a:off x="-172576" y="176663"/>
          <a:ext cx="1141194" cy="798836"/>
        </a:xfrm>
        <a:prstGeom prst="chevron">
          <a:avLst/>
        </a:prstGeom>
        <a:solidFill>
          <a:srgbClr val="00B0F0"/>
        </a:soli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solidFill>
                <a:schemeClr val="accent4"/>
              </a:solidFill>
            </a:rPr>
            <a:t>Text</a:t>
          </a:r>
          <a:endParaRPr lang="en-IN" sz="1500" kern="1200" dirty="0">
            <a:solidFill>
              <a:schemeClr val="accent4"/>
            </a:solidFill>
          </a:endParaRPr>
        </a:p>
      </dsp:txBody>
      <dsp:txXfrm rot="-5400000">
        <a:off x="-1397" y="404902"/>
        <a:ext cx="798836" cy="342358"/>
      </dsp:txXfrm>
    </dsp:sp>
    <dsp:sp modelId="{4BFFC5C0-B9AF-49F6-BA52-EB6500678A85}">
      <dsp:nvSpPr>
        <dsp:cNvPr id="0" name=""/>
        <dsp:cNvSpPr/>
      </dsp:nvSpPr>
      <dsp:spPr>
        <a:xfrm rot="5400000">
          <a:off x="4419620" y="-3619491"/>
          <a:ext cx="741776" cy="7991729"/>
        </a:xfrm>
        <a:prstGeom prst="round2SameRect">
          <a:avLst/>
        </a:prstGeom>
        <a:solidFill>
          <a:schemeClr val="lt1">
            <a:alpha val="90000"/>
            <a:hueOff val="0"/>
            <a:satOff val="0"/>
            <a:lumOff val="0"/>
            <a:alphaOff val="0"/>
          </a:schemeClr>
        </a:solidFill>
        <a:ln w="9525" cap="flat" cmpd="sng" algn="ctr">
          <a:solidFill>
            <a:schemeClr val="accent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Combination of alphabets in small case/ upper case</a:t>
          </a:r>
          <a:endParaRPr lang="en-IN" sz="1600" kern="1200" dirty="0"/>
        </a:p>
        <a:p>
          <a:pPr marL="171450" lvl="1" indent="-171450" algn="l" defTabSz="711200">
            <a:lnSpc>
              <a:spcPct val="90000"/>
            </a:lnSpc>
            <a:spcBef>
              <a:spcPct val="0"/>
            </a:spcBef>
            <a:spcAft>
              <a:spcPct val="15000"/>
            </a:spcAft>
            <a:buChar char="••"/>
          </a:pPr>
          <a:r>
            <a:rPr lang="en-US" sz="1600" kern="1200" dirty="0"/>
            <a:t>Stored as a pattern of bits. Prevalent encoding system : </a:t>
          </a:r>
          <a:r>
            <a:rPr lang="en-IN" sz="1600" kern="1200" dirty="0"/>
            <a:t>ASCII, Unicode</a:t>
          </a:r>
        </a:p>
      </dsp:txBody>
      <dsp:txXfrm rot="-5400000">
        <a:off x="794644" y="41696"/>
        <a:ext cx="7955518" cy="669354"/>
      </dsp:txXfrm>
    </dsp:sp>
    <dsp:sp modelId="{FE56BCAE-327B-4C7D-AD69-9D7DE41BFCE4}">
      <dsp:nvSpPr>
        <dsp:cNvPr id="0" name=""/>
        <dsp:cNvSpPr/>
      </dsp:nvSpPr>
      <dsp:spPr>
        <a:xfrm rot="5400000">
          <a:off x="-172576" y="1201446"/>
          <a:ext cx="1141194" cy="798836"/>
        </a:xfrm>
        <a:prstGeom prst="chevron">
          <a:avLst/>
        </a:prstGeom>
        <a:solidFill>
          <a:srgbClr val="00B0F0"/>
        </a:solidFill>
        <a:ln w="9525" cap="flat" cmpd="sng" algn="ctr">
          <a:solidFill>
            <a:schemeClr val="accent2">
              <a:shade val="80000"/>
              <a:hueOff val="0"/>
              <a:satOff val="-1223"/>
              <a:lumOff val="635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solidFill>
                <a:schemeClr val="accent4"/>
              </a:solidFill>
            </a:rPr>
            <a:t>Numbers</a:t>
          </a:r>
          <a:endParaRPr lang="en-IN" sz="1500" kern="1200" dirty="0">
            <a:solidFill>
              <a:schemeClr val="accent4"/>
            </a:solidFill>
          </a:endParaRPr>
        </a:p>
      </dsp:txBody>
      <dsp:txXfrm rot="-5400000">
        <a:off x="-1397" y="1429685"/>
        <a:ext cx="798836" cy="342358"/>
      </dsp:txXfrm>
    </dsp:sp>
    <dsp:sp modelId="{15A1E69E-19EE-4C4E-86A2-0F2BA051D9DE}">
      <dsp:nvSpPr>
        <dsp:cNvPr id="0" name=""/>
        <dsp:cNvSpPr/>
      </dsp:nvSpPr>
      <dsp:spPr>
        <a:xfrm rot="5400000">
          <a:off x="4419620" y="-2591914"/>
          <a:ext cx="741776" cy="7986139"/>
        </a:xfrm>
        <a:prstGeom prst="round2SameRect">
          <a:avLst/>
        </a:prstGeom>
        <a:solidFill>
          <a:schemeClr val="lt1">
            <a:alpha val="90000"/>
            <a:hueOff val="0"/>
            <a:satOff val="0"/>
            <a:lumOff val="0"/>
            <a:alphaOff val="0"/>
          </a:schemeClr>
        </a:solidFill>
        <a:ln w="9525" cap="flat" cmpd="sng" algn="ctr">
          <a:solidFill>
            <a:schemeClr val="accent2">
              <a:shade val="80000"/>
              <a:hueOff val="0"/>
              <a:satOff val="-1223"/>
              <a:lumOff val="635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Combination of digits from 0 to 9.</a:t>
          </a:r>
          <a:endParaRPr lang="en-IN" sz="1600" kern="1200" dirty="0"/>
        </a:p>
        <a:p>
          <a:pPr marL="171450" lvl="1" indent="-171450" algn="l" defTabSz="711200">
            <a:lnSpc>
              <a:spcPct val="90000"/>
            </a:lnSpc>
            <a:spcBef>
              <a:spcPct val="0"/>
            </a:spcBef>
            <a:spcAft>
              <a:spcPct val="15000"/>
            </a:spcAft>
            <a:buChar char="••"/>
          </a:pPr>
          <a:r>
            <a:rPr lang="en-US" sz="1600" kern="1200" dirty="0"/>
            <a:t>Stored as a pattern of bits. Prevalent encoding system : </a:t>
          </a:r>
          <a:r>
            <a:rPr lang="en-IN" sz="1600" kern="1200" dirty="0"/>
            <a:t>ASCII, Unicode</a:t>
          </a:r>
        </a:p>
      </dsp:txBody>
      <dsp:txXfrm rot="-5400000">
        <a:off x="797439" y="1066478"/>
        <a:ext cx="7949928" cy="669354"/>
      </dsp:txXfrm>
    </dsp:sp>
    <dsp:sp modelId="{D1BA0121-72DE-4DD0-92FC-DA44C027BA24}">
      <dsp:nvSpPr>
        <dsp:cNvPr id="0" name=""/>
        <dsp:cNvSpPr/>
      </dsp:nvSpPr>
      <dsp:spPr>
        <a:xfrm rot="5400000">
          <a:off x="-172576" y="2226229"/>
          <a:ext cx="1141194" cy="798836"/>
        </a:xfrm>
        <a:prstGeom prst="chevron">
          <a:avLst/>
        </a:prstGeom>
        <a:solidFill>
          <a:srgbClr val="00B0F0"/>
        </a:solidFill>
        <a:ln w="9525" cap="flat" cmpd="sng" algn="ctr">
          <a:solidFill>
            <a:schemeClr val="accent2">
              <a:shade val="80000"/>
              <a:hueOff val="0"/>
              <a:satOff val="-2446"/>
              <a:lumOff val="1271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solidFill>
                <a:schemeClr val="accent4"/>
              </a:solidFill>
            </a:rPr>
            <a:t>Image</a:t>
          </a:r>
          <a:endParaRPr lang="en-IN" sz="1500" kern="1200" dirty="0">
            <a:solidFill>
              <a:schemeClr val="accent4"/>
            </a:solidFill>
          </a:endParaRPr>
        </a:p>
      </dsp:txBody>
      <dsp:txXfrm rot="-5400000">
        <a:off x="-1397" y="2454468"/>
        <a:ext cx="798836" cy="342358"/>
      </dsp:txXfrm>
    </dsp:sp>
    <dsp:sp modelId="{EB902AC4-DA1F-495B-9324-2A5C60E4B470}">
      <dsp:nvSpPr>
        <dsp:cNvPr id="0" name=""/>
        <dsp:cNvSpPr/>
      </dsp:nvSpPr>
      <dsp:spPr>
        <a:xfrm rot="5400000">
          <a:off x="4419620" y="-1567131"/>
          <a:ext cx="741776" cy="7986139"/>
        </a:xfrm>
        <a:prstGeom prst="round2SameRect">
          <a:avLst/>
        </a:prstGeom>
        <a:solidFill>
          <a:schemeClr val="lt1">
            <a:alpha val="90000"/>
            <a:hueOff val="0"/>
            <a:satOff val="0"/>
            <a:lumOff val="0"/>
            <a:alphaOff val="0"/>
          </a:schemeClr>
        </a:solidFill>
        <a:ln w="9525" cap="flat" cmpd="sng" algn="ctr">
          <a:solidFill>
            <a:schemeClr val="accent2">
              <a:shade val="80000"/>
              <a:hueOff val="0"/>
              <a:satOff val="-2446"/>
              <a:lumOff val="1271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14300" marR="0" lvl="1" indent="-114300" algn="l" defTabSz="5334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600" kern="1200"/>
            <a:t> </a:t>
          </a:r>
          <a:r>
            <a:rPr lang="en-US" sz="1600" kern="1200">
              <a:latin typeface="Arial"/>
              <a:ea typeface="+mn-ea"/>
              <a:cs typeface="+mn-cs"/>
            </a:rPr>
            <a:t>An image is composed of a matrix of pixels (picture elements). </a:t>
          </a:r>
          <a:endParaRPr lang="en-IN" sz="1600" kern="1200" dirty="0">
            <a:latin typeface="Arial"/>
            <a:ea typeface="+mn-ea"/>
            <a:cs typeface="+mn-cs"/>
          </a:endParaRPr>
        </a:p>
        <a:p>
          <a:pPr marL="114300" marR="0" lvl="1" indent="-114300" algn="l" defTabSz="53340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600" kern="1200" dirty="0">
              <a:latin typeface="Arial"/>
              <a:ea typeface="+mn-ea"/>
              <a:cs typeface="+mn-cs"/>
            </a:rPr>
            <a:t>Each pixel is assigned a bit pattern. The size and the value of the pattern depend on whether the image is binary, gray or color.</a:t>
          </a:r>
          <a:endParaRPr lang="en-IN" sz="1600" kern="1200" dirty="0">
            <a:latin typeface="Arial"/>
            <a:ea typeface="+mn-ea"/>
            <a:cs typeface="+mn-cs"/>
          </a:endParaRPr>
        </a:p>
      </dsp:txBody>
      <dsp:txXfrm rot="-5400000">
        <a:off x="797439" y="2091261"/>
        <a:ext cx="7949928" cy="669354"/>
      </dsp:txXfrm>
    </dsp:sp>
    <dsp:sp modelId="{00C8E1EF-8A39-4A5E-9F4F-5D5440C03D7F}">
      <dsp:nvSpPr>
        <dsp:cNvPr id="0" name=""/>
        <dsp:cNvSpPr/>
      </dsp:nvSpPr>
      <dsp:spPr>
        <a:xfrm rot="5400000">
          <a:off x="-172576" y="3251011"/>
          <a:ext cx="1141194" cy="798836"/>
        </a:xfrm>
        <a:prstGeom prst="chevron">
          <a:avLst/>
        </a:prstGeom>
        <a:solidFill>
          <a:srgbClr val="00B0F0"/>
        </a:solidFill>
        <a:ln w="9525" cap="flat" cmpd="sng" algn="ctr">
          <a:solidFill>
            <a:schemeClr val="accent2">
              <a:shade val="80000"/>
              <a:hueOff val="0"/>
              <a:satOff val="-3669"/>
              <a:lumOff val="1907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solidFill>
                <a:schemeClr val="accent4"/>
              </a:solidFill>
            </a:rPr>
            <a:t>Audio</a:t>
          </a:r>
          <a:endParaRPr lang="en-IN" sz="1500" kern="1200" dirty="0">
            <a:solidFill>
              <a:schemeClr val="accent4"/>
            </a:solidFill>
          </a:endParaRPr>
        </a:p>
      </dsp:txBody>
      <dsp:txXfrm rot="-5400000">
        <a:off x="-1397" y="3479250"/>
        <a:ext cx="798836" cy="342358"/>
      </dsp:txXfrm>
    </dsp:sp>
    <dsp:sp modelId="{34BE0F8D-E0BA-4F80-8D33-48C668D2C9AA}">
      <dsp:nvSpPr>
        <dsp:cNvPr id="0" name=""/>
        <dsp:cNvSpPr/>
      </dsp:nvSpPr>
      <dsp:spPr>
        <a:xfrm rot="5400000">
          <a:off x="4421017" y="-510541"/>
          <a:ext cx="741776" cy="7986139"/>
        </a:xfrm>
        <a:prstGeom prst="round2SameRect">
          <a:avLst/>
        </a:prstGeom>
        <a:solidFill>
          <a:schemeClr val="lt1">
            <a:alpha val="90000"/>
            <a:hueOff val="0"/>
            <a:satOff val="0"/>
            <a:lumOff val="0"/>
            <a:alphaOff val="0"/>
          </a:schemeClr>
        </a:solidFill>
        <a:ln w="9525" cap="flat" cmpd="sng" algn="ctr">
          <a:solidFill>
            <a:schemeClr val="accent2">
              <a:shade val="80000"/>
              <a:hueOff val="0"/>
              <a:satOff val="-3669"/>
              <a:lumOff val="19078"/>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Data can also be in the form of sound which can be recorded and broadcasted. </a:t>
          </a:r>
          <a:endParaRPr lang="en-IN" sz="1600" kern="1200" dirty="0"/>
        </a:p>
        <a:p>
          <a:pPr marL="171450" lvl="1" indent="-171450" algn="l" defTabSz="711200">
            <a:lnSpc>
              <a:spcPct val="90000"/>
            </a:lnSpc>
            <a:spcBef>
              <a:spcPct val="0"/>
            </a:spcBef>
            <a:spcAft>
              <a:spcPct val="15000"/>
            </a:spcAft>
            <a:buChar char="••"/>
          </a:pPr>
          <a:r>
            <a:rPr lang="en-IN" sz="1600" kern="1200" dirty="0"/>
            <a:t>Audio data is continuous, not discrete.</a:t>
          </a:r>
        </a:p>
      </dsp:txBody>
      <dsp:txXfrm rot="-5400000">
        <a:off x="798836" y="3147851"/>
        <a:ext cx="7949928" cy="669354"/>
      </dsp:txXfrm>
    </dsp:sp>
    <dsp:sp modelId="{38386D02-2149-4491-B528-32EA7CB1D6AA}">
      <dsp:nvSpPr>
        <dsp:cNvPr id="0" name=""/>
        <dsp:cNvSpPr/>
      </dsp:nvSpPr>
      <dsp:spPr>
        <a:xfrm rot="5400000">
          <a:off x="-172576" y="4275794"/>
          <a:ext cx="1141194" cy="798836"/>
        </a:xfrm>
        <a:prstGeom prst="chevron">
          <a:avLst/>
        </a:prstGeom>
        <a:solidFill>
          <a:srgbClr val="00B0F0"/>
        </a:solidFill>
        <a:ln w="9525" cap="flat" cmpd="sng" algn="ctr">
          <a:solidFill>
            <a:schemeClr val="accent2">
              <a:shade val="80000"/>
              <a:hueOff val="0"/>
              <a:satOff val="-4892"/>
              <a:lumOff val="25437"/>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a:solidFill>
                <a:schemeClr val="accent4"/>
              </a:solidFill>
            </a:rPr>
            <a:t>Video</a:t>
          </a:r>
          <a:endParaRPr lang="en-IN" sz="1500" kern="1200" dirty="0">
            <a:solidFill>
              <a:schemeClr val="accent4"/>
            </a:solidFill>
          </a:endParaRPr>
        </a:p>
      </dsp:txBody>
      <dsp:txXfrm rot="-5400000">
        <a:off x="-1397" y="4504033"/>
        <a:ext cx="798836" cy="342358"/>
      </dsp:txXfrm>
    </dsp:sp>
    <dsp:sp modelId="{201B1F62-970F-4994-B198-385F3E4E993A}">
      <dsp:nvSpPr>
        <dsp:cNvPr id="0" name=""/>
        <dsp:cNvSpPr/>
      </dsp:nvSpPr>
      <dsp:spPr>
        <a:xfrm rot="5400000">
          <a:off x="4419620" y="482433"/>
          <a:ext cx="741776" cy="7986139"/>
        </a:xfrm>
        <a:prstGeom prst="round2SameRect">
          <a:avLst/>
        </a:prstGeom>
        <a:solidFill>
          <a:schemeClr val="lt1">
            <a:alpha val="90000"/>
            <a:hueOff val="0"/>
            <a:satOff val="0"/>
            <a:lumOff val="0"/>
            <a:alphaOff val="0"/>
          </a:schemeClr>
        </a:solidFill>
        <a:ln w="9525" cap="flat" cmpd="sng" algn="ctr">
          <a:solidFill>
            <a:schemeClr val="accent2">
              <a:shade val="80000"/>
              <a:hueOff val="0"/>
              <a:satOff val="-4892"/>
              <a:lumOff val="254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Video refers to broadcasting of data in form of picture or movie</a:t>
          </a:r>
          <a:endParaRPr lang="en-IN" sz="1600" kern="1200" dirty="0"/>
        </a:p>
        <a:p>
          <a:pPr marL="171450" lvl="1" indent="-171450" algn="l" defTabSz="711200">
            <a:lnSpc>
              <a:spcPct val="90000"/>
            </a:lnSpc>
            <a:spcBef>
              <a:spcPct val="0"/>
            </a:spcBef>
            <a:spcAft>
              <a:spcPct val="15000"/>
            </a:spcAft>
            <a:buChar char="••"/>
          </a:pPr>
          <a:r>
            <a:rPr lang="en-US" sz="1600" kern="1200" dirty="0"/>
            <a:t>Video can either be produced as a continuous entity, or it can be a combination of images in motion</a:t>
          </a:r>
          <a:endParaRPr lang="en-IN" sz="1600" kern="1200" dirty="0"/>
        </a:p>
      </dsp:txBody>
      <dsp:txXfrm rot="-5400000">
        <a:off x="797439" y="4140826"/>
        <a:ext cx="7949928" cy="6693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04B9-E234-4CBA-A50E-0730162CA33C}">
      <dsp:nvSpPr>
        <dsp:cNvPr id="0" name=""/>
        <dsp:cNvSpPr/>
      </dsp:nvSpPr>
      <dsp:spPr>
        <a:xfrm>
          <a:off x="1839711" y="1184919"/>
          <a:ext cx="1474920" cy="117798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622300">
            <a:lnSpc>
              <a:spcPct val="90000"/>
            </a:lnSpc>
            <a:spcBef>
              <a:spcPct val="0"/>
            </a:spcBef>
            <a:spcAft>
              <a:spcPct val="35000"/>
            </a:spcAft>
          </a:pPr>
          <a:r>
            <a:rPr lang="en-US" sz="1400" kern="1200" dirty="0">
              <a:solidFill>
                <a:srgbClr val="002060"/>
              </a:solidFill>
            </a:rPr>
            <a:t>Characteristics of Data Communication</a:t>
          </a:r>
          <a:endParaRPr lang="en-IN" sz="1400" kern="1200" dirty="0">
            <a:solidFill>
              <a:srgbClr val="002060"/>
            </a:solidFill>
          </a:endParaRPr>
        </a:p>
      </dsp:txBody>
      <dsp:txXfrm>
        <a:off x="1897216" y="1242424"/>
        <a:ext cx="1359910" cy="1062978"/>
      </dsp:txXfrm>
    </dsp:sp>
    <dsp:sp modelId="{0EBCE73D-6EED-4832-8B47-6375D54AD37A}">
      <dsp:nvSpPr>
        <dsp:cNvPr id="0" name=""/>
        <dsp:cNvSpPr/>
      </dsp:nvSpPr>
      <dsp:spPr>
        <a:xfrm rot="16200000">
          <a:off x="2341421" y="949168"/>
          <a:ext cx="471501" cy="0"/>
        </a:xfrm>
        <a:custGeom>
          <a:avLst/>
          <a:gdLst/>
          <a:ahLst/>
          <a:cxnLst/>
          <a:rect l="0" t="0" r="0" b="0"/>
          <a:pathLst>
            <a:path>
              <a:moveTo>
                <a:pt x="0" y="0"/>
              </a:moveTo>
              <a:lnTo>
                <a:pt x="47150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F5B9C1-B4F7-4284-88FB-6ACA940C04A7}">
      <dsp:nvSpPr>
        <dsp:cNvPr id="0" name=""/>
        <dsp:cNvSpPr/>
      </dsp:nvSpPr>
      <dsp:spPr>
        <a:xfrm>
          <a:off x="1990739" y="304"/>
          <a:ext cx="1172864" cy="713113"/>
        </a:xfrm>
        <a:prstGeom prst="roundRect">
          <a:avLst/>
        </a:prstGeom>
        <a:solidFill>
          <a:schemeClr val="accent5">
            <a:hueOff val="1800000"/>
            <a:satOff val="-7281"/>
            <a:lumOff val="-81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Delivery</a:t>
          </a:r>
          <a:endParaRPr lang="en-IN" sz="1800" kern="1200" dirty="0">
            <a:solidFill>
              <a:srgbClr val="002060"/>
            </a:solidFill>
          </a:endParaRPr>
        </a:p>
      </dsp:txBody>
      <dsp:txXfrm>
        <a:off x="2025550" y="35115"/>
        <a:ext cx="1103242" cy="643491"/>
      </dsp:txXfrm>
    </dsp:sp>
    <dsp:sp modelId="{3731F3B9-969C-40F2-A93B-4FDC77A5F097}">
      <dsp:nvSpPr>
        <dsp:cNvPr id="0" name=""/>
        <dsp:cNvSpPr/>
      </dsp:nvSpPr>
      <dsp:spPr>
        <a:xfrm>
          <a:off x="3314632" y="1773913"/>
          <a:ext cx="253271" cy="0"/>
        </a:xfrm>
        <a:custGeom>
          <a:avLst/>
          <a:gdLst/>
          <a:ahLst/>
          <a:cxnLst/>
          <a:rect l="0" t="0" r="0" b="0"/>
          <a:pathLst>
            <a:path>
              <a:moveTo>
                <a:pt x="0" y="0"/>
              </a:moveTo>
              <a:lnTo>
                <a:pt x="25327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97816C-555F-477D-B46B-38246C133E02}">
      <dsp:nvSpPr>
        <dsp:cNvPr id="0" name=""/>
        <dsp:cNvSpPr/>
      </dsp:nvSpPr>
      <dsp:spPr>
        <a:xfrm>
          <a:off x="3567904" y="1426806"/>
          <a:ext cx="1212656" cy="694215"/>
        </a:xfrm>
        <a:prstGeom prst="roundRect">
          <a:avLst/>
        </a:prstGeom>
        <a:solidFill>
          <a:schemeClr val="accent5">
            <a:hueOff val="3600000"/>
            <a:satOff val="-14561"/>
            <a:lumOff val="-16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Accuracy</a:t>
          </a:r>
          <a:endParaRPr lang="en-IN" sz="1800" kern="1200" dirty="0">
            <a:solidFill>
              <a:srgbClr val="002060"/>
            </a:solidFill>
          </a:endParaRPr>
        </a:p>
      </dsp:txBody>
      <dsp:txXfrm>
        <a:off x="3601793" y="1460695"/>
        <a:ext cx="1144878" cy="626437"/>
      </dsp:txXfrm>
    </dsp:sp>
    <dsp:sp modelId="{01028337-BBD5-49E7-8F27-35153BACF15B}">
      <dsp:nvSpPr>
        <dsp:cNvPr id="0" name=""/>
        <dsp:cNvSpPr/>
      </dsp:nvSpPr>
      <dsp:spPr>
        <a:xfrm rot="5400000">
          <a:off x="2341421" y="2598659"/>
          <a:ext cx="471501" cy="0"/>
        </a:xfrm>
        <a:custGeom>
          <a:avLst/>
          <a:gdLst/>
          <a:ahLst/>
          <a:cxnLst/>
          <a:rect l="0" t="0" r="0" b="0"/>
          <a:pathLst>
            <a:path>
              <a:moveTo>
                <a:pt x="0" y="0"/>
              </a:moveTo>
              <a:lnTo>
                <a:pt x="47150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6E0D23-2B15-420D-B3F0-93D31D578971}">
      <dsp:nvSpPr>
        <dsp:cNvPr id="0" name=""/>
        <dsp:cNvSpPr/>
      </dsp:nvSpPr>
      <dsp:spPr>
        <a:xfrm>
          <a:off x="1938971" y="2834409"/>
          <a:ext cx="1276401" cy="713113"/>
        </a:xfrm>
        <a:prstGeom prst="roundRect">
          <a:avLst/>
        </a:prstGeom>
        <a:solidFill>
          <a:schemeClr val="accent5">
            <a:hueOff val="5400000"/>
            <a:satOff val="-21842"/>
            <a:lumOff val="-24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Timeliness </a:t>
          </a:r>
          <a:endParaRPr lang="en-IN" sz="1800" kern="1200" dirty="0">
            <a:solidFill>
              <a:srgbClr val="002060"/>
            </a:solidFill>
          </a:endParaRPr>
        </a:p>
      </dsp:txBody>
      <dsp:txXfrm>
        <a:off x="1973782" y="2869220"/>
        <a:ext cx="1206779" cy="643491"/>
      </dsp:txXfrm>
    </dsp:sp>
    <dsp:sp modelId="{867C369F-3BA0-4A73-BA1B-4410CB343818}">
      <dsp:nvSpPr>
        <dsp:cNvPr id="0" name=""/>
        <dsp:cNvSpPr/>
      </dsp:nvSpPr>
      <dsp:spPr>
        <a:xfrm rot="10779210">
          <a:off x="1559285" y="1779221"/>
          <a:ext cx="280428" cy="0"/>
        </a:xfrm>
        <a:custGeom>
          <a:avLst/>
          <a:gdLst/>
          <a:ahLst/>
          <a:cxnLst/>
          <a:rect l="0" t="0" r="0" b="0"/>
          <a:pathLst>
            <a:path>
              <a:moveTo>
                <a:pt x="0" y="0"/>
              </a:moveTo>
              <a:lnTo>
                <a:pt x="280428"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06583D-D414-4D8F-AEB7-09FE0120E1EB}">
      <dsp:nvSpPr>
        <dsp:cNvPr id="0" name=""/>
        <dsp:cNvSpPr/>
      </dsp:nvSpPr>
      <dsp:spPr>
        <a:xfrm>
          <a:off x="470200" y="1426806"/>
          <a:ext cx="1089088" cy="713113"/>
        </a:xfrm>
        <a:prstGeom prst="roundRect">
          <a:avLst/>
        </a:prstGeom>
        <a:solidFill>
          <a:srgbClr val="33A4B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800100">
            <a:lnSpc>
              <a:spcPct val="90000"/>
            </a:lnSpc>
            <a:spcBef>
              <a:spcPct val="0"/>
            </a:spcBef>
            <a:spcAft>
              <a:spcPct val="35000"/>
            </a:spcAft>
          </a:pPr>
          <a:r>
            <a:rPr lang="en-US" sz="1800" kern="1200" dirty="0">
              <a:solidFill>
                <a:srgbClr val="002060"/>
              </a:solidFill>
            </a:rPr>
            <a:t>Jitter</a:t>
          </a:r>
          <a:endParaRPr lang="en-IN" sz="1800" kern="1200" dirty="0">
            <a:solidFill>
              <a:srgbClr val="002060"/>
            </a:solidFill>
          </a:endParaRPr>
        </a:p>
      </dsp:txBody>
      <dsp:txXfrm>
        <a:off x="505011" y="1461617"/>
        <a:ext cx="1019466" cy="6434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82ACE-D6C2-4E4E-9CCF-20EBA4C850CF}">
      <dsp:nvSpPr>
        <dsp:cNvPr id="0" name=""/>
        <dsp:cNvSpPr/>
      </dsp:nvSpPr>
      <dsp:spPr>
        <a:xfrm>
          <a:off x="1002" y="0"/>
          <a:ext cx="2605367" cy="288032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i="1" kern="1200" dirty="0"/>
            <a:t>Direction of exchange of information</a:t>
          </a:r>
          <a:endParaRPr lang="en-IN" sz="1700" kern="1200" dirty="0"/>
        </a:p>
      </dsp:txBody>
      <dsp:txXfrm>
        <a:off x="1002" y="0"/>
        <a:ext cx="2605367" cy="864096"/>
      </dsp:txXfrm>
    </dsp:sp>
    <dsp:sp modelId="{5FAA962F-2CB9-4732-98E2-CD417BBFE725}">
      <dsp:nvSpPr>
        <dsp:cNvPr id="0" name=""/>
        <dsp:cNvSpPr/>
      </dsp:nvSpPr>
      <dsp:spPr>
        <a:xfrm>
          <a:off x="261538" y="864342"/>
          <a:ext cx="2084294" cy="565867"/>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solidFill>
                <a:schemeClr val="tx1"/>
              </a:solidFill>
            </a:rPr>
            <a:t>Simplex</a:t>
          </a:r>
          <a:endParaRPr lang="en-IN" sz="2300" kern="1200" dirty="0">
            <a:solidFill>
              <a:schemeClr val="tx1"/>
            </a:solidFill>
          </a:endParaRPr>
        </a:p>
      </dsp:txBody>
      <dsp:txXfrm>
        <a:off x="278112" y="880916"/>
        <a:ext cx="2051146" cy="532719"/>
      </dsp:txXfrm>
    </dsp:sp>
    <dsp:sp modelId="{D679F36B-3CE1-4272-B577-9B059392217C}">
      <dsp:nvSpPr>
        <dsp:cNvPr id="0" name=""/>
        <dsp:cNvSpPr/>
      </dsp:nvSpPr>
      <dsp:spPr>
        <a:xfrm>
          <a:off x="261538" y="1517266"/>
          <a:ext cx="2084294" cy="565867"/>
        </a:xfrm>
        <a:prstGeom prst="roundRect">
          <a:avLst>
            <a:gd name="adj" fmla="val 10000"/>
          </a:avLst>
        </a:prstGeom>
        <a:solidFill>
          <a:schemeClr val="accent5">
            <a:hueOff val="1200000"/>
            <a:satOff val="-4854"/>
            <a:lumOff val="-54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solidFill>
                <a:schemeClr val="tx1"/>
              </a:solidFill>
            </a:rPr>
            <a:t>Half-Duplex</a:t>
          </a:r>
          <a:endParaRPr lang="en-IN" sz="2300" kern="1200" dirty="0">
            <a:solidFill>
              <a:schemeClr val="tx1"/>
            </a:solidFill>
          </a:endParaRPr>
        </a:p>
      </dsp:txBody>
      <dsp:txXfrm>
        <a:off x="278112" y="1533840"/>
        <a:ext cx="2051146" cy="532719"/>
      </dsp:txXfrm>
    </dsp:sp>
    <dsp:sp modelId="{0E51D9E8-688A-42EA-B98F-4C1E8CD1E09C}">
      <dsp:nvSpPr>
        <dsp:cNvPr id="0" name=""/>
        <dsp:cNvSpPr/>
      </dsp:nvSpPr>
      <dsp:spPr>
        <a:xfrm>
          <a:off x="261538" y="2170190"/>
          <a:ext cx="2084294" cy="565867"/>
        </a:xfrm>
        <a:prstGeom prst="roundRect">
          <a:avLst>
            <a:gd name="adj" fmla="val 10000"/>
          </a:avLst>
        </a:prstGeom>
        <a:solidFill>
          <a:schemeClr val="accent5">
            <a:hueOff val="2400000"/>
            <a:satOff val="-9707"/>
            <a:lumOff val="-1085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solidFill>
                <a:schemeClr val="tx1"/>
              </a:solidFill>
            </a:rPr>
            <a:t>Full-Duplex</a:t>
          </a:r>
          <a:endParaRPr lang="en-IN" sz="2300" kern="1200" dirty="0">
            <a:solidFill>
              <a:schemeClr val="tx1"/>
            </a:solidFill>
          </a:endParaRPr>
        </a:p>
      </dsp:txBody>
      <dsp:txXfrm>
        <a:off x="278112" y="2186764"/>
        <a:ext cx="2051146" cy="532719"/>
      </dsp:txXfrm>
    </dsp:sp>
    <dsp:sp modelId="{6D4B881A-5EA4-4FC8-9688-10DA8C1F870B}">
      <dsp:nvSpPr>
        <dsp:cNvPr id="0" name=""/>
        <dsp:cNvSpPr/>
      </dsp:nvSpPr>
      <dsp:spPr>
        <a:xfrm>
          <a:off x="2801772" y="0"/>
          <a:ext cx="2605367" cy="288032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i="1" kern="1200" dirty="0"/>
            <a:t>Synchronization between the transmitter and the receiver</a:t>
          </a:r>
          <a:endParaRPr lang="en-IN" sz="1700" kern="1200" dirty="0"/>
        </a:p>
      </dsp:txBody>
      <dsp:txXfrm>
        <a:off x="2801772" y="0"/>
        <a:ext cx="2605367" cy="864096"/>
      </dsp:txXfrm>
    </dsp:sp>
    <dsp:sp modelId="{3357AC61-F3F1-474D-91DA-8954D722EBE3}">
      <dsp:nvSpPr>
        <dsp:cNvPr id="0" name=""/>
        <dsp:cNvSpPr/>
      </dsp:nvSpPr>
      <dsp:spPr>
        <a:xfrm>
          <a:off x="3062308" y="864939"/>
          <a:ext cx="2084294" cy="868455"/>
        </a:xfrm>
        <a:prstGeom prst="roundRect">
          <a:avLst>
            <a:gd name="adj" fmla="val 10000"/>
          </a:avLst>
        </a:prstGeom>
        <a:solidFill>
          <a:schemeClr val="accent5">
            <a:hueOff val="3600000"/>
            <a:satOff val="-14561"/>
            <a:lumOff val="-16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t>Synchronous</a:t>
          </a:r>
          <a:endParaRPr lang="en-IN" sz="2300" kern="1200" dirty="0"/>
        </a:p>
      </dsp:txBody>
      <dsp:txXfrm>
        <a:off x="3087744" y="890375"/>
        <a:ext cx="2033422" cy="817583"/>
      </dsp:txXfrm>
    </dsp:sp>
    <dsp:sp modelId="{3E12BBC7-EA1C-461C-89AC-81524D669CD2}">
      <dsp:nvSpPr>
        <dsp:cNvPr id="0" name=""/>
        <dsp:cNvSpPr/>
      </dsp:nvSpPr>
      <dsp:spPr>
        <a:xfrm>
          <a:off x="3062308" y="1867004"/>
          <a:ext cx="2084294" cy="868455"/>
        </a:xfrm>
        <a:prstGeom prst="roundRect">
          <a:avLst>
            <a:gd name="adj" fmla="val 10000"/>
          </a:avLst>
        </a:prstGeom>
        <a:solidFill>
          <a:schemeClr val="accent5">
            <a:hueOff val="4800000"/>
            <a:satOff val="-19415"/>
            <a:lumOff val="-2169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t>Asynchronous</a:t>
          </a:r>
          <a:endParaRPr lang="en-IN" sz="2300" kern="1200" dirty="0"/>
        </a:p>
      </dsp:txBody>
      <dsp:txXfrm>
        <a:off x="3087744" y="1892440"/>
        <a:ext cx="2033422" cy="817583"/>
      </dsp:txXfrm>
    </dsp:sp>
    <dsp:sp modelId="{3F4A460A-2544-4A9C-B3E8-98C85691996B}">
      <dsp:nvSpPr>
        <dsp:cNvPr id="0" name=""/>
        <dsp:cNvSpPr/>
      </dsp:nvSpPr>
      <dsp:spPr>
        <a:xfrm>
          <a:off x="5602542" y="0"/>
          <a:ext cx="2605367" cy="2880320"/>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i="1" kern="1200" dirty="0"/>
            <a:t>Number of bits sent simultaneously in the network</a:t>
          </a:r>
          <a:endParaRPr lang="en-IN" sz="1700" kern="1200" dirty="0"/>
        </a:p>
      </dsp:txBody>
      <dsp:txXfrm>
        <a:off x="5602542" y="0"/>
        <a:ext cx="2605367" cy="864096"/>
      </dsp:txXfrm>
    </dsp:sp>
    <dsp:sp modelId="{97748ABC-A713-4BBD-936B-403EABB8F710}">
      <dsp:nvSpPr>
        <dsp:cNvPr id="0" name=""/>
        <dsp:cNvSpPr/>
      </dsp:nvSpPr>
      <dsp:spPr>
        <a:xfrm>
          <a:off x="5863079" y="864939"/>
          <a:ext cx="2084294" cy="868455"/>
        </a:xfrm>
        <a:prstGeom prst="roundRect">
          <a:avLst>
            <a:gd name="adj" fmla="val 10000"/>
          </a:avLst>
        </a:prstGeom>
        <a:solidFill>
          <a:schemeClr val="accent5">
            <a:hueOff val="6000000"/>
            <a:satOff val="-24268"/>
            <a:lumOff val="-271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t>Serial</a:t>
          </a:r>
          <a:endParaRPr lang="en-IN" sz="2300" kern="1200" dirty="0"/>
        </a:p>
      </dsp:txBody>
      <dsp:txXfrm>
        <a:off x="5888515" y="890375"/>
        <a:ext cx="2033422" cy="817583"/>
      </dsp:txXfrm>
    </dsp:sp>
    <dsp:sp modelId="{34830B85-A307-4ED4-A48E-87AA9E62623F}">
      <dsp:nvSpPr>
        <dsp:cNvPr id="0" name=""/>
        <dsp:cNvSpPr/>
      </dsp:nvSpPr>
      <dsp:spPr>
        <a:xfrm>
          <a:off x="5863079" y="1867004"/>
          <a:ext cx="2084294" cy="868455"/>
        </a:xfrm>
        <a:prstGeom prst="roundRect">
          <a:avLst>
            <a:gd name="adj" fmla="val 10000"/>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a:t>Parallel</a:t>
          </a:r>
          <a:endParaRPr lang="en-IN" sz="2300" kern="1200" dirty="0"/>
        </a:p>
      </dsp:txBody>
      <dsp:txXfrm>
        <a:off x="5888515" y="1892440"/>
        <a:ext cx="2033422" cy="8175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D011D-CFA8-4227-9091-7738A86DF4D0}">
      <dsp:nvSpPr>
        <dsp:cNvPr id="0" name=""/>
        <dsp:cNvSpPr/>
      </dsp:nvSpPr>
      <dsp:spPr>
        <a:xfrm>
          <a:off x="2291480" y="1403928"/>
          <a:ext cx="889649" cy="889649"/>
        </a:xfrm>
        <a:prstGeom prst="roundRect">
          <a:avLst/>
        </a:prstGeom>
        <a:gradFill rotWithShape="0">
          <a:gsLst>
            <a:gs pos="0">
              <a:schemeClr val="accent2">
                <a:shade val="50000"/>
                <a:hueOff val="0"/>
                <a:satOff val="0"/>
                <a:lumOff val="0"/>
                <a:alphaOff val="0"/>
                <a:shade val="51000"/>
                <a:satMod val="130000"/>
              </a:schemeClr>
            </a:gs>
            <a:gs pos="80000">
              <a:schemeClr val="accent2">
                <a:shade val="50000"/>
                <a:hueOff val="0"/>
                <a:satOff val="0"/>
                <a:lumOff val="0"/>
                <a:alphaOff val="0"/>
                <a:shade val="93000"/>
                <a:satMod val="130000"/>
              </a:schemeClr>
            </a:gs>
            <a:gs pos="100000">
              <a:schemeClr val="accent2">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577850">
            <a:lnSpc>
              <a:spcPct val="90000"/>
            </a:lnSpc>
            <a:spcBef>
              <a:spcPct val="0"/>
            </a:spcBef>
            <a:spcAft>
              <a:spcPct val="35000"/>
            </a:spcAft>
          </a:pPr>
          <a:r>
            <a:rPr lang="en-US" sz="1300" kern="1200" dirty="0"/>
            <a:t>Key elements of Protocols</a:t>
          </a:r>
          <a:endParaRPr lang="en-IN" sz="1300" kern="1200" dirty="0"/>
        </a:p>
      </dsp:txBody>
      <dsp:txXfrm>
        <a:off x="2334909" y="1447357"/>
        <a:ext cx="802791" cy="802791"/>
      </dsp:txXfrm>
    </dsp:sp>
    <dsp:sp modelId="{2D3AF02B-2876-4C66-B4FF-DC865F7DB5B5}">
      <dsp:nvSpPr>
        <dsp:cNvPr id="0" name=""/>
        <dsp:cNvSpPr/>
      </dsp:nvSpPr>
      <dsp:spPr>
        <a:xfrm rot="16200000">
          <a:off x="2412140" y="1079764"/>
          <a:ext cx="648328" cy="0"/>
        </a:xfrm>
        <a:custGeom>
          <a:avLst/>
          <a:gdLst/>
          <a:ahLst/>
          <a:cxnLst/>
          <a:rect l="0" t="0" r="0" b="0"/>
          <a:pathLst>
            <a:path>
              <a:moveTo>
                <a:pt x="0" y="0"/>
              </a:moveTo>
              <a:lnTo>
                <a:pt x="648328" y="0"/>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53BA30-E616-48F5-A317-6858CF1E7A05}">
      <dsp:nvSpPr>
        <dsp:cNvPr id="0" name=""/>
        <dsp:cNvSpPr/>
      </dsp:nvSpPr>
      <dsp:spPr>
        <a:xfrm>
          <a:off x="2300763" y="159534"/>
          <a:ext cx="871083" cy="596065"/>
        </a:xfrm>
        <a:prstGeom prst="roundRect">
          <a:avLst/>
        </a:prstGeom>
        <a:gradFill rotWithShape="0">
          <a:gsLst>
            <a:gs pos="0">
              <a:schemeClr val="accent2">
                <a:shade val="50000"/>
                <a:hueOff val="0"/>
                <a:satOff val="-3558"/>
                <a:lumOff val="23316"/>
                <a:alphaOff val="0"/>
                <a:shade val="51000"/>
                <a:satMod val="130000"/>
              </a:schemeClr>
            </a:gs>
            <a:gs pos="80000">
              <a:schemeClr val="accent2">
                <a:shade val="50000"/>
                <a:hueOff val="0"/>
                <a:satOff val="-3558"/>
                <a:lumOff val="23316"/>
                <a:alphaOff val="0"/>
                <a:shade val="93000"/>
                <a:satMod val="130000"/>
              </a:schemeClr>
            </a:gs>
            <a:gs pos="100000">
              <a:schemeClr val="accent2">
                <a:shade val="50000"/>
                <a:hueOff val="0"/>
                <a:satOff val="-3558"/>
                <a:lumOff val="233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kern="1200" dirty="0"/>
            <a:t>Semantics</a:t>
          </a:r>
          <a:endParaRPr lang="en-IN" sz="1200" kern="1200" dirty="0"/>
        </a:p>
      </dsp:txBody>
      <dsp:txXfrm>
        <a:off x="2329860" y="188631"/>
        <a:ext cx="812889" cy="537871"/>
      </dsp:txXfrm>
    </dsp:sp>
    <dsp:sp modelId="{7FDA1A1D-83A7-4AEF-BA24-84A4377918DB}">
      <dsp:nvSpPr>
        <dsp:cNvPr id="0" name=""/>
        <dsp:cNvSpPr/>
      </dsp:nvSpPr>
      <dsp:spPr>
        <a:xfrm rot="1746656">
          <a:off x="3149254" y="2219212"/>
          <a:ext cx="504671" cy="0"/>
        </a:xfrm>
        <a:custGeom>
          <a:avLst/>
          <a:gdLst/>
          <a:ahLst/>
          <a:cxnLst/>
          <a:rect l="0" t="0" r="0" b="0"/>
          <a:pathLst>
            <a:path>
              <a:moveTo>
                <a:pt x="0" y="0"/>
              </a:moveTo>
              <a:lnTo>
                <a:pt x="504671" y="0"/>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04C3400-79E5-43E9-B463-57D513CD30B4}">
      <dsp:nvSpPr>
        <dsp:cNvPr id="0" name=""/>
        <dsp:cNvSpPr/>
      </dsp:nvSpPr>
      <dsp:spPr>
        <a:xfrm>
          <a:off x="3622050" y="2209899"/>
          <a:ext cx="596065" cy="596065"/>
        </a:xfrm>
        <a:prstGeom prst="roundRect">
          <a:avLst/>
        </a:prstGeom>
        <a:gradFill rotWithShape="0">
          <a:gsLst>
            <a:gs pos="0">
              <a:schemeClr val="accent2">
                <a:shade val="50000"/>
                <a:hueOff val="0"/>
                <a:satOff val="-7116"/>
                <a:lumOff val="46632"/>
                <a:alphaOff val="0"/>
                <a:shade val="51000"/>
                <a:satMod val="130000"/>
              </a:schemeClr>
            </a:gs>
            <a:gs pos="80000">
              <a:schemeClr val="accent2">
                <a:shade val="50000"/>
                <a:hueOff val="0"/>
                <a:satOff val="-7116"/>
                <a:lumOff val="46632"/>
                <a:alphaOff val="0"/>
                <a:shade val="93000"/>
                <a:satMod val="130000"/>
              </a:schemeClr>
            </a:gs>
            <a:gs pos="100000">
              <a:schemeClr val="accent2">
                <a:shade val="50000"/>
                <a:hueOff val="0"/>
                <a:satOff val="-7116"/>
                <a:lumOff val="46632"/>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kern="1200" dirty="0">
              <a:solidFill>
                <a:schemeClr val="tx1"/>
              </a:solidFill>
            </a:rPr>
            <a:t>Timing</a:t>
          </a:r>
          <a:endParaRPr lang="en-IN" sz="1200" kern="1200" dirty="0">
            <a:solidFill>
              <a:schemeClr val="tx1"/>
            </a:solidFill>
          </a:endParaRPr>
        </a:p>
      </dsp:txBody>
      <dsp:txXfrm>
        <a:off x="3651147" y="2238996"/>
        <a:ext cx="537871" cy="537871"/>
      </dsp:txXfrm>
    </dsp:sp>
    <dsp:sp modelId="{8ADA1440-FB9F-4DC1-B1C8-5F1A9123EF82}">
      <dsp:nvSpPr>
        <dsp:cNvPr id="0" name=""/>
        <dsp:cNvSpPr/>
      </dsp:nvSpPr>
      <dsp:spPr>
        <a:xfrm rot="9053344">
          <a:off x="1818683" y="2219212"/>
          <a:ext cx="504671" cy="0"/>
        </a:xfrm>
        <a:custGeom>
          <a:avLst/>
          <a:gdLst/>
          <a:ahLst/>
          <a:cxnLst/>
          <a:rect l="0" t="0" r="0" b="0"/>
          <a:pathLst>
            <a:path>
              <a:moveTo>
                <a:pt x="0" y="0"/>
              </a:moveTo>
              <a:lnTo>
                <a:pt x="504671" y="0"/>
              </a:lnTo>
            </a:path>
          </a:pathLst>
        </a:custGeom>
        <a:noFill/>
        <a:ln w="9525" cap="flat" cmpd="sng" algn="ctr">
          <a:solidFill>
            <a:schemeClr val="accent2">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F06E1D6-1A64-420A-98DA-C057F9011043}">
      <dsp:nvSpPr>
        <dsp:cNvPr id="0" name=""/>
        <dsp:cNvSpPr/>
      </dsp:nvSpPr>
      <dsp:spPr>
        <a:xfrm>
          <a:off x="1254493" y="2209899"/>
          <a:ext cx="596065" cy="596065"/>
        </a:xfrm>
        <a:prstGeom prst="roundRect">
          <a:avLst/>
        </a:prstGeom>
        <a:gradFill rotWithShape="0">
          <a:gsLst>
            <a:gs pos="0">
              <a:schemeClr val="accent2">
                <a:shade val="50000"/>
                <a:hueOff val="0"/>
                <a:satOff val="-3558"/>
                <a:lumOff val="23316"/>
                <a:alphaOff val="0"/>
                <a:shade val="51000"/>
                <a:satMod val="130000"/>
              </a:schemeClr>
            </a:gs>
            <a:gs pos="80000">
              <a:schemeClr val="accent2">
                <a:shade val="50000"/>
                <a:hueOff val="0"/>
                <a:satOff val="-3558"/>
                <a:lumOff val="23316"/>
                <a:alphaOff val="0"/>
                <a:shade val="93000"/>
                <a:satMod val="130000"/>
              </a:schemeClr>
            </a:gs>
            <a:gs pos="100000">
              <a:schemeClr val="accent2">
                <a:shade val="50000"/>
                <a:hueOff val="0"/>
                <a:satOff val="-3558"/>
                <a:lumOff val="2331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533400">
            <a:lnSpc>
              <a:spcPct val="90000"/>
            </a:lnSpc>
            <a:spcBef>
              <a:spcPct val="0"/>
            </a:spcBef>
            <a:spcAft>
              <a:spcPct val="35000"/>
            </a:spcAft>
          </a:pPr>
          <a:r>
            <a:rPr lang="en-US" sz="1200" kern="1200" dirty="0"/>
            <a:t>Syntax</a:t>
          </a:r>
          <a:endParaRPr lang="en-IN" sz="1200" kern="1200" dirty="0"/>
        </a:p>
      </dsp:txBody>
      <dsp:txXfrm>
        <a:off x="1283590" y="2238996"/>
        <a:ext cx="537871" cy="53787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Synchronous Transmission :</a:t>
            </a:r>
          </a:p>
          <a:p>
            <a:r>
              <a:rPr lang="en-US" dirty="0"/>
              <a:t>In this mode of transmission, both the sender and receiver are paced by the same system clock, thus  synchronization is achieved.</a:t>
            </a:r>
          </a:p>
          <a:p>
            <a:endParaRPr lang="en-US" dirty="0"/>
          </a:p>
          <a:p>
            <a:r>
              <a:rPr lang="en-US" dirty="0"/>
              <a:t>In a Synchronous mode of data transmission, bytes are transmitted as blocks in a continuous stream of bits, as there is no start and stop bits in the message block. It is the responsibility of the receiver to group the bits correctly. The receiver counts the bits as they arrive and groups them in eight bits unit. The receiver continuously receives the information at the same rate that the transmitter has sent it. It also listens to the messages even if no bits are transmitted.</a:t>
            </a:r>
          </a:p>
          <a:p>
            <a:endParaRPr lang="en-US" dirty="0"/>
          </a:p>
          <a:p>
            <a:r>
              <a:rPr lang="en-US" dirty="0"/>
              <a:t>In synchronous mode, the bits are sent successively with no separation between each character, so it becomes necessary to insert some synchronization elements with the message, this is called "</a:t>
            </a:r>
            <a:r>
              <a:rPr lang="en-US" b="1" i="1" dirty="0"/>
              <a:t>Character-Level Synchronization".</a:t>
            </a:r>
          </a:p>
          <a:p>
            <a:endParaRPr lang="en-US" b="1" i="0" dirty="0"/>
          </a:p>
          <a:p>
            <a:r>
              <a:rPr lang="en-US" b="1" i="0" dirty="0"/>
              <a:t>Asynchronous Transmission:</a:t>
            </a:r>
          </a:p>
          <a:p>
            <a:pPr algn="l"/>
            <a:r>
              <a:rPr lang="en-US" b="0" i="0" dirty="0">
                <a:solidFill>
                  <a:srgbClr val="333333"/>
                </a:solidFill>
                <a:effectLst/>
                <a:latin typeface="PT Serif"/>
              </a:rPr>
              <a:t>The start and stop bits ensure that the data is transmitted correctly from the sender to the receiver.</a:t>
            </a:r>
          </a:p>
          <a:p>
            <a:pPr algn="l"/>
            <a:r>
              <a:rPr lang="en-US" b="0" i="0" dirty="0">
                <a:solidFill>
                  <a:srgbClr val="333333"/>
                </a:solidFill>
                <a:effectLst/>
                <a:latin typeface="PT Serif"/>
              </a:rPr>
              <a:t>Generally, the start bit is '0' and the end bit is '1'.Asynchronous here means 'asynchronous at the byte level', but the bits are still synchronized. The time duration between each character is the same and </a:t>
            </a:r>
            <a:r>
              <a:rPr lang="en-US" b="0" i="0" dirty="0" err="1">
                <a:solidFill>
                  <a:srgbClr val="333333"/>
                </a:solidFill>
                <a:effectLst/>
                <a:latin typeface="PT Serif"/>
              </a:rPr>
              <a:t>synchronized.n</a:t>
            </a:r>
            <a:endParaRPr lang="en-US" b="0" i="0" dirty="0">
              <a:solidFill>
                <a:srgbClr val="333333"/>
              </a:solidFill>
              <a:effectLst/>
              <a:latin typeface="PT Serif"/>
            </a:endParaRPr>
          </a:p>
          <a:p>
            <a:pPr algn="l"/>
            <a:r>
              <a:rPr lang="en-US" b="0" i="0" dirty="0">
                <a:solidFill>
                  <a:srgbClr val="333333"/>
                </a:solidFill>
                <a:effectLst/>
                <a:latin typeface="PT Serif"/>
              </a:rPr>
              <a:t>In an asynchronous mode of communication, data bits can be sent at any point in time. The messages are sent at irregular intervals and only one data byte can be sent at a time. This type of transmission mode is best suited for short-distance data transfer.</a:t>
            </a:r>
          </a:p>
          <a:p>
            <a:endParaRPr lang="en-IN" b="1" i="1"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11</a:t>
            </a:fld>
            <a:endParaRPr lang="en-US" dirty="0"/>
          </a:p>
        </p:txBody>
      </p:sp>
    </p:spTree>
    <p:extLst>
      <p:ext uri="{BB962C8B-B14F-4D97-AF65-F5344CB8AC3E}">
        <p14:creationId xmlns:p14="http://schemas.microsoft.com/office/powerpoint/2010/main" val="287177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21</a:t>
            </a:fld>
            <a:endParaRPr lang="en-US" dirty="0"/>
          </a:p>
        </p:txBody>
      </p:sp>
    </p:spTree>
    <p:extLst>
      <p:ext uri="{BB962C8B-B14F-4D97-AF65-F5344CB8AC3E}">
        <p14:creationId xmlns:p14="http://schemas.microsoft.com/office/powerpoint/2010/main" val="231182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22</a:t>
            </a:fld>
            <a:endParaRPr lang="en-US" dirty="0"/>
          </a:p>
        </p:txBody>
      </p:sp>
    </p:spTree>
    <p:extLst>
      <p:ext uri="{BB962C8B-B14F-4D97-AF65-F5344CB8AC3E}">
        <p14:creationId xmlns:p14="http://schemas.microsoft.com/office/powerpoint/2010/main" val="252133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23</a:t>
            </a:fld>
            <a:endParaRPr lang="en-US" dirty="0"/>
          </a:p>
        </p:txBody>
      </p:sp>
    </p:spTree>
    <p:extLst>
      <p:ext uri="{BB962C8B-B14F-4D97-AF65-F5344CB8AC3E}">
        <p14:creationId xmlns:p14="http://schemas.microsoft.com/office/powerpoint/2010/main" val="335584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79EC7562-07EF-4278-9372-D78499E3BB5D}" type="slidenum">
              <a:rPr lang="en-US" altLang="en-US" b="0" smtClean="0"/>
              <a:pPr/>
              <a:t>27</a:t>
            </a:fld>
            <a:endParaRPr lang="en-US" altLang="en-US" b="0" smtClean="0"/>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11638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30</a:t>
            </a:fld>
            <a:endParaRPr lang="en-US" dirty="0"/>
          </a:p>
        </p:txBody>
      </p:sp>
    </p:spTree>
    <p:extLst>
      <p:ext uri="{BB962C8B-B14F-4D97-AF65-F5344CB8AC3E}">
        <p14:creationId xmlns:p14="http://schemas.microsoft.com/office/powerpoint/2010/main" val="165230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31</a:t>
            </a:fld>
            <a:endParaRPr lang="en-US" dirty="0"/>
          </a:p>
        </p:txBody>
      </p:sp>
    </p:spTree>
    <p:extLst>
      <p:ext uri="{BB962C8B-B14F-4D97-AF65-F5344CB8AC3E}">
        <p14:creationId xmlns:p14="http://schemas.microsoft.com/office/powerpoint/2010/main" val="857881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Serial Transmission:</a:t>
            </a:r>
          </a:p>
          <a:p>
            <a:pPr algn="l"/>
            <a:r>
              <a:rPr lang="en-US" b="0" i="0" dirty="0">
                <a:solidFill>
                  <a:srgbClr val="333333"/>
                </a:solidFill>
                <a:effectLst/>
                <a:latin typeface="PT Serif"/>
              </a:rPr>
              <a:t>	Needs a single transmission line for communication. </a:t>
            </a:r>
          </a:p>
          <a:p>
            <a:pPr algn="l"/>
            <a:r>
              <a:rPr lang="en-US" b="0" i="0" dirty="0">
                <a:solidFill>
                  <a:srgbClr val="333333"/>
                </a:solidFill>
                <a:effectLst/>
                <a:latin typeface="PT Serif"/>
              </a:rPr>
              <a:t>	In serial data transmission, the system takes several clock cycles to transmit the data stream. </a:t>
            </a:r>
          </a:p>
          <a:p>
            <a:pPr algn="l"/>
            <a:r>
              <a:rPr lang="en-US" b="0" i="0" dirty="0">
                <a:solidFill>
                  <a:srgbClr val="333333"/>
                </a:solidFill>
                <a:effectLst/>
                <a:latin typeface="PT Serif"/>
              </a:rPr>
              <a:t>	In this mode, the data integrity is maintained, as it transmits the data bits in a specific order, one after the other.</a:t>
            </a:r>
          </a:p>
          <a:p>
            <a:pPr algn="l"/>
            <a:r>
              <a:rPr lang="en-US" b="0" i="0" dirty="0">
                <a:solidFill>
                  <a:srgbClr val="333333"/>
                </a:solidFill>
                <a:effectLst/>
                <a:latin typeface="PT Serif"/>
              </a:rPr>
              <a:t>	Best suited for long-distance data transfer, or the amount of data being sent is relatively small.</a:t>
            </a:r>
          </a:p>
          <a:p>
            <a:r>
              <a:rPr lang="en-IN" b="1" i="0" dirty="0"/>
              <a:t>Parallel Transmission:</a:t>
            </a:r>
          </a:p>
          <a:p>
            <a:pPr algn="l"/>
            <a:r>
              <a:rPr lang="en-US" b="0" i="0" dirty="0">
                <a:solidFill>
                  <a:srgbClr val="333333"/>
                </a:solidFill>
                <a:effectLst/>
                <a:latin typeface="PT Serif"/>
              </a:rPr>
              <a:t>	Multiple transmission lines are used in such modes of transmission. So, multiple data bytes can be transmitted in a single system clock. </a:t>
            </a:r>
          </a:p>
          <a:p>
            <a:pPr algn="l"/>
            <a:r>
              <a:rPr lang="en-US" b="0" i="0" dirty="0">
                <a:solidFill>
                  <a:srgbClr val="333333"/>
                </a:solidFill>
                <a:effectLst/>
                <a:latin typeface="PT Serif"/>
              </a:rPr>
              <a:t>	This mode of transmission is used when a l	</a:t>
            </a:r>
            <a:r>
              <a:rPr lang="en-US" b="0" i="0" dirty="0" err="1">
                <a:solidFill>
                  <a:srgbClr val="333333"/>
                </a:solidFill>
                <a:effectLst/>
                <a:latin typeface="PT Serif"/>
              </a:rPr>
              <a:t>arge</a:t>
            </a:r>
            <a:r>
              <a:rPr lang="en-US" b="0" i="0" dirty="0">
                <a:solidFill>
                  <a:srgbClr val="333333"/>
                </a:solidFill>
                <a:effectLst/>
                <a:latin typeface="PT Serif"/>
              </a:rPr>
              <a:t> amount of data has to be sent in a shorter duration of time. It is mostly used for short-distance communication.</a:t>
            </a:r>
          </a:p>
          <a:p>
            <a:pPr algn="l"/>
            <a:r>
              <a:rPr lang="en-US" b="0" i="0" dirty="0">
                <a:solidFill>
                  <a:srgbClr val="333333"/>
                </a:solidFill>
                <a:effectLst/>
                <a:latin typeface="PT Serif"/>
              </a:rPr>
              <a:t>	For n-bits, we need n-transmission lines. So, the complexity of the network increases but the transmission speed is high. </a:t>
            </a:r>
          </a:p>
          <a:p>
            <a:pPr algn="l"/>
            <a:r>
              <a:rPr lang="en-US" b="0" i="0" dirty="0">
                <a:solidFill>
                  <a:srgbClr val="333333"/>
                </a:solidFill>
                <a:effectLst/>
                <a:latin typeface="PT Serif"/>
              </a:rPr>
              <a:t>	If two or more transmission lines are too close to each other, then there may be a chance of interference in the data, degrading the signal quality.</a:t>
            </a:r>
          </a:p>
          <a:p>
            <a:endParaRPr lang="en-IN" b="1" i="0"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12</a:t>
            </a:fld>
            <a:endParaRPr lang="en-US" dirty="0"/>
          </a:p>
        </p:txBody>
      </p:sp>
    </p:spTree>
    <p:extLst>
      <p:ext uri="{BB962C8B-B14F-4D97-AF65-F5344CB8AC3E}">
        <p14:creationId xmlns:p14="http://schemas.microsoft.com/office/powerpoint/2010/main" val="73927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13</a:t>
            </a:fld>
            <a:endParaRPr lang="en-US" dirty="0"/>
          </a:p>
        </p:txBody>
      </p:sp>
    </p:spTree>
    <p:extLst>
      <p:ext uri="{BB962C8B-B14F-4D97-AF65-F5344CB8AC3E}">
        <p14:creationId xmlns:p14="http://schemas.microsoft.com/office/powerpoint/2010/main" val="118722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14</a:t>
            </a:fld>
            <a:endParaRPr lang="en-US" dirty="0"/>
          </a:p>
        </p:txBody>
      </p:sp>
    </p:spTree>
    <p:extLst>
      <p:ext uri="{BB962C8B-B14F-4D97-AF65-F5344CB8AC3E}">
        <p14:creationId xmlns:p14="http://schemas.microsoft.com/office/powerpoint/2010/main" val="643828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15</a:t>
            </a:fld>
            <a:endParaRPr lang="en-US" dirty="0"/>
          </a:p>
        </p:txBody>
      </p:sp>
    </p:spTree>
    <p:extLst>
      <p:ext uri="{BB962C8B-B14F-4D97-AF65-F5344CB8AC3E}">
        <p14:creationId xmlns:p14="http://schemas.microsoft.com/office/powerpoint/2010/main" val="2258772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Syntax</a:t>
            </a:r>
          </a:p>
          <a:p>
            <a:pPr lvl="1"/>
            <a:r>
              <a:rPr lang="en-US" dirty="0"/>
              <a:t>	It means the structure or format of the data.</a:t>
            </a:r>
          </a:p>
          <a:p>
            <a:r>
              <a:rPr lang="en-US" dirty="0"/>
              <a:t>	It is the arrangement of data in a particular order.</a:t>
            </a:r>
          </a:p>
          <a:p>
            <a:r>
              <a:rPr lang="en-US" b="1" dirty="0"/>
              <a:t>B. Semantics</a:t>
            </a:r>
          </a:p>
          <a:p>
            <a:r>
              <a:rPr lang="en-US" dirty="0"/>
              <a:t>	It tells the meaning of each section of bits and indicates the interpretation of each section.</a:t>
            </a:r>
          </a:p>
          <a:p>
            <a:r>
              <a:rPr lang="en-US" dirty="0"/>
              <a:t>	It also tells what action/decision is to be taken based on the interpretation.</a:t>
            </a:r>
          </a:p>
          <a:p>
            <a:r>
              <a:rPr lang="en-US" b="1" dirty="0"/>
              <a:t>C. Timing</a:t>
            </a:r>
          </a:p>
          <a:p>
            <a:r>
              <a:rPr lang="en-US" dirty="0"/>
              <a:t>	It tells the sender about the readiness of the receiver to receive the data</a:t>
            </a:r>
          </a:p>
          <a:p>
            <a:r>
              <a:rPr lang="en-US" dirty="0"/>
              <a:t>	It tells the sender at what rate the data should be sent to the receiver to avoid overwhelming the receiver.</a:t>
            </a:r>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16</a:t>
            </a:fld>
            <a:endParaRPr lang="en-US" dirty="0"/>
          </a:p>
        </p:txBody>
      </p:sp>
    </p:spTree>
    <p:extLst>
      <p:ext uri="{BB962C8B-B14F-4D97-AF65-F5344CB8AC3E}">
        <p14:creationId xmlns:p14="http://schemas.microsoft.com/office/powerpoint/2010/main" val="420630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18</a:t>
            </a:fld>
            <a:endParaRPr lang="en-US" dirty="0"/>
          </a:p>
        </p:txBody>
      </p:sp>
    </p:spTree>
    <p:extLst>
      <p:ext uri="{BB962C8B-B14F-4D97-AF65-F5344CB8AC3E}">
        <p14:creationId xmlns:p14="http://schemas.microsoft.com/office/powerpoint/2010/main" val="147942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19</a:t>
            </a:fld>
            <a:endParaRPr lang="en-US" dirty="0"/>
          </a:p>
        </p:txBody>
      </p:sp>
    </p:spTree>
    <p:extLst>
      <p:ext uri="{BB962C8B-B14F-4D97-AF65-F5344CB8AC3E}">
        <p14:creationId xmlns:p14="http://schemas.microsoft.com/office/powerpoint/2010/main" val="1434905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20</a:t>
            </a:fld>
            <a:endParaRPr lang="en-US" dirty="0"/>
          </a:p>
        </p:txBody>
      </p:sp>
    </p:spTree>
    <p:extLst>
      <p:ext uri="{BB962C8B-B14F-4D97-AF65-F5344CB8AC3E}">
        <p14:creationId xmlns:p14="http://schemas.microsoft.com/office/powerpoint/2010/main" val="547153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7112" name="Group 8"/>
          <p:cNvGrpSpPr>
            <a:grpSpLocks/>
          </p:cNvGrpSpPr>
          <p:nvPr/>
        </p:nvGrpSpPr>
        <p:grpSpPr bwMode="auto">
          <a:xfrm>
            <a:off x="9990667" y="2992438"/>
            <a:ext cx="1784351"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714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1/18/2023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1/18/2023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1/18/2023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1/18/2023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1/18/2023</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1/18/2023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1/18/2023</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1/18/2023</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1/18/2023</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1/18/2023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1/18/2023</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6088"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6083" name="Title Placeholder 1"/>
          <p:cNvSpPr>
            <a:spLocks noGrp="1" noChangeArrowheads="1"/>
          </p:cNvSpPr>
          <p:nvPr>
            <p:ph type="title"/>
          </p:nvPr>
        </p:nvSpPr>
        <p:spPr bwMode="auto">
          <a:xfrm>
            <a:off x="304800" y="228600"/>
            <a:ext cx="10261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524000" y="1524001"/>
            <a:ext cx="98552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1/18/2023</a:t>
            </a:fld>
            <a:endParaRPr lang="en-US" altLang="en-US" dirty="0"/>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13"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5.xml"/><Relationship Id="rId12"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11" Type="http://schemas.openxmlformats.org/officeDocument/2006/relationships/diagramQuickStyle" Target="../diagrams/quickStyle6.xml"/><Relationship Id="rId5" Type="http://schemas.openxmlformats.org/officeDocument/2006/relationships/diagramLayout" Target="../diagrams/layout5.xml"/><Relationship Id="rId10" Type="http://schemas.openxmlformats.org/officeDocument/2006/relationships/diagramLayout" Target="../diagrams/layout6.xml"/><Relationship Id="rId4" Type="http://schemas.openxmlformats.org/officeDocument/2006/relationships/diagramData" Target="../diagrams/data5.xml"/><Relationship Id="rId9"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p:txBody>
          <a:bodyPr/>
          <a:lstStyle/>
          <a:p>
            <a:r>
              <a:rPr lang="en-US" dirty="0">
                <a:latin typeface="Gill Sans MT" panose="020B0502020104020203" pitchFamily="34" charset="0"/>
              </a:rPr>
              <a:t>18ECC303J – Computer Communication Networks </a:t>
            </a:r>
          </a:p>
        </p:txBody>
      </p:sp>
      <p:sp>
        <p:nvSpPr>
          <p:cNvPr id="5" name="Subtitle 4">
            <a:extLst>
              <a:ext uri="{FF2B5EF4-FFF2-40B4-BE49-F238E27FC236}">
                <a16:creationId xmlns="" xmlns:a16="http://schemas.microsoft.com/office/drawing/2014/main"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 xmlns:a16="http://schemas.microsoft.com/office/drawing/2014/main" id="{E3FAA6CB-BF5E-4428-9B36-4B3C3058ABBA}"/>
              </a:ext>
            </a:extLst>
          </p:cNvPr>
          <p:cNvSpPr txBox="1"/>
          <p:nvPr/>
        </p:nvSpPr>
        <p:spPr>
          <a:xfrm>
            <a:off x="431857" y="5215569"/>
            <a:ext cx="9347191" cy="929485"/>
          </a:xfrm>
          <a:prstGeom prst="rect">
            <a:avLst/>
          </a:prstGeom>
          <a:noFill/>
        </p:spPr>
        <p:txBody>
          <a:bodyPr wrap="square" rtlCol="0">
            <a:spAutoFit/>
          </a:bodyPr>
          <a:lstStyle/>
          <a:p>
            <a:pPr algn="just">
              <a:buNone/>
            </a:pPr>
            <a:r>
              <a:rPr lang="en-IN" sz="1600" b="1" i="1" dirty="0">
                <a:solidFill>
                  <a:srgbClr val="0070C0"/>
                </a:solidFill>
                <a:latin typeface="Gill Sans MT" panose="020B0502020104020203" pitchFamily="34" charset="0"/>
              </a:rPr>
              <a:t>1. Behrouz A. </a:t>
            </a:r>
            <a:r>
              <a:rPr lang="en-IN" sz="1600" b="1" i="1" dirty="0" err="1" smtClean="0">
                <a:solidFill>
                  <a:srgbClr val="0070C0"/>
                </a:solidFill>
                <a:latin typeface="Gill Sans MT" panose="020B0502020104020203" pitchFamily="34" charset="0"/>
              </a:rPr>
              <a:t>Forouzan</a:t>
            </a:r>
            <a:r>
              <a:rPr lang="en-IN" sz="1600" b="1" i="1" dirty="0">
                <a:solidFill>
                  <a:srgbClr val="0070C0"/>
                </a:solidFill>
                <a:latin typeface="Gill Sans MT" panose="020B0502020104020203" pitchFamily="34" charset="0"/>
              </a:rPr>
              <a:t>, “Data communication &amp; Networking”, Mc-Graw Hill, 5th Edition Reprint, 2014.</a:t>
            </a:r>
          </a:p>
          <a:p>
            <a:pPr algn="just">
              <a:buNone/>
            </a:pPr>
            <a:r>
              <a:rPr lang="en-IN" sz="1600" b="1" i="1" dirty="0">
                <a:solidFill>
                  <a:srgbClr val="0070C0"/>
                </a:solidFill>
                <a:latin typeface="Gill Sans MT" panose="020B0502020104020203" pitchFamily="34" charset="0"/>
              </a:rPr>
              <a:t>2. Andrew S. Tanenbaum, “Computer Networks”, Pearson Education India, 5th Edition, 2013. </a:t>
            </a:r>
          </a:p>
          <a:p>
            <a:pPr algn="just">
              <a:buNone/>
            </a:pPr>
            <a:r>
              <a:rPr lang="en-IN" sz="1600" b="1" i="1" dirty="0">
                <a:solidFill>
                  <a:srgbClr val="0070C0"/>
                </a:solidFill>
                <a:latin typeface="Gill Sans MT" panose="020B0502020104020203" pitchFamily="34" charset="0"/>
              </a:rPr>
              <a:t>3. William Stallings, “Data &amp; Computer Communication”, Pearson Education India, 10th Edition, 2014</a:t>
            </a:r>
            <a:r>
              <a:rPr lang="en-IN" sz="1600" dirty="0">
                <a:solidFill>
                  <a:srgbClr val="0070C0"/>
                </a:solidFill>
              </a:rPr>
              <a:t>.</a:t>
            </a:r>
          </a:p>
        </p:txBody>
      </p:sp>
      <p:pic>
        <p:nvPicPr>
          <p:cNvPr id="6" name="Picture 2">
            <a:extLst>
              <a:ext uri="{FF2B5EF4-FFF2-40B4-BE49-F238E27FC236}">
                <a16:creationId xmlns="" xmlns:a16="http://schemas.microsoft.com/office/drawing/2014/main" id="{3C998F60-C3AD-4FC6-BB3B-7B4365E21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8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73141-D3A6-47A5-B703-C5FDED978572}"/>
              </a:ext>
            </a:extLst>
          </p:cNvPr>
          <p:cNvSpPr>
            <a:spLocks noGrp="1"/>
          </p:cNvSpPr>
          <p:nvPr>
            <p:ph type="title"/>
          </p:nvPr>
        </p:nvSpPr>
        <p:spPr>
          <a:xfrm>
            <a:off x="209146" y="230976"/>
            <a:ext cx="10351350" cy="1295400"/>
          </a:xfrm>
        </p:spPr>
        <p:txBody>
          <a:bodyPr/>
          <a:lstStyle/>
          <a:p>
            <a:r>
              <a:rPr lang="en-US" dirty="0"/>
              <a:t>Data Transfer Modes: Exchange of Information</a:t>
            </a:r>
          </a:p>
        </p:txBody>
      </p:sp>
      <p:pic>
        <p:nvPicPr>
          <p:cNvPr id="4" name="Picture 2">
            <a:extLst>
              <a:ext uri="{FF2B5EF4-FFF2-40B4-BE49-F238E27FC236}">
                <a16:creationId xmlns="" xmlns:a16="http://schemas.microsoft.com/office/drawing/2014/main" id="{EEAB638B-134B-48C8-95AA-02D91C89B5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51F0B317-F6C1-43AF-B619-81B3B0F5C8BB}"/>
              </a:ext>
            </a:extLst>
          </p:cNvPr>
          <p:cNvSpPr txBox="1"/>
          <p:nvPr/>
        </p:nvSpPr>
        <p:spPr>
          <a:xfrm>
            <a:off x="138420" y="1805961"/>
            <a:ext cx="4020998"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None/>
            </a:pPr>
            <a:r>
              <a:rPr lang="en-US" sz="2000" i="0" dirty="0">
                <a:solidFill>
                  <a:schemeClr val="tx1"/>
                </a:solidFill>
                <a:effectLst/>
                <a:latin typeface="Gill Sans MT" panose="020B0502020104020203" pitchFamily="34" charset="0"/>
              </a:rPr>
              <a:t>Simplex – data can flow only in one direction (unidirectional) </a:t>
            </a:r>
          </a:p>
        </p:txBody>
      </p:sp>
      <p:pic>
        <p:nvPicPr>
          <p:cNvPr id="7" name="Picture 6">
            <a:extLst>
              <a:ext uri="{FF2B5EF4-FFF2-40B4-BE49-F238E27FC236}">
                <a16:creationId xmlns="" xmlns:a16="http://schemas.microsoft.com/office/drawing/2014/main" id="{92811FB5-258A-4076-AD33-D31DED26BD79}"/>
              </a:ext>
            </a:extLst>
          </p:cNvPr>
          <p:cNvPicPr>
            <a:picLocks noChangeAspect="1"/>
          </p:cNvPicPr>
          <p:nvPr/>
        </p:nvPicPr>
        <p:blipFill>
          <a:blip r:embed="rId3"/>
          <a:stretch>
            <a:fillRect/>
          </a:stretch>
        </p:blipFill>
        <p:spPr>
          <a:xfrm>
            <a:off x="167497" y="2576668"/>
            <a:ext cx="3624248" cy="1471057"/>
          </a:xfrm>
          <a:prstGeom prst="rect">
            <a:avLst/>
          </a:prstGeom>
        </p:spPr>
      </p:pic>
      <p:sp>
        <p:nvSpPr>
          <p:cNvPr id="9" name="TextBox 8">
            <a:extLst>
              <a:ext uri="{FF2B5EF4-FFF2-40B4-BE49-F238E27FC236}">
                <a16:creationId xmlns="" xmlns:a16="http://schemas.microsoft.com/office/drawing/2014/main" id="{B96B3EDA-8527-4F7C-83B9-84C7B73E9E81}"/>
              </a:ext>
            </a:extLst>
          </p:cNvPr>
          <p:cNvSpPr txBox="1"/>
          <p:nvPr/>
        </p:nvSpPr>
        <p:spPr>
          <a:xfrm>
            <a:off x="4315496" y="1805962"/>
            <a:ext cx="4076700"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000" dirty="0">
                <a:latin typeface="Gill Sans MT" panose="020B0502020104020203" pitchFamily="34" charset="0"/>
              </a:rPr>
              <a:t>Half-Duplex or Semi-Duplex - data can flow in both directions but in one direction at a time. </a:t>
            </a:r>
            <a:endParaRPr lang="en-IN" sz="2000" dirty="0">
              <a:latin typeface="Gill Sans MT" panose="020B0502020104020203" pitchFamily="34" charset="0"/>
            </a:endParaRPr>
          </a:p>
        </p:txBody>
      </p:sp>
      <p:sp>
        <p:nvSpPr>
          <p:cNvPr id="10" name="TextBox 9">
            <a:extLst>
              <a:ext uri="{FF2B5EF4-FFF2-40B4-BE49-F238E27FC236}">
                <a16:creationId xmlns="" xmlns:a16="http://schemas.microsoft.com/office/drawing/2014/main" id="{616EAC3E-92D8-4368-81F2-49AC3260BEAC}"/>
              </a:ext>
            </a:extLst>
          </p:cNvPr>
          <p:cNvSpPr txBox="1"/>
          <p:nvPr/>
        </p:nvSpPr>
        <p:spPr>
          <a:xfrm>
            <a:off x="8585132" y="1805962"/>
            <a:ext cx="3468448" cy="132343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None/>
            </a:pPr>
            <a:r>
              <a:rPr lang="en-US" sz="2000" i="0" dirty="0">
                <a:solidFill>
                  <a:srgbClr val="333333"/>
                </a:solidFill>
                <a:effectLst/>
                <a:latin typeface="Gill Sans MT" panose="020B0502020104020203" pitchFamily="34" charset="0"/>
              </a:rPr>
              <a:t>Full-Duplex - data can flow in both directions at the same time. It is bi-directional in nature.</a:t>
            </a:r>
            <a:endParaRPr lang="en-IN" sz="2000" dirty="0">
              <a:latin typeface="Gill Sans MT" panose="020B0502020104020203" pitchFamily="34" charset="0"/>
            </a:endParaRPr>
          </a:p>
        </p:txBody>
      </p:sp>
      <p:pic>
        <p:nvPicPr>
          <p:cNvPr id="12" name="Picture 11">
            <a:extLst>
              <a:ext uri="{FF2B5EF4-FFF2-40B4-BE49-F238E27FC236}">
                <a16:creationId xmlns="" xmlns:a16="http://schemas.microsoft.com/office/drawing/2014/main" id="{D729742B-3DC2-4463-952B-C8B5F6D0FBE4}"/>
              </a:ext>
            </a:extLst>
          </p:cNvPr>
          <p:cNvPicPr>
            <a:picLocks noChangeAspect="1"/>
          </p:cNvPicPr>
          <p:nvPr/>
        </p:nvPicPr>
        <p:blipFill>
          <a:blip r:embed="rId4"/>
          <a:stretch>
            <a:fillRect/>
          </a:stretch>
        </p:blipFill>
        <p:spPr>
          <a:xfrm>
            <a:off x="4259637" y="2975549"/>
            <a:ext cx="4076700" cy="1119548"/>
          </a:xfrm>
          <a:prstGeom prst="rect">
            <a:avLst/>
          </a:prstGeom>
        </p:spPr>
      </p:pic>
      <p:sp>
        <p:nvSpPr>
          <p:cNvPr id="15" name="TextBox 14">
            <a:extLst>
              <a:ext uri="{FF2B5EF4-FFF2-40B4-BE49-F238E27FC236}">
                <a16:creationId xmlns="" xmlns:a16="http://schemas.microsoft.com/office/drawing/2014/main" id="{A4EF6303-78C4-43EC-B1CE-13445CA454C4}"/>
              </a:ext>
            </a:extLst>
          </p:cNvPr>
          <p:cNvSpPr txBox="1"/>
          <p:nvPr/>
        </p:nvSpPr>
        <p:spPr>
          <a:xfrm>
            <a:off x="119336" y="3984209"/>
            <a:ext cx="4020998" cy="584775"/>
          </a:xfrm>
          <a:prstGeom prst="rect">
            <a:avLst/>
          </a:prstGeom>
          <a:noFill/>
        </p:spPr>
        <p:txBody>
          <a:bodyPr wrap="square" rtlCol="0">
            <a:spAutoFit/>
          </a:bodyPr>
          <a:lstStyle/>
          <a:p>
            <a:pPr>
              <a:buNone/>
            </a:pPr>
            <a:r>
              <a:rPr lang="en-US" sz="1600" b="0" i="0" dirty="0">
                <a:solidFill>
                  <a:srgbClr val="0070C0"/>
                </a:solidFill>
                <a:effectLst/>
                <a:latin typeface="Gill Sans MT" panose="020B0502020104020203" pitchFamily="34" charset="0"/>
              </a:rPr>
              <a:t>Ex: Radio and TV transmission, keyboard, mouse, monitor</a:t>
            </a:r>
            <a:endParaRPr lang="en-IN" sz="1600" dirty="0">
              <a:solidFill>
                <a:srgbClr val="0070C0"/>
              </a:solidFill>
              <a:latin typeface="Gill Sans MT" panose="020B0502020104020203" pitchFamily="34" charset="0"/>
            </a:endParaRPr>
          </a:p>
        </p:txBody>
      </p:sp>
      <p:sp>
        <p:nvSpPr>
          <p:cNvPr id="17" name="TextBox 16">
            <a:extLst>
              <a:ext uri="{FF2B5EF4-FFF2-40B4-BE49-F238E27FC236}">
                <a16:creationId xmlns="" xmlns:a16="http://schemas.microsoft.com/office/drawing/2014/main" id="{1A25FCDE-39B8-420F-BE00-47977C181DF1}"/>
              </a:ext>
            </a:extLst>
          </p:cNvPr>
          <p:cNvSpPr txBox="1"/>
          <p:nvPr/>
        </p:nvSpPr>
        <p:spPr>
          <a:xfrm>
            <a:off x="8751086" y="4121637"/>
            <a:ext cx="2770001" cy="338554"/>
          </a:xfrm>
          <a:prstGeom prst="rect">
            <a:avLst/>
          </a:prstGeom>
          <a:noFill/>
        </p:spPr>
        <p:txBody>
          <a:bodyPr wrap="square">
            <a:spAutoFit/>
          </a:bodyPr>
          <a:lstStyle/>
          <a:p>
            <a:pPr>
              <a:buNone/>
            </a:pPr>
            <a:r>
              <a:rPr lang="en-IN" sz="1600" b="0" i="0" dirty="0">
                <a:solidFill>
                  <a:srgbClr val="0070C0"/>
                </a:solidFill>
                <a:effectLst/>
                <a:latin typeface="Gill Sans MT" panose="020B0502020104020203" pitchFamily="34" charset="0"/>
              </a:rPr>
              <a:t>Ex. Telephone Network,</a:t>
            </a:r>
            <a:endParaRPr lang="en-IN" sz="1600" dirty="0">
              <a:solidFill>
                <a:srgbClr val="0070C0"/>
              </a:solidFill>
              <a:latin typeface="Gill Sans MT" panose="020B0502020104020203" pitchFamily="34" charset="0"/>
            </a:endParaRPr>
          </a:p>
        </p:txBody>
      </p:sp>
      <p:pic>
        <p:nvPicPr>
          <p:cNvPr id="19" name="Picture 18">
            <a:extLst>
              <a:ext uri="{FF2B5EF4-FFF2-40B4-BE49-F238E27FC236}">
                <a16:creationId xmlns="" xmlns:a16="http://schemas.microsoft.com/office/drawing/2014/main" id="{1116A4C3-258B-48F6-B552-0820A622FF16}"/>
              </a:ext>
            </a:extLst>
          </p:cNvPr>
          <p:cNvPicPr>
            <a:picLocks noChangeAspect="1"/>
          </p:cNvPicPr>
          <p:nvPr/>
        </p:nvPicPr>
        <p:blipFill>
          <a:blip r:embed="rId5"/>
          <a:stretch>
            <a:fillRect/>
          </a:stretch>
        </p:blipFill>
        <p:spPr>
          <a:xfrm>
            <a:off x="8480650" y="3198734"/>
            <a:ext cx="3536286" cy="1015663"/>
          </a:xfrm>
          <a:prstGeom prst="rect">
            <a:avLst/>
          </a:prstGeom>
        </p:spPr>
      </p:pic>
      <p:sp>
        <p:nvSpPr>
          <p:cNvPr id="3" name="TextBox 2">
            <a:extLst>
              <a:ext uri="{FF2B5EF4-FFF2-40B4-BE49-F238E27FC236}">
                <a16:creationId xmlns="" xmlns:a16="http://schemas.microsoft.com/office/drawing/2014/main" id="{AD164FC4-F3C3-4479-ABED-1B39E89741BC}"/>
              </a:ext>
            </a:extLst>
          </p:cNvPr>
          <p:cNvSpPr txBox="1"/>
          <p:nvPr/>
        </p:nvSpPr>
        <p:spPr>
          <a:xfrm>
            <a:off x="4625716" y="4077281"/>
            <a:ext cx="3320754" cy="338554"/>
          </a:xfrm>
          <a:prstGeom prst="rect">
            <a:avLst/>
          </a:prstGeom>
          <a:noFill/>
        </p:spPr>
        <p:txBody>
          <a:bodyPr wrap="square" rtlCol="0">
            <a:spAutoFit/>
          </a:bodyPr>
          <a:lstStyle/>
          <a:p>
            <a:pPr>
              <a:buNone/>
            </a:pPr>
            <a:r>
              <a:rPr lang="en-US" sz="1600" dirty="0">
                <a:solidFill>
                  <a:srgbClr val="0070C0"/>
                </a:solidFill>
                <a:latin typeface="Gill Sans MT" panose="020B0502020104020203" pitchFamily="34" charset="0"/>
              </a:rPr>
              <a:t>Ex. Walkie-Talkie</a:t>
            </a:r>
            <a:endParaRPr lang="en-IN" sz="1600" dirty="0">
              <a:solidFill>
                <a:srgbClr val="0070C0"/>
              </a:solidFill>
              <a:latin typeface="Gill Sans MT" panose="020B0502020104020203" pitchFamily="34" charset="0"/>
            </a:endParaRPr>
          </a:p>
        </p:txBody>
      </p:sp>
      <p:sp>
        <p:nvSpPr>
          <p:cNvPr id="6" name="TextBox 5">
            <a:extLst>
              <a:ext uri="{FF2B5EF4-FFF2-40B4-BE49-F238E27FC236}">
                <a16:creationId xmlns="" xmlns:a16="http://schemas.microsoft.com/office/drawing/2014/main" id="{ADA5E571-3602-4A68-B56D-C72A671A5712}"/>
              </a:ext>
            </a:extLst>
          </p:cNvPr>
          <p:cNvSpPr txBox="1"/>
          <p:nvPr/>
        </p:nvSpPr>
        <p:spPr>
          <a:xfrm>
            <a:off x="100065" y="4558449"/>
            <a:ext cx="4040270" cy="235449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buNone/>
            </a:pPr>
            <a:r>
              <a:rPr lang="en-US" sz="1500" b="1" i="0" dirty="0">
                <a:solidFill>
                  <a:srgbClr val="333333"/>
                </a:solidFill>
                <a:effectLst/>
                <a:latin typeface="Gill Sans MT" panose="020B0502020104020203" pitchFamily="34" charset="0"/>
              </a:rPr>
              <a:t>Advantages: </a:t>
            </a:r>
          </a:p>
          <a:p>
            <a:pPr>
              <a:buNone/>
            </a:pPr>
            <a:r>
              <a:rPr lang="en-US" sz="1500" dirty="0">
                <a:solidFill>
                  <a:srgbClr val="333333"/>
                </a:solidFill>
                <a:latin typeface="Gill Sans MT" panose="020B0502020104020203" pitchFamily="34" charset="0"/>
              </a:rPr>
              <a:t>* Utilizes f</a:t>
            </a:r>
            <a:r>
              <a:rPr lang="en-US" sz="1500" i="0" dirty="0">
                <a:solidFill>
                  <a:srgbClr val="333333"/>
                </a:solidFill>
                <a:effectLst/>
                <a:latin typeface="Gill Sans MT" panose="020B0502020104020203" pitchFamily="34" charset="0"/>
              </a:rPr>
              <a:t>ull capacity of the communication channel </a:t>
            </a:r>
          </a:p>
          <a:p>
            <a:pPr>
              <a:buNone/>
            </a:pPr>
            <a:r>
              <a:rPr lang="en-US" sz="1500" i="0" dirty="0">
                <a:solidFill>
                  <a:srgbClr val="333333"/>
                </a:solidFill>
                <a:effectLst/>
                <a:latin typeface="Gill Sans MT" panose="020B0502020104020203" pitchFamily="34" charset="0"/>
              </a:rPr>
              <a:t>* No data traffic issues as data flows only in one direction</a:t>
            </a:r>
            <a:r>
              <a:rPr lang="en-US" sz="1500" i="0" dirty="0">
                <a:solidFill>
                  <a:srgbClr val="333333"/>
                </a:solidFill>
                <a:effectLst/>
                <a:latin typeface="PT Serif"/>
              </a:rPr>
              <a:t>.</a:t>
            </a:r>
          </a:p>
          <a:p>
            <a:pPr algn="l">
              <a:buNone/>
            </a:pPr>
            <a:r>
              <a:rPr lang="en-US" sz="1500" b="1" dirty="0">
                <a:solidFill>
                  <a:srgbClr val="333333"/>
                </a:solidFill>
                <a:latin typeface="Gill Sans MT" panose="020B0502020104020203" pitchFamily="34" charset="0"/>
              </a:rPr>
              <a:t>Di</a:t>
            </a:r>
            <a:r>
              <a:rPr lang="en-US" sz="1500" b="1" i="0" dirty="0">
                <a:solidFill>
                  <a:srgbClr val="333333"/>
                </a:solidFill>
                <a:effectLst/>
                <a:latin typeface="Gill Sans MT" panose="020B0502020104020203" pitchFamily="34" charset="0"/>
              </a:rPr>
              <a:t>sadvantages</a:t>
            </a:r>
            <a:r>
              <a:rPr lang="en-US" sz="1500" i="0" dirty="0">
                <a:solidFill>
                  <a:srgbClr val="333333"/>
                </a:solidFill>
                <a:effectLst/>
                <a:latin typeface="PT Serif"/>
              </a:rPr>
              <a:t> </a:t>
            </a:r>
          </a:p>
          <a:p>
            <a:pPr algn="just">
              <a:buNone/>
            </a:pPr>
            <a:r>
              <a:rPr lang="en-US" sz="1500" i="0" dirty="0">
                <a:solidFill>
                  <a:srgbClr val="333333"/>
                </a:solidFill>
                <a:effectLst/>
                <a:latin typeface="Gill Sans MT" panose="020B0502020104020203" pitchFamily="34" charset="0"/>
              </a:rPr>
              <a:t>*Unidirectional- having no intercommunication between devices and no mechanism for acknowledging back to the sender</a:t>
            </a:r>
            <a:r>
              <a:rPr lang="en-US" sz="1500" b="0" i="0" dirty="0">
                <a:solidFill>
                  <a:srgbClr val="333333"/>
                </a:solidFill>
                <a:effectLst/>
                <a:latin typeface="Gill Sans MT" panose="020B0502020104020203" pitchFamily="34" charset="0"/>
              </a:rPr>
              <a:t>.</a:t>
            </a:r>
            <a:endParaRPr lang="en-IN" sz="1500" dirty="0">
              <a:latin typeface="Gill Sans MT" panose="020B0502020104020203" pitchFamily="34" charset="0"/>
            </a:endParaRPr>
          </a:p>
        </p:txBody>
      </p:sp>
      <p:sp>
        <p:nvSpPr>
          <p:cNvPr id="14" name="TextBox 13">
            <a:extLst>
              <a:ext uri="{FF2B5EF4-FFF2-40B4-BE49-F238E27FC236}">
                <a16:creationId xmlns="" xmlns:a16="http://schemas.microsoft.com/office/drawing/2014/main" id="{AB46B65C-96DD-4924-92B4-A3EFF756C907}"/>
              </a:ext>
            </a:extLst>
          </p:cNvPr>
          <p:cNvSpPr txBox="1"/>
          <p:nvPr/>
        </p:nvSpPr>
        <p:spPr>
          <a:xfrm>
            <a:off x="4232590" y="4373397"/>
            <a:ext cx="4076700" cy="25022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buNone/>
            </a:pPr>
            <a:r>
              <a:rPr lang="en-US" sz="1600" b="1" i="0" dirty="0">
                <a:solidFill>
                  <a:srgbClr val="333333"/>
                </a:solidFill>
                <a:effectLst/>
                <a:latin typeface="Gill Sans MT" panose="020B0502020104020203" pitchFamily="34" charset="0"/>
              </a:rPr>
              <a:t>Advantages: </a:t>
            </a:r>
          </a:p>
          <a:p>
            <a:pPr algn="l">
              <a:buNone/>
            </a:pPr>
            <a:r>
              <a:rPr lang="en-US" sz="1500" dirty="0">
                <a:solidFill>
                  <a:srgbClr val="333333"/>
                </a:solidFill>
                <a:latin typeface="Gill Sans MT" panose="020B0502020104020203" pitchFamily="34" charset="0"/>
              </a:rPr>
              <a:t>* Facilitates the optimum use of the communication channel.</a:t>
            </a:r>
          </a:p>
          <a:p>
            <a:pPr algn="l">
              <a:buNone/>
            </a:pPr>
            <a:r>
              <a:rPr lang="en-US" sz="1500" dirty="0">
                <a:solidFill>
                  <a:srgbClr val="333333"/>
                </a:solidFill>
                <a:latin typeface="Gill Sans MT" panose="020B0502020104020203" pitchFamily="34" charset="0"/>
              </a:rPr>
              <a:t>*  Provides two-way communication.</a:t>
            </a:r>
          </a:p>
          <a:p>
            <a:pPr algn="l">
              <a:buNone/>
            </a:pPr>
            <a:r>
              <a:rPr lang="en-US" sz="1600" b="1" dirty="0">
                <a:solidFill>
                  <a:srgbClr val="333333"/>
                </a:solidFill>
                <a:latin typeface="Gill Sans MT" panose="020B0502020104020203" pitchFamily="34" charset="0"/>
              </a:rPr>
              <a:t>Di</a:t>
            </a:r>
            <a:r>
              <a:rPr lang="en-US" sz="1600" b="1" i="0" dirty="0">
                <a:solidFill>
                  <a:srgbClr val="333333"/>
                </a:solidFill>
                <a:effectLst/>
                <a:latin typeface="Gill Sans MT" panose="020B0502020104020203" pitchFamily="34" charset="0"/>
              </a:rPr>
              <a:t>sadvantages</a:t>
            </a:r>
            <a:r>
              <a:rPr lang="en-US" sz="1600" i="0" dirty="0">
                <a:solidFill>
                  <a:srgbClr val="333333"/>
                </a:solidFill>
                <a:effectLst/>
                <a:latin typeface="PT Serif"/>
              </a:rPr>
              <a:t> </a:t>
            </a:r>
          </a:p>
          <a:p>
            <a:pPr>
              <a:buNone/>
            </a:pPr>
            <a:r>
              <a:rPr lang="en-US" sz="1500" i="0" dirty="0">
                <a:solidFill>
                  <a:srgbClr val="333333"/>
                </a:solidFill>
                <a:effectLst/>
                <a:latin typeface="Gill Sans MT" panose="020B0502020104020203" pitchFamily="34" charset="0"/>
              </a:rPr>
              <a:t>* Two-way communication cannot be established simultaneously at the same time.</a:t>
            </a:r>
          </a:p>
          <a:p>
            <a:pPr algn="just">
              <a:buNone/>
            </a:pPr>
            <a:r>
              <a:rPr lang="en-US" sz="1500" i="0" dirty="0">
                <a:solidFill>
                  <a:srgbClr val="333333"/>
                </a:solidFill>
                <a:effectLst/>
                <a:latin typeface="Gill Sans MT" panose="020B0502020104020203" pitchFamily="34" charset="0"/>
              </a:rPr>
              <a:t>* Delay in transmission may occur as only one way communication can be possible at a time</a:t>
            </a:r>
            <a:r>
              <a:rPr lang="en-US" sz="1600" i="0" dirty="0">
                <a:solidFill>
                  <a:srgbClr val="333333"/>
                </a:solidFill>
                <a:effectLst/>
                <a:latin typeface="Gill Sans MT" panose="020B0502020104020203" pitchFamily="34" charset="0"/>
              </a:rPr>
              <a:t>.</a:t>
            </a:r>
            <a:endParaRPr lang="en-IN" sz="1800" dirty="0">
              <a:latin typeface="Gill Sans MT" panose="020B0502020104020203" pitchFamily="34" charset="0"/>
            </a:endParaRPr>
          </a:p>
        </p:txBody>
      </p:sp>
      <p:sp>
        <p:nvSpPr>
          <p:cNvPr id="16" name="TextBox 15">
            <a:extLst>
              <a:ext uri="{FF2B5EF4-FFF2-40B4-BE49-F238E27FC236}">
                <a16:creationId xmlns="" xmlns:a16="http://schemas.microsoft.com/office/drawing/2014/main" id="{5A0FF2F8-C8DE-4414-98A7-BB5F589D2825}"/>
              </a:ext>
            </a:extLst>
          </p:cNvPr>
          <p:cNvSpPr txBox="1"/>
          <p:nvPr/>
        </p:nvSpPr>
        <p:spPr>
          <a:xfrm>
            <a:off x="8504031" y="4406563"/>
            <a:ext cx="3687969" cy="24068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buNone/>
            </a:pPr>
            <a:r>
              <a:rPr lang="en-US" sz="1600" b="1" i="0" dirty="0">
                <a:solidFill>
                  <a:srgbClr val="333333"/>
                </a:solidFill>
                <a:effectLst/>
                <a:latin typeface="Gill Sans MT" panose="020B0502020104020203" pitchFamily="34" charset="0"/>
              </a:rPr>
              <a:t>Advantages: </a:t>
            </a:r>
          </a:p>
          <a:p>
            <a:pPr algn="l">
              <a:buNone/>
            </a:pPr>
            <a:r>
              <a:rPr lang="en-US" sz="1500" dirty="0">
                <a:solidFill>
                  <a:srgbClr val="333333"/>
                </a:solidFill>
                <a:latin typeface="Gill Sans MT" panose="020B0502020104020203" pitchFamily="34" charset="0"/>
              </a:rPr>
              <a:t>* The two-way communication can be carried out simultaneously in both directions.</a:t>
            </a:r>
          </a:p>
          <a:p>
            <a:pPr algn="l">
              <a:buNone/>
            </a:pPr>
            <a:r>
              <a:rPr lang="en-US" sz="1500" dirty="0">
                <a:solidFill>
                  <a:srgbClr val="333333"/>
                </a:solidFill>
                <a:latin typeface="Gill Sans MT" panose="020B0502020104020203" pitchFamily="34" charset="0"/>
              </a:rPr>
              <a:t>* Fastest mode of communication between devices.</a:t>
            </a:r>
          </a:p>
          <a:p>
            <a:pPr algn="l">
              <a:buNone/>
            </a:pPr>
            <a:r>
              <a:rPr lang="en-US" sz="1600" b="1" dirty="0">
                <a:solidFill>
                  <a:srgbClr val="333333"/>
                </a:solidFill>
                <a:latin typeface="Gill Sans MT" panose="020B0502020104020203" pitchFamily="34" charset="0"/>
              </a:rPr>
              <a:t>Di</a:t>
            </a:r>
            <a:r>
              <a:rPr lang="en-US" sz="1600" b="1" i="0" dirty="0">
                <a:solidFill>
                  <a:srgbClr val="333333"/>
                </a:solidFill>
                <a:effectLst/>
                <a:latin typeface="Gill Sans MT" panose="020B0502020104020203" pitchFamily="34" charset="0"/>
              </a:rPr>
              <a:t>sadvantages</a:t>
            </a:r>
            <a:r>
              <a:rPr lang="en-US" sz="1600" i="0" dirty="0">
                <a:solidFill>
                  <a:srgbClr val="333333"/>
                </a:solidFill>
                <a:effectLst/>
                <a:latin typeface="PT Serif"/>
              </a:rPr>
              <a:t> </a:t>
            </a:r>
          </a:p>
          <a:p>
            <a:pPr>
              <a:buNone/>
            </a:pPr>
            <a:r>
              <a:rPr lang="en-US" sz="1600" i="0" dirty="0">
                <a:solidFill>
                  <a:srgbClr val="333333"/>
                </a:solidFill>
                <a:effectLst/>
                <a:latin typeface="Gill Sans MT" panose="020B0502020104020203" pitchFamily="34" charset="0"/>
              </a:rPr>
              <a:t>* </a:t>
            </a:r>
            <a:r>
              <a:rPr lang="en-US" sz="1500" i="0" dirty="0">
                <a:solidFill>
                  <a:srgbClr val="333333"/>
                </a:solidFill>
                <a:effectLst/>
                <a:latin typeface="Gill Sans MT" panose="020B0502020104020203" pitchFamily="34" charset="0"/>
              </a:rPr>
              <a:t>The capacity of the communication channel is divided.  Also, no dedicated path exists for data transfer.</a:t>
            </a:r>
          </a:p>
        </p:txBody>
      </p:sp>
    </p:spTree>
    <p:extLst>
      <p:ext uri="{BB962C8B-B14F-4D97-AF65-F5344CB8AC3E}">
        <p14:creationId xmlns:p14="http://schemas.microsoft.com/office/powerpoint/2010/main" val="2874476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73141-D3A6-47A5-B703-C5FDED978572}"/>
              </a:ext>
            </a:extLst>
          </p:cNvPr>
          <p:cNvSpPr>
            <a:spLocks noGrp="1"/>
          </p:cNvSpPr>
          <p:nvPr>
            <p:ph type="title"/>
          </p:nvPr>
        </p:nvSpPr>
        <p:spPr>
          <a:xfrm>
            <a:off x="209146" y="230976"/>
            <a:ext cx="10351350" cy="1295400"/>
          </a:xfrm>
        </p:spPr>
        <p:txBody>
          <a:bodyPr/>
          <a:lstStyle/>
          <a:p>
            <a:r>
              <a:rPr lang="en-US" dirty="0"/>
              <a:t>Data Transfer Modes: Synchronization</a:t>
            </a:r>
          </a:p>
        </p:txBody>
      </p:sp>
      <p:pic>
        <p:nvPicPr>
          <p:cNvPr id="4" name="Picture 2">
            <a:extLst>
              <a:ext uri="{FF2B5EF4-FFF2-40B4-BE49-F238E27FC236}">
                <a16:creationId xmlns="" xmlns:a16="http://schemas.microsoft.com/office/drawing/2014/main" id="{EEAB638B-134B-48C8-95AA-02D91C89B5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51F0B317-F6C1-43AF-B619-81B3B0F5C8BB}"/>
              </a:ext>
            </a:extLst>
          </p:cNvPr>
          <p:cNvSpPr txBox="1"/>
          <p:nvPr/>
        </p:nvSpPr>
        <p:spPr>
          <a:xfrm>
            <a:off x="407368" y="1810733"/>
            <a:ext cx="545750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None/>
            </a:pPr>
            <a:r>
              <a:rPr lang="en-US" sz="2000" i="0" dirty="0">
                <a:solidFill>
                  <a:srgbClr val="0070C0"/>
                </a:solidFill>
                <a:effectLst/>
                <a:latin typeface="Gill Sans MT" panose="020B0502020104020203" pitchFamily="34" charset="0"/>
              </a:rPr>
              <a:t>Synchronous Transmission: </a:t>
            </a:r>
          </a:p>
          <a:p>
            <a:pPr algn="just">
              <a:buNone/>
            </a:pPr>
            <a:r>
              <a:rPr lang="en-US" sz="2000" i="0" dirty="0">
                <a:solidFill>
                  <a:schemeClr val="tx1"/>
                </a:solidFill>
                <a:effectLst/>
                <a:latin typeface="Gill Sans MT" panose="020B0502020104020203" pitchFamily="34" charset="0"/>
              </a:rPr>
              <a:t>Mode of communication in which the bits are sent one after another without any start/stop bits or gaps between them. </a:t>
            </a:r>
          </a:p>
          <a:p>
            <a:pPr algn="just">
              <a:buNone/>
            </a:pPr>
            <a:r>
              <a:rPr lang="en-US" sz="2000" i="0" dirty="0">
                <a:solidFill>
                  <a:srgbClr val="0070C0"/>
                </a:solidFill>
                <a:effectLst/>
                <a:latin typeface="Gill Sans MT" panose="020B0502020104020203" pitchFamily="34" charset="0"/>
              </a:rPr>
              <a:t>(Ex. </a:t>
            </a:r>
            <a:r>
              <a:rPr lang="en-IN" sz="1400" b="0" i="0" dirty="0">
                <a:solidFill>
                  <a:srgbClr val="0070C0"/>
                </a:solidFill>
                <a:effectLst/>
                <a:latin typeface="PT Serif"/>
              </a:rPr>
              <a:t>communication in CPU, RAM</a:t>
            </a:r>
            <a:r>
              <a:rPr lang="en-IN" sz="1400" b="0" i="0" dirty="0">
                <a:solidFill>
                  <a:srgbClr val="333333"/>
                </a:solidFill>
                <a:effectLst/>
                <a:latin typeface="PT Serif"/>
              </a:rPr>
              <a:t> )</a:t>
            </a:r>
            <a:endParaRPr lang="en-US" sz="2000" i="0" dirty="0">
              <a:solidFill>
                <a:schemeClr val="tx1"/>
              </a:solidFill>
              <a:effectLst/>
              <a:latin typeface="Gill Sans MT" panose="020B0502020104020203" pitchFamily="34" charset="0"/>
            </a:endParaRPr>
          </a:p>
        </p:txBody>
      </p:sp>
      <p:sp>
        <p:nvSpPr>
          <p:cNvPr id="6" name="TextBox 5">
            <a:extLst>
              <a:ext uri="{FF2B5EF4-FFF2-40B4-BE49-F238E27FC236}">
                <a16:creationId xmlns="" xmlns:a16="http://schemas.microsoft.com/office/drawing/2014/main" id="{ADA5E571-3602-4A68-B56D-C72A671A5712}"/>
              </a:ext>
            </a:extLst>
          </p:cNvPr>
          <p:cNvSpPr txBox="1"/>
          <p:nvPr/>
        </p:nvSpPr>
        <p:spPr>
          <a:xfrm>
            <a:off x="445956" y="5591520"/>
            <a:ext cx="5457506"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buNone/>
            </a:pPr>
            <a:r>
              <a:rPr lang="en-US" sz="1500" b="1" i="0" dirty="0">
                <a:solidFill>
                  <a:srgbClr val="333333"/>
                </a:solidFill>
                <a:effectLst/>
                <a:latin typeface="Gill Sans MT" panose="020B0502020104020203" pitchFamily="34" charset="0"/>
              </a:rPr>
              <a:t>Advantages: </a:t>
            </a:r>
            <a:r>
              <a:rPr lang="en-US" sz="1500" i="0" dirty="0">
                <a:solidFill>
                  <a:srgbClr val="333333"/>
                </a:solidFill>
                <a:effectLst/>
                <a:latin typeface="Gill Sans MT" panose="020B0502020104020203" pitchFamily="34" charset="0"/>
              </a:rPr>
              <a:t>Transmission speed is fast as there is no gap between the data bits</a:t>
            </a:r>
            <a:r>
              <a:rPr lang="en-US" sz="1500" b="1" i="0" dirty="0">
                <a:solidFill>
                  <a:srgbClr val="333333"/>
                </a:solidFill>
                <a:effectLst/>
                <a:latin typeface="Gill Sans MT" panose="020B0502020104020203" pitchFamily="34" charset="0"/>
              </a:rPr>
              <a:t>.</a:t>
            </a:r>
          </a:p>
          <a:p>
            <a:pPr algn="l">
              <a:buNone/>
            </a:pPr>
            <a:r>
              <a:rPr lang="en-US" sz="1500" b="1" dirty="0">
                <a:solidFill>
                  <a:srgbClr val="333333"/>
                </a:solidFill>
                <a:latin typeface="Gill Sans MT" panose="020B0502020104020203" pitchFamily="34" charset="0"/>
              </a:rPr>
              <a:t>Di</a:t>
            </a:r>
            <a:r>
              <a:rPr lang="en-US" sz="1500" b="1" i="0" dirty="0">
                <a:solidFill>
                  <a:srgbClr val="333333"/>
                </a:solidFill>
                <a:effectLst/>
                <a:latin typeface="Gill Sans MT" panose="020B0502020104020203" pitchFamily="34" charset="0"/>
              </a:rPr>
              <a:t>sadvantages</a:t>
            </a:r>
            <a:r>
              <a:rPr lang="en-US" sz="1500" i="0" dirty="0">
                <a:solidFill>
                  <a:srgbClr val="333333"/>
                </a:solidFill>
                <a:effectLst/>
                <a:latin typeface="PT Serif"/>
              </a:rPr>
              <a:t> : </a:t>
            </a:r>
            <a:r>
              <a:rPr lang="en-US" sz="1500" i="0" dirty="0">
                <a:solidFill>
                  <a:srgbClr val="333333"/>
                </a:solidFill>
                <a:effectLst/>
                <a:latin typeface="Gill Sans MT" panose="020B0502020104020203" pitchFamily="34" charset="0"/>
              </a:rPr>
              <a:t>Very Expensive</a:t>
            </a:r>
          </a:p>
        </p:txBody>
      </p:sp>
      <p:sp>
        <p:nvSpPr>
          <p:cNvPr id="20" name="TextBox 19">
            <a:extLst>
              <a:ext uri="{FF2B5EF4-FFF2-40B4-BE49-F238E27FC236}">
                <a16:creationId xmlns="" xmlns:a16="http://schemas.microsoft.com/office/drawing/2014/main" id="{BF1364E9-2F59-471D-BE60-590D903BB5D3}"/>
              </a:ext>
            </a:extLst>
          </p:cNvPr>
          <p:cNvSpPr txBox="1"/>
          <p:nvPr/>
        </p:nvSpPr>
        <p:spPr>
          <a:xfrm>
            <a:off x="6240016" y="1810732"/>
            <a:ext cx="5472608" cy="175432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buNone/>
            </a:pPr>
            <a:r>
              <a:rPr lang="en-US" sz="2000" dirty="0">
                <a:solidFill>
                  <a:srgbClr val="0070C0"/>
                </a:solidFill>
                <a:latin typeface="Gill Sans MT" panose="020B0502020104020203" pitchFamily="34" charset="0"/>
              </a:rPr>
              <a:t>As</a:t>
            </a:r>
            <a:r>
              <a:rPr lang="en-US" sz="2000" i="0" dirty="0">
                <a:solidFill>
                  <a:srgbClr val="0070C0"/>
                </a:solidFill>
                <a:effectLst/>
                <a:latin typeface="Gill Sans MT" panose="020B0502020104020203" pitchFamily="34" charset="0"/>
              </a:rPr>
              <a:t>ynchronous Transmission: </a:t>
            </a:r>
          </a:p>
          <a:p>
            <a:pPr algn="just">
              <a:buNone/>
            </a:pPr>
            <a:r>
              <a:rPr lang="en-US" sz="2000" i="0" dirty="0">
                <a:solidFill>
                  <a:schemeClr val="tx1"/>
                </a:solidFill>
                <a:effectLst/>
                <a:latin typeface="Gill Sans MT" panose="020B0502020104020203" pitchFamily="34" charset="0"/>
              </a:rPr>
              <a:t>Mode of communication in which a start and the stop bit is introduced in the message during transmission. </a:t>
            </a:r>
          </a:p>
          <a:p>
            <a:pPr algn="just">
              <a:buNone/>
            </a:pPr>
            <a:r>
              <a:rPr lang="en-US" sz="2000" i="0" dirty="0">
                <a:solidFill>
                  <a:srgbClr val="0070C0"/>
                </a:solidFill>
                <a:effectLst/>
                <a:latin typeface="Gill Sans MT" panose="020B0502020104020203" pitchFamily="34" charset="0"/>
              </a:rPr>
              <a:t>(Ex. </a:t>
            </a:r>
            <a:r>
              <a:rPr lang="en-US" sz="1400" b="0" i="0" dirty="0">
                <a:solidFill>
                  <a:srgbClr val="0070C0"/>
                </a:solidFill>
                <a:effectLst/>
                <a:latin typeface="PT Serif"/>
              </a:rPr>
              <a:t>Data input from a keyboard to the computer)</a:t>
            </a:r>
            <a:endParaRPr lang="en-US" sz="2000" i="0" dirty="0">
              <a:solidFill>
                <a:srgbClr val="0070C0"/>
              </a:solidFill>
              <a:effectLst/>
              <a:latin typeface="Gill Sans MT" panose="020B0502020104020203" pitchFamily="34" charset="0"/>
            </a:endParaRPr>
          </a:p>
        </p:txBody>
      </p:sp>
      <p:pic>
        <p:nvPicPr>
          <p:cNvPr id="1026" name="Picture 2">
            <a:extLst>
              <a:ext uri="{FF2B5EF4-FFF2-40B4-BE49-F238E27FC236}">
                <a16:creationId xmlns="" xmlns:a16="http://schemas.microsoft.com/office/drawing/2014/main" id="{5B5EE090-8E31-40A4-BFF3-BC3BF8D78F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540" y="3643609"/>
            <a:ext cx="5424084" cy="201622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 xmlns:a16="http://schemas.microsoft.com/office/drawing/2014/main" id="{C6173937-1B24-486F-B93D-232B901287BB}"/>
              </a:ext>
            </a:extLst>
          </p:cNvPr>
          <p:cNvPicPr>
            <a:picLocks noChangeAspect="1"/>
          </p:cNvPicPr>
          <p:nvPr/>
        </p:nvPicPr>
        <p:blipFill rotWithShape="1">
          <a:blip r:embed="rId5"/>
          <a:srcRect t="28919" b="28093"/>
          <a:stretch/>
        </p:blipFill>
        <p:spPr>
          <a:xfrm>
            <a:off x="400823" y="3775740"/>
            <a:ext cx="5462918" cy="1605099"/>
          </a:xfrm>
          <a:prstGeom prst="rect">
            <a:avLst/>
          </a:prstGeom>
        </p:spPr>
      </p:pic>
      <p:sp>
        <p:nvSpPr>
          <p:cNvPr id="24" name="TextBox 23">
            <a:extLst>
              <a:ext uri="{FF2B5EF4-FFF2-40B4-BE49-F238E27FC236}">
                <a16:creationId xmlns="" xmlns:a16="http://schemas.microsoft.com/office/drawing/2014/main" id="{735AE88E-DF18-4110-8095-9F996C7266C4}"/>
              </a:ext>
            </a:extLst>
          </p:cNvPr>
          <p:cNvSpPr txBox="1"/>
          <p:nvPr/>
        </p:nvSpPr>
        <p:spPr>
          <a:xfrm>
            <a:off x="6312739" y="5682291"/>
            <a:ext cx="5457506" cy="110799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l">
              <a:buNone/>
            </a:pPr>
            <a:r>
              <a:rPr lang="en-US" sz="1500" b="1" i="0" dirty="0">
                <a:solidFill>
                  <a:srgbClr val="333333"/>
                </a:solidFill>
                <a:effectLst/>
                <a:latin typeface="Gill Sans MT" panose="020B0502020104020203" pitchFamily="34" charset="0"/>
              </a:rPr>
              <a:t>Advantages: </a:t>
            </a:r>
            <a:r>
              <a:rPr lang="en-US" sz="1500" dirty="0">
                <a:solidFill>
                  <a:srgbClr val="333333"/>
                </a:solidFill>
                <a:latin typeface="Gill Sans MT" panose="020B0502020104020203" pitchFamily="34" charset="0"/>
              </a:rPr>
              <a:t>C</a:t>
            </a:r>
            <a:r>
              <a:rPr lang="en-US" sz="1500" b="0" i="0" dirty="0">
                <a:solidFill>
                  <a:srgbClr val="333333"/>
                </a:solidFill>
                <a:effectLst/>
                <a:latin typeface="Gill Sans MT" panose="020B0502020104020203" pitchFamily="34" charset="0"/>
              </a:rPr>
              <a:t>heap and effective mode of transmission.</a:t>
            </a:r>
          </a:p>
          <a:p>
            <a:pPr algn="l">
              <a:buNone/>
            </a:pPr>
            <a:r>
              <a:rPr lang="en-US" sz="1500" b="0" i="0" dirty="0">
                <a:solidFill>
                  <a:srgbClr val="333333"/>
                </a:solidFill>
                <a:effectLst/>
                <a:latin typeface="Gill Sans MT" panose="020B0502020104020203" pitchFamily="34" charset="0"/>
              </a:rPr>
              <a:t>Data transmission accuracy is high due to the presence of start and stop bits.</a:t>
            </a:r>
          </a:p>
          <a:p>
            <a:pPr>
              <a:buNone/>
            </a:pPr>
            <a:r>
              <a:rPr lang="en-US" sz="1500" b="1" dirty="0">
                <a:solidFill>
                  <a:srgbClr val="333333"/>
                </a:solidFill>
                <a:latin typeface="Gill Sans MT" panose="020B0502020104020203" pitchFamily="34" charset="0"/>
              </a:rPr>
              <a:t>Di</a:t>
            </a:r>
            <a:r>
              <a:rPr lang="en-US" sz="1500" b="1" i="0" dirty="0">
                <a:solidFill>
                  <a:srgbClr val="333333"/>
                </a:solidFill>
                <a:effectLst/>
                <a:latin typeface="Gill Sans MT" panose="020B0502020104020203" pitchFamily="34" charset="0"/>
              </a:rPr>
              <a:t>sadvantages</a:t>
            </a:r>
            <a:r>
              <a:rPr lang="en-US" sz="1500" i="0" dirty="0">
                <a:solidFill>
                  <a:srgbClr val="333333"/>
                </a:solidFill>
                <a:effectLst/>
                <a:latin typeface="Gill Sans MT" panose="020B0502020104020203" pitchFamily="34" charset="0"/>
              </a:rPr>
              <a:t> : </a:t>
            </a:r>
            <a:r>
              <a:rPr lang="en-US" sz="1500" dirty="0">
                <a:solidFill>
                  <a:srgbClr val="333333"/>
                </a:solidFill>
                <a:latin typeface="Gill Sans MT" panose="020B0502020104020203" pitchFamily="34" charset="0"/>
              </a:rPr>
              <a:t>D</a:t>
            </a:r>
            <a:r>
              <a:rPr lang="en-US" sz="1500" b="0" i="0" dirty="0">
                <a:solidFill>
                  <a:srgbClr val="333333"/>
                </a:solidFill>
                <a:effectLst/>
                <a:latin typeface="Gill Sans MT" panose="020B0502020104020203" pitchFamily="34" charset="0"/>
              </a:rPr>
              <a:t>ata transmission can be slower due to the gaps.</a:t>
            </a:r>
            <a:endParaRPr lang="en-US" sz="1500" i="0" dirty="0">
              <a:solidFill>
                <a:srgbClr val="333333"/>
              </a:solidFill>
              <a:effectLst/>
              <a:latin typeface="Gill Sans MT" panose="020B0502020104020203" pitchFamily="34" charset="0"/>
            </a:endParaRPr>
          </a:p>
        </p:txBody>
      </p:sp>
    </p:spTree>
    <p:extLst>
      <p:ext uri="{BB962C8B-B14F-4D97-AF65-F5344CB8AC3E}">
        <p14:creationId xmlns:p14="http://schemas.microsoft.com/office/powerpoint/2010/main" val="102289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73141-D3A6-47A5-B703-C5FDED978572}"/>
              </a:ext>
            </a:extLst>
          </p:cNvPr>
          <p:cNvSpPr>
            <a:spLocks noGrp="1"/>
          </p:cNvSpPr>
          <p:nvPr>
            <p:ph type="title"/>
          </p:nvPr>
        </p:nvSpPr>
        <p:spPr>
          <a:xfrm>
            <a:off x="119336" y="230976"/>
            <a:ext cx="10441160" cy="1246185"/>
          </a:xfrm>
        </p:spPr>
        <p:txBody>
          <a:bodyPr/>
          <a:lstStyle/>
          <a:p>
            <a:r>
              <a:rPr lang="en-US" dirty="0"/>
              <a:t>Data Transfer Modes: No. of bits Transmitted</a:t>
            </a:r>
          </a:p>
        </p:txBody>
      </p:sp>
      <p:pic>
        <p:nvPicPr>
          <p:cNvPr id="4" name="Picture 2">
            <a:extLst>
              <a:ext uri="{FF2B5EF4-FFF2-40B4-BE49-F238E27FC236}">
                <a16:creationId xmlns="" xmlns:a16="http://schemas.microsoft.com/office/drawing/2014/main" id="{EEAB638B-134B-48C8-95AA-02D91C89B5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51F0B317-F6C1-43AF-B619-81B3B0F5C8BB}"/>
              </a:ext>
            </a:extLst>
          </p:cNvPr>
          <p:cNvSpPr txBox="1"/>
          <p:nvPr/>
        </p:nvSpPr>
        <p:spPr>
          <a:xfrm>
            <a:off x="374029" y="1621715"/>
            <a:ext cx="5457506" cy="18928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buNone/>
            </a:pPr>
            <a:r>
              <a:rPr lang="en-US" sz="2000" i="0" dirty="0">
                <a:solidFill>
                  <a:srgbClr val="0070C0"/>
                </a:solidFill>
                <a:effectLst/>
                <a:latin typeface="Gill Sans MT" panose="020B0502020104020203" pitchFamily="34" charset="0"/>
              </a:rPr>
              <a:t>Serial Transmission: </a:t>
            </a:r>
          </a:p>
          <a:p>
            <a:pPr algn="just">
              <a:buNone/>
            </a:pPr>
            <a:r>
              <a:rPr lang="en-US" sz="2000" dirty="0">
                <a:solidFill>
                  <a:schemeClr val="tx1"/>
                </a:solidFill>
                <a:latin typeface="Gill Sans MT" panose="020B0502020104020203" pitchFamily="34" charset="0"/>
              </a:rPr>
              <a:t>M</a:t>
            </a:r>
            <a:r>
              <a:rPr lang="en-US" sz="2000" i="0" dirty="0">
                <a:solidFill>
                  <a:schemeClr val="tx1"/>
                </a:solidFill>
                <a:effectLst/>
                <a:latin typeface="Gill Sans MT" panose="020B0502020104020203" pitchFamily="34" charset="0"/>
              </a:rPr>
              <a:t>ode of transmission in which the data bits are sent serially one after the other at a time over the transmission channel. </a:t>
            </a:r>
          </a:p>
          <a:p>
            <a:pPr algn="just">
              <a:buNone/>
            </a:pPr>
            <a:r>
              <a:rPr lang="en-US" sz="1500" i="0" dirty="0">
                <a:solidFill>
                  <a:srgbClr val="0070C0"/>
                </a:solidFill>
                <a:effectLst/>
                <a:latin typeface="Gill Sans MT" panose="020B0502020104020203" pitchFamily="34" charset="0"/>
              </a:rPr>
              <a:t>(Ex. D</a:t>
            </a:r>
            <a:r>
              <a:rPr lang="en-US" sz="1500" b="0" i="0" dirty="0">
                <a:solidFill>
                  <a:srgbClr val="0070C0"/>
                </a:solidFill>
                <a:effectLst/>
                <a:latin typeface="PT Serif"/>
              </a:rPr>
              <a:t>ata transmission between two computers using serial ports</a:t>
            </a:r>
            <a:r>
              <a:rPr lang="en-IN" sz="1500" b="0" i="0" dirty="0">
                <a:solidFill>
                  <a:srgbClr val="0070C0"/>
                </a:solidFill>
                <a:effectLst/>
                <a:latin typeface="PT Serif"/>
              </a:rPr>
              <a:t> )</a:t>
            </a:r>
            <a:endParaRPr lang="en-US" sz="1500" i="0" dirty="0">
              <a:solidFill>
                <a:srgbClr val="0070C0"/>
              </a:solidFill>
              <a:effectLst/>
              <a:latin typeface="Gill Sans MT" panose="020B0502020104020203" pitchFamily="34" charset="0"/>
            </a:endParaRPr>
          </a:p>
        </p:txBody>
      </p:sp>
      <p:sp>
        <p:nvSpPr>
          <p:cNvPr id="6" name="TextBox 5">
            <a:extLst>
              <a:ext uri="{FF2B5EF4-FFF2-40B4-BE49-F238E27FC236}">
                <a16:creationId xmlns="" xmlns:a16="http://schemas.microsoft.com/office/drawing/2014/main" id="{ADA5E571-3602-4A68-B56D-C72A671A5712}"/>
              </a:ext>
            </a:extLst>
          </p:cNvPr>
          <p:cNvSpPr txBox="1"/>
          <p:nvPr/>
        </p:nvSpPr>
        <p:spPr>
          <a:xfrm>
            <a:off x="407368" y="5079862"/>
            <a:ext cx="5457506" cy="166199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l">
              <a:buNone/>
            </a:pPr>
            <a:r>
              <a:rPr lang="en-US" sz="1500" b="1" i="0" dirty="0">
                <a:solidFill>
                  <a:srgbClr val="333333"/>
                </a:solidFill>
                <a:effectLst/>
                <a:latin typeface="Gill Sans MT" panose="020B0502020104020203" pitchFamily="34" charset="0"/>
              </a:rPr>
              <a:t>Advantages</a:t>
            </a:r>
            <a:r>
              <a:rPr lang="en-US" sz="1500" b="0" i="0" dirty="0">
                <a:solidFill>
                  <a:srgbClr val="333333"/>
                </a:solidFill>
                <a:effectLst/>
                <a:latin typeface="Gill Sans MT" panose="020B0502020104020203" pitchFamily="34" charset="0"/>
              </a:rPr>
              <a:t>.</a:t>
            </a:r>
          </a:p>
          <a:p>
            <a:pPr algn="l">
              <a:buNone/>
            </a:pPr>
            <a:r>
              <a:rPr lang="en-US" sz="1500" b="0" i="0" dirty="0">
                <a:solidFill>
                  <a:srgbClr val="333333"/>
                </a:solidFill>
                <a:effectLst/>
                <a:latin typeface="Gill Sans MT" panose="020B0502020104020203" pitchFamily="34" charset="0"/>
              </a:rPr>
              <a:t>* long-distance data transmission as it is reliable.</a:t>
            </a:r>
          </a:p>
          <a:p>
            <a:pPr algn="l">
              <a:buNone/>
            </a:pPr>
            <a:r>
              <a:rPr lang="en-US" sz="1500" b="0" i="0" dirty="0">
                <a:solidFill>
                  <a:srgbClr val="333333"/>
                </a:solidFill>
                <a:effectLst/>
                <a:latin typeface="Gill Sans MT" panose="020B0502020104020203" pitchFamily="34" charset="0"/>
              </a:rPr>
              <a:t>* Number of wires and complexity is less.</a:t>
            </a:r>
          </a:p>
          <a:p>
            <a:pPr algn="l">
              <a:buNone/>
            </a:pPr>
            <a:r>
              <a:rPr lang="en-US" sz="1500" b="0" i="0" dirty="0">
                <a:solidFill>
                  <a:srgbClr val="333333"/>
                </a:solidFill>
                <a:effectLst/>
                <a:latin typeface="Gill Sans MT" panose="020B0502020104020203" pitchFamily="34" charset="0"/>
              </a:rPr>
              <a:t>* cost-effective.</a:t>
            </a:r>
          </a:p>
          <a:p>
            <a:pPr algn="l">
              <a:buNone/>
            </a:pPr>
            <a:r>
              <a:rPr lang="en-US" sz="1500" b="1" dirty="0">
                <a:solidFill>
                  <a:srgbClr val="333333"/>
                </a:solidFill>
                <a:latin typeface="Gill Sans MT" panose="020B0502020104020203" pitchFamily="34" charset="0"/>
              </a:rPr>
              <a:t>Di</a:t>
            </a:r>
            <a:r>
              <a:rPr lang="en-US" sz="1500" b="1" i="0" dirty="0">
                <a:solidFill>
                  <a:srgbClr val="333333"/>
                </a:solidFill>
                <a:effectLst/>
                <a:latin typeface="Gill Sans MT" panose="020B0502020104020203" pitchFamily="34" charset="0"/>
              </a:rPr>
              <a:t>sadvantages</a:t>
            </a:r>
            <a:r>
              <a:rPr lang="en-US" sz="1500" i="0" dirty="0">
                <a:solidFill>
                  <a:srgbClr val="333333"/>
                </a:solidFill>
                <a:effectLst/>
                <a:latin typeface="Gill Sans MT" panose="020B0502020104020203" pitchFamily="34" charset="0"/>
              </a:rPr>
              <a:t> : </a:t>
            </a:r>
            <a:r>
              <a:rPr lang="en-US" sz="1500" b="0" i="0" dirty="0">
                <a:solidFill>
                  <a:srgbClr val="333333"/>
                </a:solidFill>
                <a:effectLst/>
                <a:latin typeface="Gill Sans MT" panose="020B0502020104020203" pitchFamily="34" charset="0"/>
              </a:rPr>
              <a:t>The Data transmission rate is slow due to a single transmission channel</a:t>
            </a:r>
            <a:endParaRPr lang="en-US" sz="1500" i="0" dirty="0">
              <a:solidFill>
                <a:srgbClr val="333333"/>
              </a:solidFill>
              <a:effectLst/>
              <a:latin typeface="Gill Sans MT" panose="020B0502020104020203" pitchFamily="34" charset="0"/>
            </a:endParaRPr>
          </a:p>
        </p:txBody>
      </p:sp>
      <p:sp>
        <p:nvSpPr>
          <p:cNvPr id="20" name="TextBox 19">
            <a:extLst>
              <a:ext uri="{FF2B5EF4-FFF2-40B4-BE49-F238E27FC236}">
                <a16:creationId xmlns="" xmlns:a16="http://schemas.microsoft.com/office/drawing/2014/main" id="{BF1364E9-2F59-471D-BE60-590D903BB5D3}"/>
              </a:ext>
            </a:extLst>
          </p:cNvPr>
          <p:cNvSpPr txBox="1"/>
          <p:nvPr/>
        </p:nvSpPr>
        <p:spPr>
          <a:xfrm>
            <a:off x="6240016" y="1670409"/>
            <a:ext cx="5472608" cy="135421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buNone/>
            </a:pPr>
            <a:r>
              <a:rPr lang="en-US" sz="2000" dirty="0">
                <a:solidFill>
                  <a:srgbClr val="0070C0"/>
                </a:solidFill>
                <a:latin typeface="Gill Sans MT" panose="020B0502020104020203" pitchFamily="34" charset="0"/>
              </a:rPr>
              <a:t>Parallel</a:t>
            </a:r>
            <a:r>
              <a:rPr lang="en-US" sz="2000" i="0" dirty="0">
                <a:solidFill>
                  <a:srgbClr val="0070C0"/>
                </a:solidFill>
                <a:effectLst/>
                <a:latin typeface="Gill Sans MT" panose="020B0502020104020203" pitchFamily="34" charset="0"/>
              </a:rPr>
              <a:t> Transmission: </a:t>
            </a:r>
          </a:p>
          <a:p>
            <a:pPr algn="just">
              <a:buNone/>
            </a:pPr>
            <a:r>
              <a:rPr lang="en-US" sz="2000" i="0" dirty="0">
                <a:solidFill>
                  <a:schemeClr val="tx1"/>
                </a:solidFill>
                <a:effectLst/>
                <a:latin typeface="Gill Sans MT" panose="020B0502020104020203" pitchFamily="34" charset="0"/>
              </a:rPr>
              <a:t>Mode in which the data bits are sent parallelly at a time</a:t>
            </a:r>
          </a:p>
          <a:p>
            <a:pPr algn="just">
              <a:buNone/>
            </a:pPr>
            <a:r>
              <a:rPr lang="en-US" sz="1500" i="0" dirty="0">
                <a:solidFill>
                  <a:srgbClr val="0070C0"/>
                </a:solidFill>
                <a:effectLst/>
                <a:latin typeface="Gill Sans MT" panose="020B0502020104020203" pitchFamily="34" charset="0"/>
              </a:rPr>
              <a:t>(Ex. </a:t>
            </a:r>
            <a:r>
              <a:rPr lang="en-US" sz="1500" b="0" i="0" dirty="0">
                <a:solidFill>
                  <a:srgbClr val="0070C0"/>
                </a:solidFill>
                <a:effectLst/>
                <a:latin typeface="PT Serif"/>
              </a:rPr>
              <a:t>Data transmission between computer and printer.)</a:t>
            </a:r>
            <a:endParaRPr lang="en-US" sz="1500" i="0" dirty="0">
              <a:solidFill>
                <a:srgbClr val="0070C0"/>
              </a:solidFill>
              <a:effectLst/>
              <a:latin typeface="Gill Sans MT" panose="020B0502020104020203" pitchFamily="34" charset="0"/>
            </a:endParaRPr>
          </a:p>
        </p:txBody>
      </p:sp>
      <p:sp>
        <p:nvSpPr>
          <p:cNvPr id="24" name="TextBox 23">
            <a:extLst>
              <a:ext uri="{FF2B5EF4-FFF2-40B4-BE49-F238E27FC236}">
                <a16:creationId xmlns="" xmlns:a16="http://schemas.microsoft.com/office/drawing/2014/main" id="{735AE88E-DF18-4110-8095-9F996C7266C4}"/>
              </a:ext>
            </a:extLst>
          </p:cNvPr>
          <p:cNvSpPr txBox="1"/>
          <p:nvPr/>
        </p:nvSpPr>
        <p:spPr>
          <a:xfrm>
            <a:off x="6240016" y="5033695"/>
            <a:ext cx="5472608" cy="170816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l">
              <a:buNone/>
            </a:pPr>
            <a:r>
              <a:rPr lang="en-US" sz="1500" b="1" i="0" dirty="0">
                <a:solidFill>
                  <a:srgbClr val="333333"/>
                </a:solidFill>
                <a:effectLst/>
                <a:latin typeface="Gill Sans MT" panose="020B0502020104020203" pitchFamily="34" charset="0"/>
              </a:rPr>
              <a:t>Advantages: </a:t>
            </a:r>
          </a:p>
          <a:p>
            <a:pPr algn="l">
              <a:buNone/>
            </a:pPr>
            <a:r>
              <a:rPr lang="en-US" sz="1500" dirty="0">
                <a:solidFill>
                  <a:srgbClr val="333333"/>
                </a:solidFill>
                <a:latin typeface="Gill Sans MT" panose="020B0502020104020203" pitchFamily="34" charset="0"/>
              </a:rPr>
              <a:t>Easy to program or implement.</a:t>
            </a:r>
          </a:p>
          <a:p>
            <a:pPr algn="l">
              <a:buNone/>
            </a:pPr>
            <a:r>
              <a:rPr lang="en-US" sz="1500" dirty="0">
                <a:solidFill>
                  <a:srgbClr val="333333"/>
                </a:solidFill>
                <a:latin typeface="Gill Sans MT" panose="020B0502020104020203" pitchFamily="34" charset="0"/>
              </a:rPr>
              <a:t>Data transmission speed is high due to the n-transmission channel.</a:t>
            </a:r>
          </a:p>
          <a:p>
            <a:pPr algn="l">
              <a:buNone/>
            </a:pPr>
            <a:r>
              <a:rPr lang="en-US" sz="1500" b="1" dirty="0">
                <a:solidFill>
                  <a:srgbClr val="333333"/>
                </a:solidFill>
                <a:latin typeface="Gill Sans MT" panose="020B0502020104020203" pitchFamily="34" charset="0"/>
              </a:rPr>
              <a:t>Di</a:t>
            </a:r>
            <a:r>
              <a:rPr lang="en-US" sz="1500" b="1" i="0" dirty="0">
                <a:solidFill>
                  <a:srgbClr val="333333"/>
                </a:solidFill>
                <a:effectLst/>
                <a:latin typeface="Gill Sans MT" panose="020B0502020104020203" pitchFamily="34" charset="0"/>
              </a:rPr>
              <a:t>sadvantages</a:t>
            </a:r>
            <a:r>
              <a:rPr lang="en-US" sz="1500" i="0" dirty="0">
                <a:solidFill>
                  <a:srgbClr val="333333"/>
                </a:solidFill>
                <a:effectLst/>
                <a:latin typeface="Gill Sans MT" panose="020B0502020104020203" pitchFamily="34" charset="0"/>
              </a:rPr>
              <a:t> : </a:t>
            </a:r>
          </a:p>
          <a:p>
            <a:pPr algn="l">
              <a:buNone/>
            </a:pPr>
            <a:r>
              <a:rPr lang="en-US" sz="1500" dirty="0">
                <a:solidFill>
                  <a:srgbClr val="333333"/>
                </a:solidFill>
                <a:latin typeface="Gill Sans MT" panose="020B0502020104020203" pitchFamily="34" charset="0"/>
              </a:rPr>
              <a:t>Requires more transmission channels, and hence cost-ineffective.</a:t>
            </a:r>
          </a:p>
          <a:p>
            <a:pPr algn="l">
              <a:buNone/>
            </a:pPr>
            <a:r>
              <a:rPr lang="en-US" sz="1500" dirty="0">
                <a:solidFill>
                  <a:srgbClr val="333333"/>
                </a:solidFill>
                <a:latin typeface="Gill Sans MT" panose="020B0502020104020203" pitchFamily="34" charset="0"/>
              </a:rPr>
              <a:t>Interference in data bits, likewise in video conferencing.</a:t>
            </a:r>
            <a:endParaRPr lang="en-US" sz="1500" i="0" dirty="0">
              <a:solidFill>
                <a:srgbClr val="333333"/>
              </a:solidFill>
              <a:effectLst/>
              <a:latin typeface="Gill Sans MT" panose="020B0502020104020203" pitchFamily="34" charset="0"/>
            </a:endParaRPr>
          </a:p>
        </p:txBody>
      </p:sp>
      <p:pic>
        <p:nvPicPr>
          <p:cNvPr id="3" name="Picture 2">
            <a:extLst>
              <a:ext uri="{FF2B5EF4-FFF2-40B4-BE49-F238E27FC236}">
                <a16:creationId xmlns="" xmlns:a16="http://schemas.microsoft.com/office/drawing/2014/main" id="{9F5703E9-1EC1-486A-A9B3-D3B6C3EA99C4}"/>
              </a:ext>
            </a:extLst>
          </p:cNvPr>
          <p:cNvPicPr>
            <a:picLocks noChangeAspect="1"/>
          </p:cNvPicPr>
          <p:nvPr/>
        </p:nvPicPr>
        <p:blipFill rotWithShape="1">
          <a:blip r:embed="rId4"/>
          <a:srcRect b="28181"/>
          <a:stretch/>
        </p:blipFill>
        <p:spPr>
          <a:xfrm>
            <a:off x="546201" y="3537874"/>
            <a:ext cx="5238750" cy="1518655"/>
          </a:xfrm>
          <a:prstGeom prst="rect">
            <a:avLst/>
          </a:prstGeom>
        </p:spPr>
      </p:pic>
      <p:pic>
        <p:nvPicPr>
          <p:cNvPr id="7" name="Picture 6">
            <a:extLst>
              <a:ext uri="{FF2B5EF4-FFF2-40B4-BE49-F238E27FC236}">
                <a16:creationId xmlns="" xmlns:a16="http://schemas.microsoft.com/office/drawing/2014/main" id="{E292BDDB-6319-4E09-BB6B-1B44F1CEF3A5}"/>
              </a:ext>
            </a:extLst>
          </p:cNvPr>
          <p:cNvPicPr>
            <a:picLocks noChangeAspect="1"/>
          </p:cNvPicPr>
          <p:nvPr/>
        </p:nvPicPr>
        <p:blipFill rotWithShape="1">
          <a:blip r:embed="rId5"/>
          <a:srcRect b="26538"/>
          <a:stretch/>
        </p:blipFill>
        <p:spPr>
          <a:xfrm>
            <a:off x="6476378" y="3043621"/>
            <a:ext cx="5134506" cy="1988819"/>
          </a:xfrm>
          <a:prstGeom prst="rect">
            <a:avLst/>
          </a:prstGeom>
        </p:spPr>
      </p:pic>
    </p:spTree>
    <p:extLst>
      <p:ext uri="{BB962C8B-B14F-4D97-AF65-F5344CB8AC3E}">
        <p14:creationId xmlns:p14="http://schemas.microsoft.com/office/powerpoint/2010/main" val="2601400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BD757D-18D2-4027-BDBF-A804CF95EF04}"/>
              </a:ext>
            </a:extLst>
          </p:cNvPr>
          <p:cNvSpPr>
            <a:spLocks noGrp="1"/>
          </p:cNvSpPr>
          <p:nvPr>
            <p:ph type="title"/>
          </p:nvPr>
        </p:nvSpPr>
        <p:spPr/>
        <p:txBody>
          <a:bodyPr/>
          <a:lstStyle/>
          <a:p>
            <a:r>
              <a:rPr lang="en-US" dirty="0"/>
              <a:t>Selection of data transmission mode</a:t>
            </a:r>
            <a:endParaRPr lang="en-IN" dirty="0"/>
          </a:p>
        </p:txBody>
      </p:sp>
      <p:sp>
        <p:nvSpPr>
          <p:cNvPr id="3" name="Content Placeholder 2">
            <a:extLst>
              <a:ext uri="{FF2B5EF4-FFF2-40B4-BE49-F238E27FC236}">
                <a16:creationId xmlns="" xmlns:a16="http://schemas.microsoft.com/office/drawing/2014/main" id="{4769B8AF-7C06-448E-B028-277F9FC35DDF}"/>
              </a:ext>
            </a:extLst>
          </p:cNvPr>
          <p:cNvSpPr>
            <a:spLocks noGrp="1"/>
          </p:cNvSpPr>
          <p:nvPr>
            <p:ph idx="1"/>
          </p:nvPr>
        </p:nvSpPr>
        <p:spPr>
          <a:xfrm>
            <a:off x="389322" y="2060848"/>
            <a:ext cx="10092556" cy="4411663"/>
          </a:xfrm>
        </p:spPr>
        <p:txBody>
          <a:bodyPr/>
          <a:lstStyle/>
          <a:p>
            <a:r>
              <a:rPr lang="en-US" sz="2800" dirty="0"/>
              <a:t>Parameters need to be considered when selecting a data transmission mode:</a:t>
            </a:r>
          </a:p>
          <a:p>
            <a:endParaRPr lang="en-US" dirty="0"/>
          </a:p>
          <a:p>
            <a:pPr marL="1149350" lvl="1" indent="-457200">
              <a:buFont typeface="Wingdings" panose="05000000000000000000" pitchFamily="2" charset="2"/>
              <a:buChar char="ü"/>
            </a:pPr>
            <a:r>
              <a:rPr lang="en-US" sz="3200" dirty="0">
                <a:solidFill>
                  <a:srgbClr val="0070C0"/>
                </a:solidFill>
              </a:rPr>
              <a:t>Transmission Rate</a:t>
            </a:r>
          </a:p>
          <a:p>
            <a:pPr marL="1149350" lvl="1" indent="-457200">
              <a:buFont typeface="Wingdings" panose="05000000000000000000" pitchFamily="2" charset="2"/>
              <a:buChar char="ü"/>
            </a:pPr>
            <a:r>
              <a:rPr lang="en-US" sz="3200" dirty="0">
                <a:solidFill>
                  <a:srgbClr val="0070C0"/>
                </a:solidFill>
              </a:rPr>
              <a:t>The Distance that it covers</a:t>
            </a:r>
          </a:p>
          <a:p>
            <a:pPr marL="1149350" lvl="1" indent="-457200">
              <a:buFont typeface="Wingdings" panose="05000000000000000000" pitchFamily="2" charset="2"/>
              <a:buChar char="ü"/>
            </a:pPr>
            <a:r>
              <a:rPr lang="en-US" sz="3200" dirty="0">
                <a:solidFill>
                  <a:srgbClr val="0070C0"/>
                </a:solidFill>
              </a:rPr>
              <a:t>Cost and Ease of Installation</a:t>
            </a:r>
          </a:p>
          <a:p>
            <a:pPr marL="1149350" lvl="1" indent="-457200">
              <a:buFont typeface="Wingdings" panose="05000000000000000000" pitchFamily="2" charset="2"/>
              <a:buChar char="ü"/>
            </a:pPr>
            <a:r>
              <a:rPr lang="en-US" sz="3200" dirty="0">
                <a:solidFill>
                  <a:srgbClr val="0070C0"/>
                </a:solidFill>
              </a:rPr>
              <a:t>The resistance of environmental conditions</a:t>
            </a:r>
            <a:endParaRPr lang="en-IN" sz="3200" dirty="0">
              <a:solidFill>
                <a:srgbClr val="0070C0"/>
              </a:solidFill>
            </a:endParaRPr>
          </a:p>
        </p:txBody>
      </p:sp>
    </p:spTree>
    <p:extLst>
      <p:ext uri="{BB962C8B-B14F-4D97-AF65-F5344CB8AC3E}">
        <p14:creationId xmlns:p14="http://schemas.microsoft.com/office/powerpoint/2010/main" val="40477944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BD757D-18D2-4027-BDBF-A804CF95EF04}"/>
              </a:ext>
            </a:extLst>
          </p:cNvPr>
          <p:cNvSpPr>
            <a:spLocks noGrp="1"/>
          </p:cNvSpPr>
          <p:nvPr>
            <p:ph type="title"/>
          </p:nvPr>
        </p:nvSpPr>
        <p:spPr/>
        <p:txBody>
          <a:bodyPr/>
          <a:lstStyle/>
          <a:p>
            <a:r>
              <a:rPr lang="en-US" dirty="0"/>
              <a:t>Review Questions</a:t>
            </a:r>
            <a:endParaRPr lang="en-IN" dirty="0"/>
          </a:p>
        </p:txBody>
      </p:sp>
      <p:sp>
        <p:nvSpPr>
          <p:cNvPr id="3" name="Content Placeholder 2">
            <a:extLst>
              <a:ext uri="{FF2B5EF4-FFF2-40B4-BE49-F238E27FC236}">
                <a16:creationId xmlns="" xmlns:a16="http://schemas.microsoft.com/office/drawing/2014/main" id="{4769B8AF-7C06-448E-B028-277F9FC35DDF}"/>
              </a:ext>
            </a:extLst>
          </p:cNvPr>
          <p:cNvSpPr>
            <a:spLocks noGrp="1"/>
          </p:cNvSpPr>
          <p:nvPr>
            <p:ph idx="1"/>
          </p:nvPr>
        </p:nvSpPr>
        <p:spPr>
          <a:xfrm>
            <a:off x="389322" y="2060848"/>
            <a:ext cx="10092556" cy="4411663"/>
          </a:xfrm>
        </p:spPr>
        <p:txBody>
          <a:bodyPr>
            <a:normAutofit/>
          </a:bodyPr>
          <a:lstStyle/>
          <a:p>
            <a:r>
              <a:rPr lang="en-US" sz="2000" i="0" dirty="0">
                <a:solidFill>
                  <a:srgbClr val="0C0C0C"/>
                </a:solidFill>
                <a:effectLst/>
                <a:latin typeface="Calibri" panose="020F0502020204030204" pitchFamily="34" charset="0"/>
                <a:cs typeface="Calibri" panose="020F0502020204030204" pitchFamily="34" charset="0"/>
              </a:rPr>
              <a:t>Q1. Communication between a computer and a keyboard involves ______________ transmission.</a:t>
            </a:r>
          </a:p>
          <a:p>
            <a:r>
              <a:rPr lang="en-US" sz="2000" dirty="0">
                <a:latin typeface="Calibri" panose="020F0502020204030204" pitchFamily="34" charset="0"/>
                <a:cs typeface="Calibri" panose="020F0502020204030204" pitchFamily="34" charset="0"/>
              </a:rPr>
              <a:t>Q2. </a:t>
            </a:r>
            <a:r>
              <a:rPr lang="en-US" sz="2000" i="0" dirty="0">
                <a:effectLst/>
                <a:latin typeface="Calibri" panose="020F0502020204030204" pitchFamily="34" charset="0"/>
                <a:cs typeface="Calibri" panose="020F0502020204030204" pitchFamily="34" charset="0"/>
              </a:rPr>
              <a:t>The information to be communicated in a data communications system is the ________.</a:t>
            </a:r>
          </a:p>
          <a:p>
            <a:r>
              <a:rPr lang="en-US" sz="2000" dirty="0">
                <a:latin typeface="Calibri" panose="020F0502020204030204" pitchFamily="34" charset="0"/>
                <a:cs typeface="Calibri" panose="020F0502020204030204" pitchFamily="34" charset="0"/>
              </a:rPr>
              <a:t>Q3. In _______ transmission, the channel capacity is shared by both communicating devices at all times.</a:t>
            </a:r>
          </a:p>
          <a:p>
            <a:r>
              <a:rPr lang="en-US" sz="2000" i="0" dirty="0">
                <a:effectLst/>
                <a:latin typeface="Calibri" panose="020F0502020204030204" pitchFamily="34" charset="0"/>
                <a:cs typeface="Calibri" panose="020F0502020204030204" pitchFamily="34" charset="0"/>
              </a:rPr>
              <a:t>Q4. Computer Network is __________. </a:t>
            </a:r>
          </a:p>
          <a:p>
            <a:r>
              <a:rPr lang="en-US" sz="2000" i="0"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i="0" dirty="0">
                <a:effectLst/>
                <a:latin typeface="Calibri" panose="020F0502020204030204" pitchFamily="34" charset="0"/>
                <a:cs typeface="Calibri" panose="020F0502020204030204" pitchFamily="34" charset="0"/>
              </a:rPr>
              <a:t>) Sharing of resources and information</a:t>
            </a:r>
          </a:p>
          <a:p>
            <a:r>
              <a:rPr lang="en-US" sz="2000" i="0" dirty="0">
                <a:effectLst/>
                <a:latin typeface="Calibri" panose="020F0502020204030204" pitchFamily="34" charset="0"/>
                <a:cs typeface="Calibri" panose="020F0502020204030204" pitchFamily="34" charset="0"/>
              </a:rPr>
              <a:t>	(b) Collection of hardware components and computers</a:t>
            </a:r>
          </a:p>
          <a:p>
            <a:r>
              <a:rPr lang="en-US" sz="2000" i="0" dirty="0">
                <a:effectLst/>
                <a:latin typeface="Calibri" panose="020F0502020204030204" pitchFamily="34" charset="0"/>
                <a:cs typeface="Calibri" panose="020F0502020204030204" pitchFamily="34" charset="0"/>
              </a:rPr>
              <a:t>	(c) Interconnected by communication channels</a:t>
            </a:r>
          </a:p>
          <a:p>
            <a:r>
              <a:rPr lang="en-US" sz="2000" i="0" dirty="0">
                <a:effectLst/>
                <a:latin typeface="Calibri" panose="020F0502020204030204" pitchFamily="34" charset="0"/>
                <a:cs typeface="Calibri" panose="020F0502020204030204" pitchFamily="34" charset="0"/>
              </a:rPr>
              <a:t>	(d) All of the above</a:t>
            </a:r>
          </a:p>
          <a:p>
            <a:r>
              <a:rPr lang="en-US" sz="2000" dirty="0">
                <a:latin typeface="Calibri" panose="020F0502020204030204" pitchFamily="34" charset="0"/>
                <a:cs typeface="Calibri" panose="020F0502020204030204" pitchFamily="34" charset="0"/>
              </a:rPr>
              <a:t>Q5. A _______ is the physical path over which a message travels.</a:t>
            </a:r>
          </a:p>
        </p:txBody>
      </p:sp>
    </p:spTree>
    <p:extLst>
      <p:ext uri="{BB962C8B-B14F-4D97-AF65-F5344CB8AC3E}">
        <p14:creationId xmlns:p14="http://schemas.microsoft.com/office/powerpoint/2010/main" val="33297670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BD757D-18D2-4027-BDBF-A804CF95EF04}"/>
              </a:ext>
            </a:extLst>
          </p:cNvPr>
          <p:cNvSpPr>
            <a:spLocks noGrp="1"/>
          </p:cNvSpPr>
          <p:nvPr>
            <p:ph type="title"/>
          </p:nvPr>
        </p:nvSpPr>
        <p:spPr/>
        <p:txBody>
          <a:bodyPr/>
          <a:lstStyle/>
          <a:p>
            <a:r>
              <a:rPr lang="en-US" dirty="0"/>
              <a:t>Answers</a:t>
            </a:r>
            <a:endParaRPr lang="en-IN" dirty="0"/>
          </a:p>
        </p:txBody>
      </p:sp>
      <p:sp>
        <p:nvSpPr>
          <p:cNvPr id="3" name="Content Placeholder 2">
            <a:extLst>
              <a:ext uri="{FF2B5EF4-FFF2-40B4-BE49-F238E27FC236}">
                <a16:creationId xmlns="" xmlns:a16="http://schemas.microsoft.com/office/drawing/2014/main" id="{4769B8AF-7C06-448E-B028-277F9FC35DDF}"/>
              </a:ext>
            </a:extLst>
          </p:cNvPr>
          <p:cNvSpPr>
            <a:spLocks noGrp="1"/>
          </p:cNvSpPr>
          <p:nvPr>
            <p:ph idx="1"/>
          </p:nvPr>
        </p:nvSpPr>
        <p:spPr>
          <a:xfrm>
            <a:off x="389322" y="2060848"/>
            <a:ext cx="10092556" cy="4411663"/>
          </a:xfrm>
        </p:spPr>
        <p:txBody>
          <a:bodyPr>
            <a:normAutofit/>
          </a:bodyPr>
          <a:lstStyle/>
          <a:p>
            <a:pPr marL="388620" indent="-342900">
              <a:lnSpc>
                <a:spcPct val="150000"/>
              </a:lnSpc>
              <a:buFont typeface="Wingdings" panose="05000000000000000000" pitchFamily="2" charset="2"/>
              <a:buChar char="@"/>
            </a:pPr>
            <a:r>
              <a:rPr lang="en-US" sz="2000" i="0" dirty="0">
                <a:solidFill>
                  <a:srgbClr val="0C0C0C"/>
                </a:solidFill>
                <a:effectLst/>
                <a:latin typeface="Gill Sans MT" panose="020B0502020104020203" pitchFamily="34" charset="0"/>
              </a:rPr>
              <a:t>1. Communication between a computer and a keyboard involves </a:t>
            </a:r>
            <a:r>
              <a:rPr lang="en-US" sz="2000" i="1" u="sng" dirty="0">
                <a:solidFill>
                  <a:srgbClr val="0070C0"/>
                </a:solidFill>
                <a:latin typeface="Gill Sans MT" panose="020B0502020104020203" pitchFamily="34" charset="0"/>
              </a:rPr>
              <a:t>Simplex</a:t>
            </a:r>
            <a:r>
              <a:rPr lang="en-US" sz="2000" u="sng" dirty="0">
                <a:solidFill>
                  <a:srgbClr val="0070C0"/>
                </a:solidFill>
                <a:latin typeface="Gill Sans MT" panose="020B0502020104020203" pitchFamily="34" charset="0"/>
              </a:rPr>
              <a:t> </a:t>
            </a:r>
            <a:r>
              <a:rPr lang="en-US" sz="2000" i="0" dirty="0">
                <a:solidFill>
                  <a:srgbClr val="0C0C0C"/>
                </a:solidFill>
                <a:effectLst/>
                <a:latin typeface="Gill Sans MT" panose="020B0502020104020203" pitchFamily="34" charset="0"/>
              </a:rPr>
              <a:t>transmission</a:t>
            </a:r>
            <a:r>
              <a:rPr lang="en-US" sz="2000" b="1" i="0" dirty="0">
                <a:solidFill>
                  <a:srgbClr val="0C0C0C"/>
                </a:solidFill>
                <a:effectLst/>
                <a:latin typeface="Gill Sans MT" panose="020B0502020104020203" pitchFamily="34" charset="0"/>
              </a:rPr>
              <a:t>.  </a:t>
            </a:r>
          </a:p>
          <a:p>
            <a:pPr marL="331470" indent="-285750">
              <a:lnSpc>
                <a:spcPct val="150000"/>
              </a:lnSpc>
              <a:buFont typeface="Wingdings" panose="05000000000000000000" pitchFamily="2" charset="2"/>
              <a:buChar char="@"/>
            </a:pPr>
            <a:r>
              <a:rPr lang="en-US" sz="2000" b="1" dirty="0">
                <a:solidFill>
                  <a:srgbClr val="0C0C0C"/>
                </a:solidFill>
                <a:latin typeface="Gill Sans MT" panose="020B0502020104020203" pitchFamily="34" charset="0"/>
              </a:rPr>
              <a:t> 2.  </a:t>
            </a:r>
            <a:r>
              <a:rPr lang="en-US" sz="2000" b="0" i="0" dirty="0">
                <a:solidFill>
                  <a:srgbClr val="0C0C0C"/>
                </a:solidFill>
                <a:effectLst/>
                <a:latin typeface="Gill Sans MT" panose="020B0502020104020203" pitchFamily="34" charset="0"/>
              </a:rPr>
              <a:t>The information to be communicated in a data communications system is the </a:t>
            </a:r>
            <a:r>
              <a:rPr lang="en-US" sz="2000" i="1" u="sng" dirty="0">
                <a:solidFill>
                  <a:srgbClr val="0070C0"/>
                </a:solidFill>
                <a:effectLst/>
                <a:latin typeface="Gill Sans MT" panose="020B0502020104020203" pitchFamily="34" charset="0"/>
              </a:rPr>
              <a:t>Message</a:t>
            </a:r>
            <a:r>
              <a:rPr lang="en-US" sz="2000" b="1" i="0" dirty="0">
                <a:solidFill>
                  <a:srgbClr val="0070C0"/>
                </a:solidFill>
                <a:effectLst/>
                <a:latin typeface="Gill Sans MT" panose="020B0502020104020203" pitchFamily="34" charset="0"/>
              </a:rPr>
              <a:t>.</a:t>
            </a:r>
            <a:endParaRPr lang="en-IN" sz="2000" b="1" i="0" dirty="0">
              <a:solidFill>
                <a:srgbClr val="0070C0"/>
              </a:solidFill>
              <a:effectLst/>
              <a:latin typeface="Gill Sans MT" panose="020B0502020104020203" pitchFamily="34" charset="0"/>
            </a:endParaRPr>
          </a:p>
          <a:p>
            <a:pPr marL="331470" indent="-285750">
              <a:lnSpc>
                <a:spcPct val="150000"/>
              </a:lnSpc>
              <a:buFont typeface="Wingdings" panose="05000000000000000000" pitchFamily="2" charset="2"/>
              <a:buChar char="@"/>
            </a:pPr>
            <a:r>
              <a:rPr lang="en-IN" sz="2000" i="0" dirty="0">
                <a:effectLst/>
                <a:latin typeface="Gill Sans MT" panose="020B0502020104020203" pitchFamily="34" charset="0"/>
                <a:sym typeface="Wingdings" panose="05000000000000000000" pitchFamily="2" charset="2"/>
              </a:rPr>
              <a:t> 3. In </a:t>
            </a:r>
            <a:r>
              <a:rPr lang="en-IN" sz="2000" i="1" u="sng" dirty="0">
                <a:solidFill>
                  <a:srgbClr val="0070C0"/>
                </a:solidFill>
                <a:effectLst/>
                <a:latin typeface="Gill Sans MT" panose="020B0502020104020203" pitchFamily="34" charset="0"/>
                <a:sym typeface="Wingdings" panose="05000000000000000000" pitchFamily="2" charset="2"/>
              </a:rPr>
              <a:t>full-duplex</a:t>
            </a:r>
            <a:r>
              <a:rPr lang="en-IN" sz="2000" i="0" dirty="0">
                <a:solidFill>
                  <a:srgbClr val="0070C0"/>
                </a:solidFill>
                <a:effectLst/>
                <a:latin typeface="Gill Sans MT" panose="020B0502020104020203" pitchFamily="34" charset="0"/>
                <a:sym typeface="Wingdings" panose="05000000000000000000" pitchFamily="2" charset="2"/>
              </a:rPr>
              <a:t> </a:t>
            </a:r>
            <a:r>
              <a:rPr lang="en-US" sz="2000" i="0" dirty="0">
                <a:solidFill>
                  <a:srgbClr val="0C0C0C"/>
                </a:solidFill>
                <a:effectLst/>
                <a:latin typeface="Gill Sans MT" panose="020B0502020104020203" pitchFamily="34" charset="0"/>
              </a:rPr>
              <a:t>transmission, the channel capacity is shared by both communicating devices at all times</a:t>
            </a:r>
          </a:p>
          <a:p>
            <a:pPr marL="331470" indent="-285750">
              <a:lnSpc>
                <a:spcPct val="150000"/>
              </a:lnSpc>
              <a:buFont typeface="Wingdings" panose="05000000000000000000" pitchFamily="2" charset="2"/>
              <a:buChar char="@"/>
            </a:pPr>
            <a:r>
              <a:rPr lang="en-US" sz="2000" dirty="0">
                <a:solidFill>
                  <a:srgbClr val="0C0C0C"/>
                </a:solidFill>
                <a:latin typeface="Gill Sans MT" panose="020B0502020104020203" pitchFamily="34" charset="0"/>
              </a:rPr>
              <a:t> 4. Computer Network is </a:t>
            </a:r>
            <a:r>
              <a:rPr lang="en-US" sz="2000" u="sng" dirty="0">
                <a:solidFill>
                  <a:srgbClr val="0070C0"/>
                </a:solidFill>
                <a:latin typeface="Gill Sans MT" panose="020B0502020104020203" pitchFamily="34" charset="0"/>
              </a:rPr>
              <a:t>(</a:t>
            </a:r>
            <a:r>
              <a:rPr lang="en-US" sz="2000" i="1" u="sng" dirty="0">
                <a:solidFill>
                  <a:srgbClr val="0070C0"/>
                </a:solidFill>
                <a:latin typeface="Gill Sans MT" panose="020B0502020104020203" pitchFamily="34" charset="0"/>
              </a:rPr>
              <a:t>option d: All the above</a:t>
            </a:r>
            <a:r>
              <a:rPr lang="en-US" sz="2000" u="sng" dirty="0">
                <a:solidFill>
                  <a:srgbClr val="0070C0"/>
                </a:solidFill>
                <a:latin typeface="Gill Sans MT" panose="020B0502020104020203" pitchFamily="34" charset="0"/>
              </a:rPr>
              <a:t>) </a:t>
            </a:r>
          </a:p>
          <a:p>
            <a:pPr marL="331470" indent="-285750">
              <a:lnSpc>
                <a:spcPct val="150000"/>
              </a:lnSpc>
              <a:buFont typeface="Wingdings" panose="05000000000000000000" pitchFamily="2" charset="2"/>
              <a:buChar char="@"/>
            </a:pPr>
            <a:r>
              <a:rPr lang="en-US" sz="2000" dirty="0">
                <a:latin typeface="Gill Sans MT" panose="020B0502020104020203" pitchFamily="34" charset="0"/>
                <a:sym typeface="Wingdings" panose="05000000000000000000" pitchFamily="2" charset="2"/>
              </a:rPr>
              <a:t> 5. A </a:t>
            </a:r>
            <a:r>
              <a:rPr lang="en-US" sz="2000" i="1" u="sng" dirty="0">
                <a:solidFill>
                  <a:srgbClr val="0070C0"/>
                </a:solidFill>
                <a:latin typeface="Gill Sans MT" panose="020B0502020104020203" pitchFamily="34" charset="0"/>
                <a:sym typeface="Wingdings" panose="05000000000000000000" pitchFamily="2" charset="2"/>
              </a:rPr>
              <a:t>medium</a:t>
            </a:r>
            <a:r>
              <a:rPr lang="en-US" sz="2000" dirty="0">
                <a:latin typeface="Gill Sans MT" panose="020B0502020104020203" pitchFamily="34" charset="0"/>
                <a:sym typeface="Wingdings" panose="05000000000000000000" pitchFamily="2" charset="2"/>
              </a:rPr>
              <a:t> is the physical path over which a message travels.</a:t>
            </a:r>
            <a:endParaRPr lang="en-US" sz="2000" i="0" dirty="0">
              <a:effectLst/>
              <a:latin typeface="Gill Sans MT" panose="020B0502020104020203" pitchFamily="34" charset="0"/>
              <a:sym typeface="Wingdings" panose="05000000000000000000" pitchFamily="2" charset="2"/>
            </a:endParaRPr>
          </a:p>
        </p:txBody>
      </p:sp>
    </p:spTree>
    <p:extLst>
      <p:ext uri="{BB962C8B-B14F-4D97-AF65-F5344CB8AC3E}">
        <p14:creationId xmlns:p14="http://schemas.microsoft.com/office/powerpoint/2010/main" val="4286227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t>Protocols</a:t>
            </a:r>
          </a:p>
        </p:txBody>
      </p:sp>
      <p:sp>
        <p:nvSpPr>
          <p:cNvPr id="3" name="Content Placeholder 2">
            <a:extLst>
              <a:ext uri="{FF2B5EF4-FFF2-40B4-BE49-F238E27FC236}">
                <a16:creationId xmlns="" xmlns:a16="http://schemas.microsoft.com/office/drawing/2014/main" id="{F2CE9E13-8C60-40B1-961A-C74E2AAB3511}"/>
              </a:ext>
            </a:extLst>
          </p:cNvPr>
          <p:cNvSpPr>
            <a:spLocks noGrp="1"/>
          </p:cNvSpPr>
          <p:nvPr>
            <p:ph idx="1"/>
          </p:nvPr>
        </p:nvSpPr>
        <p:spPr>
          <a:xfrm>
            <a:off x="312685" y="1628800"/>
            <a:ext cx="11480800" cy="4641303"/>
          </a:xfrm>
        </p:spPr>
        <p:txBody>
          <a:bodyPr/>
          <a:lstStyle/>
          <a:p>
            <a:pPr algn="just" eaLnBrk="1" hangingPunct="1">
              <a:defRPr/>
            </a:pPr>
            <a:r>
              <a:rPr lang="en-US" sz="2400" dirty="0">
                <a:effectLst>
                  <a:outerShdw blurRad="38100" dist="38100" dir="2700000" algn="tl">
                    <a:srgbClr val="C0C0C0"/>
                  </a:outerShdw>
                </a:effectLst>
                <a:latin typeface="Gill Sans MT" panose="020B0502020104020203" pitchFamily="34" charset="0"/>
              </a:rPr>
              <a:t>A protocol: the rules that both the sender and receiver and all intermediate devices need to follow to be able to communicate effectively.</a:t>
            </a:r>
          </a:p>
          <a:p>
            <a:pPr algn="just" eaLnBrk="1" hangingPunct="1">
              <a:defRPr/>
            </a:pPr>
            <a:r>
              <a:rPr lang="en-US" sz="2400" dirty="0">
                <a:effectLst>
                  <a:outerShdw blurRad="38100" dist="38100" dir="2700000" algn="tl">
                    <a:srgbClr val="C0C0C0"/>
                  </a:outerShdw>
                </a:effectLst>
                <a:latin typeface="Gill Sans MT" panose="020B0502020104020203" pitchFamily="34" charset="0"/>
              </a:rPr>
              <a:t>When communication is simple, it needs only one simple protocol; when the communication is complex, it needs a protocol at each layer, or protocol layering</a:t>
            </a:r>
          </a:p>
          <a:p>
            <a:pPr algn="just" eaLnBrk="1" hangingPunct="1">
              <a:defRPr/>
            </a:pPr>
            <a:r>
              <a:rPr lang="en-US" sz="2400" dirty="0">
                <a:solidFill>
                  <a:srgbClr val="0070C0"/>
                </a:solidFill>
                <a:effectLst>
                  <a:outerShdw blurRad="38100" dist="38100" dir="2700000" algn="tl">
                    <a:srgbClr val="C0C0C0"/>
                  </a:outerShdw>
                </a:effectLst>
                <a:latin typeface="Gill Sans MT" panose="020B0502020104020203" pitchFamily="34" charset="0"/>
              </a:rPr>
              <a:t>A protocol consists of a set of rules that govern data communications. </a:t>
            </a:r>
          </a:p>
          <a:p>
            <a:pPr algn="just" eaLnBrk="1" hangingPunct="1">
              <a:defRPr/>
            </a:pPr>
            <a:r>
              <a:rPr lang="en-US" sz="2400" dirty="0">
                <a:effectLst>
                  <a:outerShdw blurRad="38100" dist="38100" dir="2700000" algn="tl">
                    <a:srgbClr val="C0C0C0"/>
                  </a:outerShdw>
                </a:effectLst>
                <a:latin typeface="Gill Sans MT" panose="020B0502020104020203" pitchFamily="34" charset="0"/>
              </a:rPr>
              <a:t>It determines what is communicated, how it is communicated and when it is communicated. </a:t>
            </a:r>
          </a:p>
          <a:p>
            <a:pPr algn="just" eaLnBrk="1" hangingPunct="1">
              <a:defRPr/>
            </a:pPr>
            <a:endParaRPr lang="en-US" sz="2000" dirty="0">
              <a:effectLst>
                <a:outerShdw blurRad="38100" dist="38100" dir="2700000" algn="tl">
                  <a:srgbClr val="C0C0C0"/>
                </a:outerShdw>
              </a:effectLst>
              <a:latin typeface="Gill Sans MT" panose="020B0502020104020203" pitchFamily="34" charset="0"/>
            </a:endParaRP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Diagram 8">
            <a:extLst>
              <a:ext uri="{FF2B5EF4-FFF2-40B4-BE49-F238E27FC236}">
                <a16:creationId xmlns="" xmlns:a16="http://schemas.microsoft.com/office/drawing/2014/main" id="{C5B61E1F-61E4-46DE-AC31-F03BD54C6AF0}"/>
              </a:ext>
            </a:extLst>
          </p:cNvPr>
          <p:cNvGraphicFramePr/>
          <p:nvPr>
            <p:extLst>
              <p:ext uri="{D42A27DB-BD31-4B8C-83A1-F6EECF244321}">
                <p14:modId xmlns:p14="http://schemas.microsoft.com/office/powerpoint/2010/main" val="3942438992"/>
              </p:ext>
            </p:extLst>
          </p:nvPr>
        </p:nvGraphicFramePr>
        <p:xfrm>
          <a:off x="2999656" y="3284984"/>
          <a:ext cx="5904656" cy="3433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9">
            <a:extLst>
              <a:ext uri="{FF2B5EF4-FFF2-40B4-BE49-F238E27FC236}">
                <a16:creationId xmlns="" xmlns:a16="http://schemas.microsoft.com/office/drawing/2014/main" id="{581C55C3-F136-41F5-9229-446989B949D6}"/>
              </a:ext>
            </a:extLst>
          </p:cNvPr>
          <p:cNvSpPr/>
          <p:nvPr/>
        </p:nvSpPr>
        <p:spPr bwMode="auto">
          <a:xfrm>
            <a:off x="1775520" y="5589240"/>
            <a:ext cx="1944216"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grpSp>
        <p:nvGrpSpPr>
          <p:cNvPr id="5" name="Group 4">
            <a:extLst>
              <a:ext uri="{FF2B5EF4-FFF2-40B4-BE49-F238E27FC236}">
                <a16:creationId xmlns="" xmlns:a16="http://schemas.microsoft.com/office/drawing/2014/main" id="{D195A1FC-4C36-4BD8-B3F5-1936261C5210}"/>
              </a:ext>
            </a:extLst>
          </p:cNvPr>
          <p:cNvGrpSpPr/>
          <p:nvPr/>
        </p:nvGrpSpPr>
        <p:grpSpPr>
          <a:xfrm>
            <a:off x="701303" y="3949451"/>
            <a:ext cx="10291241" cy="2965499"/>
            <a:chOff x="701303" y="3949451"/>
            <a:chExt cx="10291241" cy="2965499"/>
          </a:xfrm>
        </p:grpSpPr>
        <p:sp>
          <p:nvSpPr>
            <p:cNvPr id="13" name="TextBox 12">
              <a:extLst>
                <a:ext uri="{FF2B5EF4-FFF2-40B4-BE49-F238E27FC236}">
                  <a16:creationId xmlns="" xmlns:a16="http://schemas.microsoft.com/office/drawing/2014/main" id="{BE03F729-9504-45FA-83EF-A9A7D43BDE19}"/>
                </a:ext>
              </a:extLst>
            </p:cNvPr>
            <p:cNvSpPr txBox="1"/>
            <p:nvPr/>
          </p:nvSpPr>
          <p:spPr>
            <a:xfrm>
              <a:off x="701303" y="5732577"/>
              <a:ext cx="3708920"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buNone/>
              </a:pPr>
              <a:r>
                <a:rPr lang="en-US" sz="2000" dirty="0">
                  <a:latin typeface="Gill Sans MT" panose="020B0502020104020203" pitchFamily="34" charset="0"/>
                </a:rPr>
                <a:t>Refers to the structure or format of the data, that is the order in which they are presented</a:t>
              </a:r>
              <a:r>
                <a:rPr lang="en-US" sz="1800" dirty="0">
                  <a:latin typeface="Gill Sans MT" panose="020B0502020104020203" pitchFamily="34" charset="0"/>
                </a:rPr>
                <a:t>.</a:t>
              </a:r>
              <a:endParaRPr lang="en-IN" sz="1800" dirty="0">
                <a:latin typeface="Gill Sans MT" panose="020B0502020104020203" pitchFamily="34" charset="0"/>
              </a:endParaRPr>
            </a:p>
          </p:txBody>
        </p:sp>
        <p:graphicFrame>
          <p:nvGraphicFramePr>
            <p:cNvPr id="11" name="Diagram 10">
              <a:extLst>
                <a:ext uri="{FF2B5EF4-FFF2-40B4-BE49-F238E27FC236}">
                  <a16:creationId xmlns="" xmlns:a16="http://schemas.microsoft.com/office/drawing/2014/main" id="{7C0D8498-5C34-4266-9C6D-B83EFB837B7B}"/>
                </a:ext>
              </a:extLst>
            </p:cNvPr>
            <p:cNvGraphicFramePr/>
            <p:nvPr>
              <p:extLst>
                <p:ext uri="{D42A27DB-BD31-4B8C-83A1-F6EECF244321}">
                  <p14:modId xmlns:p14="http://schemas.microsoft.com/office/powerpoint/2010/main" val="181236170"/>
                </p:ext>
              </p:extLst>
            </p:nvPr>
          </p:nvGraphicFramePr>
          <p:xfrm>
            <a:off x="3219173" y="3949451"/>
            <a:ext cx="5472610" cy="296549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4" name="TextBox 13">
              <a:extLst>
                <a:ext uri="{FF2B5EF4-FFF2-40B4-BE49-F238E27FC236}">
                  <a16:creationId xmlns="" xmlns:a16="http://schemas.microsoft.com/office/drawing/2014/main" id="{5A174151-3807-4E93-AC81-2E26319E80C1}"/>
                </a:ext>
              </a:extLst>
            </p:cNvPr>
            <p:cNvSpPr txBox="1"/>
            <p:nvPr/>
          </p:nvSpPr>
          <p:spPr>
            <a:xfrm>
              <a:off x="7608168" y="5762271"/>
              <a:ext cx="3384376"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buNone/>
              </a:pPr>
              <a:r>
                <a:rPr lang="en-US" sz="2000" b="0" i="0" dirty="0">
                  <a:solidFill>
                    <a:srgbClr val="333333"/>
                  </a:solidFill>
                  <a:effectLst/>
                  <a:latin typeface="Gill Sans MT" panose="020B0502020104020203" pitchFamily="34" charset="0"/>
                </a:rPr>
                <a:t>Refers to two characteristics: When data should be sent and how fast they can be sent</a:t>
              </a:r>
              <a:endParaRPr lang="en-IN" sz="2000" dirty="0">
                <a:latin typeface="Gill Sans MT" panose="020B0502020104020203" pitchFamily="34" charset="0"/>
              </a:endParaRPr>
            </a:p>
          </p:txBody>
        </p:sp>
        <p:sp>
          <p:nvSpPr>
            <p:cNvPr id="15" name="TextBox 14">
              <a:extLst>
                <a:ext uri="{FF2B5EF4-FFF2-40B4-BE49-F238E27FC236}">
                  <a16:creationId xmlns="" xmlns:a16="http://schemas.microsoft.com/office/drawing/2014/main" id="{88C12782-11AC-42F5-B23D-E4A499F605FC}"/>
                </a:ext>
              </a:extLst>
            </p:cNvPr>
            <p:cNvSpPr txBox="1"/>
            <p:nvPr/>
          </p:nvSpPr>
          <p:spPr>
            <a:xfrm>
              <a:off x="6528048" y="4264741"/>
              <a:ext cx="3980852" cy="10772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sz="2000" dirty="0">
                  <a:latin typeface="Gill Sans MT" panose="020B0502020104020203" pitchFamily="34" charset="0"/>
                </a:rPr>
                <a:t>Interprets the meaning of the bits</a:t>
              </a:r>
            </a:p>
            <a:p>
              <a:pPr algn="just">
                <a:buNone/>
              </a:pPr>
              <a:r>
                <a:rPr lang="en-US" sz="2000" dirty="0">
                  <a:latin typeface="Gill Sans MT" panose="020B0502020104020203" pitchFamily="34" charset="0"/>
                </a:rPr>
                <a:t>Knows which fields define what action</a:t>
              </a:r>
            </a:p>
          </p:txBody>
        </p:sp>
      </p:grpSp>
    </p:spTree>
    <p:extLst>
      <p:ext uri="{BB962C8B-B14F-4D97-AF65-F5344CB8AC3E}">
        <p14:creationId xmlns:p14="http://schemas.microsoft.com/office/powerpoint/2010/main" val="853395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t>Common Protocols Used </a:t>
            </a:r>
          </a:p>
        </p:txBody>
      </p:sp>
      <p:sp>
        <p:nvSpPr>
          <p:cNvPr id="3" name="Content Placeholder 2">
            <a:extLst>
              <a:ext uri="{FF2B5EF4-FFF2-40B4-BE49-F238E27FC236}">
                <a16:creationId xmlns="" xmlns:a16="http://schemas.microsoft.com/office/drawing/2014/main" id="{F2CE9E13-8C60-40B1-961A-C74E2AAB3511}"/>
              </a:ext>
            </a:extLst>
          </p:cNvPr>
          <p:cNvSpPr>
            <a:spLocks noGrp="1"/>
          </p:cNvSpPr>
          <p:nvPr>
            <p:ph idx="1"/>
          </p:nvPr>
        </p:nvSpPr>
        <p:spPr>
          <a:xfrm>
            <a:off x="1524000" y="1524001"/>
            <a:ext cx="10261600" cy="4641303"/>
          </a:xfrm>
        </p:spPr>
        <p:txBody>
          <a:bodyPr/>
          <a:lstStyle/>
          <a:p>
            <a:pPr algn="just" eaLnBrk="1" hangingPunct="1">
              <a:defRPr/>
            </a:pPr>
            <a:r>
              <a:rPr lang="en-US" sz="2400" dirty="0">
                <a:effectLst>
                  <a:outerShdw blurRad="38100" dist="38100" dir="2700000" algn="tl">
                    <a:srgbClr val="C0C0C0"/>
                  </a:outerShdw>
                </a:effectLst>
                <a:latin typeface="Gill Sans MT" panose="020B0502020104020203" pitchFamily="34" charset="0"/>
              </a:rPr>
              <a:t>. </a:t>
            </a:r>
          </a:p>
          <a:p>
            <a:pPr algn="just" eaLnBrk="1" hangingPunct="1">
              <a:defRPr/>
            </a:pPr>
            <a:endParaRPr lang="en-US" sz="2400" dirty="0">
              <a:effectLst>
                <a:outerShdw blurRad="38100" dist="38100" dir="2700000" algn="tl">
                  <a:srgbClr val="C0C0C0"/>
                </a:outerShdw>
              </a:effectLst>
              <a:latin typeface="Gill Sans MT" panose="020B0502020104020203" pitchFamily="34" charset="0"/>
            </a:endParaRP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9F4870AE-9A00-4A59-9C2F-9FB95A95B6C3}"/>
              </a:ext>
            </a:extLst>
          </p:cNvPr>
          <p:cNvPicPr>
            <a:picLocks noChangeAspect="1"/>
          </p:cNvPicPr>
          <p:nvPr/>
        </p:nvPicPr>
        <p:blipFill>
          <a:blip r:embed="rId3"/>
          <a:stretch>
            <a:fillRect/>
          </a:stretch>
        </p:blipFill>
        <p:spPr>
          <a:xfrm>
            <a:off x="1978188" y="1501043"/>
            <a:ext cx="7718212" cy="5170928"/>
          </a:xfrm>
          <a:prstGeom prst="rect">
            <a:avLst/>
          </a:prstGeom>
        </p:spPr>
      </p:pic>
    </p:spTree>
    <p:extLst>
      <p:ext uri="{BB962C8B-B14F-4D97-AF65-F5344CB8AC3E}">
        <p14:creationId xmlns:p14="http://schemas.microsoft.com/office/powerpoint/2010/main" val="1065238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latin typeface="Gill Sans MT" panose="020B0502020104020203" pitchFamily="34" charset="0"/>
              </a:rPr>
              <a:t>Standards</a:t>
            </a: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2A13DB54-5E6E-4716-BADA-EE67AAD63F86}"/>
              </a:ext>
            </a:extLst>
          </p:cNvPr>
          <p:cNvSpPr txBox="1"/>
          <p:nvPr/>
        </p:nvSpPr>
        <p:spPr>
          <a:xfrm>
            <a:off x="479376" y="2102483"/>
            <a:ext cx="10513168" cy="1292662"/>
          </a:xfrm>
          <a:prstGeom prst="rect">
            <a:avLst/>
          </a:prstGeom>
          <a:noFill/>
        </p:spPr>
        <p:txBody>
          <a:bodyPr wrap="square">
            <a:spAutoFit/>
          </a:bodyPr>
          <a:lstStyle/>
          <a:p>
            <a:pPr>
              <a:buNone/>
            </a:pPr>
            <a:r>
              <a:rPr lang="en-US" dirty="0">
                <a:latin typeface="Gill Sans MT" panose="020B0502020104020203" pitchFamily="34" charset="0"/>
              </a:rPr>
              <a:t>Standards are necessary in networking to ensure interconnectivity and interoperability between various networking hardware and software components.</a:t>
            </a:r>
            <a:endParaRPr lang="en-IN" dirty="0">
              <a:latin typeface="Gill Sans MT" panose="020B0502020104020203" pitchFamily="34" charset="0"/>
            </a:endParaRPr>
          </a:p>
        </p:txBody>
      </p:sp>
      <p:sp>
        <p:nvSpPr>
          <p:cNvPr id="8" name="TextBox 7">
            <a:extLst>
              <a:ext uri="{FF2B5EF4-FFF2-40B4-BE49-F238E27FC236}">
                <a16:creationId xmlns="" xmlns:a16="http://schemas.microsoft.com/office/drawing/2014/main" id="{539B9BEF-2F82-49E9-99AC-AC66E37797FB}"/>
              </a:ext>
            </a:extLst>
          </p:cNvPr>
          <p:cNvSpPr txBox="1"/>
          <p:nvPr/>
        </p:nvSpPr>
        <p:spPr>
          <a:xfrm>
            <a:off x="406399" y="3717032"/>
            <a:ext cx="10370121" cy="12741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US" sz="2400" b="1" dirty="0">
                <a:latin typeface="Gill Sans MT" panose="020B0502020104020203" pitchFamily="34" charset="0"/>
              </a:rPr>
              <a:t>Concept of Standard</a:t>
            </a:r>
          </a:p>
          <a:p>
            <a:pPr lvl="1">
              <a:buNone/>
            </a:pPr>
            <a:r>
              <a:rPr lang="en-US" sz="2400" dirty="0">
                <a:latin typeface="Gill Sans MT" panose="020B0502020104020203" pitchFamily="34" charset="0"/>
              </a:rPr>
              <a:t>Standards provide guidelines to product manufacturers and vendors to ensure national and international interconnectivity.</a:t>
            </a:r>
          </a:p>
        </p:txBody>
      </p:sp>
      <p:sp>
        <p:nvSpPr>
          <p:cNvPr id="11" name="TextBox 10">
            <a:extLst>
              <a:ext uri="{FF2B5EF4-FFF2-40B4-BE49-F238E27FC236}">
                <a16:creationId xmlns="" xmlns:a16="http://schemas.microsoft.com/office/drawing/2014/main" id="{944179C9-582C-4B83-BFB9-568416A77554}"/>
              </a:ext>
            </a:extLst>
          </p:cNvPr>
          <p:cNvSpPr txBox="1"/>
          <p:nvPr/>
        </p:nvSpPr>
        <p:spPr>
          <a:xfrm>
            <a:off x="479376" y="5229200"/>
            <a:ext cx="10370120" cy="830997"/>
          </a:xfrm>
          <a:prstGeom prst="rect">
            <a:avLst/>
          </a:prstGeom>
          <a:noFill/>
        </p:spPr>
        <p:txBody>
          <a:bodyPr wrap="square">
            <a:spAutoFit/>
          </a:bodyPr>
          <a:lstStyle/>
          <a:p>
            <a:pPr>
              <a:buNone/>
            </a:pPr>
            <a:r>
              <a:rPr lang="en-US" sz="2400" dirty="0">
                <a:latin typeface="Gill Sans MT" panose="020B0502020104020203" pitchFamily="34" charset="0"/>
              </a:rPr>
              <a:t>Without standards we would have proprietary products creating isolated islands of users which cannot interconnect.</a:t>
            </a:r>
            <a:endParaRPr lang="en-IN" sz="2400" dirty="0">
              <a:latin typeface="Gill Sans MT" panose="020B0502020104020203" pitchFamily="34" charset="0"/>
            </a:endParaRPr>
          </a:p>
        </p:txBody>
      </p:sp>
    </p:spTree>
    <p:extLst>
      <p:ext uri="{BB962C8B-B14F-4D97-AF65-F5344CB8AC3E}">
        <p14:creationId xmlns:p14="http://schemas.microsoft.com/office/powerpoint/2010/main" val="1634310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latin typeface="Gill Sans MT" panose="020B0502020104020203" pitchFamily="34" charset="0"/>
              </a:rPr>
              <a:t>Standards</a:t>
            </a:r>
          </a:p>
        </p:txBody>
      </p:sp>
      <p:sp>
        <p:nvSpPr>
          <p:cNvPr id="3" name="Content Placeholder 2">
            <a:extLst>
              <a:ext uri="{FF2B5EF4-FFF2-40B4-BE49-F238E27FC236}">
                <a16:creationId xmlns="" xmlns:a16="http://schemas.microsoft.com/office/drawing/2014/main" id="{F2CE9E13-8C60-40B1-961A-C74E2AAB3511}"/>
              </a:ext>
            </a:extLst>
          </p:cNvPr>
          <p:cNvSpPr>
            <a:spLocks noGrp="1"/>
          </p:cNvSpPr>
          <p:nvPr>
            <p:ph idx="1"/>
          </p:nvPr>
        </p:nvSpPr>
        <p:spPr>
          <a:xfrm>
            <a:off x="1524000" y="1524001"/>
            <a:ext cx="10261600" cy="4641303"/>
          </a:xfrm>
        </p:spPr>
        <p:txBody>
          <a:bodyPr/>
          <a:lstStyle/>
          <a:p>
            <a:pPr algn="just" eaLnBrk="1" hangingPunct="1">
              <a:defRPr/>
            </a:pPr>
            <a:r>
              <a:rPr lang="en-US" sz="2400" dirty="0">
                <a:effectLst>
                  <a:outerShdw blurRad="38100" dist="38100" dir="2700000" algn="tl">
                    <a:srgbClr val="C0C0C0"/>
                  </a:outerShdw>
                </a:effectLst>
                <a:latin typeface="Gill Sans MT" panose="020B0502020104020203" pitchFamily="34" charset="0"/>
              </a:rPr>
              <a:t>. </a:t>
            </a:r>
          </a:p>
          <a:p>
            <a:pPr algn="just" eaLnBrk="1" hangingPunct="1">
              <a:defRPr/>
            </a:pPr>
            <a:endParaRPr lang="en-US" sz="2400" dirty="0">
              <a:effectLst>
                <a:outerShdw blurRad="38100" dist="38100" dir="2700000" algn="tl">
                  <a:srgbClr val="C0C0C0"/>
                </a:outerShdw>
              </a:effectLst>
              <a:latin typeface="Gill Sans MT" panose="020B0502020104020203" pitchFamily="34" charset="0"/>
            </a:endParaRP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539B9BEF-2F82-49E9-99AC-AC66E37797FB}"/>
              </a:ext>
            </a:extLst>
          </p:cNvPr>
          <p:cNvSpPr txBox="1"/>
          <p:nvPr/>
        </p:nvSpPr>
        <p:spPr>
          <a:xfrm>
            <a:off x="442888" y="1772816"/>
            <a:ext cx="11306224" cy="4259628"/>
          </a:xfrm>
          <a:prstGeom prst="rect">
            <a:avLst/>
          </a:prstGeom>
          <a:noFill/>
        </p:spPr>
        <p:txBody>
          <a:bodyPr wrap="square">
            <a:spAutoFit/>
          </a:bodyPr>
          <a:lstStyle/>
          <a:p>
            <a:pPr>
              <a:buNone/>
            </a:pPr>
            <a:r>
              <a:rPr lang="en-US" sz="2400" dirty="0">
                <a:latin typeface="Gill Sans MT" panose="020B0502020104020203" pitchFamily="34" charset="0"/>
              </a:rPr>
              <a:t>Data communications standards are classified into two categories:</a:t>
            </a:r>
          </a:p>
          <a:p>
            <a:pPr>
              <a:buNone/>
            </a:pPr>
            <a:r>
              <a:rPr lang="en-US" sz="2400" b="1" dirty="0">
                <a:latin typeface="Gill Sans MT" panose="020B0502020104020203" pitchFamily="34" charset="0"/>
              </a:rPr>
              <a:t>1. De facto Standard</a:t>
            </a:r>
          </a:p>
          <a:p>
            <a:pPr marL="800100" lvl="1" indent="-342900">
              <a:buFont typeface="Wingdings" panose="05000000000000000000" pitchFamily="2" charset="2"/>
              <a:buChar char="Ø"/>
            </a:pPr>
            <a:r>
              <a:rPr lang="en-US" sz="2400" dirty="0">
                <a:latin typeface="Gill Sans MT" panose="020B0502020104020203" pitchFamily="34" charset="0"/>
              </a:rPr>
              <a:t>These are the standards that have been traditionally used and mean by fact or by convention</a:t>
            </a:r>
          </a:p>
          <a:p>
            <a:pPr marL="800100" lvl="1" indent="-342900">
              <a:buFont typeface="Wingdings" panose="05000000000000000000" pitchFamily="2" charset="2"/>
              <a:buChar char="Ø"/>
            </a:pPr>
            <a:r>
              <a:rPr lang="en-US" sz="2400" dirty="0">
                <a:latin typeface="Gill Sans MT" panose="020B0502020104020203" pitchFamily="34" charset="0"/>
              </a:rPr>
              <a:t>These standards are not approved by any organized body but are adopted by widespread use.</a:t>
            </a:r>
          </a:p>
          <a:p>
            <a:pPr>
              <a:buNone/>
            </a:pPr>
            <a:r>
              <a:rPr lang="en-US" sz="2400" b="1" dirty="0">
                <a:latin typeface="Gill Sans MT" panose="020B0502020104020203" pitchFamily="34" charset="0"/>
              </a:rPr>
              <a:t>2. De jure Standard</a:t>
            </a:r>
          </a:p>
          <a:p>
            <a:pPr marL="800100" lvl="1" indent="-342900">
              <a:buFont typeface="Wingdings" panose="05000000000000000000" pitchFamily="2" charset="2"/>
              <a:buChar char="Ø"/>
            </a:pPr>
            <a:r>
              <a:rPr lang="en-US" sz="2400" dirty="0">
                <a:latin typeface="Gill Sans MT" panose="020B0502020104020203" pitchFamily="34" charset="0"/>
              </a:rPr>
              <a:t>It means by law or by regulation.</a:t>
            </a:r>
          </a:p>
          <a:p>
            <a:pPr marL="800100" lvl="1" indent="-342900">
              <a:buFont typeface="Wingdings" panose="05000000000000000000" pitchFamily="2" charset="2"/>
              <a:buChar char="Ø"/>
            </a:pPr>
            <a:r>
              <a:rPr lang="en-US" sz="2400" dirty="0">
                <a:latin typeface="Gill Sans MT" panose="020B0502020104020203" pitchFamily="34" charset="0"/>
              </a:rPr>
              <a:t>These standards are legislated and approved by an body that is officially 	recognized</a:t>
            </a:r>
            <a:r>
              <a:rPr lang="en-US" dirty="0">
                <a:latin typeface="Gill Sans MT" panose="020B0502020104020203" pitchFamily="34" charset="0"/>
              </a:rPr>
              <a:t>.</a:t>
            </a:r>
          </a:p>
        </p:txBody>
      </p:sp>
    </p:spTree>
    <p:extLst>
      <p:ext uri="{BB962C8B-B14F-4D97-AF65-F5344CB8AC3E}">
        <p14:creationId xmlns:p14="http://schemas.microsoft.com/office/powerpoint/2010/main" val="75712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1EE2B656-4656-4646-A221-7C30814F2E69}"/>
              </a:ext>
            </a:extLst>
          </p:cNvPr>
          <p:cNvSpPr>
            <a:spLocks noGrp="1"/>
          </p:cNvSpPr>
          <p:nvPr>
            <p:ph type="title"/>
          </p:nvPr>
        </p:nvSpPr>
        <p:spPr/>
        <p:txBody>
          <a:bodyPr/>
          <a:lstStyle/>
          <a:p>
            <a:r>
              <a:rPr lang="en-US" dirty="0"/>
              <a:t>Unit 1 – Data Communication and Networking Basics </a:t>
            </a:r>
          </a:p>
        </p:txBody>
      </p:sp>
      <p:sp>
        <p:nvSpPr>
          <p:cNvPr id="3" name="Content Placeholder 2">
            <a:extLst>
              <a:ext uri="{FF2B5EF4-FFF2-40B4-BE49-F238E27FC236}">
                <a16:creationId xmlns="" xmlns:a16="http://schemas.microsoft.com/office/drawing/2014/main" id="{F6DABF9E-9B82-4C13-8452-952BD74F6DC7}"/>
              </a:ext>
            </a:extLst>
          </p:cNvPr>
          <p:cNvSpPr>
            <a:spLocks noGrp="1"/>
          </p:cNvSpPr>
          <p:nvPr>
            <p:ph idx="1"/>
          </p:nvPr>
        </p:nvSpPr>
        <p:spPr>
          <a:xfrm>
            <a:off x="695400" y="1844825"/>
            <a:ext cx="9937104" cy="4411663"/>
          </a:xfrm>
        </p:spPr>
        <p:txBody>
          <a:bodyPr>
            <a:normAutofit fontScale="92500" lnSpcReduction="20000"/>
          </a:bodyPr>
          <a:lstStyle/>
          <a:p>
            <a:pPr marL="502920" indent="-457200">
              <a:buFont typeface="Wingdings" panose="05000000000000000000" pitchFamily="2" charset="2"/>
              <a:buChar char="v"/>
            </a:pPr>
            <a:r>
              <a:rPr lang="en-US" dirty="0"/>
              <a:t>Introduction to Data Communication and Networking</a:t>
            </a:r>
          </a:p>
          <a:p>
            <a:pPr marL="502920" indent="-457200">
              <a:buFont typeface="Wingdings" panose="05000000000000000000" pitchFamily="2" charset="2"/>
              <a:buChar char="v"/>
            </a:pPr>
            <a:r>
              <a:rPr lang="en-US" dirty="0"/>
              <a:t>Data transfer modes-Serial and Parallel transmission</a:t>
            </a:r>
          </a:p>
          <a:p>
            <a:pPr marL="502920" indent="-457200">
              <a:buFont typeface="Wingdings" panose="05000000000000000000" pitchFamily="2" charset="2"/>
              <a:buChar char="v"/>
            </a:pPr>
            <a:r>
              <a:rPr lang="en-US" dirty="0"/>
              <a:t>Protocols &amp; Standards</a:t>
            </a:r>
          </a:p>
          <a:p>
            <a:pPr marL="502920" indent="-457200">
              <a:buFont typeface="Wingdings" panose="05000000000000000000" pitchFamily="2" charset="2"/>
              <a:buChar char="v"/>
            </a:pPr>
            <a:r>
              <a:rPr lang="en-US" dirty="0"/>
              <a:t>Layered Architecture; Principles of Layering &amp; Description</a:t>
            </a:r>
          </a:p>
          <a:p>
            <a:pPr marL="502920" indent="-457200">
              <a:buFont typeface="Wingdings" panose="05000000000000000000" pitchFamily="2" charset="2"/>
              <a:buChar char="v"/>
            </a:pPr>
            <a:r>
              <a:rPr lang="en-US" dirty="0"/>
              <a:t>Brief description of concepts in OSI &amp; TCP/IP model</a:t>
            </a:r>
          </a:p>
          <a:p>
            <a:pPr marL="502920" indent="-457200">
              <a:buFont typeface="Wingdings" panose="05000000000000000000" pitchFamily="2" charset="2"/>
              <a:buChar char="v"/>
            </a:pPr>
            <a:r>
              <a:rPr lang="en-US" dirty="0"/>
              <a:t>Switching Types: Circuit &amp; Packet switching, Message switching, Comparison of switching types</a:t>
            </a:r>
          </a:p>
          <a:p>
            <a:pPr marL="502920" indent="-457200">
              <a:buFont typeface="Wingdings" panose="05000000000000000000" pitchFamily="2" charset="2"/>
              <a:buChar char="v"/>
            </a:pPr>
            <a:r>
              <a:rPr lang="en-US" dirty="0"/>
              <a:t>LAN, MAN &amp; WAN</a:t>
            </a:r>
          </a:p>
          <a:p>
            <a:pPr marL="502920" indent="-457200">
              <a:buFont typeface="Wingdings" panose="05000000000000000000" pitchFamily="2" charset="2"/>
              <a:buChar char="v"/>
            </a:pPr>
            <a:r>
              <a:rPr lang="en-US" dirty="0"/>
              <a:t>Network topologies-Types, Comparison of topologies</a:t>
            </a:r>
          </a:p>
          <a:p>
            <a:pPr marL="502920" indent="-457200">
              <a:buFont typeface="Wingdings" panose="05000000000000000000" pitchFamily="2" charset="2"/>
              <a:buChar char="v"/>
            </a:pPr>
            <a:r>
              <a:rPr lang="en-US" dirty="0"/>
              <a:t>IEEE standards for LAN-Ethernet; Types of Ethernet</a:t>
            </a:r>
          </a:p>
          <a:p>
            <a:pPr marL="502920" indent="-457200">
              <a:buFont typeface="Wingdings" panose="05000000000000000000" pitchFamily="2" charset="2"/>
              <a:buChar char="v"/>
            </a:pPr>
            <a:r>
              <a:rPr lang="en-US" dirty="0"/>
              <a:t>Token Bus, Token Ring and FDDI</a:t>
            </a:r>
          </a:p>
        </p:txBody>
      </p:sp>
    </p:spTree>
    <p:extLst>
      <p:ext uri="{BB962C8B-B14F-4D97-AF65-F5344CB8AC3E}">
        <p14:creationId xmlns:p14="http://schemas.microsoft.com/office/powerpoint/2010/main" val="3190566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latin typeface="Gill Sans MT" panose="020B0502020104020203" pitchFamily="34" charset="0"/>
              </a:rPr>
              <a:t>Standards Organizations in Networking Field </a:t>
            </a:r>
          </a:p>
        </p:txBody>
      </p:sp>
      <p:sp>
        <p:nvSpPr>
          <p:cNvPr id="3" name="Content Placeholder 2">
            <a:extLst>
              <a:ext uri="{FF2B5EF4-FFF2-40B4-BE49-F238E27FC236}">
                <a16:creationId xmlns="" xmlns:a16="http://schemas.microsoft.com/office/drawing/2014/main" id="{F2CE9E13-8C60-40B1-961A-C74E2AAB3511}"/>
              </a:ext>
            </a:extLst>
          </p:cNvPr>
          <p:cNvSpPr>
            <a:spLocks noGrp="1"/>
          </p:cNvSpPr>
          <p:nvPr>
            <p:ph idx="1"/>
          </p:nvPr>
        </p:nvSpPr>
        <p:spPr>
          <a:xfrm>
            <a:off x="1524000" y="1524001"/>
            <a:ext cx="10261600" cy="4641303"/>
          </a:xfrm>
        </p:spPr>
        <p:txBody>
          <a:bodyPr/>
          <a:lstStyle/>
          <a:p>
            <a:pPr algn="just" eaLnBrk="1" hangingPunct="1">
              <a:defRPr/>
            </a:pPr>
            <a:r>
              <a:rPr lang="en-US" sz="2400" dirty="0">
                <a:effectLst>
                  <a:outerShdw blurRad="38100" dist="38100" dir="2700000" algn="tl">
                    <a:srgbClr val="C0C0C0"/>
                  </a:outerShdw>
                </a:effectLst>
                <a:latin typeface="Gill Sans MT" panose="020B0502020104020203" pitchFamily="34" charset="0"/>
              </a:rPr>
              <a:t>. </a:t>
            </a:r>
          </a:p>
          <a:p>
            <a:pPr algn="just" eaLnBrk="1" hangingPunct="1">
              <a:defRPr/>
            </a:pPr>
            <a:endParaRPr lang="en-US" sz="2400" dirty="0">
              <a:effectLst>
                <a:outerShdw blurRad="38100" dist="38100" dir="2700000" algn="tl">
                  <a:srgbClr val="C0C0C0"/>
                </a:outerShdw>
              </a:effectLst>
              <a:latin typeface="Gill Sans MT" panose="020B0502020104020203" pitchFamily="34" charset="0"/>
            </a:endParaRP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539B9BEF-2F82-49E9-99AC-AC66E37797FB}"/>
              </a:ext>
            </a:extLst>
          </p:cNvPr>
          <p:cNvSpPr txBox="1"/>
          <p:nvPr/>
        </p:nvSpPr>
        <p:spPr>
          <a:xfrm>
            <a:off x="406400" y="1556792"/>
            <a:ext cx="11306224" cy="3933384"/>
          </a:xfrm>
          <a:prstGeom prst="rect">
            <a:avLst/>
          </a:prstGeom>
          <a:noFill/>
        </p:spPr>
        <p:txBody>
          <a:bodyPr wrap="square">
            <a:spAutoFit/>
          </a:bodyPr>
          <a:lstStyle/>
          <a:p>
            <a:pPr>
              <a:buNone/>
            </a:pPr>
            <a:r>
              <a:rPr lang="en-US" sz="2400" dirty="0">
                <a:latin typeface="Gill Sans MT" panose="020B0502020104020203" pitchFamily="34" charset="0"/>
              </a:rPr>
              <a:t>Standards are created by standards creation committees, forums, and government regulatory agencies.</a:t>
            </a:r>
          </a:p>
          <a:p>
            <a:pPr>
              <a:buNone/>
            </a:pPr>
            <a:r>
              <a:rPr lang="en-US" sz="2400" b="1" dirty="0">
                <a:solidFill>
                  <a:srgbClr val="0070C0"/>
                </a:solidFill>
                <a:latin typeface="Gill Sans MT" panose="020B0502020104020203" pitchFamily="34" charset="0"/>
              </a:rPr>
              <a:t>Examples of Standard Creation Committees :</a:t>
            </a:r>
          </a:p>
          <a:p>
            <a:pPr>
              <a:buNone/>
            </a:pPr>
            <a:r>
              <a:rPr lang="en-US" sz="2400" dirty="0">
                <a:latin typeface="Gill Sans MT" panose="020B0502020104020203" pitchFamily="34" charset="0"/>
              </a:rPr>
              <a:t>1. International Organization for Standardization(ISO)</a:t>
            </a:r>
          </a:p>
          <a:p>
            <a:pPr>
              <a:buNone/>
            </a:pPr>
            <a:r>
              <a:rPr lang="en-US" sz="2400" dirty="0">
                <a:latin typeface="Gill Sans MT" panose="020B0502020104020203" pitchFamily="34" charset="0"/>
              </a:rPr>
              <a:t>2. International Telecommunications Union-Telecommunications Standard (ITU-T)</a:t>
            </a:r>
          </a:p>
          <a:p>
            <a:pPr>
              <a:buNone/>
            </a:pPr>
            <a:r>
              <a:rPr lang="en-US" sz="2400" dirty="0">
                <a:latin typeface="Gill Sans MT" panose="020B0502020104020203" pitchFamily="34" charset="0"/>
              </a:rPr>
              <a:t>3. American National Standards Institute (ANSI)</a:t>
            </a:r>
          </a:p>
          <a:p>
            <a:pPr>
              <a:buNone/>
            </a:pPr>
            <a:r>
              <a:rPr lang="en-US" sz="2400" dirty="0">
                <a:latin typeface="Gill Sans MT" panose="020B0502020104020203" pitchFamily="34" charset="0"/>
              </a:rPr>
              <a:t>4. Institute of Electrical &amp; Electronics Engineers (IEEE)</a:t>
            </a:r>
          </a:p>
          <a:p>
            <a:pPr>
              <a:buNone/>
            </a:pPr>
            <a:r>
              <a:rPr lang="en-US" sz="2400" dirty="0">
                <a:latin typeface="Gill Sans MT" panose="020B0502020104020203" pitchFamily="34" charset="0"/>
              </a:rPr>
              <a:t>5. Electronic Industries Associates (EIA)</a:t>
            </a:r>
          </a:p>
          <a:p>
            <a:pPr>
              <a:buNone/>
            </a:pPr>
            <a:endParaRPr lang="en-US" sz="2400" dirty="0">
              <a:latin typeface="Gill Sans MT" panose="020B0502020104020203" pitchFamily="34" charset="0"/>
            </a:endParaRPr>
          </a:p>
        </p:txBody>
      </p:sp>
      <p:sp>
        <p:nvSpPr>
          <p:cNvPr id="5" name="TextBox 4">
            <a:extLst>
              <a:ext uri="{FF2B5EF4-FFF2-40B4-BE49-F238E27FC236}">
                <a16:creationId xmlns="" xmlns:a16="http://schemas.microsoft.com/office/drawing/2014/main" id="{61C8B1E5-3A3B-4F9E-B66D-DC0570AD520F}"/>
              </a:ext>
            </a:extLst>
          </p:cNvPr>
          <p:cNvSpPr txBox="1"/>
          <p:nvPr/>
        </p:nvSpPr>
        <p:spPr>
          <a:xfrm>
            <a:off x="5218065" y="5301208"/>
            <a:ext cx="5344393" cy="12741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400" b="1" dirty="0">
                <a:solidFill>
                  <a:srgbClr val="0070C0"/>
                </a:solidFill>
                <a:latin typeface="Gill Sans MT" panose="020B0502020104020203" pitchFamily="34" charset="0"/>
              </a:rPr>
              <a:t>Examples of Regulatory Agencies</a:t>
            </a:r>
            <a:r>
              <a:rPr lang="en-US" sz="2400" dirty="0">
                <a:latin typeface="Gill Sans MT" panose="020B0502020104020203" pitchFamily="34" charset="0"/>
              </a:rPr>
              <a:t>:</a:t>
            </a:r>
          </a:p>
          <a:p>
            <a:pPr>
              <a:buNone/>
            </a:pPr>
            <a:r>
              <a:rPr lang="en-US" sz="2400" dirty="0">
                <a:latin typeface="Gill Sans MT" panose="020B0502020104020203" pitchFamily="34" charset="0"/>
              </a:rPr>
              <a:t>Federal Communications Committee (FCC)</a:t>
            </a:r>
          </a:p>
        </p:txBody>
      </p:sp>
      <p:sp>
        <p:nvSpPr>
          <p:cNvPr id="7" name="TextBox 6">
            <a:extLst>
              <a:ext uri="{FF2B5EF4-FFF2-40B4-BE49-F238E27FC236}">
                <a16:creationId xmlns="" xmlns:a16="http://schemas.microsoft.com/office/drawing/2014/main" id="{88AF1942-6EEF-49D8-9A23-25E8B76B705B}"/>
              </a:ext>
            </a:extLst>
          </p:cNvPr>
          <p:cNvSpPr txBox="1"/>
          <p:nvPr/>
        </p:nvSpPr>
        <p:spPr>
          <a:xfrm>
            <a:off x="348210" y="5035182"/>
            <a:ext cx="3155502" cy="1791260"/>
          </a:xfrm>
          <a:prstGeom prst="rect">
            <a:avLst/>
          </a:prstGeom>
          <a:ln>
            <a:solidFill>
              <a:srgbClr val="89361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350" b="1" dirty="0">
                <a:solidFill>
                  <a:srgbClr val="0070C0"/>
                </a:solidFill>
                <a:latin typeface="Gill Sans MT" panose="020B0502020104020203" pitchFamily="34" charset="0"/>
              </a:rPr>
              <a:t>Examples of Forums</a:t>
            </a:r>
          </a:p>
          <a:p>
            <a:pPr>
              <a:buNone/>
            </a:pPr>
            <a:r>
              <a:rPr lang="en-US" sz="2350" dirty="0">
                <a:latin typeface="Gill Sans MT" panose="020B0502020104020203" pitchFamily="34" charset="0"/>
              </a:rPr>
              <a:t>1. ATM Forum</a:t>
            </a:r>
          </a:p>
          <a:p>
            <a:pPr>
              <a:buNone/>
            </a:pPr>
            <a:r>
              <a:rPr lang="en-US" sz="2350" dirty="0">
                <a:latin typeface="Gill Sans MT" panose="020B0502020104020203" pitchFamily="34" charset="0"/>
              </a:rPr>
              <a:t>2. MPLS Forum</a:t>
            </a:r>
          </a:p>
          <a:p>
            <a:pPr>
              <a:buNone/>
            </a:pPr>
            <a:r>
              <a:rPr lang="en-US" sz="2350" dirty="0">
                <a:latin typeface="Gill Sans MT" panose="020B0502020104020203" pitchFamily="34" charset="0"/>
              </a:rPr>
              <a:t>3. Frame Relay Forum</a:t>
            </a:r>
          </a:p>
        </p:txBody>
      </p:sp>
    </p:spTree>
    <p:extLst>
      <p:ext uri="{BB962C8B-B14F-4D97-AF65-F5344CB8AC3E}">
        <p14:creationId xmlns:p14="http://schemas.microsoft.com/office/powerpoint/2010/main" val="129096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latin typeface="Gill Sans MT" panose="020B0502020104020203" pitchFamily="34" charset="0"/>
              </a:rPr>
              <a:t>Layered Architecture</a:t>
            </a:r>
          </a:p>
        </p:txBody>
      </p:sp>
      <p:sp>
        <p:nvSpPr>
          <p:cNvPr id="3" name="Content Placeholder 2">
            <a:extLst>
              <a:ext uri="{FF2B5EF4-FFF2-40B4-BE49-F238E27FC236}">
                <a16:creationId xmlns="" xmlns:a16="http://schemas.microsoft.com/office/drawing/2014/main" id="{F2CE9E13-8C60-40B1-961A-C74E2AAB3511}"/>
              </a:ext>
            </a:extLst>
          </p:cNvPr>
          <p:cNvSpPr>
            <a:spLocks noGrp="1"/>
          </p:cNvSpPr>
          <p:nvPr>
            <p:ph idx="1"/>
          </p:nvPr>
        </p:nvSpPr>
        <p:spPr>
          <a:xfrm>
            <a:off x="1524000" y="1524001"/>
            <a:ext cx="10261600" cy="4641303"/>
          </a:xfrm>
        </p:spPr>
        <p:txBody>
          <a:bodyPr/>
          <a:lstStyle/>
          <a:p>
            <a:pPr algn="just" eaLnBrk="1" hangingPunct="1">
              <a:defRPr/>
            </a:pPr>
            <a:r>
              <a:rPr lang="en-US" sz="2400" dirty="0">
                <a:effectLst>
                  <a:outerShdw blurRad="38100" dist="38100" dir="2700000" algn="tl">
                    <a:srgbClr val="C0C0C0"/>
                  </a:outerShdw>
                </a:effectLst>
                <a:latin typeface="Gill Sans MT" panose="020B0502020104020203" pitchFamily="34" charset="0"/>
              </a:rPr>
              <a:t>. </a:t>
            </a:r>
          </a:p>
          <a:p>
            <a:pPr algn="just" eaLnBrk="1" hangingPunct="1">
              <a:defRPr/>
            </a:pPr>
            <a:endParaRPr lang="en-US" sz="2400" dirty="0">
              <a:effectLst>
                <a:outerShdw blurRad="38100" dist="38100" dir="2700000" algn="tl">
                  <a:srgbClr val="C0C0C0"/>
                </a:outerShdw>
              </a:effectLst>
              <a:latin typeface="Gill Sans MT" panose="020B0502020104020203" pitchFamily="34" charset="0"/>
            </a:endParaRP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539B9BEF-2F82-49E9-99AC-AC66E37797FB}"/>
              </a:ext>
            </a:extLst>
          </p:cNvPr>
          <p:cNvSpPr txBox="1"/>
          <p:nvPr/>
        </p:nvSpPr>
        <p:spPr>
          <a:xfrm>
            <a:off x="406400" y="1556792"/>
            <a:ext cx="11306224" cy="4598182"/>
          </a:xfrm>
          <a:prstGeom prst="rect">
            <a:avLst/>
          </a:prstGeom>
          <a:noFill/>
        </p:spPr>
        <p:txBody>
          <a:bodyPr wrap="square">
            <a:spAutoFit/>
          </a:bodyPr>
          <a:lstStyle/>
          <a:p>
            <a:pPr>
              <a:buNone/>
            </a:pPr>
            <a:r>
              <a:rPr lang="en-US" sz="2400" dirty="0">
                <a:latin typeface="Gill Sans MT" panose="020B0502020104020203" pitchFamily="34" charset="0"/>
              </a:rPr>
              <a:t>Computer networks are operated by network models; most prominently the Open System Interconnect Reference Model (OSIRM) and the TCP/ IP Model.</a:t>
            </a:r>
          </a:p>
          <a:p>
            <a:pPr>
              <a:buNone/>
            </a:pPr>
            <a:endParaRPr lang="en-US" sz="2400" b="1" dirty="0">
              <a:solidFill>
                <a:srgbClr val="0070C0"/>
              </a:solidFill>
              <a:latin typeface="Gill Sans MT" panose="020B0502020104020203" pitchFamily="34" charset="0"/>
            </a:endParaRPr>
          </a:p>
          <a:p>
            <a:pPr>
              <a:buNone/>
            </a:pPr>
            <a:r>
              <a:rPr lang="en-US" sz="2400" b="1" dirty="0">
                <a:solidFill>
                  <a:srgbClr val="0070C0"/>
                </a:solidFill>
                <a:latin typeface="Gill Sans MT" panose="020B0502020104020203" pitchFamily="34" charset="0"/>
              </a:rPr>
              <a:t>Concept of Layered Task</a:t>
            </a:r>
          </a:p>
          <a:p>
            <a:pPr marL="342900" indent="-342900">
              <a:buFont typeface="Wingdings" panose="05000000000000000000" pitchFamily="2" charset="2"/>
              <a:buChar char="v"/>
            </a:pPr>
            <a:r>
              <a:rPr lang="en-US" sz="2400" dirty="0">
                <a:latin typeface="Gill Sans MT" panose="020B0502020104020203" pitchFamily="34" charset="0"/>
              </a:rPr>
              <a:t>The main objective of a computer network is to be able to transfer the data from sender to receiver. This can be done by breaking it into small sub tasks, each of which are well defined. </a:t>
            </a:r>
          </a:p>
          <a:p>
            <a:pPr marL="342900" indent="-342900">
              <a:buFont typeface="Wingdings" panose="05000000000000000000" pitchFamily="2" charset="2"/>
              <a:buChar char="v"/>
            </a:pPr>
            <a:r>
              <a:rPr lang="en-US" sz="2400" dirty="0">
                <a:latin typeface="Gill Sans MT" panose="020B0502020104020203" pitchFamily="34" charset="0"/>
              </a:rPr>
              <a:t>Each subtask will have its own process or processes to do and will take specific inputs and give specific outputs to the subtask before or after it.  </a:t>
            </a:r>
          </a:p>
          <a:p>
            <a:pPr>
              <a:buNone/>
            </a:pPr>
            <a:r>
              <a:rPr lang="en-US" sz="2400" dirty="0">
                <a:latin typeface="Gill Sans MT" panose="020B0502020104020203" pitchFamily="34" charset="0"/>
              </a:rPr>
              <a:t>	(</a:t>
            </a:r>
            <a:r>
              <a:rPr lang="en-US" sz="2400" i="1" dirty="0">
                <a:latin typeface="Gill Sans MT" panose="020B0502020104020203" pitchFamily="34" charset="0"/>
              </a:rPr>
              <a:t>In more technical terms we can call these </a:t>
            </a:r>
            <a:r>
              <a:rPr lang="en-US" sz="2400" i="1" dirty="0">
                <a:solidFill>
                  <a:srgbClr val="0070C0"/>
                </a:solidFill>
                <a:latin typeface="Gill Sans MT" panose="020B0502020104020203" pitchFamily="34" charset="0"/>
              </a:rPr>
              <a:t>sub tasks as layers</a:t>
            </a:r>
            <a:r>
              <a:rPr lang="en-US" sz="2400" dirty="0">
                <a:latin typeface="Gill Sans MT" panose="020B0502020104020203" pitchFamily="34" charset="0"/>
              </a:rPr>
              <a:t>)</a:t>
            </a:r>
          </a:p>
          <a:p>
            <a:pPr>
              <a:buNone/>
            </a:pPr>
            <a:r>
              <a:rPr lang="en-US" sz="2400" dirty="0">
                <a:solidFill>
                  <a:srgbClr val="00B050"/>
                </a:solidFill>
                <a:latin typeface="Gill Sans MT" panose="020B0502020104020203" pitchFamily="34" charset="0"/>
              </a:rPr>
              <a:t>In general, every task or job can be done by dividing it into sub task or layers.</a:t>
            </a:r>
          </a:p>
        </p:txBody>
      </p:sp>
    </p:spTree>
    <p:extLst>
      <p:ext uri="{BB962C8B-B14F-4D97-AF65-F5344CB8AC3E}">
        <p14:creationId xmlns:p14="http://schemas.microsoft.com/office/powerpoint/2010/main" val="3054882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latin typeface="Gill Sans MT" panose="020B0502020104020203" pitchFamily="34" charset="0"/>
              </a:rPr>
              <a:t>Principles of Protocol Layering </a:t>
            </a:r>
          </a:p>
        </p:txBody>
      </p:sp>
      <p:sp>
        <p:nvSpPr>
          <p:cNvPr id="3" name="Content Placeholder 2">
            <a:extLst>
              <a:ext uri="{FF2B5EF4-FFF2-40B4-BE49-F238E27FC236}">
                <a16:creationId xmlns="" xmlns:a16="http://schemas.microsoft.com/office/drawing/2014/main" id="{F2CE9E13-8C60-40B1-961A-C74E2AAB3511}"/>
              </a:ext>
            </a:extLst>
          </p:cNvPr>
          <p:cNvSpPr>
            <a:spLocks noGrp="1"/>
          </p:cNvSpPr>
          <p:nvPr>
            <p:ph idx="1"/>
          </p:nvPr>
        </p:nvSpPr>
        <p:spPr>
          <a:xfrm>
            <a:off x="1524000" y="1524001"/>
            <a:ext cx="10261600" cy="4641303"/>
          </a:xfrm>
        </p:spPr>
        <p:txBody>
          <a:bodyPr/>
          <a:lstStyle/>
          <a:p>
            <a:pPr algn="just" eaLnBrk="1" hangingPunct="1">
              <a:defRPr/>
            </a:pPr>
            <a:r>
              <a:rPr lang="en-US" sz="2400" dirty="0">
                <a:effectLst>
                  <a:outerShdw blurRad="38100" dist="38100" dir="2700000" algn="tl">
                    <a:srgbClr val="C0C0C0"/>
                  </a:outerShdw>
                </a:effectLst>
                <a:latin typeface="Gill Sans MT" panose="020B0502020104020203" pitchFamily="34" charset="0"/>
              </a:rPr>
              <a:t>. </a:t>
            </a:r>
          </a:p>
          <a:p>
            <a:pPr algn="just" eaLnBrk="1" hangingPunct="1">
              <a:defRPr/>
            </a:pPr>
            <a:endParaRPr lang="en-US" sz="2400" dirty="0">
              <a:effectLst>
                <a:outerShdw blurRad="38100" dist="38100" dir="2700000" algn="tl">
                  <a:srgbClr val="C0C0C0"/>
                </a:outerShdw>
              </a:effectLst>
              <a:latin typeface="Gill Sans MT" panose="020B0502020104020203" pitchFamily="34" charset="0"/>
            </a:endParaRP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539B9BEF-2F82-49E9-99AC-AC66E37797FB}"/>
              </a:ext>
            </a:extLst>
          </p:cNvPr>
          <p:cNvSpPr txBox="1"/>
          <p:nvPr/>
        </p:nvSpPr>
        <p:spPr>
          <a:xfrm>
            <a:off x="406400" y="1556792"/>
            <a:ext cx="11306224" cy="2086725"/>
          </a:xfrm>
          <a:prstGeom prst="rect">
            <a:avLst/>
          </a:prstGeom>
          <a:noFill/>
        </p:spPr>
        <p:txBody>
          <a:bodyPr wrap="square">
            <a:spAutoFit/>
          </a:bodyPr>
          <a:lstStyle/>
          <a:p>
            <a:pPr>
              <a:buNone/>
            </a:pPr>
            <a:r>
              <a:rPr lang="en-US" sz="2400" dirty="0">
                <a:solidFill>
                  <a:srgbClr val="0070C0"/>
                </a:solidFill>
                <a:latin typeface="Gill Sans MT" panose="020B0502020104020203" pitchFamily="34" charset="0"/>
              </a:rPr>
              <a:t>Two principles of protocol layering.</a:t>
            </a:r>
          </a:p>
          <a:p>
            <a:pPr marL="342900" indent="-342900">
              <a:buFont typeface="Wingdings" panose="05000000000000000000" pitchFamily="2" charset="2"/>
              <a:buChar char="Ø"/>
            </a:pPr>
            <a:r>
              <a:rPr lang="en-US" sz="2400" dirty="0">
                <a:latin typeface="Gill Sans MT" panose="020B0502020104020203" pitchFamily="34" charset="0"/>
              </a:rPr>
              <a:t>The first principle dictates that if bidirectional communication, is required, then each layer is made responsible to perform two opposite tasks, one in each direction.</a:t>
            </a:r>
          </a:p>
          <a:p>
            <a:pPr marL="342900" indent="-342900">
              <a:buFont typeface="Wingdings" panose="05000000000000000000" pitchFamily="2" charset="2"/>
              <a:buChar char="Ø"/>
            </a:pPr>
            <a:r>
              <a:rPr lang="en-US" sz="2400" dirty="0">
                <a:latin typeface="Gill Sans MT" panose="020B0502020104020203" pitchFamily="34" charset="0"/>
              </a:rPr>
              <a:t>The second principle that to be followed in protocol layering is that the two objects under each layer at both sites should be identical.</a:t>
            </a:r>
            <a:endParaRPr lang="en-US" sz="2400" dirty="0">
              <a:solidFill>
                <a:srgbClr val="00B050"/>
              </a:solidFill>
              <a:latin typeface="Gill Sans MT" panose="020B0502020104020203" pitchFamily="34" charset="0"/>
            </a:endParaRPr>
          </a:p>
        </p:txBody>
      </p:sp>
    </p:spTree>
    <p:extLst>
      <p:ext uri="{BB962C8B-B14F-4D97-AF65-F5344CB8AC3E}">
        <p14:creationId xmlns:p14="http://schemas.microsoft.com/office/powerpoint/2010/main" val="3561696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237FB1-9D2A-402E-AEDC-342DC199561A}"/>
              </a:ext>
            </a:extLst>
          </p:cNvPr>
          <p:cNvSpPr>
            <a:spLocks noGrp="1"/>
          </p:cNvSpPr>
          <p:nvPr>
            <p:ph type="title"/>
          </p:nvPr>
        </p:nvSpPr>
        <p:spPr/>
        <p:txBody>
          <a:bodyPr/>
          <a:lstStyle/>
          <a:p>
            <a:r>
              <a:rPr lang="en-US" dirty="0">
                <a:latin typeface="Gill Sans MT" panose="020B0502020104020203" pitchFamily="34" charset="0"/>
              </a:rPr>
              <a:t>Layered Architecture</a:t>
            </a:r>
          </a:p>
        </p:txBody>
      </p:sp>
      <p:sp>
        <p:nvSpPr>
          <p:cNvPr id="3" name="Content Placeholder 2">
            <a:extLst>
              <a:ext uri="{FF2B5EF4-FFF2-40B4-BE49-F238E27FC236}">
                <a16:creationId xmlns="" xmlns:a16="http://schemas.microsoft.com/office/drawing/2014/main" id="{F2CE9E13-8C60-40B1-961A-C74E2AAB3511}"/>
              </a:ext>
            </a:extLst>
          </p:cNvPr>
          <p:cNvSpPr>
            <a:spLocks noGrp="1"/>
          </p:cNvSpPr>
          <p:nvPr>
            <p:ph idx="1"/>
          </p:nvPr>
        </p:nvSpPr>
        <p:spPr>
          <a:xfrm>
            <a:off x="1524000" y="1524001"/>
            <a:ext cx="10261600" cy="4641303"/>
          </a:xfrm>
        </p:spPr>
        <p:txBody>
          <a:bodyPr/>
          <a:lstStyle/>
          <a:p>
            <a:pPr algn="just" eaLnBrk="1" hangingPunct="1">
              <a:defRPr/>
            </a:pPr>
            <a:r>
              <a:rPr lang="en-US" sz="2400" dirty="0">
                <a:effectLst>
                  <a:outerShdw blurRad="38100" dist="38100" dir="2700000" algn="tl">
                    <a:srgbClr val="C0C0C0"/>
                  </a:outerShdw>
                </a:effectLst>
                <a:latin typeface="Gill Sans MT" panose="020B0502020104020203" pitchFamily="34" charset="0"/>
              </a:rPr>
              <a:t>. </a:t>
            </a:r>
          </a:p>
          <a:p>
            <a:pPr algn="just" eaLnBrk="1" hangingPunct="1">
              <a:defRPr/>
            </a:pPr>
            <a:endParaRPr lang="en-US" sz="2400" dirty="0">
              <a:effectLst>
                <a:outerShdw blurRad="38100" dist="38100" dir="2700000" algn="tl">
                  <a:srgbClr val="C0C0C0"/>
                </a:outerShdw>
              </a:effectLst>
              <a:latin typeface="Gill Sans MT" panose="020B0502020104020203" pitchFamily="34" charset="0"/>
            </a:endParaRPr>
          </a:p>
        </p:txBody>
      </p:sp>
      <p:pic>
        <p:nvPicPr>
          <p:cNvPr id="4" name="Picture 2">
            <a:extLst>
              <a:ext uri="{FF2B5EF4-FFF2-40B4-BE49-F238E27FC236}">
                <a16:creationId xmlns="" xmlns:a16="http://schemas.microsoft.com/office/drawing/2014/main" id="{25BD639F-5FD7-4FD6-95CA-5316ABAAA5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539B9BEF-2F82-49E9-99AC-AC66E37797FB}"/>
              </a:ext>
            </a:extLst>
          </p:cNvPr>
          <p:cNvSpPr txBox="1"/>
          <p:nvPr/>
        </p:nvSpPr>
        <p:spPr>
          <a:xfrm>
            <a:off x="406400" y="1556792"/>
            <a:ext cx="11306224" cy="4672048"/>
          </a:xfrm>
          <a:prstGeom prst="rect">
            <a:avLst/>
          </a:prstGeom>
          <a:noFill/>
        </p:spPr>
        <p:txBody>
          <a:bodyPr wrap="square">
            <a:spAutoFit/>
          </a:bodyPr>
          <a:lstStyle/>
          <a:p>
            <a:pPr>
              <a:buNone/>
            </a:pPr>
            <a:r>
              <a:rPr lang="en-US" sz="2400" dirty="0">
                <a:solidFill>
                  <a:srgbClr val="0070C0"/>
                </a:solidFill>
                <a:latin typeface="Gill Sans MT" panose="020B0502020104020203" pitchFamily="34" charset="0"/>
              </a:rPr>
              <a:t>Open System Interconnection Reference Model (OSIRM)</a:t>
            </a:r>
          </a:p>
          <a:p>
            <a:pPr>
              <a:buNone/>
            </a:pPr>
            <a:r>
              <a:rPr lang="en-US" sz="2400" dirty="0">
                <a:solidFill>
                  <a:srgbClr val="0070C0"/>
                </a:solidFill>
                <a:latin typeface="Gill Sans MT" panose="020B0502020104020203" pitchFamily="34" charset="0"/>
              </a:rPr>
              <a:t>	</a:t>
            </a:r>
            <a:r>
              <a:rPr lang="en-US" sz="2400" dirty="0">
                <a:latin typeface="Gill Sans MT" panose="020B0502020104020203" pitchFamily="34" charset="0"/>
              </a:rPr>
              <a:t>The OSIRM or OSI Model was developed by International Organization for Standardization (ISO).</a:t>
            </a:r>
          </a:p>
          <a:p>
            <a:pPr>
              <a:buNone/>
            </a:pPr>
            <a:endParaRPr lang="en-US" sz="2400" dirty="0">
              <a:latin typeface="Gill Sans MT" panose="020B0502020104020203" pitchFamily="34" charset="0"/>
            </a:endParaRPr>
          </a:p>
          <a:p>
            <a:pPr marL="342900" indent="-342900">
              <a:buFont typeface="Wingdings" panose="05000000000000000000" pitchFamily="2" charset="2"/>
              <a:buChar char="Ø"/>
            </a:pPr>
            <a:r>
              <a:rPr lang="en-US" sz="2400" dirty="0">
                <a:latin typeface="Gill Sans MT" panose="020B0502020104020203" pitchFamily="34" charset="0"/>
              </a:rPr>
              <a:t>ISO is the organization, OSI is the model.</a:t>
            </a:r>
          </a:p>
          <a:p>
            <a:pPr marL="342900" indent="-342900">
              <a:buFont typeface="Wingdings" panose="05000000000000000000" pitchFamily="2" charset="2"/>
              <a:buChar char="Ø"/>
            </a:pPr>
            <a:r>
              <a:rPr lang="en-US" sz="2400" dirty="0">
                <a:latin typeface="Gill Sans MT" panose="020B0502020104020203" pitchFamily="34" charset="0"/>
              </a:rPr>
              <a:t>It was developed to allow systems with different platforms to communicate with each other.  Platform could mean hardware, software or operating system.</a:t>
            </a:r>
          </a:p>
          <a:p>
            <a:pPr marL="342900" indent="-342900">
              <a:buFont typeface="Wingdings" panose="05000000000000000000" pitchFamily="2" charset="2"/>
              <a:buChar char="Ø"/>
            </a:pPr>
            <a:r>
              <a:rPr lang="en-US" sz="2400" dirty="0">
                <a:latin typeface="Gill Sans MT" panose="020B0502020104020203" pitchFamily="34" charset="0"/>
              </a:rPr>
              <a:t>It is a network model that defines the protocols for network communications.</a:t>
            </a:r>
          </a:p>
          <a:p>
            <a:pPr marL="342900" indent="-342900">
              <a:buFont typeface="Wingdings" panose="05000000000000000000" pitchFamily="2" charset="2"/>
              <a:buChar char="Ø"/>
            </a:pPr>
            <a:r>
              <a:rPr lang="en-US" sz="2400" dirty="0">
                <a:latin typeface="Gill Sans MT" panose="020B0502020104020203" pitchFamily="34" charset="0"/>
              </a:rPr>
              <a:t>It is a hierarchical model that groups its processes into layers. It has 7 layers. </a:t>
            </a:r>
          </a:p>
          <a:p>
            <a:pPr marL="342900" indent="-342900">
              <a:buFont typeface="Wingdings" panose="05000000000000000000" pitchFamily="2" charset="2"/>
              <a:buChar char="Ø"/>
            </a:pPr>
            <a:r>
              <a:rPr lang="en-US" sz="2400" dirty="0">
                <a:latin typeface="Gill Sans MT" panose="020B0502020104020203" pitchFamily="34" charset="0"/>
              </a:rPr>
              <a:t>Each layer has specific duties to perform and has to cooperate with the layers above and below it.</a:t>
            </a:r>
          </a:p>
        </p:txBody>
      </p:sp>
    </p:spTree>
    <p:extLst>
      <p:ext uri="{BB962C8B-B14F-4D97-AF65-F5344CB8AC3E}">
        <p14:creationId xmlns:p14="http://schemas.microsoft.com/office/powerpoint/2010/main" val="3410602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E88BA-C100-45F7-B2E8-A0D57582C413}"/>
              </a:ext>
            </a:extLst>
          </p:cNvPr>
          <p:cNvSpPr>
            <a:spLocks noGrp="1"/>
          </p:cNvSpPr>
          <p:nvPr>
            <p:ph type="title"/>
          </p:nvPr>
        </p:nvSpPr>
        <p:spPr/>
        <p:txBody>
          <a:bodyPr/>
          <a:lstStyle/>
          <a:p>
            <a:r>
              <a:rPr lang="en-US" dirty="0">
                <a:latin typeface="Gill Sans MT" panose="020B0502020104020203" pitchFamily="34" charset="0"/>
              </a:rPr>
              <a:t>Layered Architecture – OSI Layer</a:t>
            </a:r>
            <a:endParaRPr lang="en-US" dirty="0"/>
          </a:p>
        </p:txBody>
      </p:sp>
      <p:sp>
        <p:nvSpPr>
          <p:cNvPr id="3" name="Content Placeholder 2">
            <a:extLst>
              <a:ext uri="{FF2B5EF4-FFF2-40B4-BE49-F238E27FC236}">
                <a16:creationId xmlns="" xmlns:a16="http://schemas.microsoft.com/office/drawing/2014/main" id="{CF66EF10-C287-4341-AD3D-9B48C2895A59}"/>
              </a:ext>
            </a:extLst>
          </p:cNvPr>
          <p:cNvSpPr>
            <a:spLocks noGrp="1"/>
          </p:cNvSpPr>
          <p:nvPr>
            <p:ph idx="1"/>
          </p:nvPr>
        </p:nvSpPr>
        <p:spPr>
          <a:xfrm>
            <a:off x="304800" y="1529173"/>
            <a:ext cx="10471720" cy="5100227"/>
          </a:xfrm>
        </p:spPr>
        <p:txBody>
          <a:bodyPr>
            <a:noAutofit/>
          </a:bodyPr>
          <a:lstStyle/>
          <a:p>
            <a:r>
              <a:rPr lang="en-US" sz="1750" dirty="0">
                <a:latin typeface="Gill Sans MT" panose="020B0502020104020203" pitchFamily="34" charset="0"/>
              </a:rPr>
              <a:t>The OSI model has 7 layers each with its own dedicated task..  (Top to Bottom Layers)</a:t>
            </a:r>
          </a:p>
          <a:p>
            <a:r>
              <a:rPr lang="en-US" sz="1750" dirty="0">
                <a:solidFill>
                  <a:srgbClr val="0070C0"/>
                </a:solidFill>
                <a:latin typeface="Gill Sans MT" panose="020B0502020104020203" pitchFamily="34" charset="0"/>
              </a:rPr>
              <a:t>Application Layer: </a:t>
            </a:r>
          </a:p>
          <a:p>
            <a:r>
              <a:rPr lang="en-US" sz="1750" dirty="0">
                <a:latin typeface="Gill Sans MT" panose="020B0502020104020203" pitchFamily="34" charset="0"/>
              </a:rPr>
              <a:t>	This layer is responsible for providing interface to the application user. </a:t>
            </a:r>
          </a:p>
          <a:p>
            <a:r>
              <a:rPr lang="en-US" sz="1750" dirty="0">
                <a:latin typeface="Gill Sans MT" panose="020B0502020104020203" pitchFamily="34" charset="0"/>
              </a:rPr>
              <a:t>	This layer encompasses protocols which directly interact with the user.</a:t>
            </a:r>
          </a:p>
          <a:p>
            <a:r>
              <a:rPr lang="en-US" sz="1750" dirty="0">
                <a:solidFill>
                  <a:srgbClr val="0070C0"/>
                </a:solidFill>
                <a:latin typeface="Gill Sans MT" panose="020B0502020104020203" pitchFamily="34" charset="0"/>
              </a:rPr>
              <a:t>Presentation Layer: </a:t>
            </a:r>
          </a:p>
          <a:p>
            <a:r>
              <a:rPr lang="en-US" sz="1750" dirty="0">
                <a:latin typeface="Gill Sans MT" panose="020B0502020104020203" pitchFamily="34" charset="0"/>
              </a:rPr>
              <a:t>	This layer defines how data in the native format of remote host should be presented in the native 	format of  host.</a:t>
            </a:r>
          </a:p>
          <a:p>
            <a:r>
              <a:rPr lang="en-US" sz="1750" dirty="0">
                <a:solidFill>
                  <a:srgbClr val="0070C0"/>
                </a:solidFill>
                <a:latin typeface="Gill Sans MT" panose="020B0502020104020203" pitchFamily="34" charset="0"/>
              </a:rPr>
              <a:t>Session Layer</a:t>
            </a:r>
            <a:r>
              <a:rPr lang="en-US" sz="1750" dirty="0">
                <a:latin typeface="Gill Sans MT" panose="020B0502020104020203" pitchFamily="34" charset="0"/>
              </a:rPr>
              <a:t>: This layer maintains sessions between remote hosts. </a:t>
            </a:r>
          </a:p>
          <a:p>
            <a:r>
              <a:rPr lang="en-US" sz="1750" dirty="0">
                <a:solidFill>
                  <a:srgbClr val="0070C0"/>
                </a:solidFill>
                <a:latin typeface="Gill Sans MT" panose="020B0502020104020203" pitchFamily="34" charset="0"/>
              </a:rPr>
              <a:t>Transport Layer: </a:t>
            </a:r>
            <a:r>
              <a:rPr lang="en-US" sz="1750" dirty="0">
                <a:latin typeface="Gill Sans MT" panose="020B0502020104020203" pitchFamily="34" charset="0"/>
              </a:rPr>
              <a:t>This layer is responsible for end-to-end delivery between hosts.</a:t>
            </a:r>
          </a:p>
          <a:p>
            <a:r>
              <a:rPr lang="en-US" sz="1750" dirty="0">
                <a:solidFill>
                  <a:srgbClr val="0070C0"/>
                </a:solidFill>
                <a:latin typeface="Gill Sans MT" panose="020B0502020104020203" pitchFamily="34" charset="0"/>
              </a:rPr>
              <a:t>Network Layer: </a:t>
            </a:r>
          </a:p>
          <a:p>
            <a:r>
              <a:rPr lang="en-US" sz="1750" dirty="0">
                <a:latin typeface="Gill Sans MT" panose="020B0502020104020203" pitchFamily="34" charset="0"/>
              </a:rPr>
              <a:t>	This layer is responsible for address assignment and uniquely addressing hosts in a network.</a:t>
            </a:r>
          </a:p>
          <a:p>
            <a:r>
              <a:rPr lang="en-US" sz="1750" dirty="0">
                <a:solidFill>
                  <a:srgbClr val="0070C0"/>
                </a:solidFill>
                <a:latin typeface="Gill Sans MT" panose="020B0502020104020203" pitchFamily="34" charset="0"/>
              </a:rPr>
              <a:t>Data Link Layer: </a:t>
            </a:r>
          </a:p>
          <a:p>
            <a:r>
              <a:rPr lang="en-US" sz="1750" dirty="0">
                <a:latin typeface="Gill Sans MT" panose="020B0502020104020203" pitchFamily="34" charset="0"/>
              </a:rPr>
              <a:t>	This layer is responsible for reading and writing data from and onto the line. </a:t>
            </a:r>
          </a:p>
          <a:p>
            <a:r>
              <a:rPr lang="en-US" sz="1750" dirty="0">
                <a:latin typeface="Gill Sans MT" panose="020B0502020104020203" pitchFamily="34" charset="0"/>
              </a:rPr>
              <a:t>	Link errors are detected at this layer.</a:t>
            </a:r>
          </a:p>
          <a:p>
            <a:r>
              <a:rPr lang="en-US" sz="1750" dirty="0">
                <a:solidFill>
                  <a:srgbClr val="0070C0"/>
                </a:solidFill>
                <a:latin typeface="Gill Sans MT" panose="020B0502020104020203" pitchFamily="34" charset="0"/>
              </a:rPr>
              <a:t>Physical Layer: </a:t>
            </a:r>
            <a:r>
              <a:rPr lang="en-US" sz="1750" dirty="0">
                <a:latin typeface="Gill Sans MT" panose="020B0502020104020203" pitchFamily="34" charset="0"/>
              </a:rPr>
              <a:t>This layer defines the hardware, cabling wiring, power output, pulse rate etc.</a:t>
            </a:r>
          </a:p>
        </p:txBody>
      </p:sp>
      <p:pic>
        <p:nvPicPr>
          <p:cNvPr id="4" name="Picture 2">
            <a:extLst>
              <a:ext uri="{FF2B5EF4-FFF2-40B4-BE49-F238E27FC236}">
                <a16:creationId xmlns="" xmlns:a16="http://schemas.microsoft.com/office/drawing/2014/main" id="{4EAA0F59-63D2-4C17-8D36-540A654757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023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E88BA-C100-45F7-B2E8-A0D57582C413}"/>
              </a:ext>
            </a:extLst>
          </p:cNvPr>
          <p:cNvSpPr>
            <a:spLocks noGrp="1"/>
          </p:cNvSpPr>
          <p:nvPr>
            <p:ph type="title"/>
          </p:nvPr>
        </p:nvSpPr>
        <p:spPr/>
        <p:txBody>
          <a:bodyPr/>
          <a:lstStyle/>
          <a:p>
            <a:r>
              <a:rPr lang="en-US" dirty="0">
                <a:latin typeface="Gill Sans MT" panose="020B0502020104020203" pitchFamily="34" charset="0"/>
              </a:rPr>
              <a:t>Layered Architecture – OSI Layer</a:t>
            </a:r>
            <a:endParaRPr lang="en-US" dirty="0"/>
          </a:p>
        </p:txBody>
      </p:sp>
      <p:pic>
        <p:nvPicPr>
          <p:cNvPr id="4" name="Picture 2">
            <a:extLst>
              <a:ext uri="{FF2B5EF4-FFF2-40B4-BE49-F238E27FC236}">
                <a16:creationId xmlns="" xmlns:a16="http://schemas.microsoft.com/office/drawing/2014/main" id="{4EAA0F59-63D2-4C17-8D36-540A654757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1E7F0DAD-F09C-4743-925C-B0F14041A15B}"/>
              </a:ext>
            </a:extLst>
          </p:cNvPr>
          <p:cNvPicPr>
            <a:picLocks noChangeAspect="1"/>
          </p:cNvPicPr>
          <p:nvPr/>
        </p:nvPicPr>
        <p:blipFill>
          <a:blip r:embed="rId3"/>
          <a:stretch>
            <a:fillRect/>
          </a:stretch>
        </p:blipFill>
        <p:spPr>
          <a:xfrm>
            <a:off x="407368" y="1556793"/>
            <a:ext cx="4608512" cy="5078580"/>
          </a:xfrm>
          <a:prstGeom prst="rect">
            <a:avLst/>
          </a:prstGeom>
        </p:spPr>
      </p:pic>
      <p:pic>
        <p:nvPicPr>
          <p:cNvPr id="7" name="Picture 6">
            <a:extLst>
              <a:ext uri="{FF2B5EF4-FFF2-40B4-BE49-F238E27FC236}">
                <a16:creationId xmlns="" xmlns:a16="http://schemas.microsoft.com/office/drawing/2014/main" id="{1B5E1882-CEF2-4568-A04B-F84703A40833}"/>
              </a:ext>
            </a:extLst>
          </p:cNvPr>
          <p:cNvPicPr>
            <a:picLocks noChangeAspect="1"/>
          </p:cNvPicPr>
          <p:nvPr/>
        </p:nvPicPr>
        <p:blipFill>
          <a:blip r:embed="rId4"/>
          <a:stretch>
            <a:fillRect/>
          </a:stretch>
        </p:blipFill>
        <p:spPr>
          <a:xfrm>
            <a:off x="5807967" y="1503491"/>
            <a:ext cx="5040561" cy="5125754"/>
          </a:xfrm>
          <a:prstGeom prst="rect">
            <a:avLst/>
          </a:prstGeom>
        </p:spPr>
      </p:pic>
    </p:spTree>
    <p:extLst>
      <p:ext uri="{BB962C8B-B14F-4D97-AF65-F5344CB8AC3E}">
        <p14:creationId xmlns:p14="http://schemas.microsoft.com/office/powerpoint/2010/main" val="1714195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E88BA-C100-45F7-B2E8-A0D57582C413}"/>
              </a:ext>
            </a:extLst>
          </p:cNvPr>
          <p:cNvSpPr>
            <a:spLocks noGrp="1"/>
          </p:cNvSpPr>
          <p:nvPr>
            <p:ph type="title"/>
          </p:nvPr>
        </p:nvSpPr>
        <p:spPr/>
        <p:txBody>
          <a:bodyPr/>
          <a:lstStyle/>
          <a:p>
            <a:r>
              <a:rPr lang="en-US" dirty="0">
                <a:latin typeface="Gill Sans MT" panose="020B0502020104020203" pitchFamily="34" charset="0"/>
              </a:rPr>
              <a:t>Layered Architecture – OSI Layer</a:t>
            </a:r>
            <a:endParaRPr lang="en-US" dirty="0"/>
          </a:p>
        </p:txBody>
      </p:sp>
      <p:sp>
        <p:nvSpPr>
          <p:cNvPr id="3" name="Content Placeholder 2">
            <a:extLst>
              <a:ext uri="{FF2B5EF4-FFF2-40B4-BE49-F238E27FC236}">
                <a16:creationId xmlns="" xmlns:a16="http://schemas.microsoft.com/office/drawing/2014/main" id="{CF66EF10-C287-4341-AD3D-9B48C2895A59}"/>
              </a:ext>
            </a:extLst>
          </p:cNvPr>
          <p:cNvSpPr>
            <a:spLocks noGrp="1"/>
          </p:cNvSpPr>
          <p:nvPr>
            <p:ph idx="1"/>
          </p:nvPr>
        </p:nvSpPr>
        <p:spPr>
          <a:xfrm>
            <a:off x="304800" y="1529173"/>
            <a:ext cx="10471720" cy="5100227"/>
          </a:xfrm>
        </p:spPr>
        <p:txBody>
          <a:bodyPr>
            <a:noAutofit/>
          </a:bodyPr>
          <a:lstStyle/>
          <a:p>
            <a:r>
              <a:rPr lang="en-US" sz="2400" dirty="0">
                <a:solidFill>
                  <a:srgbClr val="0070C0"/>
                </a:solidFill>
                <a:latin typeface="Gill Sans MT" panose="020B0502020104020203" pitchFamily="34" charset="0"/>
              </a:rPr>
              <a:t>The responsibilities of the 7 layers of OSI model can be summarized as follows:</a:t>
            </a:r>
          </a:p>
          <a:p>
            <a:r>
              <a:rPr lang="en-US" sz="2400" dirty="0">
                <a:solidFill>
                  <a:srgbClr val="0070C0"/>
                </a:solidFill>
                <a:latin typeface="Gill Sans MT" panose="020B0502020104020203" pitchFamily="34" charset="0"/>
              </a:rPr>
              <a:t>1. Application Layer 		</a:t>
            </a:r>
            <a:r>
              <a:rPr lang="en-US" sz="2400" dirty="0">
                <a:latin typeface="Gill Sans MT" panose="020B0502020104020203" pitchFamily="34" charset="0"/>
              </a:rPr>
              <a:t>To provide the users access to network resources</a:t>
            </a:r>
          </a:p>
          <a:p>
            <a:r>
              <a:rPr lang="en-US" sz="2400" dirty="0">
                <a:solidFill>
                  <a:srgbClr val="0070C0"/>
                </a:solidFill>
                <a:latin typeface="Gill Sans MT" panose="020B0502020104020203" pitchFamily="34" charset="0"/>
              </a:rPr>
              <a:t>2. Presentation Layer 	</a:t>
            </a:r>
            <a:r>
              <a:rPr lang="en-US" sz="2400" dirty="0">
                <a:latin typeface="Gill Sans MT" panose="020B0502020104020203" pitchFamily="34" charset="0"/>
              </a:rPr>
              <a:t>To provide the functions of translation, encryption 					and compression</a:t>
            </a:r>
            <a:r>
              <a:rPr lang="en-US" sz="2400" dirty="0">
                <a:solidFill>
                  <a:srgbClr val="0070C0"/>
                </a:solidFill>
                <a:latin typeface="Gill Sans MT" panose="020B0502020104020203" pitchFamily="34" charset="0"/>
              </a:rPr>
              <a:t>.</a:t>
            </a:r>
          </a:p>
          <a:p>
            <a:r>
              <a:rPr lang="en-US" sz="2400" dirty="0">
                <a:solidFill>
                  <a:srgbClr val="0070C0"/>
                </a:solidFill>
                <a:latin typeface="Gill Sans MT" panose="020B0502020104020203" pitchFamily="34" charset="0"/>
              </a:rPr>
              <a:t>3. Session Layer </a:t>
            </a:r>
            <a:r>
              <a:rPr lang="en-US" sz="2400" dirty="0">
                <a:latin typeface="Gill Sans MT" panose="020B0502020104020203" pitchFamily="34" charset="0"/>
              </a:rPr>
              <a:t> 		To establish, manage and terminate sessions </a:t>
            </a:r>
          </a:p>
          <a:p>
            <a:r>
              <a:rPr lang="en-US" sz="2400" dirty="0">
                <a:solidFill>
                  <a:srgbClr val="0070C0"/>
                </a:solidFill>
                <a:latin typeface="Gill Sans MT" panose="020B0502020104020203" pitchFamily="34" charset="0"/>
              </a:rPr>
              <a:t>4. Transport Layer 		</a:t>
            </a:r>
            <a:r>
              <a:rPr lang="en-US" sz="2400" dirty="0">
                <a:latin typeface="Gill Sans MT" panose="020B0502020104020203" pitchFamily="34" charset="0"/>
              </a:rPr>
              <a:t>To provide process to process delivery of message</a:t>
            </a:r>
          </a:p>
          <a:p>
            <a:r>
              <a:rPr lang="en-US" sz="2400" dirty="0">
                <a:solidFill>
                  <a:srgbClr val="0070C0"/>
                </a:solidFill>
                <a:latin typeface="Gill Sans MT" panose="020B0502020104020203" pitchFamily="34" charset="0"/>
              </a:rPr>
              <a:t>5. Network Layer		</a:t>
            </a:r>
            <a:r>
              <a:rPr lang="en-US" sz="2400" dirty="0">
                <a:latin typeface="Gill Sans MT" panose="020B0502020104020203" pitchFamily="34" charset="0"/>
              </a:rPr>
              <a:t>To provide source to destination delivery of packets</a:t>
            </a:r>
            <a:r>
              <a:rPr lang="en-US" sz="2400" dirty="0">
                <a:solidFill>
                  <a:srgbClr val="0070C0"/>
                </a:solidFill>
                <a:latin typeface="Gill Sans MT" panose="020B0502020104020203" pitchFamily="34" charset="0"/>
              </a:rPr>
              <a:t>.</a:t>
            </a:r>
          </a:p>
          <a:p>
            <a:r>
              <a:rPr lang="en-US" sz="2400" dirty="0">
                <a:solidFill>
                  <a:srgbClr val="0070C0"/>
                </a:solidFill>
                <a:latin typeface="Gill Sans MT" panose="020B0502020104020203" pitchFamily="34" charset="0"/>
              </a:rPr>
              <a:t>6. Datalink Layer 		</a:t>
            </a:r>
            <a:r>
              <a:rPr lang="en-US" sz="2400" dirty="0">
                <a:latin typeface="Gill Sans MT" panose="020B0502020104020203" pitchFamily="34" charset="0"/>
              </a:rPr>
              <a:t>To provide hop to hop delivery of frames</a:t>
            </a:r>
          </a:p>
          <a:p>
            <a:r>
              <a:rPr lang="en-US" sz="2400" dirty="0">
                <a:solidFill>
                  <a:srgbClr val="0070C0"/>
                </a:solidFill>
                <a:latin typeface="Gill Sans MT" panose="020B0502020104020203" pitchFamily="34" charset="0"/>
              </a:rPr>
              <a:t>7. Physical Layer 		</a:t>
            </a:r>
            <a:r>
              <a:rPr lang="en-US" sz="2400" dirty="0">
                <a:latin typeface="Gill Sans MT" panose="020B0502020104020203" pitchFamily="34" charset="0"/>
              </a:rPr>
              <a:t>To transmit data over a bit stream from one hop to 				the next and provide electrical and mechanical 					specification.</a:t>
            </a:r>
          </a:p>
          <a:p>
            <a:r>
              <a:rPr lang="en-US" sz="1750" dirty="0">
                <a:latin typeface="Gill Sans MT" panose="020B0502020104020203" pitchFamily="34" charset="0"/>
              </a:rPr>
              <a:t>	</a:t>
            </a:r>
          </a:p>
        </p:txBody>
      </p:sp>
      <p:pic>
        <p:nvPicPr>
          <p:cNvPr id="4" name="Picture 2">
            <a:extLst>
              <a:ext uri="{FF2B5EF4-FFF2-40B4-BE49-F238E27FC236}">
                <a16:creationId xmlns="" xmlns:a16="http://schemas.microsoft.com/office/drawing/2014/main" id="{4EAA0F59-63D2-4C17-8D36-540A654757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2864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mtClean="0">
                <a:latin typeface="Arial" panose="020B0604020202020204" pitchFamily="34" charset="0"/>
              </a:rPr>
              <a:t>2.</a:t>
            </a:r>
            <a:fld id="{5C937C36-399C-4BAA-B04D-C9A7CD869B5F}" type="slidenum">
              <a:rPr lang="en-US" altLang="en-US" smtClean="0">
                <a:latin typeface="Arial" panose="020B0604020202020204" pitchFamily="34" charset="0"/>
              </a:rPr>
              <a:pPr/>
              <a:t>27</a:t>
            </a:fld>
            <a:endParaRPr lang="en-US" altLang="en-US" smtClean="0">
              <a:latin typeface="Arial" panose="020B0604020202020204" pitchFamily="34" charset="0"/>
            </a:endParaRPr>
          </a:p>
        </p:txBody>
      </p:sp>
      <p:sp>
        <p:nvSpPr>
          <p:cNvPr id="679938" name="Rectangle 2"/>
          <p:cNvSpPr>
            <a:spLocks noChangeArrowheads="1"/>
          </p:cNvSpPr>
          <p:nvPr/>
        </p:nvSpPr>
        <p:spPr bwMode="auto">
          <a:xfrm>
            <a:off x="152400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sz="3200">
              <a:effectLst>
                <a:outerShdw blurRad="38100" dist="38100" dir="2700000" algn="tl">
                  <a:srgbClr val="FFFFFF"/>
                </a:outerShdw>
              </a:effectLst>
            </a:endParaRPr>
          </a:p>
        </p:txBody>
      </p:sp>
      <p:sp>
        <p:nvSpPr>
          <p:cNvPr id="679939" name="Text Box 3"/>
          <p:cNvSpPr txBox="1">
            <a:spLocks noChangeArrowheads="1"/>
          </p:cNvSpPr>
          <p:nvPr/>
        </p:nvSpPr>
        <p:spPr bwMode="auto">
          <a:xfrm>
            <a:off x="1752601" y="76200"/>
            <a:ext cx="7242175" cy="584200"/>
          </a:xfrm>
          <a:prstGeom prst="rect">
            <a:avLst/>
          </a:prstGeom>
          <a:noFill/>
          <a:ln w="9525">
            <a:noFill/>
            <a:miter lim="800000"/>
            <a:headEnd/>
            <a:tailEnd/>
          </a:ln>
          <a:effectLst/>
        </p:spPr>
        <p:txBody>
          <a:bodyPr wrap="none">
            <a:spAutoFit/>
          </a:bodyPr>
          <a:lstStyle/>
          <a:p>
            <a:pPr algn="ctr">
              <a:defRPr/>
            </a:pPr>
            <a:r>
              <a:rPr lang="en-US" sz="3200" dirty="0">
                <a:effectLst>
                  <a:outerShdw blurRad="38100" dist="38100" dir="2700000" algn="tl">
                    <a:srgbClr val="C0C0C0"/>
                  </a:outerShdw>
                </a:effectLst>
                <a:latin typeface="Times" pitchFamily="18" charset="0"/>
              </a:rPr>
              <a:t>  			TCP/IP PROTOCOL SUITE</a:t>
            </a:r>
          </a:p>
        </p:txBody>
      </p:sp>
      <p:sp>
        <p:nvSpPr>
          <p:cNvPr id="20485" name="Text Box 4"/>
          <p:cNvSpPr txBox="1">
            <a:spLocks noChangeArrowheads="1"/>
          </p:cNvSpPr>
          <p:nvPr/>
        </p:nvSpPr>
        <p:spPr bwMode="auto">
          <a:xfrm>
            <a:off x="9753600" y="6400801"/>
            <a:ext cx="35939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endParaRPr lang="en-US" altLang="en-US"/>
          </a:p>
        </p:txBody>
      </p:sp>
      <p:sp>
        <p:nvSpPr>
          <p:cNvPr id="679941" name="Rectangle 5"/>
          <p:cNvSpPr>
            <a:spLocks noChangeArrowheads="1"/>
          </p:cNvSpPr>
          <p:nvPr/>
        </p:nvSpPr>
        <p:spPr bwMode="auto">
          <a:xfrm>
            <a:off x="1600200" y="761554"/>
            <a:ext cx="8610600" cy="353943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rPr>
              <a:t>The layers in the </a:t>
            </a:r>
            <a:r>
              <a:rPr lang="en-US" sz="2800" i="1">
                <a:solidFill>
                  <a:schemeClr val="hlink"/>
                </a:solidFill>
                <a:effectLst>
                  <a:outerShdw blurRad="38100" dist="38100" dir="2700000" algn="tl">
                    <a:srgbClr val="C0C0C0"/>
                  </a:outerShdw>
                </a:effectLst>
              </a:rPr>
              <a:t>TCP/IP protocol suite</a:t>
            </a:r>
            <a:r>
              <a:rPr lang="en-US" sz="2800" i="1">
                <a:effectLst>
                  <a:outerShdw blurRad="38100" dist="38100" dir="2700000" algn="tl">
                    <a:srgbClr val="C0C0C0"/>
                  </a:outerShdw>
                </a:effectLst>
              </a:rPr>
              <a:t> do not exactly match those in the OSI model. The original TCP/IP protocol suite was defined as having four layers: </a:t>
            </a:r>
            <a:r>
              <a:rPr lang="en-US" sz="2800" i="1">
                <a:solidFill>
                  <a:schemeClr val="folHlink"/>
                </a:solidFill>
                <a:effectLst>
                  <a:outerShdw blurRad="38100" dist="38100" dir="2700000" algn="tl">
                    <a:srgbClr val="C0C0C0"/>
                  </a:outerShdw>
                </a:effectLst>
              </a:rPr>
              <a:t>host-to-network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internet</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transport</a:t>
            </a:r>
            <a:r>
              <a:rPr lang="en-US" sz="2800" i="1">
                <a:effectLst>
                  <a:outerShdw blurRad="38100" dist="38100" dir="2700000" algn="tl">
                    <a:srgbClr val="C0C0C0"/>
                  </a:outerShdw>
                </a:effectLst>
              </a:rPr>
              <a:t>, and </a:t>
            </a:r>
            <a:r>
              <a:rPr lang="en-US" sz="2800" i="1">
                <a:solidFill>
                  <a:schemeClr val="folHlink"/>
                </a:solidFill>
                <a:effectLst>
                  <a:outerShdw blurRad="38100" dist="38100" dir="2700000" algn="tl">
                    <a:srgbClr val="C0C0C0"/>
                  </a:outerShdw>
                </a:effectLst>
              </a:rPr>
              <a:t>application</a:t>
            </a:r>
            <a:r>
              <a:rPr lang="en-US" sz="2800" i="1">
                <a:effectLst>
                  <a:outerShdw blurRad="38100" dist="38100" dir="2700000" algn="tl">
                    <a:srgbClr val="C0C0C0"/>
                  </a:outerShdw>
                </a:effectLst>
              </a:rPr>
              <a:t>. However, when TCP/IP is compared to OSI, we can say that the TCP/IP protocol suite is made of five layers: </a:t>
            </a:r>
            <a:r>
              <a:rPr lang="en-US" sz="2800" i="1">
                <a:solidFill>
                  <a:schemeClr val="folHlink"/>
                </a:solidFill>
                <a:effectLst>
                  <a:outerShdw blurRad="38100" dist="38100" dir="2700000" algn="tl">
                    <a:srgbClr val="C0C0C0"/>
                  </a:outerShdw>
                </a:effectLst>
              </a:rPr>
              <a:t>physical</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data link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network</a:t>
            </a:r>
            <a:r>
              <a:rPr lang="en-US" sz="2800" i="1">
                <a:effectLst>
                  <a:outerShdw blurRad="38100" dist="38100" dir="2700000" algn="tl">
                    <a:srgbClr val="C0C0C0"/>
                  </a:outerShdw>
                </a:effectLst>
              </a:rPr>
              <a:t>, </a:t>
            </a:r>
            <a:r>
              <a:rPr lang="en-US" sz="2800" i="1">
                <a:solidFill>
                  <a:schemeClr val="folHlink"/>
                </a:solidFill>
                <a:effectLst>
                  <a:outerShdw blurRad="38100" dist="38100" dir="2700000" algn="tl">
                    <a:srgbClr val="C0C0C0"/>
                  </a:outerShdw>
                </a:effectLst>
              </a:rPr>
              <a:t>transport</a:t>
            </a:r>
            <a:r>
              <a:rPr lang="en-US" sz="2800" i="1">
                <a:effectLst>
                  <a:outerShdw blurRad="38100" dist="38100" dir="2700000" algn="tl">
                    <a:srgbClr val="C0C0C0"/>
                  </a:outerShdw>
                </a:effectLst>
              </a:rPr>
              <a:t>, and </a:t>
            </a:r>
            <a:r>
              <a:rPr lang="en-US" sz="2800" i="1">
                <a:solidFill>
                  <a:schemeClr val="folHlink"/>
                </a:solidFill>
                <a:effectLst>
                  <a:outerShdw blurRad="38100" dist="38100" dir="2700000" algn="tl">
                    <a:srgbClr val="C0C0C0"/>
                  </a:outerShdw>
                </a:effectLst>
              </a:rPr>
              <a:t>application</a:t>
            </a:r>
            <a:r>
              <a:rPr lang="en-US" sz="2800" i="1">
                <a:effectLst>
                  <a:outerShdw blurRad="38100" dist="38100" dir="2700000" algn="tl">
                    <a:srgbClr val="C0C0C0"/>
                  </a:outerShdw>
                </a:effectLst>
              </a:rPr>
              <a:t>.</a:t>
            </a:r>
          </a:p>
        </p:txBody>
      </p:sp>
      <p:sp>
        <p:nvSpPr>
          <p:cNvPr id="20487" name="Rectangle 6"/>
          <p:cNvSpPr>
            <a:spLocks noChangeArrowheads="1"/>
          </p:cNvSpPr>
          <p:nvPr/>
        </p:nvSpPr>
        <p:spPr bwMode="auto">
          <a:xfrm>
            <a:off x="1676400" y="4819651"/>
            <a:ext cx="5715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pPr>
              <a:buClr>
                <a:schemeClr val="tx1"/>
              </a:buClr>
              <a:buSzPct val="117000"/>
              <a:buFont typeface="Wingdings" panose="05000000000000000000" pitchFamily="2" charset="2"/>
              <a:buNone/>
            </a:pPr>
            <a:r>
              <a:rPr lang="en-US" altLang="en-US" sz="2400">
                <a:solidFill>
                  <a:srgbClr val="0033CC"/>
                </a:solidFill>
              </a:rPr>
              <a:t>Physical and Data Link Layers</a:t>
            </a:r>
            <a:r>
              <a:rPr lang="fr-FR" altLang="en-US" sz="2400">
                <a:solidFill>
                  <a:srgbClr val="0033CC"/>
                </a:solidFill>
              </a:rPr>
              <a:t/>
            </a:r>
            <a:br>
              <a:rPr lang="fr-FR" altLang="en-US" sz="2400">
                <a:solidFill>
                  <a:srgbClr val="0033CC"/>
                </a:solidFill>
              </a:rPr>
            </a:br>
            <a:r>
              <a:rPr lang="fr-FR" altLang="en-US" sz="2400">
                <a:solidFill>
                  <a:srgbClr val="0033CC"/>
                </a:solidFill>
              </a:rPr>
              <a:t>Network Layer</a:t>
            </a:r>
            <a:br>
              <a:rPr lang="fr-FR" altLang="en-US" sz="2400">
                <a:solidFill>
                  <a:srgbClr val="0033CC"/>
                </a:solidFill>
              </a:rPr>
            </a:br>
            <a:r>
              <a:rPr lang="en-US" altLang="en-US" sz="2400">
                <a:solidFill>
                  <a:srgbClr val="0033CC"/>
                </a:solidFill>
              </a:rPr>
              <a:t>Transport Layer</a:t>
            </a:r>
          </a:p>
          <a:p>
            <a:pPr>
              <a:buClr>
                <a:schemeClr val="tx1"/>
              </a:buClr>
              <a:buSzPct val="117000"/>
              <a:buFont typeface="Wingdings" panose="05000000000000000000" pitchFamily="2" charset="2"/>
              <a:buNone/>
            </a:pPr>
            <a:r>
              <a:rPr lang="en-US" altLang="en-US" sz="2400">
                <a:solidFill>
                  <a:srgbClr val="0033CC"/>
                </a:solidFill>
              </a:rPr>
              <a:t>Application Layer</a:t>
            </a:r>
          </a:p>
        </p:txBody>
      </p:sp>
      <p:sp>
        <p:nvSpPr>
          <p:cNvPr id="679943" name="Text Box 7"/>
          <p:cNvSpPr txBox="1">
            <a:spLocks noChangeArrowheads="1"/>
          </p:cNvSpPr>
          <p:nvPr/>
        </p:nvSpPr>
        <p:spPr bwMode="auto">
          <a:xfrm>
            <a:off x="1382717" y="4343400"/>
            <a:ext cx="5475281" cy="523220"/>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rPr>
              <a:t>Topics discussed in this section:</a:t>
            </a:r>
          </a:p>
        </p:txBody>
      </p:sp>
    </p:spTree>
    <p:extLst>
      <p:ext uri="{BB962C8B-B14F-4D97-AF65-F5344CB8AC3E}">
        <p14:creationId xmlns:p14="http://schemas.microsoft.com/office/powerpoint/2010/main" val="1966533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3352800" y="46038"/>
            <a:ext cx="6172200" cy="563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a:latin typeface="Times New Roman" panose="02020603050405020304" pitchFamily="18" charset="0"/>
                <a:cs typeface="Times New Roman" panose="02020603050405020304" pitchFamily="18" charset="0"/>
              </a:rPr>
              <a:t>TCP/IP PROTOCOL SUITE </a:t>
            </a:r>
          </a:p>
        </p:txBody>
      </p:sp>
      <p:pic>
        <p:nvPicPr>
          <p:cNvPr id="22531"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0" y="947738"/>
            <a:ext cx="4705350" cy="222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048001"/>
            <a:ext cx="58102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mtClean="0">
                <a:latin typeface="Arial" panose="020B0604020202020204" pitchFamily="34" charset="0"/>
              </a:rPr>
              <a:t>2.</a:t>
            </a:r>
            <a:fld id="{2F133967-8700-4E89-B174-22EA1B45B631}" type="slidenum">
              <a:rPr lang="en-US" altLang="en-US" smtClean="0">
                <a:latin typeface="Arial" panose="020B0604020202020204" pitchFamily="34" charset="0"/>
              </a:rPr>
              <a:pPr/>
              <a:t>28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9373529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1981200" y="274638"/>
            <a:ext cx="8229600" cy="639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a:latin typeface="Times New Roman" panose="02020603050405020304" pitchFamily="18" charset="0"/>
                <a:cs typeface="Times New Roman" panose="02020603050405020304" pitchFamily="18" charset="0"/>
              </a:rPr>
              <a:t>OSI versus TCP/IP </a:t>
            </a:r>
          </a:p>
        </p:txBody>
      </p:sp>
      <p:pic>
        <p:nvPicPr>
          <p:cNvPr id="2355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219200"/>
            <a:ext cx="3886200" cy="480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219200"/>
            <a:ext cx="5105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r>
              <a:rPr lang="en-US" altLang="en-US" smtClean="0">
                <a:latin typeface="Arial" panose="020B0604020202020204" pitchFamily="34" charset="0"/>
              </a:rPr>
              <a:t>2.</a:t>
            </a:r>
            <a:fld id="{E2228BD0-83D5-44E2-8463-858F150FC965}" type="slidenum">
              <a:rPr lang="en-US" altLang="en-US" smtClean="0">
                <a:latin typeface="Arial" panose="020B0604020202020204" pitchFamily="34" charset="0"/>
              </a:rPr>
              <a:pPr/>
              <a:t>29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14680623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a:xfrm>
            <a:off x="421216" y="466725"/>
            <a:ext cx="9275183" cy="2133600"/>
          </a:xfrm>
        </p:spPr>
        <p:txBody>
          <a:bodyPr/>
          <a:lstStyle/>
          <a:p>
            <a:r>
              <a:rPr lang="en-US" dirty="0"/>
              <a:t>Unit 1 – Week 1</a:t>
            </a:r>
          </a:p>
        </p:txBody>
      </p:sp>
      <p:sp>
        <p:nvSpPr>
          <p:cNvPr id="5" name="Subtitle 4">
            <a:extLst>
              <a:ext uri="{FF2B5EF4-FFF2-40B4-BE49-F238E27FC236}">
                <a16:creationId xmlns="" xmlns:a16="http://schemas.microsoft.com/office/drawing/2014/main" id="{D655BBED-E65C-4B70-99E3-9318D4F249A0}"/>
              </a:ext>
            </a:extLst>
          </p:cNvPr>
          <p:cNvSpPr>
            <a:spLocks noGrp="1"/>
          </p:cNvSpPr>
          <p:nvPr>
            <p:ph type="subTitle" idx="1"/>
          </p:nvPr>
        </p:nvSpPr>
        <p:spPr>
          <a:xfrm>
            <a:off x="421216" y="2938261"/>
            <a:ext cx="2952328" cy="2232248"/>
          </a:xfrm>
        </p:spPr>
        <p:txBody>
          <a:bodyPr>
            <a:normAutofit fontScale="25000" lnSpcReduction="20000"/>
          </a:bodyPr>
          <a:lstStyle/>
          <a:p>
            <a:pPr marL="45720" algn="l"/>
            <a:r>
              <a:rPr lang="en-US" sz="8000" b="1" dirty="0">
                <a:solidFill>
                  <a:srgbClr val="0070C0"/>
                </a:solidFill>
              </a:rPr>
              <a:t>Session 1</a:t>
            </a:r>
          </a:p>
          <a:p>
            <a:pPr marL="502920" indent="-457200" algn="l">
              <a:buFont typeface="Wingdings" panose="05000000000000000000" pitchFamily="2" charset="2"/>
              <a:buChar char="v"/>
            </a:pPr>
            <a:r>
              <a:rPr lang="en-US" sz="8000" dirty="0">
                <a:latin typeface="Gill Sans MT" panose="020B0502020104020203" pitchFamily="34" charset="0"/>
              </a:rPr>
              <a:t>Introduction to Data Communication and Networking</a:t>
            </a:r>
          </a:p>
          <a:p>
            <a:pPr marL="502920" indent="-457200" algn="l">
              <a:buFont typeface="Wingdings" panose="05000000000000000000" pitchFamily="2" charset="2"/>
              <a:buChar char="v"/>
            </a:pPr>
            <a:r>
              <a:rPr lang="en-US" sz="8000" dirty="0">
                <a:latin typeface="Gill Sans MT" panose="020B0502020104020203" pitchFamily="34" charset="0"/>
              </a:rPr>
              <a:t>Data transfer modes-Serial and Parallel transmission</a:t>
            </a:r>
          </a:p>
          <a:p>
            <a:pPr algn="l"/>
            <a:endParaRPr lang="en-US" dirty="0"/>
          </a:p>
        </p:txBody>
      </p:sp>
      <p:sp>
        <p:nvSpPr>
          <p:cNvPr id="2" name="TextBox 1">
            <a:extLst>
              <a:ext uri="{FF2B5EF4-FFF2-40B4-BE49-F238E27FC236}">
                <a16:creationId xmlns="" xmlns:a16="http://schemas.microsoft.com/office/drawing/2014/main" id="{E3FAA6CB-BF5E-4428-9B36-4B3C3058ABBA}"/>
              </a:ext>
            </a:extLst>
          </p:cNvPr>
          <p:cNvSpPr txBox="1"/>
          <p:nvPr/>
        </p:nvSpPr>
        <p:spPr>
          <a:xfrm>
            <a:off x="446029" y="5170509"/>
            <a:ext cx="9042400" cy="1175706"/>
          </a:xfrm>
          <a:prstGeom prst="rect">
            <a:avLst/>
          </a:prstGeom>
          <a:noFill/>
        </p:spPr>
        <p:txBody>
          <a:bodyPr wrap="square" rtlCol="0">
            <a:spAutoFit/>
          </a:bodyPr>
          <a:lstStyle/>
          <a:p>
            <a:pPr algn="just">
              <a:buNone/>
            </a:pPr>
            <a:r>
              <a:rPr lang="en-IN" sz="1600" b="1" i="1" dirty="0">
                <a:solidFill>
                  <a:srgbClr val="002060"/>
                </a:solidFill>
                <a:latin typeface="Gill Sans MT" panose="020B0502020104020203" pitchFamily="34" charset="0"/>
              </a:rPr>
              <a:t>Reference Text Books</a:t>
            </a:r>
            <a:r>
              <a:rPr lang="en-IN" sz="1600" b="1" i="1" dirty="0">
                <a:solidFill>
                  <a:srgbClr val="0070C0"/>
                </a:solidFill>
                <a:latin typeface="Gill Sans MT" panose="020B0502020104020203" pitchFamily="34" charset="0"/>
              </a:rPr>
              <a:t>:</a:t>
            </a:r>
          </a:p>
          <a:p>
            <a:pPr algn="just">
              <a:buNone/>
            </a:pPr>
            <a:r>
              <a:rPr lang="en-IN" sz="1600" b="1" i="1" dirty="0">
                <a:solidFill>
                  <a:srgbClr val="0070C0"/>
                </a:solidFill>
                <a:latin typeface="Gill Sans MT" panose="020B0502020104020203" pitchFamily="34" charset="0"/>
              </a:rPr>
              <a:t>1. Behrouz A. </a:t>
            </a:r>
            <a:r>
              <a:rPr lang="en-IN" sz="1600" b="1" i="1" dirty="0" err="1" smtClean="0">
                <a:solidFill>
                  <a:srgbClr val="0070C0"/>
                </a:solidFill>
                <a:latin typeface="Gill Sans MT" panose="020B0502020104020203" pitchFamily="34" charset="0"/>
              </a:rPr>
              <a:t>Forouzan</a:t>
            </a:r>
            <a:r>
              <a:rPr lang="en-IN" sz="1600" b="1" i="1" dirty="0">
                <a:solidFill>
                  <a:srgbClr val="0070C0"/>
                </a:solidFill>
                <a:latin typeface="Gill Sans MT" panose="020B0502020104020203" pitchFamily="34" charset="0"/>
              </a:rPr>
              <a:t>, “Data communication &amp; Networking”, Mc-Graw Hill, 5th Edition Reprint, 2014.</a:t>
            </a:r>
          </a:p>
          <a:p>
            <a:pPr algn="just">
              <a:buNone/>
            </a:pPr>
            <a:r>
              <a:rPr lang="en-IN" sz="1600" b="1" i="1" dirty="0">
                <a:solidFill>
                  <a:srgbClr val="0070C0"/>
                </a:solidFill>
                <a:latin typeface="Gill Sans MT" panose="020B0502020104020203" pitchFamily="34" charset="0"/>
              </a:rPr>
              <a:t>2. Andrew S. Tanenbaum, “Computer Networks”, Pearson Education India, 5th Edition, 2013. </a:t>
            </a:r>
          </a:p>
        </p:txBody>
      </p:sp>
      <p:sp>
        <p:nvSpPr>
          <p:cNvPr id="6" name="Subtitle 4">
            <a:extLst>
              <a:ext uri="{FF2B5EF4-FFF2-40B4-BE49-F238E27FC236}">
                <a16:creationId xmlns="" xmlns:a16="http://schemas.microsoft.com/office/drawing/2014/main" id="{61E58BE5-EDC9-48E4-84B8-C5BB98C66996}"/>
              </a:ext>
            </a:extLst>
          </p:cNvPr>
          <p:cNvSpPr txBox="1">
            <a:spLocks/>
          </p:cNvSpPr>
          <p:nvPr/>
        </p:nvSpPr>
        <p:spPr bwMode="auto">
          <a:xfrm>
            <a:off x="3399488" y="2938261"/>
            <a:ext cx="313548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r" rtl="0" eaLnBrk="1" fontAlgn="base" hangingPunct="1">
              <a:spcBef>
                <a:spcPct val="25000"/>
              </a:spcBef>
              <a:spcAft>
                <a:spcPct val="0"/>
              </a:spcAft>
              <a:buClr>
                <a:schemeClr val="tx2"/>
              </a:buClr>
              <a:buSzPct val="120000"/>
              <a:buFontTx/>
              <a:buNone/>
              <a:defRPr sz="29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45720" algn="l"/>
            <a:r>
              <a:rPr lang="en-US" sz="2000" b="1" kern="0" dirty="0">
                <a:solidFill>
                  <a:srgbClr val="0070C0"/>
                </a:solidFill>
              </a:rPr>
              <a:t>Session 2 </a:t>
            </a:r>
          </a:p>
          <a:p>
            <a:pPr marL="502920" indent="-457200" algn="l">
              <a:buFont typeface="Wingdings" panose="05000000000000000000" pitchFamily="2" charset="2"/>
              <a:buChar char="v"/>
            </a:pPr>
            <a:r>
              <a:rPr lang="en-US" sz="2000" kern="0" dirty="0">
                <a:latin typeface="Gill Sans MT" panose="020B0502020104020203" pitchFamily="34" charset="0"/>
              </a:rPr>
              <a:t>Protocols &amp; Standards</a:t>
            </a:r>
          </a:p>
          <a:p>
            <a:pPr marL="502920" indent="-457200" algn="l">
              <a:buFont typeface="Wingdings" panose="05000000000000000000" pitchFamily="2" charset="2"/>
              <a:buChar char="v"/>
            </a:pPr>
            <a:r>
              <a:rPr lang="en-US" sz="2000" kern="0" dirty="0">
                <a:latin typeface="Gill Sans MT" panose="020B0502020104020203" pitchFamily="34" charset="0"/>
              </a:rPr>
              <a:t>Layered Architecture</a:t>
            </a:r>
          </a:p>
          <a:p>
            <a:pPr algn="l"/>
            <a:endParaRPr lang="en-US" sz="2000" kern="0" dirty="0"/>
          </a:p>
        </p:txBody>
      </p:sp>
      <p:sp>
        <p:nvSpPr>
          <p:cNvPr id="7" name="Subtitle 4">
            <a:extLst>
              <a:ext uri="{FF2B5EF4-FFF2-40B4-BE49-F238E27FC236}">
                <a16:creationId xmlns="" xmlns:a16="http://schemas.microsoft.com/office/drawing/2014/main" id="{019B6EFF-B757-4F3F-9F13-D2283E93F4FD}"/>
              </a:ext>
            </a:extLst>
          </p:cNvPr>
          <p:cNvSpPr txBox="1">
            <a:spLocks/>
          </p:cNvSpPr>
          <p:nvPr/>
        </p:nvSpPr>
        <p:spPr bwMode="auto">
          <a:xfrm>
            <a:off x="6534971" y="2938261"/>
            <a:ext cx="313548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25000" lnSpcReduction="20000"/>
          </a:bodyPr>
          <a:lstStyle>
            <a:lvl1pPr marL="0" indent="0" algn="r" rtl="0" eaLnBrk="1" fontAlgn="base" hangingPunct="1">
              <a:spcBef>
                <a:spcPct val="25000"/>
              </a:spcBef>
              <a:spcAft>
                <a:spcPct val="0"/>
              </a:spcAft>
              <a:buClr>
                <a:schemeClr val="tx2"/>
              </a:buClr>
              <a:buSzPct val="120000"/>
              <a:buFontTx/>
              <a:buNone/>
              <a:defRPr sz="29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45720" algn="l"/>
            <a:r>
              <a:rPr lang="en-US" sz="8000" b="1" kern="0" dirty="0">
                <a:solidFill>
                  <a:srgbClr val="0070C0"/>
                </a:solidFill>
              </a:rPr>
              <a:t>Session 3</a:t>
            </a:r>
            <a:endParaRPr lang="en-US" sz="8000" kern="0" dirty="0">
              <a:latin typeface="Gill Sans MT" panose="020B0502020104020203" pitchFamily="34" charset="0"/>
            </a:endParaRPr>
          </a:p>
          <a:p>
            <a:pPr marL="502920" indent="-457200" algn="l">
              <a:buFont typeface="Wingdings" panose="05000000000000000000" pitchFamily="2" charset="2"/>
              <a:buChar char="v"/>
            </a:pPr>
            <a:r>
              <a:rPr lang="en-US" sz="8000" kern="0" dirty="0">
                <a:latin typeface="Gill Sans MT" panose="020B0502020104020203" pitchFamily="34" charset="0"/>
              </a:rPr>
              <a:t>Principles of Layering &amp; Description</a:t>
            </a:r>
          </a:p>
          <a:p>
            <a:pPr marL="502920" indent="-457200" algn="l">
              <a:buFont typeface="Wingdings" panose="05000000000000000000" pitchFamily="2" charset="2"/>
              <a:buChar char="v"/>
            </a:pPr>
            <a:r>
              <a:rPr lang="en-US" sz="8000" kern="0" dirty="0">
                <a:latin typeface="Gill Sans MT" panose="020B0502020104020203" pitchFamily="34" charset="0"/>
              </a:rPr>
              <a:t>Brief description of concepts in OSI &amp; TCP/IP model</a:t>
            </a:r>
          </a:p>
          <a:p>
            <a:pPr algn="l"/>
            <a:endParaRPr lang="en-US" kern="0" dirty="0"/>
          </a:p>
        </p:txBody>
      </p:sp>
      <p:pic>
        <p:nvPicPr>
          <p:cNvPr id="3" name="Picture 2">
            <a:extLst>
              <a:ext uri="{FF2B5EF4-FFF2-40B4-BE49-F238E27FC236}">
                <a16:creationId xmlns="" xmlns:a16="http://schemas.microsoft.com/office/drawing/2014/main" id="{BE06F99D-1317-4DAE-90BF-6F050116DE5E}"/>
              </a:ext>
            </a:extLst>
          </p:cNvPr>
          <p:cNvPicPr>
            <a:picLocks noChangeAspect="1"/>
          </p:cNvPicPr>
          <p:nvPr/>
        </p:nvPicPr>
        <p:blipFill rotWithShape="1">
          <a:blip r:embed="rId2"/>
          <a:srcRect l="7342" t="6272" r="5201" b="25562"/>
          <a:stretch/>
        </p:blipFill>
        <p:spPr>
          <a:xfrm>
            <a:off x="9779559" y="1268760"/>
            <a:ext cx="2125896" cy="1152128"/>
          </a:xfrm>
          <a:prstGeom prst="rect">
            <a:avLst/>
          </a:prstGeom>
        </p:spPr>
      </p:pic>
      <p:pic>
        <p:nvPicPr>
          <p:cNvPr id="1026" name="Picture 2">
            <a:extLst>
              <a:ext uri="{FF2B5EF4-FFF2-40B4-BE49-F238E27FC236}">
                <a16:creationId xmlns="" xmlns:a16="http://schemas.microsoft.com/office/drawing/2014/main" id="{309EBE09-8BDF-46EE-A040-89719CAAE3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975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BD757D-18D2-4027-BDBF-A804CF95EF04}"/>
              </a:ext>
            </a:extLst>
          </p:cNvPr>
          <p:cNvSpPr>
            <a:spLocks noGrp="1"/>
          </p:cNvSpPr>
          <p:nvPr>
            <p:ph type="title"/>
          </p:nvPr>
        </p:nvSpPr>
        <p:spPr/>
        <p:txBody>
          <a:bodyPr/>
          <a:lstStyle/>
          <a:p>
            <a:r>
              <a:rPr lang="en-US" dirty="0"/>
              <a:t>Review Questions</a:t>
            </a:r>
            <a:endParaRPr lang="en-IN" dirty="0"/>
          </a:p>
        </p:txBody>
      </p:sp>
      <p:sp>
        <p:nvSpPr>
          <p:cNvPr id="3" name="Content Placeholder 2">
            <a:extLst>
              <a:ext uri="{FF2B5EF4-FFF2-40B4-BE49-F238E27FC236}">
                <a16:creationId xmlns="" xmlns:a16="http://schemas.microsoft.com/office/drawing/2014/main" id="{4769B8AF-7C06-448E-B028-277F9FC35DDF}"/>
              </a:ext>
            </a:extLst>
          </p:cNvPr>
          <p:cNvSpPr>
            <a:spLocks noGrp="1"/>
          </p:cNvSpPr>
          <p:nvPr>
            <p:ph idx="1"/>
          </p:nvPr>
        </p:nvSpPr>
        <p:spPr>
          <a:xfrm>
            <a:off x="389322" y="2060848"/>
            <a:ext cx="10092556" cy="4411663"/>
          </a:xfrm>
        </p:spPr>
        <p:txBody>
          <a:bodyPr>
            <a:normAutofit fontScale="85000" lnSpcReduction="10000"/>
          </a:bodyPr>
          <a:lstStyle/>
          <a:p>
            <a:r>
              <a:rPr lang="en-US" sz="2000" i="0" dirty="0">
                <a:solidFill>
                  <a:srgbClr val="0C0C0C"/>
                </a:solidFill>
                <a:effectLst/>
                <a:latin typeface="Calibri" panose="020F0502020204030204" pitchFamily="34" charset="0"/>
                <a:cs typeface="Calibri" panose="020F0502020204030204" pitchFamily="34" charset="0"/>
              </a:rPr>
              <a:t>Q1. OSI Stands for ______________.</a:t>
            </a:r>
          </a:p>
          <a:p>
            <a:r>
              <a:rPr lang="en-US" sz="2000" dirty="0">
                <a:latin typeface="Calibri" panose="020F0502020204030204" pitchFamily="34" charset="0"/>
                <a:cs typeface="Calibri" panose="020F0502020204030204" pitchFamily="34" charset="0"/>
              </a:rPr>
              <a:t>Q2. List the key components of a Protocol.</a:t>
            </a:r>
          </a:p>
          <a:p>
            <a:r>
              <a:rPr lang="en-US" sz="2000" dirty="0">
                <a:latin typeface="Calibri" panose="020F0502020204030204" pitchFamily="34" charset="0"/>
                <a:cs typeface="Calibri" panose="020F0502020204030204" pitchFamily="34" charset="0"/>
              </a:rPr>
              <a:t>Q3. _____________ and ____________ are two categories of Standards.</a:t>
            </a:r>
          </a:p>
          <a:p>
            <a:r>
              <a:rPr lang="en-US" sz="2000" i="0" dirty="0">
                <a:effectLst/>
                <a:latin typeface="Calibri" panose="020F0502020204030204" pitchFamily="34" charset="0"/>
                <a:cs typeface="Calibri" panose="020F0502020204030204" pitchFamily="34" charset="0"/>
              </a:rPr>
              <a:t>Q4. Which of the following is true with respect to layered architecture?</a:t>
            </a:r>
          </a:p>
          <a:p>
            <a:r>
              <a:rPr lang="en-US" sz="2000" i="0" dirty="0">
                <a:effectLst/>
                <a:latin typeface="Calibri" panose="020F0502020204030204" pitchFamily="34" charset="0"/>
                <a:cs typeface="Calibri" panose="020F0502020204030204" pitchFamily="34" charset="0"/>
              </a:rPr>
              <a:t>	a) Each layer is allowed to depend on the layer above it being present and correct</a:t>
            </a:r>
          </a:p>
          <a:p>
            <a:r>
              <a:rPr lang="en-US" sz="2000" i="0" dirty="0">
                <a:effectLst/>
                <a:latin typeface="Calibri" panose="020F0502020204030204" pitchFamily="34" charset="0"/>
                <a:cs typeface="Calibri" panose="020F0502020204030204" pitchFamily="34" charset="0"/>
              </a:rPr>
              <a:t>	b) A layer may call other layers above and below it, as long as it uses them</a:t>
            </a:r>
          </a:p>
          <a:p>
            <a:r>
              <a:rPr lang="en-US" sz="2000" i="0" dirty="0">
                <a:effectLst/>
                <a:latin typeface="Calibri" panose="020F0502020204030204" pitchFamily="34" charset="0"/>
                <a:cs typeface="Calibri" panose="020F0502020204030204" pitchFamily="34" charset="0"/>
              </a:rPr>
              <a:t>	c) All of the mentioned</a:t>
            </a:r>
          </a:p>
          <a:p>
            <a:r>
              <a:rPr lang="en-US" sz="2000" i="0" dirty="0">
                <a:effectLst/>
                <a:latin typeface="Calibri" panose="020F0502020204030204" pitchFamily="34" charset="0"/>
                <a:cs typeface="Calibri" panose="020F0502020204030204" pitchFamily="34" charset="0"/>
              </a:rPr>
              <a:t>	d) None of the mentioned</a:t>
            </a:r>
          </a:p>
          <a:p>
            <a:r>
              <a:rPr lang="en-US" sz="2000" dirty="0">
                <a:latin typeface="Calibri" panose="020F0502020204030204" pitchFamily="34" charset="0"/>
                <a:cs typeface="Calibri" panose="020F0502020204030204" pitchFamily="34" charset="0"/>
              </a:rPr>
              <a:t>Q5. What are the drawbacks for Layers?</a:t>
            </a:r>
          </a:p>
          <a:p>
            <a:r>
              <a:rPr lang="en-US" sz="2000" dirty="0">
                <a:latin typeface="Calibri" panose="020F0502020204030204" pitchFamily="34" charset="0"/>
                <a:cs typeface="Calibri" panose="020F0502020204030204" pitchFamily="34" charset="0"/>
              </a:rPr>
              <a:t>	a) It is often necessary to pass data through many layers, which can slow performance significantly</a:t>
            </a:r>
          </a:p>
          <a:p>
            <a:r>
              <a:rPr lang="en-US" sz="2000" dirty="0">
                <a:latin typeface="Calibri" panose="020F0502020204030204" pitchFamily="34" charset="0"/>
                <a:cs typeface="Calibri" panose="020F0502020204030204" pitchFamily="34" charset="0"/>
              </a:rPr>
              <a:t>	b) Layers support information hiding</a:t>
            </a:r>
          </a:p>
          <a:p>
            <a:r>
              <a:rPr lang="en-US" sz="2000" dirty="0">
                <a:latin typeface="Calibri" panose="020F0502020204030204" pitchFamily="34" charset="0"/>
                <a:cs typeface="Calibri" panose="020F0502020204030204" pitchFamily="34" charset="0"/>
              </a:rPr>
              <a:t>	c) Multi-layered programs can be hard to debug because operations tend to be implemented through 	    a series of calls across layers</a:t>
            </a:r>
          </a:p>
          <a:p>
            <a:r>
              <a:rPr lang="en-US" sz="2000" dirty="0">
                <a:latin typeface="Calibri" panose="020F0502020204030204" pitchFamily="34" charset="0"/>
                <a:cs typeface="Calibri" panose="020F0502020204030204" pitchFamily="34" charset="0"/>
              </a:rPr>
              <a:t>	d) None of the mentioned</a:t>
            </a:r>
          </a:p>
        </p:txBody>
      </p:sp>
    </p:spTree>
    <p:extLst>
      <p:ext uri="{BB962C8B-B14F-4D97-AF65-F5344CB8AC3E}">
        <p14:creationId xmlns:p14="http://schemas.microsoft.com/office/powerpoint/2010/main" val="1115913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BD757D-18D2-4027-BDBF-A804CF95EF04}"/>
              </a:ext>
            </a:extLst>
          </p:cNvPr>
          <p:cNvSpPr>
            <a:spLocks noGrp="1"/>
          </p:cNvSpPr>
          <p:nvPr>
            <p:ph type="title"/>
          </p:nvPr>
        </p:nvSpPr>
        <p:spPr/>
        <p:txBody>
          <a:bodyPr/>
          <a:lstStyle/>
          <a:p>
            <a:r>
              <a:rPr lang="en-US" dirty="0"/>
              <a:t>Answers</a:t>
            </a:r>
            <a:endParaRPr lang="en-IN" dirty="0"/>
          </a:p>
        </p:txBody>
      </p:sp>
      <p:sp>
        <p:nvSpPr>
          <p:cNvPr id="3" name="Content Placeholder 2">
            <a:extLst>
              <a:ext uri="{FF2B5EF4-FFF2-40B4-BE49-F238E27FC236}">
                <a16:creationId xmlns="" xmlns:a16="http://schemas.microsoft.com/office/drawing/2014/main" id="{4769B8AF-7C06-448E-B028-277F9FC35DDF}"/>
              </a:ext>
            </a:extLst>
          </p:cNvPr>
          <p:cNvSpPr>
            <a:spLocks noGrp="1"/>
          </p:cNvSpPr>
          <p:nvPr>
            <p:ph idx="1"/>
          </p:nvPr>
        </p:nvSpPr>
        <p:spPr>
          <a:xfrm>
            <a:off x="389322" y="2060848"/>
            <a:ext cx="10261600" cy="4411663"/>
          </a:xfrm>
        </p:spPr>
        <p:txBody>
          <a:bodyPr>
            <a:normAutofit/>
          </a:bodyPr>
          <a:lstStyle/>
          <a:p>
            <a:pPr marL="388620" indent="-342900">
              <a:lnSpc>
                <a:spcPct val="150000"/>
              </a:lnSpc>
              <a:buFont typeface="Wingdings" panose="05000000000000000000" pitchFamily="2" charset="2"/>
              <a:buChar char="@"/>
            </a:pPr>
            <a:r>
              <a:rPr lang="en-US" sz="2000" i="0" dirty="0">
                <a:solidFill>
                  <a:srgbClr val="0C0C0C"/>
                </a:solidFill>
                <a:effectLst/>
                <a:latin typeface="Gill Sans MT" panose="020B0502020104020203" pitchFamily="34" charset="0"/>
              </a:rPr>
              <a:t>1. Open System Interconnection.  </a:t>
            </a:r>
          </a:p>
          <a:p>
            <a:pPr marL="331470" indent="-285750">
              <a:lnSpc>
                <a:spcPct val="150000"/>
              </a:lnSpc>
              <a:buFont typeface="Wingdings" panose="05000000000000000000" pitchFamily="2" charset="2"/>
              <a:buChar char="@"/>
            </a:pPr>
            <a:r>
              <a:rPr lang="en-US" sz="2000" dirty="0">
                <a:solidFill>
                  <a:srgbClr val="0C0C0C"/>
                </a:solidFill>
                <a:latin typeface="Gill Sans MT" panose="020B0502020104020203" pitchFamily="34" charset="0"/>
              </a:rPr>
              <a:t> 2. </a:t>
            </a:r>
            <a:r>
              <a:rPr lang="en-US" sz="2000" i="0" dirty="0">
                <a:solidFill>
                  <a:srgbClr val="0C0C0C"/>
                </a:solidFill>
                <a:effectLst/>
                <a:latin typeface="Gill Sans MT" panose="020B0502020104020203" pitchFamily="34" charset="0"/>
              </a:rPr>
              <a:t>Syntax, Semantic and Timing</a:t>
            </a:r>
            <a:r>
              <a:rPr lang="en-US" sz="2000" i="0" dirty="0">
                <a:solidFill>
                  <a:srgbClr val="0070C0"/>
                </a:solidFill>
                <a:effectLst/>
                <a:latin typeface="Gill Sans MT" panose="020B0502020104020203" pitchFamily="34" charset="0"/>
              </a:rPr>
              <a:t>.</a:t>
            </a:r>
            <a:endParaRPr lang="en-IN" sz="2000" i="0" dirty="0">
              <a:solidFill>
                <a:srgbClr val="0070C0"/>
              </a:solidFill>
              <a:effectLst/>
              <a:latin typeface="Gill Sans MT" panose="020B0502020104020203" pitchFamily="34" charset="0"/>
            </a:endParaRPr>
          </a:p>
          <a:p>
            <a:pPr marL="331470" indent="-285750">
              <a:lnSpc>
                <a:spcPct val="150000"/>
              </a:lnSpc>
              <a:buFont typeface="Wingdings" panose="05000000000000000000" pitchFamily="2" charset="2"/>
              <a:buChar char="@"/>
            </a:pPr>
            <a:r>
              <a:rPr lang="en-IN" sz="2000" i="0" dirty="0">
                <a:effectLst/>
                <a:latin typeface="Gill Sans MT" panose="020B0502020104020203" pitchFamily="34" charset="0"/>
                <a:sym typeface="Wingdings" panose="05000000000000000000" pitchFamily="2" charset="2"/>
              </a:rPr>
              <a:t> 3. </a:t>
            </a:r>
            <a:r>
              <a:rPr lang="en-US" sz="2000" i="0" dirty="0">
                <a:effectLst/>
                <a:latin typeface="Gill Sans MT" panose="020B0502020104020203" pitchFamily="34" charset="0"/>
                <a:sym typeface="Wingdings" panose="05000000000000000000" pitchFamily="2" charset="2"/>
              </a:rPr>
              <a:t>De facto Standard and De Jure Standard</a:t>
            </a:r>
            <a:endParaRPr lang="en-US" sz="2000" i="0" dirty="0">
              <a:solidFill>
                <a:srgbClr val="0C0C0C"/>
              </a:solidFill>
              <a:effectLst/>
              <a:latin typeface="Gill Sans MT" panose="020B0502020104020203" pitchFamily="34" charset="0"/>
            </a:endParaRPr>
          </a:p>
          <a:p>
            <a:pPr marL="331470" indent="-285750">
              <a:lnSpc>
                <a:spcPct val="150000"/>
              </a:lnSpc>
              <a:buFont typeface="Wingdings" panose="05000000000000000000" pitchFamily="2" charset="2"/>
              <a:buChar char="@"/>
            </a:pPr>
            <a:r>
              <a:rPr lang="en-US" sz="2000" dirty="0">
                <a:solidFill>
                  <a:srgbClr val="0C0C0C"/>
                </a:solidFill>
                <a:latin typeface="Gill Sans MT" panose="020B0502020104020203" pitchFamily="34" charset="0"/>
              </a:rPr>
              <a:t> 4. </a:t>
            </a:r>
            <a:r>
              <a:rPr lang="en-US" sz="2000" dirty="0">
                <a:latin typeface="Gill Sans MT" panose="020B0502020104020203" pitchFamily="34" charset="0"/>
              </a:rPr>
              <a:t>O</a:t>
            </a:r>
            <a:r>
              <a:rPr lang="en-US" sz="2000" i="1" dirty="0">
                <a:latin typeface="Gill Sans MT" panose="020B0502020104020203" pitchFamily="34" charset="0"/>
              </a:rPr>
              <a:t>ption d: None of the above mentioned </a:t>
            </a:r>
            <a:r>
              <a:rPr lang="en-US" sz="2000" dirty="0">
                <a:latin typeface="Gill Sans MT" panose="020B0502020104020203" pitchFamily="34" charset="0"/>
              </a:rPr>
              <a:t> </a:t>
            </a:r>
          </a:p>
          <a:p>
            <a:pPr marL="331470" indent="-285750">
              <a:lnSpc>
                <a:spcPct val="150000"/>
              </a:lnSpc>
              <a:buFont typeface="Wingdings" panose="05000000000000000000" pitchFamily="2" charset="2"/>
              <a:buChar char="@"/>
            </a:pPr>
            <a:r>
              <a:rPr lang="en-US" sz="2000" dirty="0">
                <a:latin typeface="Gill Sans MT" panose="020B0502020104020203" pitchFamily="34" charset="0"/>
                <a:sym typeface="Wingdings" panose="05000000000000000000" pitchFamily="2" charset="2"/>
              </a:rPr>
              <a:t> 5. Multi-layered programs can be hard to debug because operations tend to be implemented      through a series of calls across layers</a:t>
            </a:r>
            <a:endParaRPr lang="en-US" sz="2000" i="0" dirty="0">
              <a:effectLst/>
              <a:latin typeface="Gill Sans MT" panose="020B0502020104020203" pitchFamily="34" charset="0"/>
              <a:sym typeface="Wingdings" panose="05000000000000000000" pitchFamily="2" charset="2"/>
            </a:endParaRPr>
          </a:p>
        </p:txBody>
      </p:sp>
    </p:spTree>
    <p:extLst>
      <p:ext uri="{BB962C8B-B14F-4D97-AF65-F5344CB8AC3E}">
        <p14:creationId xmlns:p14="http://schemas.microsoft.com/office/powerpoint/2010/main" val="3054332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 xmlns:a16="http://schemas.microsoft.com/office/drawing/2014/main" id="{4CADA09F-DAA8-4B51-8CAE-630EE7CE1E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F51DB186-5A84-40D3-8879-8551017FDA00}"/>
              </a:ext>
            </a:extLst>
          </p:cNvPr>
          <p:cNvSpPr>
            <a:spLocks noGrp="1"/>
          </p:cNvSpPr>
          <p:nvPr>
            <p:ph type="title"/>
          </p:nvPr>
        </p:nvSpPr>
        <p:spPr/>
        <p:txBody>
          <a:bodyPr/>
          <a:lstStyle/>
          <a:p>
            <a:pPr marL="502920" indent="-457200" algn="l">
              <a:buFont typeface="Wingdings" panose="05000000000000000000" pitchFamily="2" charset="2"/>
              <a:buChar char="v"/>
            </a:pPr>
            <a:r>
              <a:rPr lang="en-US" sz="3600" dirty="0">
                <a:latin typeface="Gill Sans MT" panose="020B0502020104020203" pitchFamily="34" charset="0"/>
              </a:rPr>
              <a:t>Introduction to Data Communication and Networking</a:t>
            </a:r>
          </a:p>
        </p:txBody>
      </p:sp>
      <p:sp>
        <p:nvSpPr>
          <p:cNvPr id="3" name="Content Placeholder 2">
            <a:extLst>
              <a:ext uri="{FF2B5EF4-FFF2-40B4-BE49-F238E27FC236}">
                <a16:creationId xmlns="" xmlns:a16="http://schemas.microsoft.com/office/drawing/2014/main" id="{4E71DAA8-F264-4C40-965D-8D6656A4D567}"/>
              </a:ext>
            </a:extLst>
          </p:cNvPr>
          <p:cNvSpPr>
            <a:spLocks noGrp="1"/>
          </p:cNvSpPr>
          <p:nvPr>
            <p:ph idx="1"/>
          </p:nvPr>
        </p:nvSpPr>
        <p:spPr>
          <a:xfrm>
            <a:off x="1524000" y="1524001"/>
            <a:ext cx="8388424" cy="2121023"/>
          </a:xfrm>
        </p:spPr>
        <p:txBody>
          <a:bodyPr/>
          <a:lstStyle/>
          <a:p>
            <a:r>
              <a:rPr lang="en-US" dirty="0">
                <a:latin typeface="Gill Sans MT" panose="020B0502020104020203" pitchFamily="34" charset="0"/>
              </a:rPr>
              <a:t>Objectives :</a:t>
            </a:r>
          </a:p>
          <a:p>
            <a:pPr marL="502920" indent="-457200">
              <a:buFont typeface="Wingdings" panose="05000000000000000000" pitchFamily="2" charset="2"/>
              <a:buChar char="ü"/>
            </a:pPr>
            <a:r>
              <a:rPr lang="en-US" dirty="0">
                <a:latin typeface="Gill Sans MT" panose="020B0502020104020203" pitchFamily="34" charset="0"/>
              </a:rPr>
              <a:t>To Introduce the students to data communication, networking  and its fundamentals</a:t>
            </a:r>
          </a:p>
          <a:p>
            <a:pPr marL="502920" indent="-457200">
              <a:buFont typeface="Wingdings" panose="05000000000000000000" pitchFamily="2" charset="2"/>
              <a:buChar char="ü"/>
            </a:pPr>
            <a:r>
              <a:rPr lang="en-US" dirty="0">
                <a:latin typeface="Gill Sans MT" panose="020B0502020104020203" pitchFamily="34" charset="0"/>
              </a:rPr>
              <a:t>To understand the concept of layered </a:t>
            </a:r>
            <a:r>
              <a:rPr lang="en-US" dirty="0" smtClean="0">
                <a:latin typeface="Gill Sans MT" panose="020B0502020104020203" pitchFamily="34" charset="0"/>
              </a:rPr>
              <a:t>architecture</a:t>
            </a:r>
            <a:endParaRPr lang="en-US" dirty="0">
              <a:latin typeface="Gill Sans MT" panose="020B0502020104020203" pitchFamily="34" charset="0"/>
            </a:endParaRPr>
          </a:p>
        </p:txBody>
      </p:sp>
      <p:sp>
        <p:nvSpPr>
          <p:cNvPr id="6" name="TextBox 5">
            <a:extLst>
              <a:ext uri="{FF2B5EF4-FFF2-40B4-BE49-F238E27FC236}">
                <a16:creationId xmlns="" xmlns:a16="http://schemas.microsoft.com/office/drawing/2014/main" id="{1E454009-07B0-4818-BEF8-23F7BCC0E725}"/>
              </a:ext>
            </a:extLst>
          </p:cNvPr>
          <p:cNvSpPr txBox="1"/>
          <p:nvPr/>
        </p:nvSpPr>
        <p:spPr>
          <a:xfrm>
            <a:off x="1199456" y="4005064"/>
            <a:ext cx="8784976" cy="177279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dirty="0">
                <a:latin typeface="Gill Sans MT" panose="020B0502020104020203" pitchFamily="34" charset="0"/>
              </a:rPr>
              <a:t>The main objective of data communication and networking is to enable seamless exchange of data between any two points in the world. </a:t>
            </a:r>
          </a:p>
          <a:p>
            <a:pPr>
              <a:buNone/>
            </a:pPr>
            <a:r>
              <a:rPr lang="en-US" dirty="0">
                <a:latin typeface="Gill Sans MT" panose="020B0502020104020203" pitchFamily="34" charset="0"/>
              </a:rPr>
              <a:t>This exchange of data takes place over a computer network. </a:t>
            </a:r>
            <a:endParaRPr lang="en-IN" dirty="0">
              <a:latin typeface="Gill Sans MT" panose="020B0502020104020203" pitchFamily="34" charset="0"/>
            </a:endParaRPr>
          </a:p>
        </p:txBody>
      </p:sp>
    </p:spTree>
    <p:extLst>
      <p:ext uri="{BB962C8B-B14F-4D97-AF65-F5344CB8AC3E}">
        <p14:creationId xmlns:p14="http://schemas.microsoft.com/office/powerpoint/2010/main" val="4165102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502920" indent="-457200" algn="l">
              <a:buFont typeface="Wingdings" panose="05000000000000000000" pitchFamily="2" charset="2"/>
              <a:buChar char="v"/>
            </a:pPr>
            <a:r>
              <a:rPr lang="en-US" sz="3600" dirty="0">
                <a:latin typeface="Gill Sans MT" panose="020B0502020104020203" pitchFamily="34" charset="0"/>
              </a:rPr>
              <a:t>Introduction</a:t>
            </a:r>
          </a:p>
        </p:txBody>
      </p:sp>
      <p:sp>
        <p:nvSpPr>
          <p:cNvPr id="3" name="Content Placeholder 2">
            <a:extLst>
              <a:ext uri="{FF2B5EF4-FFF2-40B4-BE49-F238E27FC236}">
                <a16:creationId xmlns="" xmlns:a16="http://schemas.microsoft.com/office/drawing/2014/main" id="{138AFC74-2DAB-4FF2-A66B-288CACB8B844}"/>
              </a:ext>
            </a:extLst>
          </p:cNvPr>
          <p:cNvSpPr>
            <a:spLocks noGrp="1"/>
          </p:cNvSpPr>
          <p:nvPr>
            <p:ph idx="1"/>
          </p:nvPr>
        </p:nvSpPr>
        <p:spPr>
          <a:xfrm>
            <a:off x="6888088" y="1890593"/>
            <a:ext cx="5721664" cy="4809170"/>
          </a:xfrm>
        </p:spPr>
        <p:txBody>
          <a:bodyPr>
            <a:normAutofit/>
          </a:bodyPr>
          <a:lstStyle/>
          <a:p>
            <a:pPr marL="502920" indent="-457200" algn="l">
              <a:buFont typeface="Wingdings" panose="05000000000000000000" pitchFamily="2" charset="2"/>
              <a:buChar char="v"/>
            </a:pPr>
            <a:r>
              <a:rPr lang="en-US" sz="2800" dirty="0">
                <a:solidFill>
                  <a:srgbClr val="0070C0"/>
                </a:solidFill>
                <a:latin typeface="Gill Sans MT" panose="020B0502020104020203" pitchFamily="34" charset="0"/>
              </a:rPr>
              <a:t>Data Representation</a:t>
            </a:r>
          </a:p>
          <a:p>
            <a:pPr algn="just"/>
            <a:r>
              <a:rPr lang="en-US" sz="2000" dirty="0"/>
              <a:t>	</a:t>
            </a:r>
            <a:endParaRPr lang="en-US" sz="2800" dirty="0">
              <a:latin typeface="Gill Sans MT" panose="020B0502020104020203" pitchFamily="34" charset="0"/>
            </a:endParaRPr>
          </a:p>
        </p:txBody>
      </p:sp>
      <p:sp>
        <p:nvSpPr>
          <p:cNvPr id="5" name="TextBox 4">
            <a:extLst>
              <a:ext uri="{FF2B5EF4-FFF2-40B4-BE49-F238E27FC236}">
                <a16:creationId xmlns="" xmlns:a16="http://schemas.microsoft.com/office/drawing/2014/main" id="{FB08B8CD-82AC-462A-A73F-7730B36D8396}"/>
              </a:ext>
            </a:extLst>
          </p:cNvPr>
          <p:cNvSpPr txBox="1"/>
          <p:nvPr/>
        </p:nvSpPr>
        <p:spPr>
          <a:xfrm>
            <a:off x="626364" y="3356992"/>
            <a:ext cx="5361624" cy="200054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000" b="1" dirty="0">
                <a:solidFill>
                  <a:srgbClr val="B94917"/>
                </a:solidFill>
                <a:latin typeface="Gill Sans MT" panose="020B0502020104020203" pitchFamily="34" charset="0"/>
              </a:rPr>
              <a:t>Example:</a:t>
            </a:r>
          </a:p>
          <a:p>
            <a:pPr algn="just">
              <a:buNone/>
            </a:pPr>
            <a:r>
              <a:rPr lang="en-US" sz="2000" dirty="0">
                <a:latin typeface="Gill Sans MT" panose="020B0502020104020203" pitchFamily="34" charset="0"/>
              </a:rPr>
              <a:t>When result of a particular test is declared it contains data of all students, when you find the marks you have scored you have the information that lets you know whether you have passed or failed. </a:t>
            </a:r>
            <a:endParaRPr lang="en-IN" dirty="0"/>
          </a:p>
        </p:txBody>
      </p:sp>
      <p:sp>
        <p:nvSpPr>
          <p:cNvPr id="6" name="Content Placeholder 2">
            <a:extLst>
              <a:ext uri="{FF2B5EF4-FFF2-40B4-BE49-F238E27FC236}">
                <a16:creationId xmlns="" xmlns:a16="http://schemas.microsoft.com/office/drawing/2014/main" id="{E0413DC8-E1A9-4410-8A10-6296C98B887A}"/>
              </a:ext>
            </a:extLst>
          </p:cNvPr>
          <p:cNvSpPr txBox="1">
            <a:spLocks/>
          </p:cNvSpPr>
          <p:nvPr/>
        </p:nvSpPr>
        <p:spPr bwMode="auto">
          <a:xfrm>
            <a:off x="598744" y="1868573"/>
            <a:ext cx="5721664" cy="4831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buFont typeface="Wingdings" panose="05000000000000000000" pitchFamily="2" charset="2"/>
              <a:buChar char="v"/>
            </a:pPr>
            <a:r>
              <a:rPr lang="en-US" sz="2800" kern="0" dirty="0">
                <a:solidFill>
                  <a:srgbClr val="0070C0"/>
                </a:solidFill>
                <a:latin typeface="Gill Sans MT" panose="020B0502020104020203" pitchFamily="34" charset="0"/>
              </a:rPr>
              <a:t>Data &amp; Information</a:t>
            </a:r>
          </a:p>
          <a:p>
            <a:pPr algn="just"/>
            <a:r>
              <a:rPr lang="en-US" sz="2000" kern="0" dirty="0">
                <a:latin typeface="Gill Sans MT" panose="020B0502020104020203" pitchFamily="34" charset="0"/>
              </a:rPr>
              <a:t>	</a:t>
            </a:r>
            <a:r>
              <a:rPr lang="en-US" sz="2000" b="1" kern="0" dirty="0">
                <a:latin typeface="Gill Sans MT" panose="020B0502020104020203" pitchFamily="34" charset="0"/>
              </a:rPr>
              <a:t>Data</a:t>
            </a:r>
            <a:r>
              <a:rPr lang="en-US" sz="2000" kern="0" dirty="0">
                <a:latin typeface="Gill Sans MT" panose="020B0502020104020203" pitchFamily="34" charset="0"/>
              </a:rPr>
              <a:t> refers to the raw facts that are collected while </a:t>
            </a:r>
            <a:r>
              <a:rPr lang="en-US" sz="2000" b="1" kern="0" dirty="0">
                <a:latin typeface="Gill Sans MT" panose="020B0502020104020203" pitchFamily="34" charset="0"/>
              </a:rPr>
              <a:t>information </a:t>
            </a:r>
            <a:r>
              <a:rPr lang="en-US" sz="2000" kern="0" dirty="0">
                <a:latin typeface="Gill Sans MT" panose="020B0502020104020203" pitchFamily="34" charset="0"/>
              </a:rPr>
              <a:t>refers to processed data that enables us to take decisions. </a:t>
            </a:r>
          </a:p>
          <a:p>
            <a:endParaRPr lang="en-US" sz="2000" kern="0" dirty="0">
              <a:latin typeface="Gill Sans MT" panose="020B0502020104020203" pitchFamily="34" charset="0"/>
            </a:endParaRPr>
          </a:p>
          <a:p>
            <a:endParaRPr lang="en-US" sz="2000" kern="0" dirty="0">
              <a:latin typeface="Gill Sans MT" panose="020B0502020104020203" pitchFamily="34" charset="0"/>
            </a:endParaRPr>
          </a:p>
          <a:p>
            <a:endParaRPr lang="en-US" sz="2000" kern="0" dirty="0">
              <a:latin typeface="Gill Sans MT" panose="020B0502020104020203" pitchFamily="34" charset="0"/>
            </a:endParaRPr>
          </a:p>
          <a:p>
            <a:endParaRPr lang="en-US" sz="2000" kern="0" dirty="0">
              <a:latin typeface="Gill Sans MT" panose="020B0502020104020203" pitchFamily="34" charset="0"/>
            </a:endParaRPr>
          </a:p>
          <a:p>
            <a:endParaRPr lang="en-US" sz="2000" kern="0" dirty="0">
              <a:latin typeface="Gill Sans MT" panose="020B0502020104020203" pitchFamily="34" charset="0"/>
            </a:endParaRPr>
          </a:p>
          <a:p>
            <a:endParaRPr lang="en-US" sz="2000" kern="0" dirty="0">
              <a:latin typeface="Gill Sans MT" panose="020B0502020104020203" pitchFamily="34" charset="0"/>
            </a:endParaRPr>
          </a:p>
          <a:p>
            <a:r>
              <a:rPr lang="en-US" sz="2000" kern="0" dirty="0">
                <a:latin typeface="Gill Sans MT" panose="020B0502020104020203" pitchFamily="34" charset="0"/>
              </a:rPr>
              <a:t>The word </a:t>
            </a:r>
            <a:r>
              <a:rPr lang="en-US" sz="2000" b="1" kern="0" dirty="0">
                <a:latin typeface="Gill Sans MT" panose="020B0502020104020203" pitchFamily="34" charset="0"/>
              </a:rPr>
              <a:t>data </a:t>
            </a:r>
            <a:r>
              <a:rPr lang="en-US" sz="2000" kern="0" dirty="0">
                <a:latin typeface="Gill Sans MT" panose="020B0502020104020203" pitchFamily="34" charset="0"/>
              </a:rPr>
              <a:t>refers to any information which is presented in a form that is agreed and accepted upon by is creators and users.</a:t>
            </a:r>
            <a:endParaRPr lang="en-US" sz="2800" kern="0" dirty="0">
              <a:latin typeface="Gill Sans MT" panose="020B0502020104020203" pitchFamily="34" charset="0"/>
            </a:endParaRPr>
          </a:p>
        </p:txBody>
      </p:sp>
      <p:graphicFrame>
        <p:nvGraphicFramePr>
          <p:cNvPr id="7" name="Diagram 6">
            <a:extLst>
              <a:ext uri="{FF2B5EF4-FFF2-40B4-BE49-F238E27FC236}">
                <a16:creationId xmlns="" xmlns:a16="http://schemas.microsoft.com/office/drawing/2014/main" id="{5F962E06-A9E4-457F-8464-76D593DA5439}"/>
              </a:ext>
            </a:extLst>
          </p:cNvPr>
          <p:cNvGraphicFramePr/>
          <p:nvPr>
            <p:extLst>
              <p:ext uri="{D42A27DB-BD31-4B8C-83A1-F6EECF244321}">
                <p14:modId xmlns:p14="http://schemas.microsoft.com/office/powerpoint/2010/main" val="283375155"/>
              </p:ext>
            </p:extLst>
          </p:nvPr>
        </p:nvGraphicFramePr>
        <p:xfrm>
          <a:off x="7032104" y="2390531"/>
          <a:ext cx="3672408" cy="3918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41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F8B17-CA98-41AD-988B-68DA804E97D8}"/>
              </a:ext>
            </a:extLst>
          </p:cNvPr>
          <p:cNvSpPr>
            <a:spLocks noGrp="1"/>
          </p:cNvSpPr>
          <p:nvPr>
            <p:ph type="title"/>
          </p:nvPr>
        </p:nvSpPr>
        <p:spPr>
          <a:xfrm>
            <a:off x="335360" y="152318"/>
            <a:ext cx="10261600" cy="1295400"/>
          </a:xfrm>
        </p:spPr>
        <p:txBody>
          <a:bodyPr/>
          <a:lstStyle/>
          <a:p>
            <a:r>
              <a:rPr lang="en-US" dirty="0">
                <a:latin typeface="Gill Sans MT" panose="020B0502020104020203" pitchFamily="34" charset="0"/>
              </a:rPr>
              <a:t>Data Representation</a:t>
            </a:r>
          </a:p>
        </p:txBody>
      </p:sp>
      <p:graphicFrame>
        <p:nvGraphicFramePr>
          <p:cNvPr id="5" name="Diagram 4">
            <a:extLst>
              <a:ext uri="{FF2B5EF4-FFF2-40B4-BE49-F238E27FC236}">
                <a16:creationId xmlns="" xmlns:a16="http://schemas.microsoft.com/office/drawing/2014/main" id="{F69DC468-D416-49D0-A747-88B1E52433A6}"/>
              </a:ext>
            </a:extLst>
          </p:cNvPr>
          <p:cNvGraphicFramePr/>
          <p:nvPr>
            <p:extLst>
              <p:ext uri="{D42A27DB-BD31-4B8C-83A1-F6EECF244321}">
                <p14:modId xmlns:p14="http://schemas.microsoft.com/office/powerpoint/2010/main" val="166407532"/>
              </p:ext>
            </p:extLst>
          </p:nvPr>
        </p:nvGraphicFramePr>
        <p:xfrm>
          <a:off x="983432" y="1472800"/>
          <a:ext cx="8784976" cy="5251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2">
            <a:extLst>
              <a:ext uri="{FF2B5EF4-FFF2-40B4-BE49-F238E27FC236}">
                <a16:creationId xmlns="" xmlns:a16="http://schemas.microsoft.com/office/drawing/2014/main" id="{07296113-8E61-4E2C-AE80-80FB5496255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015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294C1-FB65-4366-A83A-341A46390349}"/>
              </a:ext>
            </a:extLst>
          </p:cNvPr>
          <p:cNvSpPr>
            <a:spLocks noGrp="1"/>
          </p:cNvSpPr>
          <p:nvPr>
            <p:ph type="title"/>
          </p:nvPr>
        </p:nvSpPr>
        <p:spPr/>
        <p:txBody>
          <a:bodyPr/>
          <a:lstStyle/>
          <a:p>
            <a:r>
              <a:rPr lang="en-US" dirty="0"/>
              <a:t>Data Communication and its Components</a:t>
            </a:r>
          </a:p>
        </p:txBody>
      </p:sp>
      <p:sp>
        <p:nvSpPr>
          <p:cNvPr id="3" name="Content Placeholder 2">
            <a:extLst>
              <a:ext uri="{FF2B5EF4-FFF2-40B4-BE49-F238E27FC236}">
                <a16:creationId xmlns="" xmlns:a16="http://schemas.microsoft.com/office/drawing/2014/main" id="{51262635-0730-4040-88A7-C9E553A5898C}"/>
              </a:ext>
            </a:extLst>
          </p:cNvPr>
          <p:cNvSpPr>
            <a:spLocks noGrp="1"/>
          </p:cNvSpPr>
          <p:nvPr>
            <p:ph idx="1"/>
          </p:nvPr>
        </p:nvSpPr>
        <p:spPr>
          <a:xfrm>
            <a:off x="320643" y="4234681"/>
            <a:ext cx="5273661" cy="2623319"/>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algn="just"/>
            <a:r>
              <a:rPr lang="en-US" dirty="0">
                <a:solidFill>
                  <a:srgbClr val="0070C0"/>
                </a:solidFill>
                <a:latin typeface="Gill Sans MT" panose="020B0502020104020203" pitchFamily="34" charset="0"/>
              </a:rPr>
              <a:t>In case of computer networks this exchange is done between two devices over a transmission medium.</a:t>
            </a:r>
          </a:p>
          <a:p>
            <a:pPr algn="just"/>
            <a:r>
              <a:rPr lang="en-US" dirty="0">
                <a:latin typeface="Gill Sans MT" panose="020B0502020104020203" pitchFamily="34" charset="0"/>
              </a:rPr>
              <a:t>This process involves a communication system which is made up of </a:t>
            </a:r>
            <a:r>
              <a:rPr lang="en-US" b="1" dirty="0">
                <a:latin typeface="Gill Sans MT" panose="020B0502020104020203" pitchFamily="34" charset="0"/>
              </a:rPr>
              <a:t>hardware and software</a:t>
            </a:r>
            <a:r>
              <a:rPr lang="en-US" dirty="0">
                <a:latin typeface="Gill Sans MT" panose="020B0502020104020203" pitchFamily="34" charset="0"/>
              </a:rPr>
              <a:t>. </a:t>
            </a:r>
          </a:p>
          <a:p>
            <a:pPr algn="just"/>
            <a:r>
              <a:rPr lang="en-US" dirty="0">
                <a:latin typeface="Gill Sans MT" panose="020B0502020104020203" pitchFamily="34" charset="0"/>
              </a:rPr>
              <a:t>        Hardware part involves the sender and receiver devices and the intermediate devices through which the data passes. </a:t>
            </a:r>
          </a:p>
          <a:p>
            <a:pPr algn="just"/>
            <a:r>
              <a:rPr lang="en-US" dirty="0">
                <a:latin typeface="Gill Sans MT" panose="020B0502020104020203" pitchFamily="34" charset="0"/>
              </a:rPr>
              <a:t>       Software part involves certain rules which specify what is to be communicated, how it is to be communicated and when. It is also called as a </a:t>
            </a:r>
            <a:r>
              <a:rPr lang="en-US" b="1" dirty="0">
                <a:latin typeface="Gill Sans MT" panose="020B0502020104020203" pitchFamily="34" charset="0"/>
              </a:rPr>
              <a:t>Protocol.</a:t>
            </a:r>
          </a:p>
        </p:txBody>
      </p:sp>
      <p:pic>
        <p:nvPicPr>
          <p:cNvPr id="4" name="Picture 2">
            <a:extLst>
              <a:ext uri="{FF2B5EF4-FFF2-40B4-BE49-F238E27FC236}">
                <a16:creationId xmlns="" xmlns:a16="http://schemas.microsoft.com/office/drawing/2014/main" id="{6A507677-90F3-4EFE-BC03-AB6265B1452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 xmlns:a16="http://schemas.microsoft.com/office/drawing/2014/main" id="{F3B2B7A4-94BF-4C92-92E5-6832E1C0A467}"/>
              </a:ext>
            </a:extLst>
          </p:cNvPr>
          <p:cNvSpPr txBox="1"/>
          <p:nvPr/>
        </p:nvSpPr>
        <p:spPr>
          <a:xfrm flipH="1">
            <a:off x="504016" y="1671326"/>
            <a:ext cx="8872759" cy="369332"/>
          </a:xfrm>
          <a:prstGeom prst="rect">
            <a:avLst/>
          </a:prstGeom>
          <a:noFill/>
        </p:spPr>
        <p:txBody>
          <a:bodyPr wrap="square" rtlCol="0">
            <a:spAutoFit/>
          </a:bodyPr>
          <a:lstStyle/>
          <a:p>
            <a:pPr algn="just">
              <a:buNone/>
            </a:pPr>
            <a:r>
              <a:rPr lang="en-US" sz="1800" b="1" i="1" dirty="0">
                <a:solidFill>
                  <a:srgbClr val="0070C0"/>
                </a:solidFill>
                <a:latin typeface="Gill Sans MT" panose="020B0502020104020203" pitchFamily="34" charset="0"/>
              </a:rPr>
              <a:t>Data Communication is a process of exchanging data or information.</a:t>
            </a:r>
          </a:p>
        </p:txBody>
      </p:sp>
      <p:sp>
        <p:nvSpPr>
          <p:cNvPr id="15" name="TextBox 14">
            <a:extLst>
              <a:ext uri="{FF2B5EF4-FFF2-40B4-BE49-F238E27FC236}">
                <a16:creationId xmlns="" xmlns:a16="http://schemas.microsoft.com/office/drawing/2014/main" id="{9162E40E-673B-44B8-A8EF-8B20B985F4FA}"/>
              </a:ext>
            </a:extLst>
          </p:cNvPr>
          <p:cNvSpPr txBox="1"/>
          <p:nvPr/>
        </p:nvSpPr>
        <p:spPr>
          <a:xfrm>
            <a:off x="5754101" y="1999751"/>
            <a:ext cx="6364915" cy="481362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buNone/>
            </a:pPr>
            <a:r>
              <a:rPr lang="en-US" sz="1800" b="1" dirty="0">
                <a:solidFill>
                  <a:srgbClr val="00B050"/>
                </a:solidFill>
              </a:rPr>
              <a:t>Components: </a:t>
            </a:r>
          </a:p>
          <a:p>
            <a:pPr algn="just">
              <a:buNone/>
            </a:pPr>
            <a:r>
              <a:rPr lang="en-US" sz="1900" b="1" dirty="0">
                <a:solidFill>
                  <a:srgbClr val="0070C0"/>
                </a:solidFill>
                <a:latin typeface="Gill Sans MT" panose="020B0502020104020203" pitchFamily="34" charset="0"/>
              </a:rPr>
              <a:t>Message:  </a:t>
            </a:r>
            <a:r>
              <a:rPr lang="en-US" sz="1900" dirty="0">
                <a:latin typeface="Gill Sans MT" panose="020B0502020104020203" pitchFamily="34" charset="0"/>
              </a:rPr>
              <a:t>Information/ data to be communicated. (texts, numbers, pictures, audio, and video)</a:t>
            </a:r>
          </a:p>
          <a:p>
            <a:pPr algn="just">
              <a:buNone/>
            </a:pPr>
            <a:r>
              <a:rPr lang="en-US" sz="1900" b="1" dirty="0">
                <a:solidFill>
                  <a:srgbClr val="0070C0"/>
                </a:solidFill>
                <a:latin typeface="Gill Sans MT" panose="020B0502020104020203" pitchFamily="34" charset="0"/>
              </a:rPr>
              <a:t>Sender:  </a:t>
            </a:r>
            <a:r>
              <a:rPr lang="en-US" sz="1900" dirty="0">
                <a:latin typeface="Gill Sans MT" panose="020B0502020104020203" pitchFamily="34" charset="0"/>
              </a:rPr>
              <a:t>Device that sends the data message. (video camera, computer, workstation, telephone handset, etc.)</a:t>
            </a:r>
          </a:p>
          <a:p>
            <a:pPr algn="just">
              <a:buNone/>
            </a:pPr>
            <a:r>
              <a:rPr lang="en-US" sz="1900" b="1" dirty="0">
                <a:solidFill>
                  <a:srgbClr val="0070C0"/>
                </a:solidFill>
                <a:latin typeface="Gill Sans MT" panose="020B0502020104020203" pitchFamily="34" charset="0"/>
              </a:rPr>
              <a:t>Receiver:  </a:t>
            </a:r>
            <a:r>
              <a:rPr lang="en-US" sz="1900" dirty="0">
                <a:latin typeface="Gill Sans MT" panose="020B0502020104020203" pitchFamily="34" charset="0"/>
              </a:rPr>
              <a:t>Device that receives the message. (TV, computer, workstation, telephone handset, etc.) </a:t>
            </a:r>
          </a:p>
          <a:p>
            <a:pPr algn="just">
              <a:buNone/>
            </a:pPr>
            <a:r>
              <a:rPr lang="en-US" sz="1900" b="1" dirty="0">
                <a:solidFill>
                  <a:srgbClr val="0070C0"/>
                </a:solidFill>
                <a:latin typeface="Gill Sans MT" panose="020B0502020104020203" pitchFamily="34" charset="0"/>
              </a:rPr>
              <a:t>Transmission medium:  </a:t>
            </a:r>
            <a:r>
              <a:rPr lang="en-US" sz="1900" dirty="0">
                <a:latin typeface="Gill Sans MT" panose="020B0502020104020203" pitchFamily="34" charset="0"/>
              </a:rPr>
              <a:t>Physical path by which a message travels from sender to receiver. (twisted-pair wire, coaxial cable, fiber optic cable, and radio waves).</a:t>
            </a:r>
          </a:p>
          <a:p>
            <a:pPr algn="just">
              <a:buNone/>
            </a:pPr>
            <a:r>
              <a:rPr lang="en-US" sz="1900" b="1" dirty="0">
                <a:solidFill>
                  <a:srgbClr val="0070C0"/>
                </a:solidFill>
                <a:latin typeface="Gill Sans MT" panose="020B0502020104020203" pitchFamily="34" charset="0"/>
              </a:rPr>
              <a:t>Protocol:  </a:t>
            </a:r>
            <a:r>
              <a:rPr lang="en-US" sz="1900" dirty="0">
                <a:latin typeface="Gill Sans MT" panose="020B0502020104020203" pitchFamily="34" charset="0"/>
              </a:rPr>
              <a:t>Set of rules that govern data communications between the communicating devices.  (	Key elements of a protocol are syntax, semantics, and timing)</a:t>
            </a:r>
          </a:p>
          <a:p>
            <a:pPr algn="just">
              <a:buNone/>
            </a:pPr>
            <a:r>
              <a:rPr lang="en-US" sz="1900" dirty="0">
                <a:latin typeface="Gill Sans MT" panose="020B0502020104020203" pitchFamily="34" charset="0"/>
              </a:rPr>
              <a:t>	Without a protocol, two devices may be connected but not communicating. </a:t>
            </a:r>
          </a:p>
        </p:txBody>
      </p:sp>
      <p:grpSp>
        <p:nvGrpSpPr>
          <p:cNvPr id="19" name="Graphic 11" descr="Radio microphone">
            <a:extLst>
              <a:ext uri="{FF2B5EF4-FFF2-40B4-BE49-F238E27FC236}">
                <a16:creationId xmlns="" xmlns:a16="http://schemas.microsoft.com/office/drawing/2014/main" id="{2FD6F7B3-ACA2-4965-8AC4-9877AB55DC34}"/>
              </a:ext>
            </a:extLst>
          </p:cNvPr>
          <p:cNvGrpSpPr/>
          <p:nvPr/>
        </p:nvGrpSpPr>
        <p:grpSpPr>
          <a:xfrm>
            <a:off x="554926" y="5084263"/>
            <a:ext cx="239697" cy="239697"/>
            <a:chOff x="5976151" y="2938791"/>
            <a:chExt cx="239697" cy="239697"/>
          </a:xfrm>
        </p:grpSpPr>
        <p:sp>
          <p:nvSpPr>
            <p:cNvPr id="20" name="Freeform: Shape 19">
              <a:extLst>
                <a:ext uri="{FF2B5EF4-FFF2-40B4-BE49-F238E27FC236}">
                  <a16:creationId xmlns="" xmlns:a16="http://schemas.microsoft.com/office/drawing/2014/main" id="{2A6269F4-5910-4EFA-889D-24DA584A7DC5}"/>
                </a:ext>
              </a:extLst>
            </p:cNvPr>
            <p:cNvSpPr/>
            <p:nvPr/>
          </p:nvSpPr>
          <p:spPr>
            <a:xfrm>
              <a:off x="6036075" y="3041161"/>
              <a:ext cx="119848" cy="127339"/>
            </a:xfrm>
            <a:custGeom>
              <a:avLst/>
              <a:gdLst>
                <a:gd name="connsiteX0" fmla="*/ 67415 w 119848"/>
                <a:gd name="connsiteY0" fmla="*/ 112358 h 127339"/>
                <a:gd name="connsiteX1" fmla="*/ 67415 w 119848"/>
                <a:gd name="connsiteY1" fmla="*/ 81896 h 127339"/>
                <a:gd name="connsiteX2" fmla="*/ 117352 w 119848"/>
                <a:gd name="connsiteY2" fmla="*/ 24968 h 127339"/>
                <a:gd name="connsiteX3" fmla="*/ 117352 w 119848"/>
                <a:gd name="connsiteY3" fmla="*/ 0 h 127339"/>
                <a:gd name="connsiteX4" fmla="*/ 102371 w 119848"/>
                <a:gd name="connsiteY4" fmla="*/ 0 h 127339"/>
                <a:gd name="connsiteX5" fmla="*/ 102371 w 119848"/>
                <a:gd name="connsiteY5" fmla="*/ 24968 h 127339"/>
                <a:gd name="connsiteX6" fmla="*/ 59924 w 119848"/>
                <a:gd name="connsiteY6" fmla="*/ 67415 h 127339"/>
                <a:gd name="connsiteX7" fmla="*/ 17478 w 119848"/>
                <a:gd name="connsiteY7" fmla="*/ 24968 h 127339"/>
                <a:gd name="connsiteX8" fmla="*/ 17478 w 119848"/>
                <a:gd name="connsiteY8" fmla="*/ 0 h 127339"/>
                <a:gd name="connsiteX9" fmla="*/ 2497 w 119848"/>
                <a:gd name="connsiteY9" fmla="*/ 0 h 127339"/>
                <a:gd name="connsiteX10" fmla="*/ 2497 w 119848"/>
                <a:gd name="connsiteY10" fmla="*/ 24968 h 127339"/>
                <a:gd name="connsiteX11" fmla="*/ 52434 w 119848"/>
                <a:gd name="connsiteY11" fmla="*/ 81896 h 127339"/>
                <a:gd name="connsiteX12" fmla="*/ 52434 w 119848"/>
                <a:gd name="connsiteY12" fmla="*/ 112358 h 127339"/>
                <a:gd name="connsiteX13" fmla="*/ 0 w 119848"/>
                <a:gd name="connsiteY13" fmla="*/ 112358 h 127339"/>
                <a:gd name="connsiteX14" fmla="*/ 0 w 119848"/>
                <a:gd name="connsiteY14" fmla="*/ 127339 h 127339"/>
                <a:gd name="connsiteX15" fmla="*/ 119849 w 119848"/>
                <a:gd name="connsiteY15" fmla="*/ 127339 h 127339"/>
                <a:gd name="connsiteX16" fmla="*/ 119849 w 119848"/>
                <a:gd name="connsiteY16" fmla="*/ 112358 h 127339"/>
                <a:gd name="connsiteX17" fmla="*/ 67415 w 119848"/>
                <a:gd name="connsiteY17" fmla="*/ 112358 h 12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9848" h="127339">
                  <a:moveTo>
                    <a:pt x="67415" y="112358"/>
                  </a:moveTo>
                  <a:lnTo>
                    <a:pt x="67415" y="81896"/>
                  </a:lnTo>
                  <a:cubicBezTo>
                    <a:pt x="95629" y="78151"/>
                    <a:pt x="117352" y="54182"/>
                    <a:pt x="117352" y="24968"/>
                  </a:cubicBezTo>
                  <a:lnTo>
                    <a:pt x="117352" y="0"/>
                  </a:lnTo>
                  <a:lnTo>
                    <a:pt x="102371" y="0"/>
                  </a:lnTo>
                  <a:lnTo>
                    <a:pt x="102371" y="24968"/>
                  </a:lnTo>
                  <a:cubicBezTo>
                    <a:pt x="102371" y="48439"/>
                    <a:pt x="83395" y="67415"/>
                    <a:pt x="59924" y="67415"/>
                  </a:cubicBezTo>
                  <a:cubicBezTo>
                    <a:pt x="36454" y="67415"/>
                    <a:pt x="17478" y="48439"/>
                    <a:pt x="17478" y="24968"/>
                  </a:cubicBezTo>
                  <a:lnTo>
                    <a:pt x="17478" y="0"/>
                  </a:lnTo>
                  <a:lnTo>
                    <a:pt x="2497" y="0"/>
                  </a:lnTo>
                  <a:lnTo>
                    <a:pt x="2497" y="24968"/>
                  </a:lnTo>
                  <a:cubicBezTo>
                    <a:pt x="2497" y="54182"/>
                    <a:pt x="24219" y="78151"/>
                    <a:pt x="52434" y="81896"/>
                  </a:cubicBezTo>
                  <a:lnTo>
                    <a:pt x="52434" y="112358"/>
                  </a:lnTo>
                  <a:lnTo>
                    <a:pt x="0" y="112358"/>
                  </a:lnTo>
                  <a:lnTo>
                    <a:pt x="0" y="127339"/>
                  </a:lnTo>
                  <a:lnTo>
                    <a:pt x="119849" y="127339"/>
                  </a:lnTo>
                  <a:lnTo>
                    <a:pt x="119849" y="112358"/>
                  </a:lnTo>
                  <a:lnTo>
                    <a:pt x="67415" y="112358"/>
                  </a:lnTo>
                  <a:close/>
                </a:path>
              </a:pathLst>
            </a:custGeom>
            <a:solidFill>
              <a:srgbClr val="000000"/>
            </a:solidFill>
            <a:ln w="2480" cap="flat">
              <a:noFill/>
              <a:prstDash val="solid"/>
              <a:miter/>
            </a:ln>
          </p:spPr>
          <p:txBody>
            <a:bodyPr rtlCol="0" anchor="ctr"/>
            <a:lstStyle/>
            <a:p>
              <a:endParaRPr lang="en-IN"/>
            </a:p>
          </p:txBody>
        </p:sp>
        <p:sp>
          <p:nvSpPr>
            <p:cNvPr id="21" name="Freeform: Shape 20">
              <a:extLst>
                <a:ext uri="{FF2B5EF4-FFF2-40B4-BE49-F238E27FC236}">
                  <a16:creationId xmlns="" xmlns:a16="http://schemas.microsoft.com/office/drawing/2014/main" id="{4735FFB6-7498-47DD-B218-4A6FDAEEB465}"/>
                </a:ext>
              </a:extLst>
            </p:cNvPr>
            <p:cNvSpPr/>
            <p:nvPr/>
          </p:nvSpPr>
          <p:spPr>
            <a:xfrm>
              <a:off x="6063540" y="2948778"/>
              <a:ext cx="64917" cy="149810"/>
            </a:xfrm>
            <a:custGeom>
              <a:avLst/>
              <a:gdLst>
                <a:gd name="connsiteX0" fmla="*/ 32459 w 64917"/>
                <a:gd name="connsiteY0" fmla="*/ 149811 h 149810"/>
                <a:gd name="connsiteX1" fmla="*/ 64918 w 64917"/>
                <a:gd name="connsiteY1" fmla="*/ 117352 h 149810"/>
                <a:gd name="connsiteX2" fmla="*/ 39950 w 64917"/>
                <a:gd name="connsiteY2" fmla="*/ 117352 h 149810"/>
                <a:gd name="connsiteX3" fmla="*/ 39950 w 64917"/>
                <a:gd name="connsiteY3" fmla="*/ 107364 h 149810"/>
                <a:gd name="connsiteX4" fmla="*/ 64918 w 64917"/>
                <a:gd name="connsiteY4" fmla="*/ 107364 h 149810"/>
                <a:gd name="connsiteX5" fmla="*/ 64918 w 64917"/>
                <a:gd name="connsiteY5" fmla="*/ 92383 h 149810"/>
                <a:gd name="connsiteX6" fmla="*/ 39950 w 64917"/>
                <a:gd name="connsiteY6" fmla="*/ 92383 h 149810"/>
                <a:gd name="connsiteX7" fmla="*/ 39950 w 64917"/>
                <a:gd name="connsiteY7" fmla="*/ 82396 h 149810"/>
                <a:gd name="connsiteX8" fmla="*/ 64918 w 64917"/>
                <a:gd name="connsiteY8" fmla="*/ 82396 h 149810"/>
                <a:gd name="connsiteX9" fmla="*/ 64918 w 64917"/>
                <a:gd name="connsiteY9" fmla="*/ 67415 h 149810"/>
                <a:gd name="connsiteX10" fmla="*/ 39950 w 64917"/>
                <a:gd name="connsiteY10" fmla="*/ 67415 h 149810"/>
                <a:gd name="connsiteX11" fmla="*/ 39950 w 64917"/>
                <a:gd name="connsiteY11" fmla="*/ 57427 h 149810"/>
                <a:gd name="connsiteX12" fmla="*/ 64918 w 64917"/>
                <a:gd name="connsiteY12" fmla="*/ 57427 h 149810"/>
                <a:gd name="connsiteX13" fmla="*/ 64918 w 64917"/>
                <a:gd name="connsiteY13" fmla="*/ 42446 h 149810"/>
                <a:gd name="connsiteX14" fmla="*/ 39950 w 64917"/>
                <a:gd name="connsiteY14" fmla="*/ 42446 h 149810"/>
                <a:gd name="connsiteX15" fmla="*/ 39950 w 64917"/>
                <a:gd name="connsiteY15" fmla="*/ 32459 h 149810"/>
                <a:gd name="connsiteX16" fmla="*/ 64918 w 64917"/>
                <a:gd name="connsiteY16" fmla="*/ 32459 h 149810"/>
                <a:gd name="connsiteX17" fmla="*/ 32459 w 64917"/>
                <a:gd name="connsiteY17" fmla="*/ 0 h 149810"/>
                <a:gd name="connsiteX18" fmla="*/ 0 w 64917"/>
                <a:gd name="connsiteY18" fmla="*/ 32459 h 149810"/>
                <a:gd name="connsiteX19" fmla="*/ 0 w 64917"/>
                <a:gd name="connsiteY19" fmla="*/ 117352 h 149810"/>
                <a:gd name="connsiteX20" fmla="*/ 32459 w 64917"/>
                <a:gd name="connsiteY20" fmla="*/ 149811 h 14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17" h="149810">
                  <a:moveTo>
                    <a:pt x="32459" y="149811"/>
                  </a:moveTo>
                  <a:cubicBezTo>
                    <a:pt x="50436" y="149811"/>
                    <a:pt x="64918" y="135329"/>
                    <a:pt x="64918" y="117352"/>
                  </a:cubicBezTo>
                  <a:lnTo>
                    <a:pt x="39950" y="117352"/>
                  </a:lnTo>
                  <a:lnTo>
                    <a:pt x="39950" y="107364"/>
                  </a:lnTo>
                  <a:lnTo>
                    <a:pt x="64918" y="107364"/>
                  </a:lnTo>
                  <a:lnTo>
                    <a:pt x="64918" y="92383"/>
                  </a:lnTo>
                  <a:lnTo>
                    <a:pt x="39950" y="92383"/>
                  </a:lnTo>
                  <a:lnTo>
                    <a:pt x="39950" y="82396"/>
                  </a:lnTo>
                  <a:lnTo>
                    <a:pt x="64918" y="82396"/>
                  </a:lnTo>
                  <a:lnTo>
                    <a:pt x="64918" y="67415"/>
                  </a:lnTo>
                  <a:lnTo>
                    <a:pt x="39950" y="67415"/>
                  </a:lnTo>
                  <a:lnTo>
                    <a:pt x="39950" y="57427"/>
                  </a:lnTo>
                  <a:lnTo>
                    <a:pt x="64918" y="57427"/>
                  </a:lnTo>
                  <a:lnTo>
                    <a:pt x="64918" y="42446"/>
                  </a:lnTo>
                  <a:lnTo>
                    <a:pt x="39950" y="42446"/>
                  </a:lnTo>
                  <a:lnTo>
                    <a:pt x="39950" y="32459"/>
                  </a:lnTo>
                  <a:lnTo>
                    <a:pt x="64918" y="32459"/>
                  </a:lnTo>
                  <a:cubicBezTo>
                    <a:pt x="64918" y="14482"/>
                    <a:pt x="50436" y="0"/>
                    <a:pt x="32459" y="0"/>
                  </a:cubicBezTo>
                  <a:cubicBezTo>
                    <a:pt x="14482" y="0"/>
                    <a:pt x="0" y="14482"/>
                    <a:pt x="0" y="32459"/>
                  </a:cubicBezTo>
                  <a:lnTo>
                    <a:pt x="0" y="117352"/>
                  </a:lnTo>
                  <a:cubicBezTo>
                    <a:pt x="0" y="135329"/>
                    <a:pt x="14482" y="149811"/>
                    <a:pt x="32459" y="149811"/>
                  </a:cubicBezTo>
                  <a:close/>
                </a:path>
              </a:pathLst>
            </a:custGeom>
            <a:solidFill>
              <a:srgbClr val="000000"/>
            </a:solidFill>
            <a:ln w="2480" cap="flat">
              <a:noFill/>
              <a:prstDash val="solid"/>
              <a:miter/>
            </a:ln>
          </p:spPr>
          <p:txBody>
            <a:bodyPr rtlCol="0" anchor="ctr"/>
            <a:lstStyle/>
            <a:p>
              <a:endParaRPr lang="en-IN"/>
            </a:p>
          </p:txBody>
        </p:sp>
      </p:grpSp>
      <p:grpSp>
        <p:nvGrpSpPr>
          <p:cNvPr id="22" name="Graphic 11" descr="Radio microphone">
            <a:extLst>
              <a:ext uri="{FF2B5EF4-FFF2-40B4-BE49-F238E27FC236}">
                <a16:creationId xmlns="" xmlns:a16="http://schemas.microsoft.com/office/drawing/2014/main" id="{A261ECF6-277F-4525-9E32-FC2969867F0B}"/>
              </a:ext>
            </a:extLst>
          </p:cNvPr>
          <p:cNvGrpSpPr/>
          <p:nvPr/>
        </p:nvGrpSpPr>
        <p:grpSpPr>
          <a:xfrm>
            <a:off x="466035" y="5787972"/>
            <a:ext cx="239697" cy="239697"/>
            <a:chOff x="5976151" y="2938791"/>
            <a:chExt cx="239697" cy="239697"/>
          </a:xfrm>
        </p:grpSpPr>
        <p:sp>
          <p:nvSpPr>
            <p:cNvPr id="23" name="Freeform: Shape 22">
              <a:extLst>
                <a:ext uri="{FF2B5EF4-FFF2-40B4-BE49-F238E27FC236}">
                  <a16:creationId xmlns="" xmlns:a16="http://schemas.microsoft.com/office/drawing/2014/main" id="{79323FBD-9C15-43D0-97F8-9A18EB1F107E}"/>
                </a:ext>
              </a:extLst>
            </p:cNvPr>
            <p:cNvSpPr/>
            <p:nvPr/>
          </p:nvSpPr>
          <p:spPr>
            <a:xfrm>
              <a:off x="6036075" y="3041161"/>
              <a:ext cx="119848" cy="127339"/>
            </a:xfrm>
            <a:custGeom>
              <a:avLst/>
              <a:gdLst>
                <a:gd name="connsiteX0" fmla="*/ 67415 w 119848"/>
                <a:gd name="connsiteY0" fmla="*/ 112358 h 127339"/>
                <a:gd name="connsiteX1" fmla="*/ 67415 w 119848"/>
                <a:gd name="connsiteY1" fmla="*/ 81896 h 127339"/>
                <a:gd name="connsiteX2" fmla="*/ 117352 w 119848"/>
                <a:gd name="connsiteY2" fmla="*/ 24968 h 127339"/>
                <a:gd name="connsiteX3" fmla="*/ 117352 w 119848"/>
                <a:gd name="connsiteY3" fmla="*/ 0 h 127339"/>
                <a:gd name="connsiteX4" fmla="*/ 102371 w 119848"/>
                <a:gd name="connsiteY4" fmla="*/ 0 h 127339"/>
                <a:gd name="connsiteX5" fmla="*/ 102371 w 119848"/>
                <a:gd name="connsiteY5" fmla="*/ 24968 h 127339"/>
                <a:gd name="connsiteX6" fmla="*/ 59924 w 119848"/>
                <a:gd name="connsiteY6" fmla="*/ 67415 h 127339"/>
                <a:gd name="connsiteX7" fmla="*/ 17478 w 119848"/>
                <a:gd name="connsiteY7" fmla="*/ 24968 h 127339"/>
                <a:gd name="connsiteX8" fmla="*/ 17478 w 119848"/>
                <a:gd name="connsiteY8" fmla="*/ 0 h 127339"/>
                <a:gd name="connsiteX9" fmla="*/ 2497 w 119848"/>
                <a:gd name="connsiteY9" fmla="*/ 0 h 127339"/>
                <a:gd name="connsiteX10" fmla="*/ 2497 w 119848"/>
                <a:gd name="connsiteY10" fmla="*/ 24968 h 127339"/>
                <a:gd name="connsiteX11" fmla="*/ 52434 w 119848"/>
                <a:gd name="connsiteY11" fmla="*/ 81896 h 127339"/>
                <a:gd name="connsiteX12" fmla="*/ 52434 w 119848"/>
                <a:gd name="connsiteY12" fmla="*/ 112358 h 127339"/>
                <a:gd name="connsiteX13" fmla="*/ 0 w 119848"/>
                <a:gd name="connsiteY13" fmla="*/ 112358 h 127339"/>
                <a:gd name="connsiteX14" fmla="*/ 0 w 119848"/>
                <a:gd name="connsiteY14" fmla="*/ 127339 h 127339"/>
                <a:gd name="connsiteX15" fmla="*/ 119849 w 119848"/>
                <a:gd name="connsiteY15" fmla="*/ 127339 h 127339"/>
                <a:gd name="connsiteX16" fmla="*/ 119849 w 119848"/>
                <a:gd name="connsiteY16" fmla="*/ 112358 h 127339"/>
                <a:gd name="connsiteX17" fmla="*/ 67415 w 119848"/>
                <a:gd name="connsiteY17" fmla="*/ 112358 h 127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9848" h="127339">
                  <a:moveTo>
                    <a:pt x="67415" y="112358"/>
                  </a:moveTo>
                  <a:lnTo>
                    <a:pt x="67415" y="81896"/>
                  </a:lnTo>
                  <a:cubicBezTo>
                    <a:pt x="95629" y="78151"/>
                    <a:pt x="117352" y="54182"/>
                    <a:pt x="117352" y="24968"/>
                  </a:cubicBezTo>
                  <a:lnTo>
                    <a:pt x="117352" y="0"/>
                  </a:lnTo>
                  <a:lnTo>
                    <a:pt x="102371" y="0"/>
                  </a:lnTo>
                  <a:lnTo>
                    <a:pt x="102371" y="24968"/>
                  </a:lnTo>
                  <a:cubicBezTo>
                    <a:pt x="102371" y="48439"/>
                    <a:pt x="83395" y="67415"/>
                    <a:pt x="59924" y="67415"/>
                  </a:cubicBezTo>
                  <a:cubicBezTo>
                    <a:pt x="36454" y="67415"/>
                    <a:pt x="17478" y="48439"/>
                    <a:pt x="17478" y="24968"/>
                  </a:cubicBezTo>
                  <a:lnTo>
                    <a:pt x="17478" y="0"/>
                  </a:lnTo>
                  <a:lnTo>
                    <a:pt x="2497" y="0"/>
                  </a:lnTo>
                  <a:lnTo>
                    <a:pt x="2497" y="24968"/>
                  </a:lnTo>
                  <a:cubicBezTo>
                    <a:pt x="2497" y="54182"/>
                    <a:pt x="24219" y="78151"/>
                    <a:pt x="52434" y="81896"/>
                  </a:cubicBezTo>
                  <a:lnTo>
                    <a:pt x="52434" y="112358"/>
                  </a:lnTo>
                  <a:lnTo>
                    <a:pt x="0" y="112358"/>
                  </a:lnTo>
                  <a:lnTo>
                    <a:pt x="0" y="127339"/>
                  </a:lnTo>
                  <a:lnTo>
                    <a:pt x="119849" y="127339"/>
                  </a:lnTo>
                  <a:lnTo>
                    <a:pt x="119849" y="112358"/>
                  </a:lnTo>
                  <a:lnTo>
                    <a:pt x="67415" y="112358"/>
                  </a:lnTo>
                  <a:close/>
                </a:path>
              </a:pathLst>
            </a:custGeom>
            <a:solidFill>
              <a:srgbClr val="000000"/>
            </a:solidFill>
            <a:ln w="2480" cap="flat">
              <a:noFill/>
              <a:prstDash val="solid"/>
              <a:miter/>
            </a:ln>
          </p:spPr>
          <p:txBody>
            <a:bodyPr rtlCol="0" anchor="ctr"/>
            <a:lstStyle/>
            <a:p>
              <a:endParaRPr lang="en-IN"/>
            </a:p>
          </p:txBody>
        </p:sp>
        <p:sp>
          <p:nvSpPr>
            <p:cNvPr id="24" name="Freeform: Shape 23">
              <a:extLst>
                <a:ext uri="{FF2B5EF4-FFF2-40B4-BE49-F238E27FC236}">
                  <a16:creationId xmlns="" xmlns:a16="http://schemas.microsoft.com/office/drawing/2014/main" id="{08EF3BC1-4CE1-4266-8F35-383986AD1ED7}"/>
                </a:ext>
              </a:extLst>
            </p:cNvPr>
            <p:cNvSpPr/>
            <p:nvPr/>
          </p:nvSpPr>
          <p:spPr>
            <a:xfrm>
              <a:off x="6063540" y="2948778"/>
              <a:ext cx="64917" cy="149810"/>
            </a:xfrm>
            <a:custGeom>
              <a:avLst/>
              <a:gdLst>
                <a:gd name="connsiteX0" fmla="*/ 32459 w 64917"/>
                <a:gd name="connsiteY0" fmla="*/ 149811 h 149810"/>
                <a:gd name="connsiteX1" fmla="*/ 64918 w 64917"/>
                <a:gd name="connsiteY1" fmla="*/ 117352 h 149810"/>
                <a:gd name="connsiteX2" fmla="*/ 39950 w 64917"/>
                <a:gd name="connsiteY2" fmla="*/ 117352 h 149810"/>
                <a:gd name="connsiteX3" fmla="*/ 39950 w 64917"/>
                <a:gd name="connsiteY3" fmla="*/ 107364 h 149810"/>
                <a:gd name="connsiteX4" fmla="*/ 64918 w 64917"/>
                <a:gd name="connsiteY4" fmla="*/ 107364 h 149810"/>
                <a:gd name="connsiteX5" fmla="*/ 64918 w 64917"/>
                <a:gd name="connsiteY5" fmla="*/ 92383 h 149810"/>
                <a:gd name="connsiteX6" fmla="*/ 39950 w 64917"/>
                <a:gd name="connsiteY6" fmla="*/ 92383 h 149810"/>
                <a:gd name="connsiteX7" fmla="*/ 39950 w 64917"/>
                <a:gd name="connsiteY7" fmla="*/ 82396 h 149810"/>
                <a:gd name="connsiteX8" fmla="*/ 64918 w 64917"/>
                <a:gd name="connsiteY8" fmla="*/ 82396 h 149810"/>
                <a:gd name="connsiteX9" fmla="*/ 64918 w 64917"/>
                <a:gd name="connsiteY9" fmla="*/ 67415 h 149810"/>
                <a:gd name="connsiteX10" fmla="*/ 39950 w 64917"/>
                <a:gd name="connsiteY10" fmla="*/ 67415 h 149810"/>
                <a:gd name="connsiteX11" fmla="*/ 39950 w 64917"/>
                <a:gd name="connsiteY11" fmla="*/ 57427 h 149810"/>
                <a:gd name="connsiteX12" fmla="*/ 64918 w 64917"/>
                <a:gd name="connsiteY12" fmla="*/ 57427 h 149810"/>
                <a:gd name="connsiteX13" fmla="*/ 64918 w 64917"/>
                <a:gd name="connsiteY13" fmla="*/ 42446 h 149810"/>
                <a:gd name="connsiteX14" fmla="*/ 39950 w 64917"/>
                <a:gd name="connsiteY14" fmla="*/ 42446 h 149810"/>
                <a:gd name="connsiteX15" fmla="*/ 39950 w 64917"/>
                <a:gd name="connsiteY15" fmla="*/ 32459 h 149810"/>
                <a:gd name="connsiteX16" fmla="*/ 64918 w 64917"/>
                <a:gd name="connsiteY16" fmla="*/ 32459 h 149810"/>
                <a:gd name="connsiteX17" fmla="*/ 32459 w 64917"/>
                <a:gd name="connsiteY17" fmla="*/ 0 h 149810"/>
                <a:gd name="connsiteX18" fmla="*/ 0 w 64917"/>
                <a:gd name="connsiteY18" fmla="*/ 32459 h 149810"/>
                <a:gd name="connsiteX19" fmla="*/ 0 w 64917"/>
                <a:gd name="connsiteY19" fmla="*/ 117352 h 149810"/>
                <a:gd name="connsiteX20" fmla="*/ 32459 w 64917"/>
                <a:gd name="connsiteY20" fmla="*/ 149811 h 14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917" h="149810">
                  <a:moveTo>
                    <a:pt x="32459" y="149811"/>
                  </a:moveTo>
                  <a:cubicBezTo>
                    <a:pt x="50436" y="149811"/>
                    <a:pt x="64918" y="135329"/>
                    <a:pt x="64918" y="117352"/>
                  </a:cubicBezTo>
                  <a:lnTo>
                    <a:pt x="39950" y="117352"/>
                  </a:lnTo>
                  <a:lnTo>
                    <a:pt x="39950" y="107364"/>
                  </a:lnTo>
                  <a:lnTo>
                    <a:pt x="64918" y="107364"/>
                  </a:lnTo>
                  <a:lnTo>
                    <a:pt x="64918" y="92383"/>
                  </a:lnTo>
                  <a:lnTo>
                    <a:pt x="39950" y="92383"/>
                  </a:lnTo>
                  <a:lnTo>
                    <a:pt x="39950" y="82396"/>
                  </a:lnTo>
                  <a:lnTo>
                    <a:pt x="64918" y="82396"/>
                  </a:lnTo>
                  <a:lnTo>
                    <a:pt x="64918" y="67415"/>
                  </a:lnTo>
                  <a:lnTo>
                    <a:pt x="39950" y="67415"/>
                  </a:lnTo>
                  <a:lnTo>
                    <a:pt x="39950" y="57427"/>
                  </a:lnTo>
                  <a:lnTo>
                    <a:pt x="64918" y="57427"/>
                  </a:lnTo>
                  <a:lnTo>
                    <a:pt x="64918" y="42446"/>
                  </a:lnTo>
                  <a:lnTo>
                    <a:pt x="39950" y="42446"/>
                  </a:lnTo>
                  <a:lnTo>
                    <a:pt x="39950" y="32459"/>
                  </a:lnTo>
                  <a:lnTo>
                    <a:pt x="64918" y="32459"/>
                  </a:lnTo>
                  <a:cubicBezTo>
                    <a:pt x="64918" y="14482"/>
                    <a:pt x="50436" y="0"/>
                    <a:pt x="32459" y="0"/>
                  </a:cubicBezTo>
                  <a:cubicBezTo>
                    <a:pt x="14482" y="0"/>
                    <a:pt x="0" y="14482"/>
                    <a:pt x="0" y="32459"/>
                  </a:cubicBezTo>
                  <a:lnTo>
                    <a:pt x="0" y="117352"/>
                  </a:lnTo>
                  <a:cubicBezTo>
                    <a:pt x="0" y="135329"/>
                    <a:pt x="14482" y="149811"/>
                    <a:pt x="32459" y="149811"/>
                  </a:cubicBezTo>
                  <a:close/>
                </a:path>
              </a:pathLst>
            </a:custGeom>
            <a:solidFill>
              <a:srgbClr val="000000"/>
            </a:solidFill>
            <a:ln w="2480" cap="flat">
              <a:noFill/>
              <a:prstDash val="solid"/>
              <a:miter/>
            </a:ln>
          </p:spPr>
          <p:txBody>
            <a:bodyPr rtlCol="0" anchor="ctr"/>
            <a:lstStyle/>
            <a:p>
              <a:endParaRPr lang="en-IN"/>
            </a:p>
          </p:txBody>
        </p:sp>
      </p:grpSp>
      <p:sp>
        <p:nvSpPr>
          <p:cNvPr id="25" name="TextBox 24">
            <a:extLst>
              <a:ext uri="{FF2B5EF4-FFF2-40B4-BE49-F238E27FC236}">
                <a16:creationId xmlns="" xmlns:a16="http://schemas.microsoft.com/office/drawing/2014/main" id="{8CD71D5C-0527-4226-86D2-9B16BD8E0A64}"/>
              </a:ext>
            </a:extLst>
          </p:cNvPr>
          <p:cNvSpPr txBox="1"/>
          <p:nvPr/>
        </p:nvSpPr>
        <p:spPr>
          <a:xfrm>
            <a:off x="707232" y="3750694"/>
            <a:ext cx="4932547" cy="369332"/>
          </a:xfrm>
          <a:prstGeom prst="rect">
            <a:avLst/>
          </a:prstGeom>
          <a:noFill/>
        </p:spPr>
        <p:txBody>
          <a:bodyPr wrap="square" rtlCol="0">
            <a:spAutoFit/>
          </a:bodyPr>
          <a:lstStyle/>
          <a:p>
            <a:pPr>
              <a:buNone/>
            </a:pPr>
            <a:r>
              <a:rPr lang="en-US" sz="1800" dirty="0">
                <a:latin typeface="Gill Sans MT" panose="020B0502020104020203" pitchFamily="34" charset="0"/>
              </a:rPr>
              <a:t>Components of Data Communication Systems</a:t>
            </a:r>
          </a:p>
        </p:txBody>
      </p:sp>
      <p:pic>
        <p:nvPicPr>
          <p:cNvPr id="6" name="Picture 5">
            <a:extLst>
              <a:ext uri="{FF2B5EF4-FFF2-40B4-BE49-F238E27FC236}">
                <a16:creationId xmlns="" xmlns:a16="http://schemas.microsoft.com/office/drawing/2014/main" id="{4E74884A-24C1-44F8-9FF1-CF16F5809C1B}"/>
              </a:ext>
            </a:extLst>
          </p:cNvPr>
          <p:cNvPicPr>
            <a:picLocks noChangeAspect="1"/>
          </p:cNvPicPr>
          <p:nvPr/>
        </p:nvPicPr>
        <p:blipFill>
          <a:blip r:embed="rId3"/>
          <a:stretch>
            <a:fillRect/>
          </a:stretch>
        </p:blipFill>
        <p:spPr>
          <a:xfrm>
            <a:off x="512134" y="2044871"/>
            <a:ext cx="5241967" cy="1731921"/>
          </a:xfrm>
          <a:prstGeom prst="rect">
            <a:avLst/>
          </a:prstGeom>
        </p:spPr>
      </p:pic>
    </p:spTree>
    <p:extLst>
      <p:ext uri="{BB962C8B-B14F-4D97-AF65-F5344CB8AC3E}">
        <p14:creationId xmlns:p14="http://schemas.microsoft.com/office/powerpoint/2010/main" val="1283074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p:txBody>
          <a:bodyPr/>
          <a:lstStyle/>
          <a:p>
            <a:r>
              <a:rPr lang="en-US" dirty="0">
                <a:latin typeface="Gill Sans MT" panose="020B0502020104020203" pitchFamily="34" charset="0"/>
              </a:rPr>
              <a:t>Characteristics of Data Communication</a:t>
            </a:r>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 xmlns:a16="http://schemas.microsoft.com/office/drawing/2014/main" id="{7A685E33-6DCD-4FF4-8B34-43A8117FBF5B}"/>
              </a:ext>
            </a:extLst>
          </p:cNvPr>
          <p:cNvGraphicFramePr/>
          <p:nvPr>
            <p:extLst>
              <p:ext uri="{D42A27DB-BD31-4B8C-83A1-F6EECF244321}">
                <p14:modId xmlns:p14="http://schemas.microsoft.com/office/powerpoint/2010/main" val="4238543476"/>
              </p:ext>
            </p:extLst>
          </p:nvPr>
        </p:nvGraphicFramePr>
        <p:xfrm>
          <a:off x="3775970" y="2473460"/>
          <a:ext cx="5216128" cy="3547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 xmlns:a16="http://schemas.microsoft.com/office/drawing/2014/main" id="{85F1EDDB-1F62-4C68-9426-59BADE7A1E54}"/>
              </a:ext>
            </a:extLst>
          </p:cNvPr>
          <p:cNvSpPr txBox="1"/>
          <p:nvPr/>
        </p:nvSpPr>
        <p:spPr>
          <a:xfrm>
            <a:off x="8159601" y="2451079"/>
            <a:ext cx="3841104" cy="1107996"/>
          </a:xfrm>
          <a:prstGeom prst="rect">
            <a:avLst/>
          </a:prstGeom>
          <a:solidFill>
            <a:srgbClr val="B1D291"/>
          </a:solidFill>
          <a:ln>
            <a:solidFill>
              <a:srgbClr val="B94917"/>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en-US" sz="2000" dirty="0">
                <a:latin typeface="Gill Sans MT" panose="020B0502020104020203" pitchFamily="34" charset="0"/>
              </a:rPr>
              <a:t>The data should be delivered to the correct destination and correct user</a:t>
            </a:r>
            <a:r>
              <a:rPr lang="en-US" dirty="0">
                <a:latin typeface="Gill Sans MT" panose="020B0502020104020203" pitchFamily="34" charset="0"/>
              </a:rPr>
              <a:t>.</a:t>
            </a:r>
          </a:p>
        </p:txBody>
      </p:sp>
      <p:sp>
        <p:nvSpPr>
          <p:cNvPr id="8" name="TextBox 7">
            <a:extLst>
              <a:ext uri="{FF2B5EF4-FFF2-40B4-BE49-F238E27FC236}">
                <a16:creationId xmlns="" xmlns:a16="http://schemas.microsoft.com/office/drawing/2014/main" id="{0C0E11BA-3C8C-450B-8717-B729DF2F9638}"/>
              </a:ext>
            </a:extLst>
          </p:cNvPr>
          <p:cNvSpPr txBox="1"/>
          <p:nvPr/>
        </p:nvSpPr>
        <p:spPr>
          <a:xfrm>
            <a:off x="385177" y="2636912"/>
            <a:ext cx="3905944" cy="1077218"/>
          </a:xfrm>
          <a:prstGeom prst="rect">
            <a:avLst/>
          </a:prstGeom>
          <a:solidFill>
            <a:srgbClr val="33A4B3"/>
          </a:solidFill>
          <a:ln>
            <a:solidFill>
              <a:srgbClr val="B94917"/>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en-US" sz="2000" dirty="0">
                <a:latin typeface="Gill Sans MT" panose="020B0502020104020203" pitchFamily="34" charset="0"/>
              </a:rPr>
              <a:t>Variation in the packet arrival time. Uneven Jitter may affect the timeliness of data being transmitted</a:t>
            </a:r>
            <a:r>
              <a:rPr lang="en-US" sz="2400" dirty="0">
                <a:latin typeface="Gill Sans MT" panose="020B0502020104020203" pitchFamily="34" charset="0"/>
              </a:rPr>
              <a:t>.</a:t>
            </a:r>
          </a:p>
        </p:txBody>
      </p:sp>
      <p:sp>
        <p:nvSpPr>
          <p:cNvPr id="9" name="TextBox 8">
            <a:extLst>
              <a:ext uri="{FF2B5EF4-FFF2-40B4-BE49-F238E27FC236}">
                <a16:creationId xmlns="" xmlns:a16="http://schemas.microsoft.com/office/drawing/2014/main" id="{4388C4A9-F719-43E1-B067-C17306D0CF06}"/>
              </a:ext>
            </a:extLst>
          </p:cNvPr>
          <p:cNvSpPr txBox="1"/>
          <p:nvPr/>
        </p:nvSpPr>
        <p:spPr>
          <a:xfrm>
            <a:off x="8544272" y="4328162"/>
            <a:ext cx="3436154" cy="2308324"/>
          </a:xfrm>
          <a:prstGeom prst="rect">
            <a:avLst/>
          </a:prstGeom>
          <a:solidFill>
            <a:srgbClr val="7ABF7A"/>
          </a:solidFill>
          <a:ln>
            <a:solidFill>
              <a:srgbClr val="B94917"/>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en-US" sz="2000" dirty="0">
                <a:latin typeface="Gill Sans MT" panose="020B0502020104020203" pitchFamily="34" charset="0"/>
              </a:rPr>
              <a:t>The communication system should deliver the data accurately, without introducing any errors. </a:t>
            </a:r>
          </a:p>
          <a:p>
            <a:pPr>
              <a:buNone/>
            </a:pPr>
            <a:r>
              <a:rPr lang="en-US" sz="2000" dirty="0">
                <a:latin typeface="Gill Sans MT" panose="020B0502020104020203" pitchFamily="34" charset="0"/>
              </a:rPr>
              <a:t>The data may get corrupted during transmission.  affecting the accuracy</a:t>
            </a:r>
          </a:p>
        </p:txBody>
      </p:sp>
      <p:sp>
        <p:nvSpPr>
          <p:cNvPr id="10" name="TextBox 9">
            <a:extLst>
              <a:ext uri="{FF2B5EF4-FFF2-40B4-BE49-F238E27FC236}">
                <a16:creationId xmlns="" xmlns:a16="http://schemas.microsoft.com/office/drawing/2014/main" id="{E74AFD94-9B94-46A9-9AE9-BA73F4AF12A8}"/>
              </a:ext>
            </a:extLst>
          </p:cNvPr>
          <p:cNvSpPr txBox="1"/>
          <p:nvPr/>
        </p:nvSpPr>
        <p:spPr>
          <a:xfrm>
            <a:off x="434995" y="5016421"/>
            <a:ext cx="3806309" cy="1631216"/>
          </a:xfrm>
          <a:prstGeom prst="rect">
            <a:avLst/>
          </a:prstGeom>
          <a:solidFill>
            <a:srgbClr val="67A888"/>
          </a:solidFill>
          <a:ln>
            <a:solidFill>
              <a:srgbClr val="B94917"/>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en-US" sz="2000" dirty="0">
                <a:latin typeface="Gill Sans MT" panose="020B0502020104020203" pitchFamily="34" charset="0"/>
              </a:rPr>
              <a:t>Audio and Video data has to be delivered in a timely manner without any delay; such a data delivery is called real time transmission of data.</a:t>
            </a:r>
          </a:p>
        </p:txBody>
      </p:sp>
      <p:sp>
        <p:nvSpPr>
          <p:cNvPr id="3" name="TextBox 2">
            <a:extLst>
              <a:ext uri="{FF2B5EF4-FFF2-40B4-BE49-F238E27FC236}">
                <a16:creationId xmlns="" xmlns:a16="http://schemas.microsoft.com/office/drawing/2014/main" id="{9E12B162-AFC5-4B24-8917-F5F51E16BC14}"/>
              </a:ext>
            </a:extLst>
          </p:cNvPr>
          <p:cNvSpPr txBox="1"/>
          <p:nvPr/>
        </p:nvSpPr>
        <p:spPr>
          <a:xfrm>
            <a:off x="191344" y="1537059"/>
            <a:ext cx="10441160" cy="707886"/>
          </a:xfrm>
          <a:prstGeom prst="rect">
            <a:avLst/>
          </a:prstGeom>
          <a:noFill/>
          <a:ln>
            <a:solidFill>
              <a:srgbClr val="B94917"/>
            </a:solidFill>
          </a:ln>
        </p:spPr>
        <p:txBody>
          <a:bodyPr wrap="square" rtlCol="0">
            <a:spAutoFit/>
          </a:bodyPr>
          <a:lstStyle/>
          <a:p>
            <a:pPr>
              <a:buNone/>
            </a:pPr>
            <a:r>
              <a:rPr lang="en-US" sz="2000" dirty="0">
                <a:latin typeface="Gill Sans MT" panose="020B0502020104020203" pitchFamily="34" charset="0"/>
              </a:rPr>
              <a:t>The </a:t>
            </a:r>
            <a:r>
              <a:rPr lang="en-US" sz="2000" dirty="0">
                <a:solidFill>
                  <a:srgbClr val="0070C0"/>
                </a:solidFill>
                <a:latin typeface="Gill Sans MT" panose="020B0502020104020203" pitchFamily="34" charset="0"/>
              </a:rPr>
              <a:t>effectiveness</a:t>
            </a:r>
            <a:r>
              <a:rPr lang="en-US" sz="2000" dirty="0">
                <a:latin typeface="Gill Sans MT" panose="020B0502020104020203" pitchFamily="34" charset="0"/>
              </a:rPr>
              <a:t> of any data communications system depends upon the following </a:t>
            </a:r>
            <a:r>
              <a:rPr lang="en-US" sz="2000" dirty="0">
                <a:solidFill>
                  <a:srgbClr val="0070C0"/>
                </a:solidFill>
                <a:latin typeface="Gill Sans MT" panose="020B0502020104020203" pitchFamily="34" charset="0"/>
              </a:rPr>
              <a:t>four fundamental characteristics</a:t>
            </a:r>
            <a:endParaRPr lang="en-IN" sz="2000" dirty="0">
              <a:solidFill>
                <a:srgbClr val="0070C0"/>
              </a:solidFill>
              <a:latin typeface="Gill Sans MT" panose="020B0502020104020203" pitchFamily="34" charset="0"/>
            </a:endParaRPr>
          </a:p>
        </p:txBody>
      </p:sp>
    </p:spTree>
    <p:extLst>
      <p:ext uri="{BB962C8B-B14F-4D97-AF65-F5344CB8AC3E}">
        <p14:creationId xmlns:p14="http://schemas.microsoft.com/office/powerpoint/2010/main" val="15327618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73141-D3A6-47A5-B703-C5FDED978572}"/>
              </a:ext>
            </a:extLst>
          </p:cNvPr>
          <p:cNvSpPr>
            <a:spLocks noGrp="1"/>
          </p:cNvSpPr>
          <p:nvPr>
            <p:ph type="title"/>
          </p:nvPr>
        </p:nvSpPr>
        <p:spPr/>
        <p:txBody>
          <a:bodyPr/>
          <a:lstStyle/>
          <a:p>
            <a:r>
              <a:rPr lang="en-US" dirty="0"/>
              <a:t>Data Transfer Modes</a:t>
            </a:r>
          </a:p>
        </p:txBody>
      </p:sp>
      <p:pic>
        <p:nvPicPr>
          <p:cNvPr id="4" name="Picture 2">
            <a:extLst>
              <a:ext uri="{FF2B5EF4-FFF2-40B4-BE49-F238E27FC236}">
                <a16:creationId xmlns="" xmlns:a16="http://schemas.microsoft.com/office/drawing/2014/main" id="{EEAB638B-134B-48C8-95AA-02D91C89B5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51F0B317-F6C1-43AF-B619-81B3B0F5C8BB}"/>
              </a:ext>
            </a:extLst>
          </p:cNvPr>
          <p:cNvSpPr txBox="1"/>
          <p:nvPr/>
        </p:nvSpPr>
        <p:spPr>
          <a:xfrm>
            <a:off x="306288" y="1808237"/>
            <a:ext cx="10830272"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400" i="0" dirty="0">
                <a:solidFill>
                  <a:srgbClr val="0070C0"/>
                </a:solidFill>
                <a:effectLst/>
                <a:latin typeface="Gill Sans MT" panose="020B0502020104020203" pitchFamily="34" charset="0"/>
              </a:rPr>
              <a:t>Data Transmission mode defines the direction of the flow of information between two communication devices. It is also called Data Communication or Directional Mode. </a:t>
            </a:r>
            <a:endParaRPr lang="en-IN" sz="2400" dirty="0">
              <a:latin typeface="Gill Sans MT" panose="020B0502020104020203" pitchFamily="34" charset="0"/>
            </a:endParaRPr>
          </a:p>
        </p:txBody>
      </p:sp>
      <p:sp>
        <p:nvSpPr>
          <p:cNvPr id="6" name="TextBox 5">
            <a:extLst>
              <a:ext uri="{FF2B5EF4-FFF2-40B4-BE49-F238E27FC236}">
                <a16:creationId xmlns="" xmlns:a16="http://schemas.microsoft.com/office/drawing/2014/main" id="{7BAD8C48-105A-418E-B577-BB3797AC9617}"/>
              </a:ext>
            </a:extLst>
          </p:cNvPr>
          <p:cNvSpPr txBox="1"/>
          <p:nvPr/>
        </p:nvSpPr>
        <p:spPr>
          <a:xfrm>
            <a:off x="1631504" y="2690917"/>
            <a:ext cx="9855200"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en-US" sz="2400" i="0" dirty="0">
                <a:solidFill>
                  <a:srgbClr val="333333"/>
                </a:solidFill>
                <a:effectLst/>
                <a:latin typeface="Gill Sans MT" panose="020B0502020104020203" pitchFamily="34" charset="0"/>
              </a:rPr>
              <a:t>It specifies the direction of the flow of information from one place to another in a computer network.</a:t>
            </a:r>
            <a:endParaRPr lang="en-IN" sz="2400" dirty="0"/>
          </a:p>
        </p:txBody>
      </p:sp>
      <p:graphicFrame>
        <p:nvGraphicFramePr>
          <p:cNvPr id="8" name="Diagram 7">
            <a:extLst>
              <a:ext uri="{FF2B5EF4-FFF2-40B4-BE49-F238E27FC236}">
                <a16:creationId xmlns="" xmlns:a16="http://schemas.microsoft.com/office/drawing/2014/main" id="{931FB787-0CCA-4508-B770-51B0AE52DF93}"/>
              </a:ext>
            </a:extLst>
          </p:cNvPr>
          <p:cNvGraphicFramePr/>
          <p:nvPr>
            <p:extLst>
              <p:ext uri="{D42A27DB-BD31-4B8C-83A1-F6EECF244321}">
                <p14:modId xmlns:p14="http://schemas.microsoft.com/office/powerpoint/2010/main" val="3898031749"/>
              </p:ext>
            </p:extLst>
          </p:nvPr>
        </p:nvGraphicFramePr>
        <p:xfrm>
          <a:off x="1847528" y="3861049"/>
          <a:ext cx="8208912"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7812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{C1874943-18A2-4565-B197-E395FE8E4FCD}tf02819076_win32</Template>
  <TotalTime>823</TotalTime>
  <Words>2634</Words>
  <Application>Microsoft Office PowerPoint</Application>
  <PresentationFormat>Widescreen</PresentationFormat>
  <Paragraphs>356</Paragraphs>
  <Slides>31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Gill Sans MT</vt:lpstr>
      <vt:lpstr>PT Serif</vt:lpstr>
      <vt:lpstr>Times</vt:lpstr>
      <vt:lpstr>Times New Roman</vt:lpstr>
      <vt:lpstr>Wingdings</vt:lpstr>
      <vt:lpstr>Sales training presentation</vt:lpstr>
      <vt:lpstr>18ECC303J – Computer Communication Networks </vt:lpstr>
      <vt:lpstr>Unit 1 – Data Communication and Networking Basics </vt:lpstr>
      <vt:lpstr>Unit 1 – Week 1</vt:lpstr>
      <vt:lpstr>Introduction to Data Communication and Networking</vt:lpstr>
      <vt:lpstr>Introduction</vt:lpstr>
      <vt:lpstr>Data Representation</vt:lpstr>
      <vt:lpstr>Data Communication and its Components</vt:lpstr>
      <vt:lpstr>Characteristics of Data Communication</vt:lpstr>
      <vt:lpstr>Data Transfer Modes</vt:lpstr>
      <vt:lpstr>Data Transfer Modes: Exchange of Information</vt:lpstr>
      <vt:lpstr>Data Transfer Modes: Synchronization</vt:lpstr>
      <vt:lpstr>Data Transfer Modes: No. of bits Transmitted</vt:lpstr>
      <vt:lpstr>Selection of data transmission mode</vt:lpstr>
      <vt:lpstr>Review Questions</vt:lpstr>
      <vt:lpstr>Answers</vt:lpstr>
      <vt:lpstr>Protocols</vt:lpstr>
      <vt:lpstr>Common Protocols Used </vt:lpstr>
      <vt:lpstr>Standards</vt:lpstr>
      <vt:lpstr>Standards</vt:lpstr>
      <vt:lpstr>Standards Organizations in Networking Field </vt:lpstr>
      <vt:lpstr>Layered Architecture</vt:lpstr>
      <vt:lpstr>Principles of Protocol Layering </vt:lpstr>
      <vt:lpstr>Layered Architecture</vt:lpstr>
      <vt:lpstr>Layered Architecture – OSI Layer</vt:lpstr>
      <vt:lpstr>Layered Architecture – OSI Layer</vt:lpstr>
      <vt:lpstr>Layered Architecture – OSI Layer</vt:lpstr>
      <vt:lpstr>PowerPoint Presentation</vt:lpstr>
      <vt:lpstr>TCP/IP PROTOCOL SUITE </vt:lpstr>
      <vt:lpstr>OSI versus TCP/IP </vt:lpstr>
      <vt:lpstr>Review Questions</vt:lpstr>
      <vt:lpstr>Answers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dc:title>
  <dc:creator>Susila M</dc:creator>
  <cp:lastModifiedBy>Admin</cp:lastModifiedBy>
  <cp:revision>78</cp:revision>
  <dcterms:created xsi:type="dcterms:W3CDTF">2021-01-17T13:30:37Z</dcterms:created>
  <dcterms:modified xsi:type="dcterms:W3CDTF">2023-01-18T10:02:54Z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