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4" r:id="rId2"/>
    <p:sldId id="285" r:id="rId3"/>
    <p:sldId id="286" r:id="rId4"/>
    <p:sldId id="287" r:id="rId5"/>
    <p:sldId id="288" r:id="rId6"/>
    <p:sldId id="301" r:id="rId7"/>
    <p:sldId id="283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67" r:id="rId28"/>
    <p:sldId id="270" r:id="rId29"/>
    <p:sldId id="272" r:id="rId30"/>
    <p:sldId id="273" r:id="rId31"/>
    <p:sldId id="289" r:id="rId32"/>
    <p:sldId id="274" r:id="rId33"/>
    <p:sldId id="302" r:id="rId34"/>
    <p:sldId id="275" r:id="rId35"/>
    <p:sldId id="276" r:id="rId36"/>
    <p:sldId id="277" r:id="rId37"/>
    <p:sldId id="278" r:id="rId38"/>
    <p:sldId id="279" r:id="rId39"/>
    <p:sldId id="280" r:id="rId40"/>
    <p:sldId id="2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3C5F4-1435-4196-B77B-B14DF913A0B8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DB7F6-9D64-4249-A794-BD4D637765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AC0CA-B0F7-416E-A99F-492F1B741DC6}" type="slidenum">
              <a:rPr lang="en-US"/>
              <a:pPr/>
              <a:t>15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B3198-B27F-4661-95F2-1AF34E8144FE}" type="slidenum">
              <a:rPr lang="en-US"/>
              <a:pPr/>
              <a:t>32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3FC57-4FCF-4A77-98AF-7D569AA2D308}" type="slidenum">
              <a:rPr lang="en-US"/>
              <a:pPr/>
              <a:t>35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7288" y="674688"/>
            <a:ext cx="4579937" cy="34353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6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1CE98-B4F8-41D8-ACE7-87B33D0A3595}" type="slidenum">
              <a:rPr lang="en-US"/>
              <a:pPr/>
              <a:t>39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7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401B-6BFC-4862-AFEF-C2A186843133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6FBE-B349-4101-A8CB-931F39076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Token Ring (IEEE 802.5)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Token ring requires that stations take turns  sending data.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Each station may transmit only during its turn and may send only one frame during each turn.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mechanism that coordinates this rotation is called </a:t>
            </a:r>
            <a:r>
              <a:rPr lang="en-US" sz="2400" b="1" smtClean="0"/>
              <a:t>token passing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Token Bus Frame Format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229600" cy="2743200"/>
          </a:xfrm>
        </p:spPr>
        <p:txBody>
          <a:bodyPr>
            <a:normAutofit/>
          </a:bodyPr>
          <a:lstStyle/>
          <a:p>
            <a:r>
              <a:rPr lang="en-US" dirty="0"/>
              <a:t>No length field</a:t>
            </a:r>
          </a:p>
          <a:p>
            <a:r>
              <a:rPr lang="en-US" dirty="0"/>
              <a:t>Data can be much larger (timers prevent hogs)</a:t>
            </a:r>
          </a:p>
          <a:p>
            <a:r>
              <a:rPr lang="en-US" dirty="0"/>
              <a:t>Frame </a:t>
            </a:r>
            <a:r>
              <a:rPr lang="en-US" dirty="0" smtClean="0"/>
              <a:t>control</a:t>
            </a:r>
            <a:endParaRPr lang="en-US" dirty="0"/>
          </a:p>
        </p:txBody>
      </p:sp>
      <p:graphicFrame>
        <p:nvGraphicFramePr>
          <p:cNvPr id="770048" name="Object 1024"/>
          <p:cNvGraphicFramePr>
            <a:graphicFrameLocks noChangeAspect="1"/>
          </p:cNvGraphicFramePr>
          <p:nvPr/>
        </p:nvGraphicFramePr>
        <p:xfrm>
          <a:off x="228600" y="1066800"/>
          <a:ext cx="86106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hoto Editor Photo" r:id="rId3" imgW="3924848" imgH="914286" progId="">
                  <p:embed/>
                </p:oleObj>
              </mc:Choice>
              <mc:Fallback>
                <p:oleObj name="Photo Editor Photo" r:id="rId3" imgW="3924848" imgH="91428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6106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1072" name="Object 1024"/>
          <p:cNvGraphicFramePr>
            <a:graphicFrameLocks noChangeAspect="1"/>
          </p:cNvGraphicFramePr>
          <p:nvPr/>
        </p:nvGraphicFramePr>
        <p:xfrm>
          <a:off x="228600" y="2209800"/>
          <a:ext cx="8686800" cy="3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hoto Editor Photo" r:id="rId3" imgW="4648849" imgH="1895238" progId="">
                  <p:embed/>
                </p:oleObj>
              </mc:Choice>
              <mc:Fallback>
                <p:oleObj name="Photo Editor Photo" r:id="rId3" imgW="4648849" imgH="189523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8686800" cy="354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85750"/>
            <a:ext cx="8610600" cy="1143000"/>
          </a:xfrm>
        </p:spPr>
        <p:txBody>
          <a:bodyPr/>
          <a:lstStyle/>
          <a:p>
            <a:r>
              <a:rPr lang="en-US"/>
              <a:t>Token Bus Control Frame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5FC0-4737-4F4D-A44F-B572697AEE95}" type="slidenum">
              <a:rPr lang="en-US"/>
              <a:pPr/>
              <a:t>12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543800" cy="2209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6600"/>
                </a:solidFill>
              </a:rPr>
              <a:t>Token Ring</a:t>
            </a:r>
            <a:br>
              <a:rPr lang="en-US" sz="4800" dirty="0">
                <a:solidFill>
                  <a:srgbClr val="006600"/>
                </a:solidFill>
              </a:rPr>
            </a:br>
            <a:endParaRPr lang="en-US" sz="4800" dirty="0">
              <a:solidFill>
                <a:srgbClr val="0066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DB31-06F3-4A91-871E-4223CA46F0DC}" type="slidenum">
              <a:rPr lang="en-US"/>
              <a:pPr/>
              <a:t>13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IEEE 802.5 -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Token 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Proposed in 1969 and initially referred to as a </a:t>
            </a:r>
            <a:r>
              <a:rPr lang="en-US" sz="2800" i="1"/>
              <a:t>Newhall ring.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6600"/>
                </a:solidFill>
              </a:rPr>
              <a:t>Token ring ::</a:t>
            </a:r>
            <a:r>
              <a:rPr lang="en-US" sz="2800"/>
              <a:t> a number of stations connected by transmission links in a ring topology. Information flows </a:t>
            </a:r>
            <a:r>
              <a:rPr lang="en-US" sz="2800" i="1">
                <a:solidFill>
                  <a:srgbClr val="006600"/>
                </a:solidFill>
              </a:rPr>
              <a:t>in one direction along the ring</a:t>
            </a:r>
            <a:r>
              <a:rPr lang="en-US" sz="2800"/>
              <a:t> from source to destination and back to source.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Medium access control is provided by a small frame, </a:t>
            </a:r>
            <a:r>
              <a:rPr lang="en-US" sz="2800" b="1">
                <a:solidFill>
                  <a:srgbClr val="006600"/>
                </a:solidFill>
              </a:rPr>
              <a:t>the token</a:t>
            </a:r>
            <a:r>
              <a:rPr lang="en-US" sz="2800"/>
              <a:t>, that circulates around the ring when all stations are idle. </a:t>
            </a:r>
            <a:r>
              <a:rPr lang="en-US" sz="2800" b="1" i="1">
                <a:solidFill>
                  <a:srgbClr val="006600"/>
                </a:solidFill>
              </a:rPr>
              <a:t>Only</a:t>
            </a:r>
            <a:r>
              <a:rPr lang="en-US" sz="2800" i="1">
                <a:solidFill>
                  <a:srgbClr val="006600"/>
                </a:solidFill>
              </a:rPr>
              <a:t> the station possessing the token is allowed to transmit at any given time.</a:t>
            </a:r>
            <a:endParaRPr lang="en-US" sz="280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396-931D-4D29-B270-5264C9D7E92A}" type="slidenum">
              <a:rPr lang="en-US"/>
              <a:pPr/>
              <a:t>14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Token Ring Operation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When a station wishes to transmit, it must wait for </a:t>
            </a:r>
            <a:r>
              <a:rPr lang="en-US" sz="2800">
                <a:solidFill>
                  <a:srgbClr val="006600"/>
                </a:solidFill>
              </a:rPr>
              <a:t>token</a:t>
            </a:r>
            <a:r>
              <a:rPr lang="en-US" sz="2800"/>
              <a:t> to pass by and </a:t>
            </a:r>
            <a:r>
              <a:rPr lang="en-US" sz="2800" i="1"/>
              <a:t>seize the token.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One approach: change one bit in token which transforms it into a </a:t>
            </a:r>
            <a:r>
              <a:rPr lang="en-US" sz="2400" i="1"/>
              <a:t>“start-of-frame sequence”</a:t>
            </a:r>
            <a:r>
              <a:rPr lang="en-US" sz="2400"/>
              <a:t> and appends frame for transmission.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Second approach: station claims token by removing it from the ring.</a:t>
            </a:r>
          </a:p>
          <a:p>
            <a:pPr>
              <a:lnSpc>
                <a:spcPct val="90000"/>
              </a:lnSpc>
            </a:pPr>
            <a:r>
              <a:rPr lang="en-US" sz="2800"/>
              <a:t>Frame circles the ring and is removed by the transmitting station.</a:t>
            </a:r>
          </a:p>
          <a:p>
            <a:pPr>
              <a:lnSpc>
                <a:spcPct val="90000"/>
              </a:lnSpc>
            </a:pPr>
            <a:r>
              <a:rPr lang="en-US" sz="2800"/>
              <a:t>Each station interrogates passing frame, if destined for station, it copies the frame into local buffer. </a:t>
            </a:r>
            <a:r>
              <a:rPr lang="en-US" sz="2800" i="1">
                <a:solidFill>
                  <a:srgbClr val="006600"/>
                </a:solidFill>
              </a:rPr>
              <a:t>{Normally, there is a one bit delay as the frame passes through a station.}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137E-4B27-43BD-975A-30FCAF474736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4800" y="1295400"/>
          <a:ext cx="868997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Slide" r:id="rId4" imgW="4533840" imgH="3390840" progId="PowerPoint.Slide.8">
                  <p:embed/>
                </p:oleObj>
              </mc:Choice>
              <mc:Fallback>
                <p:oleObj name="Slide" r:id="rId4" imgW="4533840" imgH="3390840" progId="PowerPoint.Slid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689975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777163" y="6019800"/>
            <a:ext cx="769937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/>
              <a:t>Figure 6.58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671888" y="6019800"/>
            <a:ext cx="2816225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/>
              <a:t>Leon-Garcia &amp; Widjaja:  </a:t>
            </a:r>
            <a:r>
              <a:rPr lang="en-US" sz="1000" i="1"/>
              <a:t>Communication Networks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03200" y="6019800"/>
            <a:ext cx="26289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/>
              <a:t>Copyright ©2000 The McGraw Hill Companies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981200" y="228600"/>
            <a:ext cx="472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Token Ring Network</a:t>
            </a:r>
          </a:p>
          <a:p>
            <a:pPr algn="ctr"/>
            <a:r>
              <a:rPr lang="en-US"/>
              <a:t>with star topology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Token Ring (IEEE 802.5)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Access Method: Token passing</a:t>
            </a:r>
          </a:p>
          <a:p>
            <a:pPr eaLnBrk="1" hangingPunct="1"/>
            <a:r>
              <a:rPr lang="en-US" sz="2400" dirty="0" smtClean="0"/>
              <a:t>Whenever the network is unoccupied, it circulates a simple </a:t>
            </a:r>
            <a:r>
              <a:rPr lang="en-US" sz="2400" dirty="0" smtClean="0">
                <a:solidFill>
                  <a:srgbClr val="FF0000"/>
                </a:solidFill>
              </a:rPr>
              <a:t>three-byte token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This token is passed from NIC to NIC in sequence until it encounters a station with data to send.</a:t>
            </a:r>
          </a:p>
          <a:p>
            <a:pPr eaLnBrk="1" hangingPunct="1"/>
            <a:r>
              <a:rPr lang="en-US" sz="2400" dirty="0" smtClean="0"/>
              <a:t>That station waits for the token to enter its network  board. If the  token is captured the station may send a data frame.</a:t>
            </a:r>
          </a:p>
          <a:p>
            <a:pPr eaLnBrk="1" hangingPunct="1"/>
            <a:r>
              <a:rPr lang="en-US" sz="2400" dirty="0" smtClean="0"/>
              <a:t>This </a:t>
            </a:r>
            <a:r>
              <a:rPr lang="en-US" sz="2400" dirty="0" smtClean="0">
                <a:solidFill>
                  <a:srgbClr val="FF0000"/>
                </a:solidFill>
              </a:rPr>
              <a:t>data frame </a:t>
            </a:r>
            <a:r>
              <a:rPr lang="en-US" sz="2400" dirty="0" smtClean="0"/>
              <a:t>proceeds around the ring </a:t>
            </a:r>
            <a:r>
              <a:rPr lang="en-US" sz="2400" dirty="0" smtClean="0">
                <a:solidFill>
                  <a:srgbClr val="FF0000"/>
                </a:solidFill>
              </a:rPr>
              <a:t>regenerated by each station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Token Ring (IEEE 802.5)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Each intermediate station examines the destination address, if the frame is addressed to another station, the </a:t>
            </a:r>
            <a:r>
              <a:rPr lang="en-US" sz="2400" dirty="0" smtClean="0">
                <a:solidFill>
                  <a:srgbClr val="FF0000"/>
                </a:solidFill>
              </a:rPr>
              <a:t>station relays  </a:t>
            </a:r>
            <a:r>
              <a:rPr lang="en-US" sz="2400" dirty="0" smtClean="0"/>
              <a:t>it to its neighbor.</a:t>
            </a:r>
          </a:p>
          <a:p>
            <a:pPr eaLnBrk="1" hangingPunct="1"/>
            <a:r>
              <a:rPr lang="en-US" sz="2400" dirty="0" smtClean="0"/>
              <a:t>If  the station  recognizes its own address, </a:t>
            </a:r>
            <a:r>
              <a:rPr lang="en-US" sz="2400" dirty="0" smtClean="0">
                <a:solidFill>
                  <a:srgbClr val="FF0000"/>
                </a:solidFill>
              </a:rPr>
              <a:t>copies</a:t>
            </a:r>
            <a:r>
              <a:rPr lang="en-US" sz="2400" dirty="0" smtClean="0"/>
              <a:t> the  message,  checks for errors, and </a:t>
            </a:r>
            <a:r>
              <a:rPr lang="en-US" sz="2400" dirty="0" smtClean="0">
                <a:solidFill>
                  <a:srgbClr val="FF0000"/>
                </a:solidFill>
              </a:rPr>
              <a:t>changes four bits in the last byte of the frame</a:t>
            </a:r>
            <a:r>
              <a:rPr lang="en-US" sz="2400" dirty="0" smtClean="0"/>
              <a:t> to indicate  address  recognized and  frame copied.</a:t>
            </a:r>
          </a:p>
          <a:p>
            <a:pPr eaLnBrk="1" hangingPunct="1"/>
            <a:r>
              <a:rPr lang="en-US" sz="2400" dirty="0" smtClean="0"/>
              <a:t>The full packet then continues around  the ring until it returns to the station that sent it.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Token Ring (IEEE 802.5)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 sender receives the frame and recognizes itself in the source address field. It then checks the address- recognized bits. If they are set, it knows that the frame was received.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sender then discards the used data frame and releases the token back  to the 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1534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Priority and reservation</a:t>
            </a:r>
          </a:p>
          <a:p>
            <a:pPr eaLnBrk="1" hangingPunct="1"/>
            <a:r>
              <a:rPr lang="en-US" sz="2400" dirty="0" smtClean="0"/>
              <a:t>A busy </a:t>
            </a:r>
            <a:r>
              <a:rPr lang="en-US" sz="2400" dirty="0" smtClean="0">
                <a:solidFill>
                  <a:srgbClr val="FF0000"/>
                </a:solidFill>
              </a:rPr>
              <a:t>token can be reserved </a:t>
            </a:r>
            <a:r>
              <a:rPr lang="en-US" sz="2400" dirty="0" smtClean="0"/>
              <a:t>by a  station waiting to transmit regardless  of that station’s location on the ring.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Each station  has a priority code. As a frame passes by, a station waiting to transmit may reserve the next open token by </a:t>
            </a:r>
            <a:r>
              <a:rPr lang="en-US" sz="2400" dirty="0" smtClean="0">
                <a:solidFill>
                  <a:srgbClr val="FF0000"/>
                </a:solidFill>
              </a:rPr>
              <a:t>entering its priority code in the </a:t>
            </a:r>
            <a:r>
              <a:rPr lang="en-US" sz="2400" b="1" dirty="0" smtClean="0">
                <a:solidFill>
                  <a:srgbClr val="FF0000"/>
                </a:solidFill>
              </a:rPr>
              <a:t>access control (AC) field</a:t>
            </a:r>
            <a:r>
              <a:rPr lang="en-US" sz="2400" dirty="0" smtClean="0">
                <a:solidFill>
                  <a:srgbClr val="FF0000"/>
                </a:solidFill>
              </a:rPr>
              <a:t> of the data </a:t>
            </a:r>
            <a:r>
              <a:rPr lang="en-US" sz="2400" dirty="0" smtClean="0"/>
              <a:t>(reservation by other stations) </a:t>
            </a:r>
            <a:r>
              <a:rPr lang="en-US" sz="2400" dirty="0" smtClean="0">
                <a:solidFill>
                  <a:srgbClr val="FF0000"/>
                </a:solidFill>
              </a:rPr>
              <a:t>frame</a:t>
            </a:r>
            <a:r>
              <a:rPr lang="en-US" sz="2400" dirty="0" smtClean="0"/>
              <a:t>. Token releasing station insert this highest priority code into the token frame.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station with a higher priority may remove a lower priority reservation </a:t>
            </a:r>
            <a:r>
              <a:rPr lang="en-US" sz="2400" dirty="0" smtClean="0"/>
              <a:t>and replace it with its own.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2450" y="877888"/>
            <a:ext cx="5624513" cy="533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3255963" y="41275"/>
            <a:ext cx="271145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rgbClr val="063DE8"/>
                </a:solidFill>
              </a:rPr>
              <a:t>Token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229600" cy="5943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2400" b="1" dirty="0" smtClean="0"/>
              <a:t>Monitor stations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Several problems  may occur to disrupt the operation of a token ring network.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A station may neglect to retransmit a token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A token may be destroyed by noise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A sending station may not release the token once its turn has ended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A sending station may neglect to remove  its used data frame from  the ring 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In the cases 1,2,3  there is no token on the ring and no station may send data.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To handle these situations, one station on the ring is designated as </a:t>
            </a:r>
            <a:r>
              <a:rPr lang="en-US" sz="2400" b="1" dirty="0" smtClean="0">
                <a:solidFill>
                  <a:srgbClr val="FF0000"/>
                </a:solidFill>
              </a:rPr>
              <a:t>monitor station</a:t>
            </a:r>
            <a:r>
              <a:rPr lang="en-US" sz="2400" dirty="0" smtClean="0"/>
              <a:t>.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 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buFontTx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0010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monitor </a:t>
            </a:r>
            <a:r>
              <a:rPr lang="en-US" sz="2400" dirty="0" smtClean="0">
                <a:solidFill>
                  <a:srgbClr val="FF0000"/>
                </a:solidFill>
              </a:rPr>
              <a:t>sets a timer </a:t>
            </a:r>
            <a:r>
              <a:rPr lang="en-US" sz="2400" dirty="0" smtClean="0"/>
              <a:t>each time the token passes. If the token does not reappear in the allotted time, it is presumed to be lost and the monitor </a:t>
            </a:r>
            <a:r>
              <a:rPr lang="en-US" sz="2400" dirty="0" smtClean="0">
                <a:solidFill>
                  <a:srgbClr val="FF0000"/>
                </a:solidFill>
              </a:rPr>
              <a:t>generates a new token </a:t>
            </a:r>
            <a:r>
              <a:rPr lang="en-US" sz="2400" dirty="0" smtClean="0"/>
              <a:t>and introduces it into the ring.</a:t>
            </a:r>
          </a:p>
          <a:p>
            <a:pPr eaLnBrk="1" hangingPunct="1"/>
            <a:r>
              <a:rPr lang="en-US" sz="2400" dirty="0" smtClean="0"/>
              <a:t>The monitor </a:t>
            </a:r>
            <a:r>
              <a:rPr lang="en-US" sz="2400" dirty="0" smtClean="0">
                <a:solidFill>
                  <a:srgbClr val="FF0000"/>
                </a:solidFill>
              </a:rPr>
              <a:t>guards against </a:t>
            </a:r>
            <a:r>
              <a:rPr lang="en-US" sz="2400" dirty="0" smtClean="0"/>
              <a:t>perpetually </a:t>
            </a:r>
            <a:r>
              <a:rPr lang="en-US" sz="2400" dirty="0" smtClean="0">
                <a:solidFill>
                  <a:srgbClr val="FF0000"/>
                </a:solidFill>
              </a:rPr>
              <a:t>recirculating data frames</a:t>
            </a:r>
            <a:r>
              <a:rPr lang="en-US" sz="2400" dirty="0" smtClean="0"/>
              <a:t> by </a:t>
            </a:r>
            <a:r>
              <a:rPr lang="en-US" sz="2400" dirty="0" smtClean="0">
                <a:solidFill>
                  <a:srgbClr val="FF0000"/>
                </a:solidFill>
              </a:rPr>
              <a:t>setting</a:t>
            </a:r>
            <a:r>
              <a:rPr lang="en-US" sz="2400" dirty="0" smtClean="0"/>
              <a:t> a bit (</a:t>
            </a:r>
            <a:r>
              <a:rPr lang="en-US" sz="2400" dirty="0" smtClean="0">
                <a:solidFill>
                  <a:srgbClr val="FF0000"/>
                </a:solidFill>
              </a:rPr>
              <a:t>status bit</a:t>
            </a:r>
            <a:r>
              <a:rPr lang="en-US" sz="2400" dirty="0" smtClean="0"/>
              <a:t>) in the AC  (access control) field of each frame.</a:t>
            </a:r>
          </a:p>
          <a:p>
            <a:pPr eaLnBrk="1" hangingPunct="1"/>
            <a:r>
              <a:rPr lang="en-US" sz="2400" dirty="0" smtClean="0"/>
              <a:t>If the status bit has been  set, it knows that the packet has already been around the ring and should be discarded. The monitor  </a:t>
            </a:r>
            <a:r>
              <a:rPr lang="en-US" sz="2400" dirty="0" smtClean="0">
                <a:solidFill>
                  <a:srgbClr val="FF0000"/>
                </a:solidFill>
              </a:rPr>
              <a:t>destroys the frame </a:t>
            </a:r>
            <a:r>
              <a:rPr lang="en-US" sz="2400" dirty="0" smtClean="0"/>
              <a:t>and puts a token into the ring.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153400" cy="5715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 b="1" dirty="0" smtClean="0"/>
              <a:t>Addressing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Token ring uses a </a:t>
            </a:r>
            <a:r>
              <a:rPr lang="en-US" sz="2400" dirty="0" smtClean="0">
                <a:solidFill>
                  <a:srgbClr val="FF0000"/>
                </a:solidFill>
              </a:rPr>
              <a:t>six-byte address</a:t>
            </a:r>
            <a:r>
              <a:rPr lang="en-US" sz="2400" dirty="0" smtClean="0"/>
              <a:t>, which is imprinted on the NIC card.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buFontTx/>
              <a:buNone/>
            </a:pPr>
            <a:r>
              <a:rPr lang="en-US" sz="2400" b="1" dirty="0" smtClean="0"/>
              <a:t>Data Rate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Token ring  supports </a:t>
            </a:r>
            <a:r>
              <a:rPr lang="en-US" sz="2400" dirty="0" smtClean="0">
                <a:solidFill>
                  <a:srgbClr val="FF0000"/>
                </a:solidFill>
              </a:rPr>
              <a:t>data rates of 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and 16 Mbps</a:t>
            </a:r>
            <a:r>
              <a:rPr lang="en-US" sz="2400" dirty="0" smtClean="0"/>
              <a:t>.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buFontTx/>
              <a:buNone/>
            </a:pPr>
            <a:r>
              <a:rPr lang="en-US" sz="2400" b="1" dirty="0" smtClean="0"/>
              <a:t>Frame formats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The token ring protocol specifies  </a:t>
            </a:r>
            <a:r>
              <a:rPr lang="en-US" sz="2400" dirty="0" smtClean="0">
                <a:solidFill>
                  <a:srgbClr val="FF0000"/>
                </a:solidFill>
              </a:rPr>
              <a:t>three types of frames</a:t>
            </a:r>
            <a:r>
              <a:rPr lang="en-US" sz="2400" dirty="0" smtClean="0"/>
              <a:t>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Data/command Frame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Token Frame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Abort Frame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buFontTx/>
              <a:buNone/>
            </a:pPr>
            <a:endParaRPr lang="en-US" sz="2400" b="1" dirty="0" smtClean="0"/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data/command frame is the only one  of the three types of frames that can carry a PDU and is the only addressed to a specified destination.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nine fields </a:t>
            </a:r>
            <a:r>
              <a:rPr lang="en-US" sz="2400" dirty="0" smtClean="0"/>
              <a:t>of  the frame are start delimiter (SD), access control (AC), frame control (FC), destination address (DA), source address (SA), PDU, CRC, end delimiter (ED), frame status (FS).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AC field </a:t>
            </a:r>
            <a:r>
              <a:rPr lang="en-US" sz="2400" dirty="0" smtClean="0"/>
              <a:t>is one  byte long and includes four subfields: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Priority ( 3 bits),  Token ( 1 bit),  Monitor/status (1bit),   reservation (3bits)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Priority bits </a:t>
            </a:r>
            <a:r>
              <a:rPr lang="en-US" sz="2400" dirty="0" smtClean="0"/>
              <a:t>: Restrict access to stations that have higher priority; </a:t>
            </a:r>
            <a:r>
              <a:rPr lang="en-US" sz="2400" dirty="0" smtClean="0">
                <a:solidFill>
                  <a:srgbClr val="FF0000"/>
                </a:solidFill>
              </a:rPr>
              <a:t>Token bit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indicates  that the frame type is a </a:t>
            </a:r>
            <a:r>
              <a:rPr lang="en-US" sz="2400" dirty="0" smtClean="0">
                <a:solidFill>
                  <a:srgbClr val="FF0000"/>
                </a:solidFill>
              </a:rPr>
              <a:t>data/command </a:t>
            </a:r>
            <a:r>
              <a:rPr lang="en-US" sz="2400" dirty="0" smtClean="0"/>
              <a:t>frame;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indicates  a </a:t>
            </a:r>
            <a:r>
              <a:rPr lang="en-US" sz="2400" dirty="0" smtClean="0">
                <a:solidFill>
                  <a:srgbClr val="FF0000"/>
                </a:solidFill>
              </a:rPr>
              <a:t>token or abort </a:t>
            </a:r>
            <a:r>
              <a:rPr lang="en-US" sz="2400" dirty="0" smtClean="0"/>
              <a:t>frame; </a:t>
            </a:r>
            <a:r>
              <a:rPr lang="en-US" sz="2400" dirty="0" smtClean="0">
                <a:solidFill>
                  <a:srgbClr val="FF0000"/>
                </a:solidFill>
              </a:rPr>
              <a:t>Status bit: </a:t>
            </a:r>
            <a:r>
              <a:rPr lang="en-US" sz="2400" dirty="0" smtClean="0"/>
              <a:t>Stops recirculation of frames; </a:t>
            </a:r>
            <a:r>
              <a:rPr lang="en-US" sz="2400" dirty="0" smtClean="0">
                <a:solidFill>
                  <a:srgbClr val="FF0000"/>
                </a:solidFill>
              </a:rPr>
              <a:t>Reservation bits</a:t>
            </a:r>
            <a:r>
              <a:rPr lang="en-US" sz="2400" dirty="0" smtClean="0"/>
              <a:t>: Used by stations which have higher priority than currently transmitting station to reserve for next round and these bits will be reinstated to original value after use.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frame control (FC) </a:t>
            </a:r>
            <a:r>
              <a:rPr lang="en-US" sz="2400" dirty="0" smtClean="0"/>
              <a:t>field is one byte long and contains two fields: </a:t>
            </a:r>
            <a:r>
              <a:rPr lang="en-US" sz="2400" dirty="0" smtClean="0">
                <a:solidFill>
                  <a:srgbClr val="FF0000"/>
                </a:solidFill>
              </a:rPr>
              <a:t>type and special information</a:t>
            </a:r>
            <a:r>
              <a:rPr lang="en-US" sz="2400" dirty="0" smtClean="0"/>
              <a:t>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 Type is </a:t>
            </a:r>
            <a:r>
              <a:rPr lang="en-US" sz="2400" dirty="0" smtClean="0">
                <a:solidFill>
                  <a:srgbClr val="FF0000"/>
                </a:solidFill>
              </a:rPr>
              <a:t>one bit </a:t>
            </a:r>
            <a:r>
              <a:rPr lang="en-US" sz="2400" dirty="0" smtClean="0"/>
              <a:t>field used to indicate the </a:t>
            </a:r>
            <a:r>
              <a:rPr lang="en-US" sz="2400" dirty="0" smtClean="0">
                <a:solidFill>
                  <a:srgbClr val="FF0000"/>
                </a:solidFill>
              </a:rPr>
              <a:t>type of information contained in the PDU</a:t>
            </a:r>
            <a:r>
              <a:rPr lang="en-US" sz="2400" dirty="0" smtClean="0"/>
              <a:t> (control information or data).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Special information field </a:t>
            </a:r>
            <a:r>
              <a:rPr lang="en-US" sz="2400" dirty="0" smtClean="0"/>
              <a:t>is a </a:t>
            </a:r>
            <a:r>
              <a:rPr lang="en-US" sz="2400" dirty="0" smtClean="0">
                <a:solidFill>
                  <a:srgbClr val="FF0000"/>
                </a:solidFill>
              </a:rPr>
              <a:t>7 bits </a:t>
            </a:r>
            <a:r>
              <a:rPr lang="en-US" sz="2400" dirty="0" smtClean="0"/>
              <a:t>field. This field contains information </a:t>
            </a:r>
            <a:r>
              <a:rPr lang="en-US" sz="2400" dirty="0" smtClean="0">
                <a:solidFill>
                  <a:srgbClr val="FF0000"/>
                </a:solidFill>
              </a:rPr>
              <a:t>used by the Token ring logic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077200" cy="5791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last byte of the frame is the </a:t>
            </a:r>
            <a:r>
              <a:rPr lang="en-US" sz="2400" dirty="0" smtClean="0">
                <a:solidFill>
                  <a:srgbClr val="FF0000"/>
                </a:solidFill>
              </a:rPr>
              <a:t>Frame status field (FS)</a:t>
            </a:r>
            <a:r>
              <a:rPr lang="en-US" sz="2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It can be </a:t>
            </a:r>
            <a:r>
              <a:rPr lang="en-US" sz="2400" dirty="0" smtClean="0">
                <a:solidFill>
                  <a:srgbClr val="FF0000"/>
                </a:solidFill>
              </a:rPr>
              <a:t>set by the receiver </a:t>
            </a:r>
            <a:r>
              <a:rPr lang="en-US" sz="2400" dirty="0" smtClean="0"/>
              <a:t>to indicate that the frame has been read, or by the monitor to indicate that the frame has already been around the ring.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b="1" dirty="0" smtClean="0"/>
              <a:t>Token frame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400" dirty="0" smtClean="0"/>
              <a:t>This frame includes only three fields: 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400" dirty="0" smtClean="0"/>
              <a:t>The SD, AC, and ED. 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400" dirty="0" smtClean="0"/>
              <a:t>The SD and ED indicate that a frame is beginning and ending. 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400" dirty="0" smtClean="0"/>
              <a:t>The AC indicates that the frame is a token and includes the priority and reservation fields. (status bit setting only in Data frame)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Abort frame (2 bytes)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/>
              <a:t>An abort frame carries no information at all, </a:t>
            </a:r>
            <a:r>
              <a:rPr lang="en-US" sz="2400" dirty="0" smtClean="0">
                <a:solidFill>
                  <a:srgbClr val="FF0000"/>
                </a:solidFill>
              </a:rPr>
              <a:t>just starting and ending delimiters</a:t>
            </a:r>
            <a:r>
              <a:rPr lang="en-US" sz="2400" dirty="0" smtClean="0"/>
              <a:t>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/>
              <a:t> It can be generated either </a:t>
            </a:r>
            <a:r>
              <a:rPr lang="en-US" sz="2400" dirty="0" smtClean="0">
                <a:solidFill>
                  <a:srgbClr val="FF0000"/>
                </a:solidFill>
              </a:rPr>
              <a:t>by the sender </a:t>
            </a:r>
            <a:r>
              <a:rPr lang="en-US" sz="2400" dirty="0" smtClean="0"/>
              <a:t>to stop its own transmission </a:t>
            </a:r>
            <a:r>
              <a:rPr lang="en-US" sz="2400" dirty="0" smtClean="0">
                <a:solidFill>
                  <a:srgbClr val="FF0000"/>
                </a:solidFill>
              </a:rPr>
              <a:t>or by the monitor</a:t>
            </a:r>
            <a:r>
              <a:rPr lang="en-US" sz="2400" dirty="0" smtClean="0"/>
              <a:t> to purge an old transmission from the line.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F3DF-1C13-45D4-A1AB-AF7870AE9739}" type="slidenum">
              <a:rPr lang="en-US"/>
              <a:pPr/>
              <a:t>27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Re-inserting </a:t>
            </a:r>
            <a:r>
              <a:rPr lang="en-US" dirty="0" smtClean="0"/>
              <a:t>(Releasing) Token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Choices: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After station has completed transmission of the frame.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/>
              <a:t>After leading edge of transmitted frame has returned to the sending station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i="1">
                <a:solidFill>
                  <a:srgbClr val="006600"/>
                </a:solidFill>
              </a:rPr>
              <a:t>The essential issue is whether more than one frame is allowed on the ring at the same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E9483-B3A8-4323-86B4-37D4D8F779C2}" type="slidenum">
              <a:rPr lang="en-US"/>
              <a:pPr/>
              <a:t>28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/>
              <a:t>IEEE 802.5 Token 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4 and 16 Mbps using </a:t>
            </a:r>
            <a:r>
              <a:rPr lang="en-US" sz="2800" dirty="0">
                <a:solidFill>
                  <a:srgbClr val="FF0000"/>
                </a:solidFill>
              </a:rPr>
              <a:t>twisted-pair cabling with differential Manchester </a:t>
            </a:r>
            <a:r>
              <a:rPr lang="en-US" sz="2800" dirty="0"/>
              <a:t>line encoding.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Maximum number of stations is </a:t>
            </a:r>
            <a:r>
              <a:rPr lang="en-US" sz="2800" dirty="0">
                <a:solidFill>
                  <a:srgbClr val="FF0000"/>
                </a:solidFill>
              </a:rPr>
              <a:t>250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Waits for last byte of frame </a:t>
            </a:r>
            <a:r>
              <a:rPr lang="en-US" sz="2800" dirty="0"/>
              <a:t>to arrive before reinserting token on ring </a:t>
            </a:r>
            <a:r>
              <a:rPr lang="en-US" sz="2800" i="1" dirty="0">
                <a:solidFill>
                  <a:srgbClr val="006600"/>
                </a:solidFill>
              </a:rPr>
              <a:t>{new token after received}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8 priority levels</a:t>
            </a:r>
            <a:r>
              <a:rPr lang="en-US" sz="2800" dirty="0"/>
              <a:t> provided via two 3-bit fields (priority and reservation) in data and token frames.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Permits </a:t>
            </a:r>
            <a:r>
              <a:rPr lang="en-US" sz="2800" dirty="0">
                <a:solidFill>
                  <a:srgbClr val="FF0000"/>
                </a:solidFill>
              </a:rPr>
              <a:t>16-bit and 48-bit addresses</a:t>
            </a:r>
            <a:r>
              <a:rPr lang="en-US" sz="2800" dirty="0"/>
              <a:t>  (same as 802.3).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D647-9273-42DE-B356-07BCE33F2D75}" type="slidenum">
              <a:rPr lang="en-US"/>
              <a:pPr/>
              <a:t>29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Under light load – </a:t>
            </a:r>
            <a:r>
              <a:rPr lang="en-US" sz="2800" dirty="0">
                <a:solidFill>
                  <a:srgbClr val="FF0000"/>
                </a:solidFill>
              </a:rPr>
              <a:t>delay</a:t>
            </a:r>
            <a:r>
              <a:rPr lang="en-US" sz="2800" dirty="0"/>
              <a:t> is added </a:t>
            </a:r>
            <a:r>
              <a:rPr lang="en-US" sz="2800" dirty="0">
                <a:solidFill>
                  <a:srgbClr val="FF0000"/>
                </a:solidFill>
              </a:rPr>
              <a:t>due to waiting </a:t>
            </a:r>
            <a:r>
              <a:rPr lang="en-US" sz="2800" dirty="0"/>
              <a:t>for the token.</a:t>
            </a:r>
          </a:p>
          <a:p>
            <a:r>
              <a:rPr lang="en-US" sz="2800" dirty="0"/>
              <a:t>Under heavy load – ring is </a:t>
            </a:r>
            <a:r>
              <a:rPr lang="en-US" sz="2800" i="1" dirty="0">
                <a:solidFill>
                  <a:srgbClr val="FF0000"/>
                </a:solidFill>
              </a:rPr>
              <a:t>“round-robin”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ring must be long </a:t>
            </a:r>
            <a:r>
              <a:rPr lang="en-US" sz="2800" dirty="0"/>
              <a:t>enough to hold the complete </a:t>
            </a:r>
            <a:r>
              <a:rPr lang="en-US" sz="2800" dirty="0" smtClean="0"/>
              <a:t>frame.</a:t>
            </a:r>
            <a:endParaRPr lang="en-US" sz="2800" dirty="0"/>
          </a:p>
          <a:p>
            <a:r>
              <a:rPr lang="en-US" sz="2800" dirty="0"/>
              <a:t>Advantages – </a:t>
            </a:r>
            <a:r>
              <a:rPr lang="en-US" sz="2800" dirty="0">
                <a:solidFill>
                  <a:srgbClr val="FF0000"/>
                </a:solidFill>
              </a:rPr>
              <a:t>fair access </a:t>
            </a:r>
          </a:p>
          <a:p>
            <a:r>
              <a:rPr lang="en-US" sz="2800" dirty="0"/>
              <a:t>Disadvantages – ring is </a:t>
            </a:r>
            <a:r>
              <a:rPr lang="en-US" sz="2800" dirty="0">
                <a:solidFill>
                  <a:srgbClr val="FF0000"/>
                </a:solidFill>
              </a:rPr>
              <a:t>single point of failure</a:t>
            </a:r>
            <a:r>
              <a:rPr lang="en-US" sz="2800" dirty="0"/>
              <a:t>, added issues due to </a:t>
            </a:r>
            <a:r>
              <a:rPr lang="en-US" sz="2800" dirty="0">
                <a:solidFill>
                  <a:srgbClr val="FF0000"/>
                </a:solidFill>
              </a:rPr>
              <a:t>token maintenance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31863"/>
            <a:ext cx="5624513" cy="538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3255963" y="41275"/>
            <a:ext cx="271145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rgbClr val="063DE8"/>
                </a:solidFill>
              </a:rPr>
              <a:t>Token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9C994-1705-4B35-93C5-3C302C77EB45}" type="slidenum">
              <a:rPr lang="en-US"/>
              <a:pPr/>
              <a:t>30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Maintenance Issues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i="1" dirty="0">
                <a:solidFill>
                  <a:srgbClr val="006600"/>
                </a:solidFill>
              </a:rPr>
              <a:t>What can go wrong?</a:t>
            </a:r>
          </a:p>
          <a:p>
            <a:r>
              <a:rPr lang="en-US" dirty="0"/>
              <a:t>Loss of token (no token circulating)</a:t>
            </a:r>
          </a:p>
          <a:p>
            <a:r>
              <a:rPr lang="en-US" dirty="0"/>
              <a:t>Duplication of token (forgeries or mistakes)</a:t>
            </a:r>
          </a:p>
          <a:p>
            <a:pPr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The need to designate one station as the </a:t>
            </a:r>
            <a:r>
              <a:rPr lang="en-US" i="1" dirty="0">
                <a:solidFill>
                  <a:srgbClr val="CC0000"/>
                </a:solidFill>
                <a:sym typeface="Wingdings" pitchFamily="2" charset="2"/>
              </a:rPr>
              <a:t>active ring monitor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r>
              <a:rPr lang="en-US" dirty="0"/>
              <a:t>Persistently circulating </a:t>
            </a:r>
            <a:r>
              <a:rPr lang="en-US" dirty="0" smtClean="0"/>
              <a:t>frame/token</a:t>
            </a:r>
            <a:endParaRPr lang="en-US" dirty="0"/>
          </a:p>
          <a:p>
            <a:r>
              <a:rPr lang="en-US" dirty="0"/>
              <a:t>Deal with active </a:t>
            </a:r>
            <a:r>
              <a:rPr lang="en-US" dirty="0">
                <a:solidFill>
                  <a:srgbClr val="FF0000"/>
                </a:solidFill>
              </a:rPr>
              <a:t>monitor going down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1454150"/>
            <a:ext cx="8724900" cy="405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3" name="Rectangle 7"/>
          <p:cNvSpPr>
            <a:spLocks noChangeArrowheads="1"/>
          </p:cNvSpPr>
          <p:nvPr/>
        </p:nvSpPr>
        <p:spPr bwMode="auto">
          <a:xfrm>
            <a:off x="5237163" y="6350000"/>
            <a:ext cx="3841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5E7DCF32-2D2E-42D3-B082-54FF8D984A34}" type="slidenum">
              <a:rPr lang="en-US" sz="1600" i="1"/>
              <a:pPr eaLnBrk="0" hangingPunct="0"/>
              <a:t>31</a:t>
            </a:fld>
            <a:endParaRPr lang="en-US" sz="1600" i="1"/>
          </a:p>
        </p:txBody>
      </p:sp>
      <p:sp>
        <p:nvSpPr>
          <p:cNvPr id="61444" name="Rectangle 8"/>
          <p:cNvSpPr>
            <a:spLocks noChangeArrowheads="1"/>
          </p:cNvSpPr>
          <p:nvPr/>
        </p:nvSpPr>
        <p:spPr bwMode="auto">
          <a:xfrm>
            <a:off x="3103563" y="41275"/>
            <a:ext cx="348932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rgbClr val="063DE8"/>
                </a:solidFill>
              </a:rPr>
              <a:t>Token Ring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F897-8BAE-4B31-968A-252BE1594C65}" type="slidenum">
              <a:rPr lang="en-US"/>
              <a:pPr/>
              <a:t>32</a:t>
            </a:fld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77850" y="1562100"/>
            <a:ext cx="7569200" cy="50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193800" y="15621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52463" y="1628775"/>
            <a:ext cx="473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SD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765300" y="15494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38413" y="1501775"/>
            <a:ext cx="1235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800"/>
              <a:t>Destination</a:t>
            </a:r>
          </a:p>
          <a:p>
            <a:pPr algn="ctr" eaLnBrk="0" hangingPunct="0"/>
            <a:r>
              <a:rPr lang="en-US" sz="1800"/>
              <a:t>Address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822700" y="15494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922713" y="1501775"/>
            <a:ext cx="9302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800"/>
              <a:t>Source </a:t>
            </a:r>
          </a:p>
          <a:p>
            <a:pPr algn="ctr" eaLnBrk="0" hangingPunct="0"/>
            <a:r>
              <a:rPr lang="en-US" sz="1800"/>
              <a:t>Address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953000" y="15494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970463" y="1616075"/>
            <a:ext cx="1273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Information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261100" y="15621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253163" y="1654175"/>
            <a:ext cx="587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FCS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728663" y="12477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1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342063" y="12477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4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6896100" y="15621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6913563" y="1666875"/>
            <a:ext cx="485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ED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2374900" y="15621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1871663" y="1654175"/>
            <a:ext cx="460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FC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646363" y="1247775"/>
            <a:ext cx="714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2 or 6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030663" y="1260475"/>
            <a:ext cx="714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2 or 6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1871663" y="12731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1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926263" y="12350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1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1249363" y="1616075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AC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1338263" y="12604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1</a:t>
            </a:r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7429500" y="15748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7510463" y="1616075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FS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612063" y="12477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1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4503738" y="584200"/>
            <a:ext cx="17907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5068888" y="5842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5703888" y="5969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4540250" y="625475"/>
            <a:ext cx="473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SD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5149850" y="625475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AC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5775325" y="617538"/>
            <a:ext cx="485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ED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1847850" y="582613"/>
            <a:ext cx="2124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Token Frame Format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2378075" y="3232150"/>
            <a:ext cx="2768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3219450" y="323215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>
            <a:off x="3676650" y="324485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095750" y="324485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2474913" y="3273425"/>
            <a:ext cx="676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P P P</a:t>
            </a: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3275013" y="327342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T</a:t>
            </a: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3706813" y="3270250"/>
            <a:ext cx="384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M</a:t>
            </a: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4138613" y="3273425"/>
            <a:ext cx="752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R R R</a:t>
            </a: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644525" y="3078163"/>
            <a:ext cx="8858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Access </a:t>
            </a:r>
          </a:p>
          <a:p>
            <a:pPr eaLnBrk="0" hangingPunct="0"/>
            <a:r>
              <a:rPr lang="en-US" sz="1800"/>
              <a:t>control</a:t>
            </a:r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5427663" y="3119438"/>
            <a:ext cx="2935287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/>
              <a:t>PPP Priority;  T Token bit</a:t>
            </a:r>
          </a:p>
          <a:p>
            <a:pPr eaLnBrk="0" hangingPunct="0"/>
            <a:r>
              <a:rPr lang="en-US" sz="1600"/>
              <a:t>M Monitor bit;  RRR Reservation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2352675" y="4119563"/>
            <a:ext cx="2768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>
            <a:off x="2917825" y="4119563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576263" y="4051300"/>
            <a:ext cx="8286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Frame </a:t>
            </a:r>
          </a:p>
          <a:p>
            <a:pPr eaLnBrk="0" hangingPunct="0"/>
            <a:r>
              <a:rPr lang="en-US" sz="1800"/>
              <a:t>control</a:t>
            </a:r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5467350" y="4005263"/>
            <a:ext cx="194468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/>
              <a:t>FF             frame type</a:t>
            </a:r>
          </a:p>
          <a:p>
            <a:pPr eaLnBrk="0" hangingPunct="0"/>
            <a:r>
              <a:rPr lang="en-US" sz="1600"/>
              <a:t>ZZZZZZ   control bit</a:t>
            </a:r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2427288" y="4181475"/>
            <a:ext cx="549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 F </a:t>
            </a:r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3049588" y="4173538"/>
            <a:ext cx="18764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Z   Z   Z   Z   Z   Z</a:t>
            </a: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2376488" y="4835525"/>
            <a:ext cx="2768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576263" y="4724400"/>
            <a:ext cx="1006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Ending </a:t>
            </a:r>
          </a:p>
          <a:p>
            <a:pPr eaLnBrk="0" hangingPunct="0"/>
            <a:r>
              <a:rPr lang="en-US" sz="1800"/>
              <a:t>delimiter</a:t>
            </a:r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5457825" y="4724400"/>
            <a:ext cx="2487613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/>
              <a:t>I        intermediate-frame bit</a:t>
            </a:r>
          </a:p>
          <a:p>
            <a:pPr eaLnBrk="0" hangingPunct="0"/>
            <a:r>
              <a:rPr lang="en-US" sz="1600"/>
              <a:t>E       error-detection bit</a:t>
            </a:r>
          </a:p>
        </p:txBody>
      </p:sp>
      <p:sp>
        <p:nvSpPr>
          <p:cNvPr id="10294" name="Rectangle 54"/>
          <p:cNvSpPr>
            <a:spLocks noChangeArrowheads="1"/>
          </p:cNvSpPr>
          <p:nvPr/>
        </p:nvSpPr>
        <p:spPr bwMode="auto">
          <a:xfrm>
            <a:off x="2379663" y="5694363"/>
            <a:ext cx="2768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3097213" y="5694363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576263" y="5580063"/>
            <a:ext cx="765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Frame</a:t>
            </a:r>
          </a:p>
          <a:p>
            <a:pPr eaLnBrk="0" hangingPunct="0"/>
            <a:r>
              <a:rPr lang="en-US" sz="1800"/>
              <a:t>status</a:t>
            </a:r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5410200" y="5426075"/>
            <a:ext cx="231933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/>
              <a:t>A   address-recognized bit</a:t>
            </a:r>
          </a:p>
          <a:p>
            <a:pPr eaLnBrk="0" hangingPunct="0"/>
            <a:r>
              <a:rPr lang="en-US" sz="1600"/>
              <a:t>xx  undefined</a:t>
            </a:r>
          </a:p>
          <a:p>
            <a:pPr eaLnBrk="0" hangingPunct="0"/>
            <a:r>
              <a:rPr lang="en-US" sz="1600"/>
              <a:t>C   frame-copied bit</a:t>
            </a:r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>
            <a:off x="4694238" y="48228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Line 59"/>
          <p:cNvSpPr>
            <a:spLocks noChangeShapeType="1"/>
          </p:cNvSpPr>
          <p:nvPr/>
        </p:nvSpPr>
        <p:spPr bwMode="auto">
          <a:xfrm>
            <a:off x="4287838" y="48482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330700" y="4865688"/>
            <a:ext cx="257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I</a:t>
            </a:r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737100" y="4865688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E</a:t>
            </a:r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2501900" y="4851400"/>
            <a:ext cx="17748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J   K   1   J   K   1</a:t>
            </a:r>
          </a:p>
        </p:txBody>
      </p:sp>
      <p:sp>
        <p:nvSpPr>
          <p:cNvPr id="10303" name="Line 63"/>
          <p:cNvSpPr>
            <a:spLocks noChangeShapeType="1"/>
          </p:cNvSpPr>
          <p:nvPr/>
        </p:nvSpPr>
        <p:spPr bwMode="auto">
          <a:xfrm>
            <a:off x="2728913" y="5694363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2352675" y="57356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A</a:t>
            </a:r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759075" y="57356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C</a:t>
            </a:r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178175" y="5735638"/>
            <a:ext cx="4667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x x</a:t>
            </a:r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>
            <a:off x="3732213" y="5707063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Line 68"/>
          <p:cNvSpPr>
            <a:spLocks noChangeShapeType="1"/>
          </p:cNvSpPr>
          <p:nvPr/>
        </p:nvSpPr>
        <p:spPr bwMode="auto">
          <a:xfrm>
            <a:off x="4532313" y="5707063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Line 69"/>
          <p:cNvSpPr>
            <a:spLocks noChangeShapeType="1"/>
          </p:cNvSpPr>
          <p:nvPr/>
        </p:nvSpPr>
        <p:spPr bwMode="auto">
          <a:xfrm>
            <a:off x="4164013" y="5707063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70"/>
          <p:cNvSpPr>
            <a:spLocks noChangeArrowheads="1"/>
          </p:cNvSpPr>
          <p:nvPr/>
        </p:nvSpPr>
        <p:spPr bwMode="auto">
          <a:xfrm>
            <a:off x="3787775" y="5748338"/>
            <a:ext cx="346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A</a:t>
            </a:r>
          </a:p>
        </p:txBody>
      </p:sp>
      <p:sp>
        <p:nvSpPr>
          <p:cNvPr id="10311" name="Rectangle 71"/>
          <p:cNvSpPr>
            <a:spLocks noChangeArrowheads="1"/>
          </p:cNvSpPr>
          <p:nvPr/>
        </p:nvSpPr>
        <p:spPr bwMode="auto">
          <a:xfrm>
            <a:off x="4194175" y="5748338"/>
            <a:ext cx="333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C</a:t>
            </a:r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4613275" y="5748338"/>
            <a:ext cx="5238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x  x</a:t>
            </a:r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608013" y="976313"/>
            <a:ext cx="1971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Data Frame Format</a:t>
            </a:r>
          </a:p>
        </p:txBody>
      </p: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2387600" y="2309813"/>
            <a:ext cx="2768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5" name="Rectangle 75"/>
          <p:cNvSpPr>
            <a:spLocks noChangeArrowheads="1"/>
          </p:cNvSpPr>
          <p:nvPr/>
        </p:nvSpPr>
        <p:spPr bwMode="auto">
          <a:xfrm>
            <a:off x="608013" y="2209800"/>
            <a:ext cx="1006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Starting </a:t>
            </a:r>
          </a:p>
          <a:p>
            <a:pPr eaLnBrk="0" hangingPunct="0"/>
            <a:r>
              <a:rPr lang="en-US" sz="1800"/>
              <a:t>delimiter</a:t>
            </a:r>
          </a:p>
        </p:txBody>
      </p:sp>
      <p:sp>
        <p:nvSpPr>
          <p:cNvPr id="10316" name="Rectangle 76"/>
          <p:cNvSpPr>
            <a:spLocks noChangeArrowheads="1"/>
          </p:cNvSpPr>
          <p:nvPr/>
        </p:nvSpPr>
        <p:spPr bwMode="auto">
          <a:xfrm>
            <a:off x="5427663" y="2374900"/>
            <a:ext cx="30321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/>
              <a:t>J, K   non-data symbols (line code)</a:t>
            </a:r>
          </a:p>
        </p:txBody>
      </p:sp>
      <p:sp>
        <p:nvSpPr>
          <p:cNvPr id="10317" name="Line 77"/>
          <p:cNvSpPr>
            <a:spLocks noChangeShapeType="1"/>
          </p:cNvSpPr>
          <p:nvPr/>
        </p:nvSpPr>
        <p:spPr bwMode="auto">
          <a:xfrm>
            <a:off x="4705350" y="22971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Line 78"/>
          <p:cNvSpPr>
            <a:spLocks noChangeShapeType="1"/>
          </p:cNvSpPr>
          <p:nvPr/>
        </p:nvSpPr>
        <p:spPr bwMode="auto">
          <a:xfrm>
            <a:off x="4298950" y="232251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9" name="Rectangle 79"/>
          <p:cNvSpPr>
            <a:spLocks noChangeArrowheads="1"/>
          </p:cNvSpPr>
          <p:nvPr/>
        </p:nvSpPr>
        <p:spPr bwMode="auto">
          <a:xfrm>
            <a:off x="4341813" y="23399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0</a:t>
            </a:r>
          </a:p>
        </p:txBody>
      </p:sp>
      <p:sp>
        <p:nvSpPr>
          <p:cNvPr id="10320" name="Rectangle 80"/>
          <p:cNvSpPr>
            <a:spLocks noChangeArrowheads="1"/>
          </p:cNvSpPr>
          <p:nvPr/>
        </p:nvSpPr>
        <p:spPr bwMode="auto">
          <a:xfrm>
            <a:off x="4748213" y="2339975"/>
            <a:ext cx="295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0</a:t>
            </a:r>
          </a:p>
        </p:txBody>
      </p:sp>
      <p:sp>
        <p:nvSpPr>
          <p:cNvPr id="10321" name="Rectangle 81"/>
          <p:cNvSpPr>
            <a:spLocks noChangeArrowheads="1"/>
          </p:cNvSpPr>
          <p:nvPr/>
        </p:nvSpPr>
        <p:spPr bwMode="auto">
          <a:xfrm>
            <a:off x="2513013" y="2325688"/>
            <a:ext cx="17748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J   K   0   J   K   0</a:t>
            </a:r>
          </a:p>
        </p:txBody>
      </p:sp>
      <p:sp>
        <p:nvSpPr>
          <p:cNvPr id="10322" name="Text Box 82"/>
          <p:cNvSpPr txBox="1">
            <a:spLocks noChangeArrowheads="1"/>
          </p:cNvSpPr>
          <p:nvPr/>
        </p:nvSpPr>
        <p:spPr bwMode="auto">
          <a:xfrm>
            <a:off x="7777163" y="6553200"/>
            <a:ext cx="769937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/>
              <a:t>Figure 6.61</a:t>
            </a:r>
          </a:p>
        </p:txBody>
      </p:sp>
      <p:sp>
        <p:nvSpPr>
          <p:cNvPr id="10323" name="Text Box 83"/>
          <p:cNvSpPr txBox="1">
            <a:spLocks noChangeArrowheads="1"/>
          </p:cNvSpPr>
          <p:nvPr/>
        </p:nvSpPr>
        <p:spPr bwMode="auto">
          <a:xfrm>
            <a:off x="2898775" y="6553200"/>
            <a:ext cx="2816225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/>
              <a:t>Leon-Garcia &amp; Widjaja:  </a:t>
            </a:r>
            <a:r>
              <a:rPr lang="en-US" sz="1000" i="1"/>
              <a:t>Communication Networks</a:t>
            </a:r>
          </a:p>
        </p:txBody>
      </p:sp>
      <p:sp>
        <p:nvSpPr>
          <p:cNvPr id="10324" name="Text Box 84"/>
          <p:cNvSpPr txBox="1">
            <a:spLocks noChangeArrowheads="1"/>
          </p:cNvSpPr>
          <p:nvPr/>
        </p:nvSpPr>
        <p:spPr bwMode="auto">
          <a:xfrm>
            <a:off x="127000" y="6550025"/>
            <a:ext cx="27813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/>
              <a:t>Copyright ©2000 The McGraw Hill Companies</a:t>
            </a:r>
          </a:p>
        </p:txBody>
      </p:sp>
      <p:sp>
        <p:nvSpPr>
          <p:cNvPr id="10325" name="Rectangle 85"/>
          <p:cNvSpPr>
            <a:spLocks noChangeArrowheads="1"/>
          </p:cNvSpPr>
          <p:nvPr/>
        </p:nvSpPr>
        <p:spPr bwMode="auto">
          <a:xfrm>
            <a:off x="990600" y="76200"/>
            <a:ext cx="6858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IEEE 802.5 Token and data frame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5FC0-4737-4F4D-A44F-B572697AEE95}" type="slidenum">
              <a:rPr lang="en-US"/>
              <a:pPr/>
              <a:t>33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543800" cy="2209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996600"/>
                </a:solidFill>
              </a:rPr>
              <a:t>Fiber Distributed Data Interface (FDDI)</a:t>
            </a:r>
            <a:r>
              <a:rPr lang="en-US" sz="4800" dirty="0">
                <a:solidFill>
                  <a:srgbClr val="006600"/>
                </a:solidFill>
              </a:rPr>
              <a:t/>
            </a:r>
            <a:br>
              <a:rPr lang="en-US" sz="4800" dirty="0">
                <a:solidFill>
                  <a:srgbClr val="006600"/>
                </a:solidFill>
              </a:rPr>
            </a:br>
            <a:endParaRPr lang="en-US" sz="4800" dirty="0">
              <a:solidFill>
                <a:srgbClr val="0066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C98-57BE-49D0-AC62-E2CA2187F57C}" type="slidenum">
              <a:rPr lang="en-US"/>
              <a:pPr/>
              <a:t>34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20000" cy="1524000"/>
          </a:xfrm>
        </p:spPr>
        <p:txBody>
          <a:bodyPr/>
          <a:lstStyle/>
          <a:p>
            <a:r>
              <a:rPr lang="en-US" dirty="0">
                <a:solidFill>
                  <a:srgbClr val="996600"/>
                </a:solidFill>
              </a:rPr>
              <a:t>Fiber Distributed Data Interface (FDDI)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996600"/>
                </a:solidFill>
              </a:rPr>
              <a:t>FDDI </a:t>
            </a:r>
            <a:r>
              <a:rPr lang="en-US" sz="2800" dirty="0"/>
              <a:t>uses a ring topology of multimode or single mode optical fiber transmission links </a:t>
            </a:r>
            <a:r>
              <a:rPr lang="en-US" sz="2800" dirty="0">
                <a:solidFill>
                  <a:srgbClr val="FF0000"/>
                </a:solidFill>
              </a:rPr>
              <a:t>operating at 100 Mbps to span up to 200 </a:t>
            </a:r>
            <a:r>
              <a:rPr lang="en-US" sz="2800" dirty="0" err="1">
                <a:solidFill>
                  <a:srgbClr val="FF0000"/>
                </a:solidFill>
              </a:rPr>
              <a:t>kms</a:t>
            </a:r>
            <a:r>
              <a:rPr lang="en-US" sz="2800" dirty="0">
                <a:solidFill>
                  <a:srgbClr val="FF0000"/>
                </a:solidFill>
              </a:rPr>
              <a:t> and permits up to 500 stations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996600"/>
                </a:solidFill>
              </a:rPr>
              <a:t>Employs </a:t>
            </a:r>
            <a:r>
              <a:rPr lang="en-US" sz="2800" i="1" dirty="0">
                <a:solidFill>
                  <a:srgbClr val="FF0000"/>
                </a:solidFill>
              </a:rPr>
              <a:t>dual counter</a:t>
            </a:r>
            <a:r>
              <a:rPr lang="en-US" sz="2800" i="1" dirty="0">
                <a:solidFill>
                  <a:srgbClr val="996600"/>
                </a:solidFill>
              </a:rPr>
              <a:t>-rotating </a:t>
            </a:r>
            <a:r>
              <a:rPr lang="en-US" sz="2800" i="1" dirty="0">
                <a:solidFill>
                  <a:srgbClr val="FF0000"/>
                </a:solidFill>
              </a:rPr>
              <a:t>rings</a:t>
            </a:r>
            <a:r>
              <a:rPr lang="en-US" sz="2800" i="1" dirty="0">
                <a:solidFill>
                  <a:srgbClr val="9966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16 and 48-bit addresses are allowed.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FDDI, </a:t>
            </a:r>
            <a:r>
              <a:rPr lang="en-US" sz="2800" dirty="0">
                <a:solidFill>
                  <a:srgbClr val="FF0000"/>
                </a:solidFill>
              </a:rPr>
              <a:t>token</a:t>
            </a:r>
            <a:r>
              <a:rPr lang="en-US" sz="2800" dirty="0"/>
              <a:t> is absorbed by station and released as </a:t>
            </a:r>
            <a:r>
              <a:rPr lang="en-US" sz="2800" dirty="0">
                <a:solidFill>
                  <a:srgbClr val="FF0000"/>
                </a:solidFill>
              </a:rPr>
              <a:t>soon as it completes the frame transmission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996600"/>
                </a:solidFill>
              </a:rPr>
              <a:t>{release after transmission}</a:t>
            </a:r>
            <a:r>
              <a:rPr lang="en-US" sz="2800" i="1" dirty="0"/>
              <a:t>.</a:t>
            </a:r>
            <a:endParaRPr lang="en-US" sz="2800" i="1" dirty="0">
              <a:solidFill>
                <a:srgbClr val="99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749B-56A6-464D-A447-4F9C503E0255}" type="slidenum">
              <a:rPr lang="en-US"/>
              <a:pPr/>
              <a:t>35</a:t>
            </a:fld>
            <a:endParaRPr lang="en-US"/>
          </a:p>
        </p:txBody>
      </p:sp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1512888" y="1763713"/>
            <a:ext cx="5491162" cy="40671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665288" y="1882775"/>
            <a:ext cx="5176837" cy="38084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1588" y="1412875"/>
            <a:ext cx="762000" cy="611188"/>
            <a:chOff x="3840" y="1279"/>
            <a:chExt cx="266" cy="310"/>
          </a:xfrm>
        </p:grpSpPr>
        <p:sp>
          <p:nvSpPr>
            <p:cNvPr id="12293" name="Freeform 5"/>
            <p:cNvSpPr>
              <a:spLocks/>
            </p:cNvSpPr>
            <p:nvPr/>
          </p:nvSpPr>
          <p:spPr bwMode="auto">
            <a:xfrm>
              <a:off x="3848" y="1548"/>
              <a:ext cx="206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9"/>
                </a:cxn>
                <a:cxn ang="0">
                  <a:pos x="0" y="19"/>
                </a:cxn>
              </a:cxnLst>
              <a:rect l="0" t="0" r="r" b="b"/>
              <a:pathLst>
                <a:path w="206" h="20">
                  <a:moveTo>
                    <a:pt x="0" y="19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19"/>
                  </a:lnTo>
                  <a:lnTo>
                    <a:pt x="0" y="19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3840" y="1453"/>
              <a:ext cx="220" cy="34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219" y="33"/>
                </a:cxn>
                <a:cxn ang="0">
                  <a:pos x="0" y="33"/>
                </a:cxn>
                <a:cxn ang="0">
                  <a:pos x="29" y="0"/>
                </a:cxn>
                <a:cxn ang="0">
                  <a:pos x="189" y="0"/>
                </a:cxn>
              </a:cxnLst>
              <a:rect l="0" t="0" r="r" b="b"/>
              <a:pathLst>
                <a:path w="220" h="34">
                  <a:moveTo>
                    <a:pt x="189" y="0"/>
                  </a:moveTo>
                  <a:lnTo>
                    <a:pt x="219" y="33"/>
                  </a:lnTo>
                  <a:lnTo>
                    <a:pt x="0" y="33"/>
                  </a:lnTo>
                  <a:lnTo>
                    <a:pt x="29" y="0"/>
                  </a:lnTo>
                  <a:lnTo>
                    <a:pt x="18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Freeform 7"/>
            <p:cNvSpPr>
              <a:spLocks/>
            </p:cNvSpPr>
            <p:nvPr/>
          </p:nvSpPr>
          <p:spPr bwMode="auto">
            <a:xfrm>
              <a:off x="3897" y="1449"/>
              <a:ext cx="104" cy="24"/>
            </a:xfrm>
            <a:custGeom>
              <a:avLst/>
              <a:gdLst/>
              <a:ahLst/>
              <a:cxnLst>
                <a:cxn ang="0">
                  <a:pos x="102" y="10"/>
                </a:cxn>
                <a:cxn ang="0">
                  <a:pos x="101" y="8"/>
                </a:cxn>
                <a:cxn ang="0">
                  <a:pos x="97" y="6"/>
                </a:cxn>
                <a:cxn ang="0">
                  <a:pos x="93" y="4"/>
                </a:cxn>
                <a:cxn ang="0">
                  <a:pos x="87" y="3"/>
                </a:cxn>
                <a:cxn ang="0">
                  <a:pos x="80" y="2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5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29" y="1"/>
                </a:cxn>
                <a:cxn ang="0">
                  <a:pos x="21" y="2"/>
                </a:cxn>
                <a:cxn ang="0">
                  <a:pos x="14" y="3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4" y="16"/>
                </a:cxn>
                <a:cxn ang="0">
                  <a:pos x="8" y="17"/>
                </a:cxn>
                <a:cxn ang="0">
                  <a:pos x="14" y="19"/>
                </a:cxn>
                <a:cxn ang="0">
                  <a:pos x="21" y="20"/>
                </a:cxn>
                <a:cxn ang="0">
                  <a:pos x="29" y="21"/>
                </a:cxn>
                <a:cxn ang="0">
                  <a:pos x="37" y="22"/>
                </a:cxn>
                <a:cxn ang="0">
                  <a:pos x="46" y="23"/>
                </a:cxn>
                <a:cxn ang="0">
                  <a:pos x="55" y="23"/>
                </a:cxn>
                <a:cxn ang="0">
                  <a:pos x="64" y="22"/>
                </a:cxn>
                <a:cxn ang="0">
                  <a:pos x="72" y="21"/>
                </a:cxn>
                <a:cxn ang="0">
                  <a:pos x="80" y="20"/>
                </a:cxn>
                <a:cxn ang="0">
                  <a:pos x="87" y="19"/>
                </a:cxn>
                <a:cxn ang="0">
                  <a:pos x="93" y="17"/>
                </a:cxn>
                <a:cxn ang="0">
                  <a:pos x="97" y="16"/>
                </a:cxn>
                <a:cxn ang="0">
                  <a:pos x="101" y="14"/>
                </a:cxn>
                <a:cxn ang="0">
                  <a:pos x="102" y="12"/>
                </a:cxn>
              </a:cxnLst>
              <a:rect l="0" t="0" r="r" b="b"/>
              <a:pathLst>
                <a:path w="104" h="24">
                  <a:moveTo>
                    <a:pt x="103" y="11"/>
                  </a:moveTo>
                  <a:lnTo>
                    <a:pt x="102" y="10"/>
                  </a:lnTo>
                  <a:lnTo>
                    <a:pt x="102" y="9"/>
                  </a:lnTo>
                  <a:lnTo>
                    <a:pt x="101" y="8"/>
                  </a:lnTo>
                  <a:lnTo>
                    <a:pt x="99" y="7"/>
                  </a:lnTo>
                  <a:lnTo>
                    <a:pt x="97" y="6"/>
                  </a:lnTo>
                  <a:lnTo>
                    <a:pt x="95" y="6"/>
                  </a:lnTo>
                  <a:lnTo>
                    <a:pt x="93" y="4"/>
                  </a:lnTo>
                  <a:lnTo>
                    <a:pt x="90" y="4"/>
                  </a:lnTo>
                  <a:lnTo>
                    <a:pt x="87" y="3"/>
                  </a:lnTo>
                  <a:lnTo>
                    <a:pt x="84" y="2"/>
                  </a:lnTo>
                  <a:lnTo>
                    <a:pt x="80" y="2"/>
                  </a:lnTo>
                  <a:lnTo>
                    <a:pt x="76" y="1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7" y="20"/>
                  </a:lnTo>
                  <a:lnTo>
                    <a:pt x="21" y="20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3" y="22"/>
                  </a:lnTo>
                  <a:lnTo>
                    <a:pt x="37" y="22"/>
                  </a:lnTo>
                  <a:lnTo>
                    <a:pt x="42" y="22"/>
                  </a:lnTo>
                  <a:lnTo>
                    <a:pt x="46" y="23"/>
                  </a:lnTo>
                  <a:lnTo>
                    <a:pt x="51" y="23"/>
                  </a:lnTo>
                  <a:lnTo>
                    <a:pt x="55" y="23"/>
                  </a:lnTo>
                  <a:lnTo>
                    <a:pt x="60" y="22"/>
                  </a:lnTo>
                  <a:lnTo>
                    <a:pt x="64" y="22"/>
                  </a:lnTo>
                  <a:lnTo>
                    <a:pt x="69" y="22"/>
                  </a:lnTo>
                  <a:lnTo>
                    <a:pt x="72" y="21"/>
                  </a:lnTo>
                  <a:lnTo>
                    <a:pt x="76" y="21"/>
                  </a:lnTo>
                  <a:lnTo>
                    <a:pt x="80" y="20"/>
                  </a:lnTo>
                  <a:lnTo>
                    <a:pt x="84" y="20"/>
                  </a:lnTo>
                  <a:lnTo>
                    <a:pt x="87" y="19"/>
                  </a:lnTo>
                  <a:lnTo>
                    <a:pt x="90" y="18"/>
                  </a:lnTo>
                  <a:lnTo>
                    <a:pt x="93" y="17"/>
                  </a:lnTo>
                  <a:lnTo>
                    <a:pt x="95" y="17"/>
                  </a:lnTo>
                  <a:lnTo>
                    <a:pt x="97" y="16"/>
                  </a:lnTo>
                  <a:lnTo>
                    <a:pt x="99" y="15"/>
                  </a:lnTo>
                  <a:lnTo>
                    <a:pt x="101" y="14"/>
                  </a:lnTo>
                  <a:lnTo>
                    <a:pt x="102" y="13"/>
                  </a:lnTo>
                  <a:lnTo>
                    <a:pt x="102" y="12"/>
                  </a:lnTo>
                  <a:lnTo>
                    <a:pt x="103" y="11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8"/>
            <p:cNvSpPr>
              <a:spLocks/>
            </p:cNvSpPr>
            <p:nvPr/>
          </p:nvSpPr>
          <p:spPr bwMode="auto">
            <a:xfrm>
              <a:off x="3897" y="1461"/>
              <a:ext cx="104" cy="17"/>
            </a:xfrm>
            <a:custGeom>
              <a:avLst/>
              <a:gdLst/>
              <a:ahLst/>
              <a:cxnLst>
                <a:cxn ang="0">
                  <a:pos x="102" y="6"/>
                </a:cxn>
                <a:cxn ang="0">
                  <a:pos x="101" y="8"/>
                </a:cxn>
                <a:cxn ang="0">
                  <a:pos x="97" y="10"/>
                </a:cxn>
                <a:cxn ang="0">
                  <a:pos x="93" y="11"/>
                </a:cxn>
                <a:cxn ang="0">
                  <a:pos x="87" y="12"/>
                </a:cxn>
                <a:cxn ang="0">
                  <a:pos x="80" y="14"/>
                </a:cxn>
                <a:cxn ang="0">
                  <a:pos x="72" y="14"/>
                </a:cxn>
                <a:cxn ang="0">
                  <a:pos x="64" y="15"/>
                </a:cxn>
                <a:cxn ang="0">
                  <a:pos x="55" y="16"/>
                </a:cxn>
                <a:cxn ang="0">
                  <a:pos x="46" y="16"/>
                </a:cxn>
                <a:cxn ang="0">
                  <a:pos x="37" y="15"/>
                </a:cxn>
                <a:cxn ang="0">
                  <a:pos x="29" y="14"/>
                </a:cxn>
                <a:cxn ang="0">
                  <a:pos x="21" y="14"/>
                </a:cxn>
                <a:cxn ang="0">
                  <a:pos x="14" y="12"/>
                </a:cxn>
                <a:cxn ang="0">
                  <a:pos x="8" y="11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17" y="8"/>
                </a:cxn>
                <a:cxn ang="0">
                  <a:pos x="25" y="9"/>
                </a:cxn>
                <a:cxn ang="0">
                  <a:pos x="33" y="10"/>
                </a:cxn>
                <a:cxn ang="0">
                  <a:pos x="42" y="10"/>
                </a:cxn>
                <a:cxn ang="0">
                  <a:pos x="51" y="10"/>
                </a:cxn>
                <a:cxn ang="0">
                  <a:pos x="60" y="10"/>
                </a:cxn>
                <a:cxn ang="0">
                  <a:pos x="69" y="10"/>
                </a:cxn>
                <a:cxn ang="0">
                  <a:pos x="76" y="9"/>
                </a:cxn>
                <a:cxn ang="0">
                  <a:pos x="84" y="8"/>
                </a:cxn>
                <a:cxn ang="0">
                  <a:pos x="90" y="6"/>
                </a:cxn>
                <a:cxn ang="0">
                  <a:pos x="95" y="5"/>
                </a:cxn>
                <a:cxn ang="0">
                  <a:pos x="99" y="4"/>
                </a:cxn>
                <a:cxn ang="0">
                  <a:pos x="102" y="2"/>
                </a:cxn>
                <a:cxn ang="0">
                  <a:pos x="103" y="0"/>
                </a:cxn>
              </a:cxnLst>
              <a:rect l="0" t="0" r="r" b="b"/>
              <a:pathLst>
                <a:path w="104" h="17">
                  <a:moveTo>
                    <a:pt x="103" y="5"/>
                  </a:moveTo>
                  <a:lnTo>
                    <a:pt x="102" y="6"/>
                  </a:lnTo>
                  <a:lnTo>
                    <a:pt x="102" y="7"/>
                  </a:lnTo>
                  <a:lnTo>
                    <a:pt x="101" y="8"/>
                  </a:lnTo>
                  <a:lnTo>
                    <a:pt x="99" y="8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1"/>
                  </a:lnTo>
                  <a:lnTo>
                    <a:pt x="90" y="12"/>
                  </a:lnTo>
                  <a:lnTo>
                    <a:pt x="87" y="12"/>
                  </a:lnTo>
                  <a:lnTo>
                    <a:pt x="84" y="13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4"/>
                  </a:lnTo>
                  <a:lnTo>
                    <a:pt x="69" y="15"/>
                  </a:lnTo>
                  <a:lnTo>
                    <a:pt x="64" y="15"/>
                  </a:lnTo>
                  <a:lnTo>
                    <a:pt x="60" y="16"/>
                  </a:lnTo>
                  <a:lnTo>
                    <a:pt x="55" y="16"/>
                  </a:lnTo>
                  <a:lnTo>
                    <a:pt x="51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7" y="15"/>
                  </a:lnTo>
                  <a:lnTo>
                    <a:pt x="33" y="15"/>
                  </a:lnTo>
                  <a:lnTo>
                    <a:pt x="29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4" y="7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5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7" y="10"/>
                  </a:lnTo>
                  <a:lnTo>
                    <a:pt x="42" y="10"/>
                  </a:lnTo>
                  <a:lnTo>
                    <a:pt x="46" y="10"/>
                  </a:lnTo>
                  <a:lnTo>
                    <a:pt x="51" y="10"/>
                  </a:lnTo>
                  <a:lnTo>
                    <a:pt x="55" y="10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9" y="10"/>
                  </a:lnTo>
                  <a:lnTo>
                    <a:pt x="72" y="10"/>
                  </a:lnTo>
                  <a:lnTo>
                    <a:pt x="76" y="9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7" y="7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5" y="5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2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03" y="5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3840" y="1486"/>
              <a:ext cx="220" cy="77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19" y="76"/>
                </a:cxn>
                <a:cxn ang="0">
                  <a:pos x="219" y="0"/>
                </a:cxn>
                <a:cxn ang="0">
                  <a:pos x="0" y="0"/>
                </a:cxn>
                <a:cxn ang="0">
                  <a:pos x="0" y="76"/>
                </a:cxn>
              </a:cxnLst>
              <a:rect l="0" t="0" r="r" b="b"/>
              <a:pathLst>
                <a:path w="220" h="77">
                  <a:moveTo>
                    <a:pt x="0" y="76"/>
                  </a:moveTo>
                  <a:lnTo>
                    <a:pt x="219" y="76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76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auto">
            <a:xfrm>
              <a:off x="3875" y="1449"/>
              <a:ext cx="69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68" y="0"/>
                </a:cxn>
                <a:cxn ang="0">
                  <a:pos x="68" y="16"/>
                </a:cxn>
                <a:cxn ang="0">
                  <a:pos x="0" y="16"/>
                </a:cxn>
              </a:cxnLst>
              <a:rect l="0" t="0" r="r" b="b"/>
              <a:pathLst>
                <a:path w="69" h="17">
                  <a:moveTo>
                    <a:pt x="0" y="16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1"/>
            <p:cNvSpPr>
              <a:spLocks/>
            </p:cNvSpPr>
            <p:nvPr/>
          </p:nvSpPr>
          <p:spPr bwMode="auto">
            <a:xfrm>
              <a:off x="3931" y="1450"/>
              <a:ext cx="94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93" y="0"/>
                </a:cxn>
                <a:cxn ang="0">
                  <a:pos x="93" y="16"/>
                </a:cxn>
                <a:cxn ang="0">
                  <a:pos x="0" y="16"/>
                </a:cxn>
              </a:cxnLst>
              <a:rect l="0" t="0" r="r" b="b"/>
              <a:pathLst>
                <a:path w="94" h="17">
                  <a:moveTo>
                    <a:pt x="0" y="16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3877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3"/>
            <p:cNvSpPr>
              <a:spLocks/>
            </p:cNvSpPr>
            <p:nvPr/>
          </p:nvSpPr>
          <p:spPr bwMode="auto">
            <a:xfrm>
              <a:off x="388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Freeform 14"/>
            <p:cNvSpPr>
              <a:spLocks/>
            </p:cNvSpPr>
            <p:nvPr/>
          </p:nvSpPr>
          <p:spPr bwMode="auto">
            <a:xfrm>
              <a:off x="388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388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Freeform 16"/>
            <p:cNvSpPr>
              <a:spLocks/>
            </p:cNvSpPr>
            <p:nvPr/>
          </p:nvSpPr>
          <p:spPr bwMode="auto">
            <a:xfrm>
              <a:off x="388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Freeform 17"/>
            <p:cNvSpPr>
              <a:spLocks/>
            </p:cNvSpPr>
            <p:nvPr/>
          </p:nvSpPr>
          <p:spPr bwMode="auto">
            <a:xfrm>
              <a:off x="389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389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19"/>
            <p:cNvSpPr>
              <a:spLocks/>
            </p:cNvSpPr>
            <p:nvPr/>
          </p:nvSpPr>
          <p:spPr bwMode="auto">
            <a:xfrm>
              <a:off x="3894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389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90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22"/>
            <p:cNvSpPr>
              <a:spLocks/>
            </p:cNvSpPr>
            <p:nvPr/>
          </p:nvSpPr>
          <p:spPr bwMode="auto">
            <a:xfrm>
              <a:off x="390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Freeform 23"/>
            <p:cNvSpPr>
              <a:spLocks/>
            </p:cNvSpPr>
            <p:nvPr/>
          </p:nvSpPr>
          <p:spPr bwMode="auto">
            <a:xfrm>
              <a:off x="390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390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Freeform 25"/>
            <p:cNvSpPr>
              <a:spLocks/>
            </p:cNvSpPr>
            <p:nvPr/>
          </p:nvSpPr>
          <p:spPr bwMode="auto">
            <a:xfrm>
              <a:off x="391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auto">
            <a:xfrm>
              <a:off x="391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3916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Freeform 28"/>
            <p:cNvSpPr>
              <a:spLocks/>
            </p:cNvSpPr>
            <p:nvPr/>
          </p:nvSpPr>
          <p:spPr bwMode="auto">
            <a:xfrm>
              <a:off x="391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Freeform 29"/>
            <p:cNvSpPr>
              <a:spLocks/>
            </p:cNvSpPr>
            <p:nvPr/>
          </p:nvSpPr>
          <p:spPr bwMode="auto">
            <a:xfrm>
              <a:off x="3921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392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Freeform 31"/>
            <p:cNvSpPr>
              <a:spLocks/>
            </p:cNvSpPr>
            <p:nvPr/>
          </p:nvSpPr>
          <p:spPr bwMode="auto">
            <a:xfrm>
              <a:off x="392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3855" y="1279"/>
              <a:ext cx="187" cy="174"/>
            </a:xfrm>
            <a:custGeom>
              <a:avLst/>
              <a:gdLst/>
              <a:ahLst/>
              <a:cxnLst>
                <a:cxn ang="0">
                  <a:pos x="180" y="173"/>
                </a:cxn>
                <a:cxn ang="0">
                  <a:pos x="180" y="173"/>
                </a:cxn>
                <a:cxn ang="0">
                  <a:pos x="180" y="172"/>
                </a:cxn>
                <a:cxn ang="0">
                  <a:pos x="182" y="172"/>
                </a:cxn>
                <a:cxn ang="0">
                  <a:pos x="182" y="172"/>
                </a:cxn>
                <a:cxn ang="0">
                  <a:pos x="183" y="171"/>
                </a:cxn>
                <a:cxn ang="0">
                  <a:pos x="183" y="171"/>
                </a:cxn>
                <a:cxn ang="0">
                  <a:pos x="184" y="171"/>
                </a:cxn>
                <a:cxn ang="0">
                  <a:pos x="184" y="170"/>
                </a:cxn>
                <a:cxn ang="0">
                  <a:pos x="184" y="170"/>
                </a:cxn>
                <a:cxn ang="0">
                  <a:pos x="184" y="169"/>
                </a:cxn>
                <a:cxn ang="0">
                  <a:pos x="185" y="169"/>
                </a:cxn>
                <a:cxn ang="0">
                  <a:pos x="185" y="168"/>
                </a:cxn>
                <a:cxn ang="0">
                  <a:pos x="186" y="167"/>
                </a:cxn>
                <a:cxn ang="0">
                  <a:pos x="186" y="167"/>
                </a:cxn>
                <a:cxn ang="0">
                  <a:pos x="186" y="6"/>
                </a:cxn>
                <a:cxn ang="0">
                  <a:pos x="186" y="5"/>
                </a:cxn>
                <a:cxn ang="0">
                  <a:pos x="186" y="5"/>
                </a:cxn>
                <a:cxn ang="0">
                  <a:pos x="185" y="5"/>
                </a:cxn>
                <a:cxn ang="0">
                  <a:pos x="185" y="3"/>
                </a:cxn>
                <a:cxn ang="0">
                  <a:pos x="184" y="3"/>
                </a:cxn>
                <a:cxn ang="0">
                  <a:pos x="184" y="2"/>
                </a:cxn>
                <a:cxn ang="0">
                  <a:pos x="184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2" y="1"/>
                </a:cxn>
                <a:cxn ang="0">
                  <a:pos x="182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9"/>
                </a:cxn>
                <a:cxn ang="0">
                  <a:pos x="0" y="169"/>
                </a:cxn>
                <a:cxn ang="0">
                  <a:pos x="0" y="170"/>
                </a:cxn>
                <a:cxn ang="0">
                  <a:pos x="1" y="170"/>
                </a:cxn>
                <a:cxn ang="0">
                  <a:pos x="1" y="171"/>
                </a:cxn>
                <a:cxn ang="0">
                  <a:pos x="1" y="171"/>
                </a:cxn>
                <a:cxn ang="0">
                  <a:pos x="2" y="171"/>
                </a:cxn>
                <a:cxn ang="0">
                  <a:pos x="2" y="172"/>
                </a:cxn>
                <a:cxn ang="0">
                  <a:pos x="2" y="172"/>
                </a:cxn>
                <a:cxn ang="0">
                  <a:pos x="3" y="172"/>
                </a:cxn>
                <a:cxn ang="0">
                  <a:pos x="3" y="172"/>
                </a:cxn>
                <a:cxn ang="0">
                  <a:pos x="4" y="173"/>
                </a:cxn>
                <a:cxn ang="0">
                  <a:pos x="5" y="173"/>
                </a:cxn>
                <a:cxn ang="0">
                  <a:pos x="180" y="173"/>
                </a:cxn>
              </a:cxnLst>
              <a:rect l="0" t="0" r="r" b="b"/>
              <a:pathLst>
                <a:path w="187" h="174">
                  <a:moveTo>
                    <a:pt x="180" y="173"/>
                  </a:moveTo>
                  <a:lnTo>
                    <a:pt x="180" y="173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2" y="172"/>
                  </a:lnTo>
                  <a:lnTo>
                    <a:pt x="183" y="171"/>
                  </a:lnTo>
                  <a:lnTo>
                    <a:pt x="183" y="171"/>
                  </a:lnTo>
                  <a:lnTo>
                    <a:pt x="184" y="171"/>
                  </a:lnTo>
                  <a:lnTo>
                    <a:pt x="184" y="170"/>
                  </a:lnTo>
                  <a:lnTo>
                    <a:pt x="184" y="170"/>
                  </a:lnTo>
                  <a:lnTo>
                    <a:pt x="184" y="169"/>
                  </a:lnTo>
                  <a:lnTo>
                    <a:pt x="185" y="169"/>
                  </a:lnTo>
                  <a:lnTo>
                    <a:pt x="185" y="168"/>
                  </a:lnTo>
                  <a:lnTo>
                    <a:pt x="186" y="167"/>
                  </a:lnTo>
                  <a:lnTo>
                    <a:pt x="186" y="167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6" y="5"/>
                  </a:lnTo>
                  <a:lnTo>
                    <a:pt x="185" y="5"/>
                  </a:lnTo>
                  <a:lnTo>
                    <a:pt x="185" y="3"/>
                  </a:lnTo>
                  <a:lnTo>
                    <a:pt x="184" y="3"/>
                  </a:lnTo>
                  <a:lnTo>
                    <a:pt x="184" y="2"/>
                  </a:lnTo>
                  <a:lnTo>
                    <a:pt x="184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2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70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3" y="172"/>
                  </a:lnTo>
                  <a:lnTo>
                    <a:pt x="3" y="172"/>
                  </a:lnTo>
                  <a:lnTo>
                    <a:pt x="4" y="173"/>
                  </a:lnTo>
                  <a:lnTo>
                    <a:pt x="5" y="173"/>
                  </a:lnTo>
                  <a:lnTo>
                    <a:pt x="180" y="17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>
              <a:off x="3855" y="1281"/>
              <a:ext cx="186" cy="172"/>
            </a:xfrm>
            <a:custGeom>
              <a:avLst/>
              <a:gdLst/>
              <a:ahLst/>
              <a:cxnLst>
                <a:cxn ang="0">
                  <a:pos x="185" y="165"/>
                </a:cxn>
                <a:cxn ang="0">
                  <a:pos x="185" y="166"/>
                </a:cxn>
                <a:cxn ang="0">
                  <a:pos x="185" y="167"/>
                </a:cxn>
                <a:cxn ang="0">
                  <a:pos x="184" y="167"/>
                </a:cxn>
                <a:cxn ang="0">
                  <a:pos x="184" y="168"/>
                </a:cxn>
                <a:cxn ang="0">
                  <a:pos x="183" y="169"/>
                </a:cxn>
                <a:cxn ang="0">
                  <a:pos x="183" y="169"/>
                </a:cxn>
                <a:cxn ang="0">
                  <a:pos x="182" y="170"/>
                </a:cxn>
                <a:cxn ang="0">
                  <a:pos x="182" y="170"/>
                </a:cxn>
                <a:cxn ang="0">
                  <a:pos x="181" y="170"/>
                </a:cxn>
                <a:cxn ang="0">
                  <a:pos x="181" y="171"/>
                </a:cxn>
                <a:cxn ang="0">
                  <a:pos x="180" y="171"/>
                </a:cxn>
                <a:cxn ang="0">
                  <a:pos x="179" y="171"/>
                </a:cxn>
                <a:cxn ang="0">
                  <a:pos x="4" y="171"/>
                </a:cxn>
                <a:cxn ang="0">
                  <a:pos x="3" y="171"/>
                </a:cxn>
                <a:cxn ang="0">
                  <a:pos x="3" y="171"/>
                </a:cxn>
                <a:cxn ang="0">
                  <a:pos x="3" y="170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168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79" y="0"/>
                </a:cxn>
                <a:cxn ang="0">
                  <a:pos x="18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2" y="0"/>
                </a:cxn>
                <a:cxn ang="0">
                  <a:pos x="182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3" y="2"/>
                </a:cxn>
                <a:cxn ang="0">
                  <a:pos x="184" y="2"/>
                </a:cxn>
                <a:cxn ang="0">
                  <a:pos x="184" y="3"/>
                </a:cxn>
                <a:cxn ang="0">
                  <a:pos x="185" y="3"/>
                </a:cxn>
                <a:cxn ang="0">
                  <a:pos x="185" y="4"/>
                </a:cxn>
                <a:cxn ang="0">
                  <a:pos x="185" y="5"/>
                </a:cxn>
                <a:cxn ang="0">
                  <a:pos x="185" y="165"/>
                </a:cxn>
              </a:cxnLst>
              <a:rect l="0" t="0" r="r" b="b"/>
              <a:pathLst>
                <a:path w="186" h="172">
                  <a:moveTo>
                    <a:pt x="185" y="165"/>
                  </a:moveTo>
                  <a:lnTo>
                    <a:pt x="185" y="166"/>
                  </a:lnTo>
                  <a:lnTo>
                    <a:pt x="185" y="167"/>
                  </a:lnTo>
                  <a:lnTo>
                    <a:pt x="184" y="167"/>
                  </a:lnTo>
                  <a:lnTo>
                    <a:pt x="184" y="168"/>
                  </a:lnTo>
                  <a:lnTo>
                    <a:pt x="183" y="169"/>
                  </a:lnTo>
                  <a:lnTo>
                    <a:pt x="183" y="169"/>
                  </a:lnTo>
                  <a:lnTo>
                    <a:pt x="182" y="170"/>
                  </a:lnTo>
                  <a:lnTo>
                    <a:pt x="182" y="170"/>
                  </a:lnTo>
                  <a:lnTo>
                    <a:pt x="181" y="170"/>
                  </a:lnTo>
                  <a:lnTo>
                    <a:pt x="181" y="171"/>
                  </a:lnTo>
                  <a:lnTo>
                    <a:pt x="180" y="171"/>
                  </a:lnTo>
                  <a:lnTo>
                    <a:pt x="179" y="171"/>
                  </a:lnTo>
                  <a:lnTo>
                    <a:pt x="4" y="171"/>
                  </a:lnTo>
                  <a:lnTo>
                    <a:pt x="3" y="171"/>
                  </a:lnTo>
                  <a:lnTo>
                    <a:pt x="3" y="171"/>
                  </a:lnTo>
                  <a:lnTo>
                    <a:pt x="3" y="170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69"/>
                  </a:lnTo>
                  <a:lnTo>
                    <a:pt x="0" y="1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3" y="2"/>
                  </a:lnTo>
                  <a:lnTo>
                    <a:pt x="184" y="2"/>
                  </a:lnTo>
                  <a:lnTo>
                    <a:pt x="184" y="3"/>
                  </a:lnTo>
                  <a:lnTo>
                    <a:pt x="185" y="3"/>
                  </a:lnTo>
                  <a:lnTo>
                    <a:pt x="185" y="4"/>
                  </a:lnTo>
                  <a:lnTo>
                    <a:pt x="185" y="5"/>
                  </a:lnTo>
                  <a:lnTo>
                    <a:pt x="185" y="165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auto">
            <a:xfrm>
              <a:off x="3857" y="1281"/>
              <a:ext cx="181" cy="171"/>
            </a:xfrm>
            <a:custGeom>
              <a:avLst/>
              <a:gdLst/>
              <a:ahLst/>
              <a:cxnLst>
                <a:cxn ang="0">
                  <a:pos x="180" y="3"/>
                </a:cxn>
                <a:cxn ang="0">
                  <a:pos x="180" y="3"/>
                </a:cxn>
                <a:cxn ang="0">
                  <a:pos x="180" y="2"/>
                </a:cxn>
                <a:cxn ang="0">
                  <a:pos x="179" y="2"/>
                </a:cxn>
                <a:cxn ang="0">
                  <a:pos x="179" y="1"/>
                </a:cxn>
                <a:cxn ang="0">
                  <a:pos x="178" y="1"/>
                </a:cxn>
                <a:cxn ang="0">
                  <a:pos x="178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1" y="168"/>
                </a:cxn>
                <a:cxn ang="0">
                  <a:pos x="1" y="169"/>
                </a:cxn>
                <a:cxn ang="0">
                  <a:pos x="2" y="169"/>
                </a:cxn>
                <a:cxn ang="0">
                  <a:pos x="2" y="169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176" y="170"/>
                </a:cxn>
                <a:cxn ang="0">
                  <a:pos x="176" y="169"/>
                </a:cxn>
                <a:cxn ang="0">
                  <a:pos x="177" y="169"/>
                </a:cxn>
                <a:cxn ang="0">
                  <a:pos x="177" y="169"/>
                </a:cxn>
                <a:cxn ang="0">
                  <a:pos x="178" y="169"/>
                </a:cxn>
                <a:cxn ang="0">
                  <a:pos x="178" y="168"/>
                </a:cxn>
                <a:cxn ang="0">
                  <a:pos x="178" y="168"/>
                </a:cxn>
                <a:cxn ang="0">
                  <a:pos x="179" y="168"/>
                </a:cxn>
                <a:cxn ang="0">
                  <a:pos x="179" y="167"/>
                </a:cxn>
                <a:cxn ang="0">
                  <a:pos x="180" y="166"/>
                </a:cxn>
                <a:cxn ang="0">
                  <a:pos x="180" y="166"/>
                </a:cxn>
                <a:cxn ang="0">
                  <a:pos x="180" y="3"/>
                </a:cxn>
              </a:cxnLst>
              <a:rect l="0" t="0" r="r" b="b"/>
              <a:pathLst>
                <a:path w="181" h="171">
                  <a:moveTo>
                    <a:pt x="180" y="3"/>
                  </a:moveTo>
                  <a:lnTo>
                    <a:pt x="180" y="3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9" y="1"/>
                  </a:lnTo>
                  <a:lnTo>
                    <a:pt x="178" y="1"/>
                  </a:lnTo>
                  <a:lnTo>
                    <a:pt x="178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68"/>
                  </a:lnTo>
                  <a:lnTo>
                    <a:pt x="1" y="169"/>
                  </a:lnTo>
                  <a:lnTo>
                    <a:pt x="2" y="169"/>
                  </a:lnTo>
                  <a:lnTo>
                    <a:pt x="2" y="169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176" y="170"/>
                  </a:lnTo>
                  <a:lnTo>
                    <a:pt x="176" y="169"/>
                  </a:lnTo>
                  <a:lnTo>
                    <a:pt x="177" y="169"/>
                  </a:lnTo>
                  <a:lnTo>
                    <a:pt x="177" y="169"/>
                  </a:lnTo>
                  <a:lnTo>
                    <a:pt x="178" y="169"/>
                  </a:lnTo>
                  <a:lnTo>
                    <a:pt x="178" y="168"/>
                  </a:lnTo>
                  <a:lnTo>
                    <a:pt x="178" y="168"/>
                  </a:lnTo>
                  <a:lnTo>
                    <a:pt x="179" y="168"/>
                  </a:lnTo>
                  <a:lnTo>
                    <a:pt x="179" y="167"/>
                  </a:lnTo>
                  <a:lnTo>
                    <a:pt x="180" y="166"/>
                  </a:lnTo>
                  <a:lnTo>
                    <a:pt x="180" y="166"/>
                  </a:lnTo>
                  <a:lnTo>
                    <a:pt x="180" y="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Freeform 35"/>
            <p:cNvSpPr>
              <a:spLocks/>
            </p:cNvSpPr>
            <p:nvPr/>
          </p:nvSpPr>
          <p:spPr bwMode="auto">
            <a:xfrm>
              <a:off x="3858" y="1282"/>
              <a:ext cx="180" cy="168"/>
            </a:xfrm>
            <a:custGeom>
              <a:avLst/>
              <a:gdLst/>
              <a:ahLst/>
              <a:cxnLst>
                <a:cxn ang="0">
                  <a:pos x="179" y="163"/>
                </a:cxn>
                <a:cxn ang="0">
                  <a:pos x="179" y="164"/>
                </a:cxn>
                <a:cxn ang="0">
                  <a:pos x="178" y="165"/>
                </a:cxn>
                <a:cxn ang="0">
                  <a:pos x="178" y="165"/>
                </a:cxn>
                <a:cxn ang="0">
                  <a:pos x="177" y="166"/>
                </a:cxn>
                <a:cxn ang="0">
                  <a:pos x="177" y="166"/>
                </a:cxn>
                <a:cxn ang="0">
                  <a:pos x="176" y="167"/>
                </a:cxn>
                <a:cxn ang="0">
                  <a:pos x="176" y="167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1" y="167"/>
                </a:cxn>
                <a:cxn ang="0">
                  <a:pos x="1" y="166"/>
                </a:cxn>
                <a:cxn ang="0">
                  <a:pos x="1" y="166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4"/>
                </a:cxn>
                <a:cxn ang="0">
                  <a:pos x="0" y="16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1"/>
                </a:cxn>
                <a:cxn ang="0">
                  <a:pos x="178" y="1"/>
                </a:cxn>
                <a:cxn ang="0">
                  <a:pos x="178" y="1"/>
                </a:cxn>
                <a:cxn ang="0">
                  <a:pos x="179" y="2"/>
                </a:cxn>
                <a:cxn ang="0">
                  <a:pos x="179" y="3"/>
                </a:cxn>
                <a:cxn ang="0">
                  <a:pos x="179" y="163"/>
                </a:cxn>
              </a:cxnLst>
              <a:rect l="0" t="0" r="r" b="b"/>
              <a:pathLst>
                <a:path w="180" h="168">
                  <a:moveTo>
                    <a:pt x="179" y="163"/>
                  </a:moveTo>
                  <a:lnTo>
                    <a:pt x="179" y="164"/>
                  </a:lnTo>
                  <a:lnTo>
                    <a:pt x="178" y="165"/>
                  </a:lnTo>
                  <a:lnTo>
                    <a:pt x="178" y="165"/>
                  </a:lnTo>
                  <a:lnTo>
                    <a:pt x="177" y="166"/>
                  </a:lnTo>
                  <a:lnTo>
                    <a:pt x="177" y="166"/>
                  </a:lnTo>
                  <a:lnTo>
                    <a:pt x="176" y="167"/>
                  </a:lnTo>
                  <a:lnTo>
                    <a:pt x="176" y="167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1" y="167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4"/>
                  </a:lnTo>
                  <a:lnTo>
                    <a:pt x="0" y="16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1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79" y="2"/>
                  </a:lnTo>
                  <a:lnTo>
                    <a:pt x="179" y="3"/>
                  </a:lnTo>
                  <a:lnTo>
                    <a:pt x="179" y="163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Freeform 36"/>
            <p:cNvSpPr>
              <a:spLocks/>
            </p:cNvSpPr>
            <p:nvPr/>
          </p:nvSpPr>
          <p:spPr bwMode="auto">
            <a:xfrm>
              <a:off x="3877" y="1304"/>
              <a:ext cx="142" cy="12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35" y="0"/>
                </a:cxn>
                <a:cxn ang="0">
                  <a:pos x="136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8" y="0"/>
                </a:cxn>
                <a:cxn ang="0">
                  <a:pos x="138" y="1"/>
                </a:cxn>
                <a:cxn ang="0">
                  <a:pos x="139" y="1"/>
                </a:cxn>
                <a:cxn ang="0">
                  <a:pos x="139" y="1"/>
                </a:cxn>
                <a:cxn ang="0">
                  <a:pos x="140" y="2"/>
                </a:cxn>
                <a:cxn ang="0">
                  <a:pos x="140" y="3"/>
                </a:cxn>
                <a:cxn ang="0">
                  <a:pos x="141" y="3"/>
                </a:cxn>
                <a:cxn ang="0">
                  <a:pos x="141" y="4"/>
                </a:cxn>
                <a:cxn ang="0">
                  <a:pos x="141" y="5"/>
                </a:cxn>
                <a:cxn ang="0">
                  <a:pos x="141" y="117"/>
                </a:cxn>
                <a:cxn ang="0">
                  <a:pos x="141" y="119"/>
                </a:cxn>
                <a:cxn ang="0">
                  <a:pos x="140" y="119"/>
                </a:cxn>
                <a:cxn ang="0">
                  <a:pos x="140" y="120"/>
                </a:cxn>
                <a:cxn ang="0">
                  <a:pos x="139" y="121"/>
                </a:cxn>
                <a:cxn ang="0">
                  <a:pos x="139" y="121"/>
                </a:cxn>
                <a:cxn ang="0">
                  <a:pos x="138" y="122"/>
                </a:cxn>
                <a:cxn ang="0">
                  <a:pos x="138" y="122"/>
                </a:cxn>
                <a:cxn ang="0">
                  <a:pos x="137" y="122"/>
                </a:cxn>
                <a:cxn ang="0">
                  <a:pos x="137" y="123"/>
                </a:cxn>
                <a:cxn ang="0">
                  <a:pos x="136" y="123"/>
                </a:cxn>
                <a:cxn ang="0">
                  <a:pos x="135" y="123"/>
                </a:cxn>
                <a:cxn ang="0">
                  <a:pos x="4" y="123"/>
                </a:cxn>
                <a:cxn ang="0">
                  <a:pos x="3" y="123"/>
                </a:cxn>
                <a:cxn ang="0">
                  <a:pos x="3" y="123"/>
                </a:cxn>
                <a:cxn ang="0">
                  <a:pos x="2" y="122"/>
                </a:cxn>
                <a:cxn ang="0">
                  <a:pos x="2" y="122"/>
                </a:cxn>
                <a:cxn ang="0">
                  <a:pos x="1" y="122"/>
                </a:cxn>
                <a:cxn ang="0">
                  <a:pos x="1" y="121"/>
                </a:cxn>
                <a:cxn ang="0">
                  <a:pos x="0" y="121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1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</a:cxnLst>
              <a:rect l="0" t="0" r="r" b="b"/>
              <a:pathLst>
                <a:path w="142" h="12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1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0" y="2"/>
                  </a:lnTo>
                  <a:lnTo>
                    <a:pt x="140" y="3"/>
                  </a:lnTo>
                  <a:lnTo>
                    <a:pt x="141" y="3"/>
                  </a:lnTo>
                  <a:lnTo>
                    <a:pt x="141" y="4"/>
                  </a:lnTo>
                  <a:lnTo>
                    <a:pt x="141" y="5"/>
                  </a:lnTo>
                  <a:lnTo>
                    <a:pt x="141" y="117"/>
                  </a:lnTo>
                  <a:lnTo>
                    <a:pt x="141" y="119"/>
                  </a:lnTo>
                  <a:lnTo>
                    <a:pt x="140" y="119"/>
                  </a:lnTo>
                  <a:lnTo>
                    <a:pt x="140" y="120"/>
                  </a:lnTo>
                  <a:lnTo>
                    <a:pt x="139" y="121"/>
                  </a:lnTo>
                  <a:lnTo>
                    <a:pt x="139" y="121"/>
                  </a:lnTo>
                  <a:lnTo>
                    <a:pt x="138" y="122"/>
                  </a:lnTo>
                  <a:lnTo>
                    <a:pt x="138" y="122"/>
                  </a:lnTo>
                  <a:lnTo>
                    <a:pt x="137" y="122"/>
                  </a:lnTo>
                  <a:lnTo>
                    <a:pt x="137" y="123"/>
                  </a:lnTo>
                  <a:lnTo>
                    <a:pt x="136" y="123"/>
                  </a:lnTo>
                  <a:lnTo>
                    <a:pt x="135" y="123"/>
                  </a:lnTo>
                  <a:lnTo>
                    <a:pt x="4" y="123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2" y="122"/>
                  </a:lnTo>
                  <a:lnTo>
                    <a:pt x="2" y="122"/>
                  </a:lnTo>
                  <a:lnTo>
                    <a:pt x="1" y="122"/>
                  </a:lnTo>
                  <a:lnTo>
                    <a:pt x="1" y="121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</a:path>
              </a:pathLst>
            </a:custGeom>
            <a:gradFill rotWithShape="0">
              <a:gsLst>
                <a:gs pos="0">
                  <a:srgbClr val="618FFD">
                    <a:gamma/>
                    <a:shade val="29804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Freeform 37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1" y="3"/>
                </a:cxn>
                <a:cxn ang="0">
                  <a:pos x="151" y="2"/>
                </a:cxn>
                <a:cxn ang="0">
                  <a:pos x="150" y="2"/>
                </a:cxn>
                <a:cxn ang="0">
                  <a:pos x="150" y="2"/>
                </a:cxn>
                <a:cxn ang="0">
                  <a:pos x="150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6" y="16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8" y="12"/>
                </a:cxn>
                <a:cxn ang="0">
                  <a:pos x="9" y="12"/>
                </a:cxn>
                <a:cxn ang="0">
                  <a:pos x="10" y="12"/>
                </a:cxn>
                <a:cxn ang="0">
                  <a:pos x="140" y="12"/>
                </a:cxn>
                <a:cxn ang="0">
                  <a:pos x="141" y="12"/>
                </a:cxn>
                <a:cxn ang="0">
                  <a:pos x="142" y="12"/>
                </a:cxn>
                <a:cxn ang="0">
                  <a:pos x="142" y="13"/>
                </a:cxn>
                <a:cxn ang="0">
                  <a:pos x="143" y="13"/>
                </a:cxn>
                <a:cxn ang="0">
                  <a:pos x="143" y="14"/>
                </a:cxn>
                <a:cxn ang="0">
                  <a:pos x="143" y="14"/>
                </a:cxn>
                <a:cxn ang="0">
                  <a:pos x="144" y="14"/>
                </a:cxn>
                <a:cxn ang="0">
                  <a:pos x="152" y="4"/>
                </a:cxn>
              </a:cxnLst>
              <a:rect l="0" t="0" r="r" b="b"/>
              <a:pathLst>
                <a:path w="153" h="17">
                  <a:moveTo>
                    <a:pt x="152" y="4"/>
                  </a:moveTo>
                  <a:lnTo>
                    <a:pt x="151" y="3"/>
                  </a:lnTo>
                  <a:lnTo>
                    <a:pt x="151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40" y="12"/>
                  </a:lnTo>
                  <a:lnTo>
                    <a:pt x="141" y="12"/>
                  </a:lnTo>
                  <a:lnTo>
                    <a:pt x="142" y="12"/>
                  </a:lnTo>
                  <a:lnTo>
                    <a:pt x="142" y="13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14"/>
                  </a:lnTo>
                  <a:lnTo>
                    <a:pt x="152" y="4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Freeform 38"/>
            <p:cNvSpPr>
              <a:spLocks/>
            </p:cNvSpPr>
            <p:nvPr/>
          </p:nvSpPr>
          <p:spPr bwMode="auto">
            <a:xfrm>
              <a:off x="3870" y="1299"/>
              <a:ext cx="17" cy="13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1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3"/>
                </a:cxn>
                <a:cxn ang="0">
                  <a:pos x="2" y="133"/>
                </a:cxn>
                <a:cxn ang="0">
                  <a:pos x="2" y="134"/>
                </a:cxn>
                <a:cxn ang="0">
                  <a:pos x="3" y="134"/>
                </a:cxn>
                <a:cxn ang="0">
                  <a:pos x="16" y="127"/>
                </a:cxn>
                <a:cxn ang="0">
                  <a:pos x="15" y="126"/>
                </a:cxn>
                <a:cxn ang="0">
                  <a:pos x="15" y="126"/>
                </a:cxn>
                <a:cxn ang="0">
                  <a:pos x="14" y="126"/>
                </a:cxn>
                <a:cxn ang="0">
                  <a:pos x="14" y="125"/>
                </a:cxn>
                <a:cxn ang="0">
                  <a:pos x="13" y="124"/>
                </a:cxn>
                <a:cxn ang="0">
                  <a:pos x="13" y="124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2" y="0"/>
                </a:cxn>
              </a:cxnLst>
              <a:rect l="0" t="0" r="r" b="b"/>
              <a:pathLst>
                <a:path w="17" h="135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1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3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16" y="127"/>
                  </a:lnTo>
                  <a:lnTo>
                    <a:pt x="15" y="126"/>
                  </a:lnTo>
                  <a:lnTo>
                    <a:pt x="15" y="126"/>
                  </a:lnTo>
                  <a:lnTo>
                    <a:pt x="14" y="126"/>
                  </a:lnTo>
                  <a:lnTo>
                    <a:pt x="14" y="125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2" y="0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Freeform 39"/>
            <p:cNvSpPr>
              <a:spLocks/>
            </p:cNvSpPr>
            <p:nvPr/>
          </p:nvSpPr>
          <p:spPr bwMode="auto">
            <a:xfrm>
              <a:off x="3872" y="1300"/>
              <a:ext cx="155" cy="13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2" y="135"/>
                </a:cxn>
                <a:cxn ang="0">
                  <a:pos x="2" y="135"/>
                </a:cxn>
                <a:cxn ang="0">
                  <a:pos x="3" y="135"/>
                </a:cxn>
                <a:cxn ang="0">
                  <a:pos x="148" y="135"/>
                </a:cxn>
                <a:cxn ang="0">
                  <a:pos x="150" y="134"/>
                </a:cxn>
                <a:cxn ang="0">
                  <a:pos x="151" y="134"/>
                </a:cxn>
                <a:cxn ang="0">
                  <a:pos x="151" y="133"/>
                </a:cxn>
                <a:cxn ang="0">
                  <a:pos x="152" y="133"/>
                </a:cxn>
                <a:cxn ang="0">
                  <a:pos x="152" y="133"/>
                </a:cxn>
                <a:cxn ang="0">
                  <a:pos x="153" y="132"/>
                </a:cxn>
                <a:cxn ang="0">
                  <a:pos x="153" y="131"/>
                </a:cxn>
                <a:cxn ang="0">
                  <a:pos x="154" y="131"/>
                </a:cxn>
                <a:cxn ang="0">
                  <a:pos x="154" y="129"/>
                </a:cxn>
                <a:cxn ang="0">
                  <a:pos x="154" y="129"/>
                </a:cxn>
                <a:cxn ang="0">
                  <a:pos x="154" y="3"/>
                </a:cxn>
                <a:cxn ang="0">
                  <a:pos x="154" y="2"/>
                </a:cxn>
                <a:cxn ang="0">
                  <a:pos x="154" y="1"/>
                </a:cxn>
                <a:cxn ang="0">
                  <a:pos x="154" y="1"/>
                </a:cxn>
                <a:cxn ang="0">
                  <a:pos x="153" y="1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45" y="5"/>
                </a:cxn>
                <a:cxn ang="0">
                  <a:pos x="145" y="5"/>
                </a:cxn>
                <a:cxn ang="0">
                  <a:pos x="146" y="6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6" y="123"/>
                </a:cxn>
                <a:cxn ang="0">
                  <a:pos x="146" y="123"/>
                </a:cxn>
                <a:cxn ang="0">
                  <a:pos x="146" y="124"/>
                </a:cxn>
                <a:cxn ang="0">
                  <a:pos x="146" y="125"/>
                </a:cxn>
                <a:cxn ang="0">
                  <a:pos x="146" y="125"/>
                </a:cxn>
                <a:cxn ang="0">
                  <a:pos x="145" y="126"/>
                </a:cxn>
                <a:cxn ang="0">
                  <a:pos x="145" y="127"/>
                </a:cxn>
                <a:cxn ang="0">
                  <a:pos x="144" y="127"/>
                </a:cxn>
                <a:cxn ang="0">
                  <a:pos x="143" y="127"/>
                </a:cxn>
                <a:cxn ang="0">
                  <a:pos x="143" y="128"/>
                </a:cxn>
                <a:cxn ang="0">
                  <a:pos x="142" y="128"/>
                </a:cxn>
                <a:cxn ang="0">
                  <a:pos x="142" y="128"/>
                </a:cxn>
                <a:cxn ang="0">
                  <a:pos x="9" y="128"/>
                </a:cxn>
                <a:cxn ang="0">
                  <a:pos x="8" y="128"/>
                </a:cxn>
                <a:cxn ang="0">
                  <a:pos x="8" y="128"/>
                </a:cxn>
                <a:cxn ang="0">
                  <a:pos x="8" y="127"/>
                </a:cxn>
                <a:cxn ang="0">
                  <a:pos x="7" y="127"/>
                </a:cxn>
                <a:cxn ang="0">
                  <a:pos x="7" y="127"/>
                </a:cxn>
                <a:cxn ang="0">
                  <a:pos x="6" y="127"/>
                </a:cxn>
                <a:cxn ang="0">
                  <a:pos x="6" y="127"/>
                </a:cxn>
                <a:cxn ang="0">
                  <a:pos x="0" y="133"/>
                </a:cxn>
              </a:cxnLst>
              <a:rect l="0" t="0" r="r" b="b"/>
              <a:pathLst>
                <a:path w="155" h="136">
                  <a:moveTo>
                    <a:pt x="0" y="133"/>
                  </a:moveTo>
                  <a:lnTo>
                    <a:pt x="0" y="134"/>
                  </a:lnTo>
                  <a:lnTo>
                    <a:pt x="0" y="134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3" y="135"/>
                  </a:lnTo>
                  <a:lnTo>
                    <a:pt x="148" y="135"/>
                  </a:lnTo>
                  <a:lnTo>
                    <a:pt x="150" y="134"/>
                  </a:lnTo>
                  <a:lnTo>
                    <a:pt x="151" y="134"/>
                  </a:lnTo>
                  <a:lnTo>
                    <a:pt x="151" y="133"/>
                  </a:lnTo>
                  <a:lnTo>
                    <a:pt x="152" y="133"/>
                  </a:lnTo>
                  <a:lnTo>
                    <a:pt x="152" y="133"/>
                  </a:lnTo>
                  <a:lnTo>
                    <a:pt x="153" y="132"/>
                  </a:lnTo>
                  <a:lnTo>
                    <a:pt x="153" y="131"/>
                  </a:lnTo>
                  <a:lnTo>
                    <a:pt x="154" y="131"/>
                  </a:lnTo>
                  <a:lnTo>
                    <a:pt x="154" y="129"/>
                  </a:lnTo>
                  <a:lnTo>
                    <a:pt x="154" y="129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3" y="1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5" y="5"/>
                  </a:lnTo>
                  <a:lnTo>
                    <a:pt x="145" y="5"/>
                  </a:lnTo>
                  <a:lnTo>
                    <a:pt x="146" y="6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6" y="123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6" y="125"/>
                  </a:lnTo>
                  <a:lnTo>
                    <a:pt x="146" y="125"/>
                  </a:lnTo>
                  <a:lnTo>
                    <a:pt x="145" y="126"/>
                  </a:lnTo>
                  <a:lnTo>
                    <a:pt x="145" y="127"/>
                  </a:lnTo>
                  <a:lnTo>
                    <a:pt x="144" y="127"/>
                  </a:lnTo>
                  <a:lnTo>
                    <a:pt x="143" y="127"/>
                  </a:lnTo>
                  <a:lnTo>
                    <a:pt x="143" y="128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9" y="12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8" y="127"/>
                  </a:lnTo>
                  <a:lnTo>
                    <a:pt x="7" y="127"/>
                  </a:lnTo>
                  <a:lnTo>
                    <a:pt x="7" y="127"/>
                  </a:lnTo>
                  <a:lnTo>
                    <a:pt x="6" y="127"/>
                  </a:lnTo>
                  <a:lnTo>
                    <a:pt x="6" y="127"/>
                  </a:lnTo>
                  <a:lnTo>
                    <a:pt x="0" y="13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Freeform 40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16"/>
                </a:cxn>
                <a:cxn ang="0">
                  <a:pos x="151" y="16"/>
                </a:cxn>
                <a:cxn ang="0">
                  <a:pos x="151" y="1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0" y="5"/>
                </a:cxn>
                <a:cxn ang="0">
                  <a:pos x="149" y="5"/>
                </a:cxn>
                <a:cxn ang="0">
                  <a:pos x="149" y="5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</a:cxnLst>
              <a:rect l="0" t="0" r="r" b="b"/>
              <a:pathLst>
                <a:path w="153" h="17">
                  <a:moveTo>
                    <a:pt x="152" y="16"/>
                  </a:moveTo>
                  <a:lnTo>
                    <a:pt x="151" y="16"/>
                  </a:lnTo>
                  <a:lnTo>
                    <a:pt x="151" y="1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0" y="5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Freeform 41"/>
            <p:cNvSpPr>
              <a:spLocks/>
            </p:cNvSpPr>
            <p:nvPr/>
          </p:nvSpPr>
          <p:spPr bwMode="auto">
            <a:xfrm>
              <a:off x="3843" y="1489"/>
              <a:ext cx="215" cy="72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0" y="0"/>
                </a:cxn>
                <a:cxn ang="0">
                  <a:pos x="214" y="0"/>
                </a:cxn>
                <a:cxn ang="0">
                  <a:pos x="214" y="71"/>
                </a:cxn>
                <a:cxn ang="0">
                  <a:pos x="0" y="71"/>
                </a:cxn>
              </a:cxnLst>
              <a:rect l="0" t="0" r="r" b="b"/>
              <a:pathLst>
                <a:path w="215" h="72">
                  <a:moveTo>
                    <a:pt x="0" y="71"/>
                  </a:moveTo>
                  <a:lnTo>
                    <a:pt x="0" y="0"/>
                  </a:lnTo>
                  <a:lnTo>
                    <a:pt x="214" y="0"/>
                  </a:lnTo>
                  <a:lnTo>
                    <a:pt x="214" y="71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Freeform 42"/>
            <p:cNvSpPr>
              <a:spLocks/>
            </p:cNvSpPr>
            <p:nvPr/>
          </p:nvSpPr>
          <p:spPr bwMode="auto">
            <a:xfrm>
              <a:off x="3841" y="1489"/>
              <a:ext cx="219" cy="2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0"/>
                </a:cxn>
                <a:cxn ang="0">
                  <a:pos x="0" y="22"/>
                </a:cxn>
                <a:cxn ang="0">
                  <a:pos x="218" y="22"/>
                </a:cxn>
                <a:cxn ang="0">
                  <a:pos x="215" y="0"/>
                </a:cxn>
                <a:cxn ang="0">
                  <a:pos x="137" y="0"/>
                </a:cxn>
                <a:cxn ang="0">
                  <a:pos x="79" y="0"/>
                </a:cxn>
              </a:cxnLst>
              <a:rect l="0" t="0" r="r" b="b"/>
              <a:pathLst>
                <a:path w="219" h="23">
                  <a:moveTo>
                    <a:pt x="7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18" y="22"/>
                  </a:lnTo>
                  <a:lnTo>
                    <a:pt x="215" y="0"/>
                  </a:lnTo>
                  <a:lnTo>
                    <a:pt x="137" y="0"/>
                  </a:lnTo>
                  <a:lnTo>
                    <a:pt x="7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Freeform 43"/>
            <p:cNvSpPr>
              <a:spLocks/>
            </p:cNvSpPr>
            <p:nvPr/>
          </p:nvSpPr>
          <p:spPr bwMode="auto">
            <a:xfrm>
              <a:off x="3991" y="1495"/>
              <a:ext cx="56" cy="17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8" y="6"/>
                </a:cxn>
                <a:cxn ang="0">
                  <a:pos x="18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55" y="6"/>
                </a:cxn>
                <a:cxn ang="0">
                  <a:pos x="55" y="10"/>
                </a:cxn>
                <a:cxn ang="0">
                  <a:pos x="35" y="10"/>
                </a:cxn>
                <a:cxn ang="0">
                  <a:pos x="35" y="16"/>
                </a:cxn>
                <a:cxn ang="0">
                  <a:pos x="18" y="16"/>
                </a:cxn>
                <a:cxn ang="0">
                  <a:pos x="18" y="10"/>
                </a:cxn>
                <a:cxn ang="0">
                  <a:pos x="0" y="10"/>
                </a:cxn>
                <a:cxn ang="0">
                  <a:pos x="0" y="6"/>
                </a:cxn>
              </a:cxnLst>
              <a:rect l="0" t="0" r="r" b="b"/>
              <a:pathLst>
                <a:path w="56" h="17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55" y="6"/>
                  </a:lnTo>
                  <a:lnTo>
                    <a:pt x="55" y="10"/>
                  </a:lnTo>
                  <a:lnTo>
                    <a:pt x="35" y="10"/>
                  </a:lnTo>
                  <a:lnTo>
                    <a:pt x="35" y="16"/>
                  </a:lnTo>
                  <a:lnTo>
                    <a:pt x="18" y="16"/>
                  </a:lnTo>
                  <a:lnTo>
                    <a:pt x="18" y="10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Freeform 44"/>
            <p:cNvSpPr>
              <a:spLocks/>
            </p:cNvSpPr>
            <p:nvPr/>
          </p:nvSpPr>
          <p:spPr bwMode="auto">
            <a:xfrm>
              <a:off x="3991" y="1501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0"/>
                </a:cxn>
                <a:cxn ang="0">
                  <a:pos x="16" y="5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0"/>
                  </a:lnTo>
                  <a:lnTo>
                    <a:pt x="16" y="5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45"/>
            <p:cNvSpPr>
              <a:spLocks/>
            </p:cNvSpPr>
            <p:nvPr/>
          </p:nvSpPr>
          <p:spPr bwMode="auto">
            <a:xfrm>
              <a:off x="4010" y="149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46"/>
            <p:cNvSpPr>
              <a:spLocks/>
            </p:cNvSpPr>
            <p:nvPr/>
          </p:nvSpPr>
          <p:spPr bwMode="auto">
            <a:xfrm>
              <a:off x="4046" y="1504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47"/>
            <p:cNvSpPr>
              <a:spLocks/>
            </p:cNvSpPr>
            <p:nvPr/>
          </p:nvSpPr>
          <p:spPr bwMode="auto">
            <a:xfrm>
              <a:off x="4027" y="1495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Freeform 48"/>
            <p:cNvSpPr>
              <a:spLocks/>
            </p:cNvSpPr>
            <p:nvPr/>
          </p:nvSpPr>
          <p:spPr bwMode="auto">
            <a:xfrm>
              <a:off x="4011" y="1499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Freeform 49"/>
            <p:cNvSpPr>
              <a:spLocks/>
            </p:cNvSpPr>
            <p:nvPr/>
          </p:nvSpPr>
          <p:spPr bwMode="auto">
            <a:xfrm>
              <a:off x="3993" y="1502"/>
              <a:ext cx="5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54" h="17">
                  <a:moveTo>
                    <a:pt x="0" y="0"/>
                  </a:moveTo>
                  <a:lnTo>
                    <a:pt x="53" y="0"/>
                  </a:lnTo>
                  <a:lnTo>
                    <a:pt x="5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Freeform 50"/>
            <p:cNvSpPr>
              <a:spLocks/>
            </p:cNvSpPr>
            <p:nvPr/>
          </p:nvSpPr>
          <p:spPr bwMode="auto">
            <a:xfrm>
              <a:off x="4010" y="1496"/>
              <a:ext cx="19" cy="17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7" y="16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0" y="12"/>
                </a:cxn>
              </a:cxnLst>
              <a:rect l="0" t="0" r="r" b="b"/>
              <a:pathLst>
                <a:path w="19" h="17">
                  <a:moveTo>
                    <a:pt x="18" y="12"/>
                  </a:move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Freeform 51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Freeform 52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Freeform 53"/>
            <p:cNvSpPr>
              <a:spLocks/>
            </p:cNvSpPr>
            <p:nvPr/>
          </p:nvSpPr>
          <p:spPr bwMode="auto">
            <a:xfrm>
              <a:off x="3930" y="1497"/>
              <a:ext cx="44" cy="17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28" y="0"/>
                </a:cxn>
                <a:cxn ang="0">
                  <a:pos x="28" y="8"/>
                </a:cxn>
                <a:cxn ang="0">
                  <a:pos x="43" y="8"/>
                </a:cxn>
                <a:cxn ang="0">
                  <a:pos x="43" y="16"/>
                </a:cxn>
                <a:cxn ang="0">
                  <a:pos x="28" y="16"/>
                </a:cxn>
                <a:cxn ang="0">
                  <a:pos x="14" y="16"/>
                </a:cxn>
              </a:cxnLst>
              <a:rect l="0" t="0" r="r" b="b"/>
              <a:pathLst>
                <a:path w="44" h="17">
                  <a:moveTo>
                    <a:pt x="14" y="16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16"/>
                  </a:lnTo>
                  <a:lnTo>
                    <a:pt x="28" y="16"/>
                  </a:lnTo>
                  <a:lnTo>
                    <a:pt x="14" y="16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Freeform 54"/>
            <p:cNvSpPr>
              <a:spLocks/>
            </p:cNvSpPr>
            <p:nvPr/>
          </p:nvSpPr>
          <p:spPr bwMode="auto">
            <a:xfrm>
              <a:off x="3945" y="1497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Freeform 55"/>
            <p:cNvSpPr>
              <a:spLocks/>
            </p:cNvSpPr>
            <p:nvPr/>
          </p:nvSpPr>
          <p:spPr bwMode="auto">
            <a:xfrm>
              <a:off x="3897" y="1494"/>
              <a:ext cx="20" cy="17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3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7" y="3"/>
                </a:cxn>
                <a:cxn ang="0">
                  <a:pos x="17" y="3"/>
                </a:cxn>
                <a:cxn ang="0">
                  <a:pos x="18" y="5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10"/>
                </a:cxn>
                <a:cxn ang="0">
                  <a:pos x="17" y="12"/>
                </a:cxn>
                <a:cxn ang="0">
                  <a:pos x="16" y="13"/>
                </a:cxn>
                <a:cxn ang="0">
                  <a:pos x="15" y="15"/>
                </a:cxn>
                <a:cxn ang="0">
                  <a:pos x="13" y="15"/>
                </a:cxn>
                <a:cxn ang="0">
                  <a:pos x="13" y="16"/>
                </a:cxn>
                <a:cxn ang="0">
                  <a:pos x="12" y="16"/>
                </a:cxn>
              </a:cxnLst>
              <a:rect l="0" t="0" r="r" b="b"/>
              <a:pathLst>
                <a:path w="20" h="17">
                  <a:moveTo>
                    <a:pt x="5" y="16"/>
                  </a:moveTo>
                  <a:lnTo>
                    <a:pt x="5" y="16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5" y="16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Freeform 56"/>
            <p:cNvSpPr>
              <a:spLocks/>
            </p:cNvSpPr>
            <p:nvPr/>
          </p:nvSpPr>
          <p:spPr bwMode="auto">
            <a:xfrm>
              <a:off x="3921" y="1489"/>
              <a:ext cx="17" cy="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"/>
                </a:cxn>
                <a:cxn ang="0">
                  <a:pos x="16" y="22"/>
                </a:cxn>
                <a:cxn ang="0">
                  <a:pos x="16" y="37"/>
                </a:cxn>
              </a:cxnLst>
              <a:rect l="0" t="0" r="r" b="b"/>
              <a:pathLst>
                <a:path w="17" h="38">
                  <a:moveTo>
                    <a:pt x="8" y="0"/>
                  </a:moveTo>
                  <a:lnTo>
                    <a:pt x="0" y="22"/>
                  </a:lnTo>
                  <a:lnTo>
                    <a:pt x="16" y="22"/>
                  </a:lnTo>
                  <a:lnTo>
                    <a:pt x="16" y="37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Freeform 57"/>
            <p:cNvSpPr>
              <a:spLocks/>
            </p:cNvSpPr>
            <p:nvPr/>
          </p:nvSpPr>
          <p:spPr bwMode="auto">
            <a:xfrm>
              <a:off x="3979" y="1489"/>
              <a:ext cx="17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22"/>
                </a:cxn>
                <a:cxn ang="0">
                  <a:pos x="0" y="22"/>
                </a:cxn>
                <a:cxn ang="0">
                  <a:pos x="0" y="71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16" y="22"/>
                  </a:lnTo>
                  <a:lnTo>
                    <a:pt x="0" y="22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Freeform 58"/>
            <p:cNvSpPr>
              <a:spLocks/>
            </p:cNvSpPr>
            <p:nvPr/>
          </p:nvSpPr>
          <p:spPr bwMode="auto">
            <a:xfrm>
              <a:off x="3855" y="1532"/>
              <a:ext cx="250" cy="4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49" y="40"/>
                </a:cxn>
                <a:cxn ang="0">
                  <a:pos x="240" y="0"/>
                </a:cxn>
                <a:cxn ang="0">
                  <a:pos x="10" y="0"/>
                </a:cxn>
                <a:cxn ang="0">
                  <a:pos x="0" y="40"/>
                </a:cxn>
              </a:cxnLst>
              <a:rect l="0" t="0" r="r" b="b"/>
              <a:pathLst>
                <a:path w="250" h="41">
                  <a:moveTo>
                    <a:pt x="0" y="40"/>
                  </a:moveTo>
                  <a:lnTo>
                    <a:pt x="249" y="40"/>
                  </a:lnTo>
                  <a:lnTo>
                    <a:pt x="240" y="0"/>
                  </a:lnTo>
                  <a:lnTo>
                    <a:pt x="10" y="0"/>
                  </a:lnTo>
                  <a:lnTo>
                    <a:pt x="0" y="4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Freeform 59"/>
            <p:cNvSpPr>
              <a:spLocks/>
            </p:cNvSpPr>
            <p:nvPr/>
          </p:nvSpPr>
          <p:spPr bwMode="auto">
            <a:xfrm>
              <a:off x="3855" y="1572"/>
              <a:ext cx="251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50" y="16"/>
                </a:cxn>
                <a:cxn ang="0">
                  <a:pos x="0" y="16"/>
                </a:cxn>
              </a:cxnLst>
              <a:rect l="0" t="0" r="r" b="b"/>
              <a:pathLst>
                <a:path w="251" h="17">
                  <a:moveTo>
                    <a:pt x="0" y="1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50" y="16"/>
                  </a:lnTo>
                  <a:lnTo>
                    <a:pt x="0" y="16"/>
                  </a:lnTo>
                </a:path>
              </a:pathLst>
            </a:custGeom>
            <a:solidFill>
              <a:srgbClr val="CCCC6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Freeform 60"/>
            <p:cNvSpPr>
              <a:spLocks/>
            </p:cNvSpPr>
            <p:nvPr/>
          </p:nvSpPr>
          <p:spPr bwMode="auto">
            <a:xfrm>
              <a:off x="3872" y="1538"/>
              <a:ext cx="223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22" y="27"/>
                </a:cxn>
                <a:cxn ang="0">
                  <a:pos x="214" y="0"/>
                </a:cxn>
                <a:cxn ang="0">
                  <a:pos x="8" y="0"/>
                </a:cxn>
                <a:cxn ang="0">
                  <a:pos x="0" y="27"/>
                </a:cxn>
              </a:cxnLst>
              <a:rect l="0" t="0" r="r" b="b"/>
              <a:pathLst>
                <a:path w="223" h="28">
                  <a:moveTo>
                    <a:pt x="0" y="27"/>
                  </a:moveTo>
                  <a:lnTo>
                    <a:pt x="222" y="27"/>
                  </a:lnTo>
                  <a:lnTo>
                    <a:pt x="214" y="0"/>
                  </a:lnTo>
                  <a:lnTo>
                    <a:pt x="8" y="0"/>
                  </a:lnTo>
                  <a:lnTo>
                    <a:pt x="0" y="27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3352800" y="1279525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/>
              <a:t>A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6629400" y="3324225"/>
            <a:ext cx="762000" cy="611188"/>
            <a:chOff x="3840" y="1279"/>
            <a:chExt cx="266" cy="310"/>
          </a:xfrm>
        </p:grpSpPr>
        <p:sp>
          <p:nvSpPr>
            <p:cNvPr id="12351" name="Freeform 63"/>
            <p:cNvSpPr>
              <a:spLocks/>
            </p:cNvSpPr>
            <p:nvPr/>
          </p:nvSpPr>
          <p:spPr bwMode="auto">
            <a:xfrm>
              <a:off x="3848" y="1548"/>
              <a:ext cx="206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9"/>
                </a:cxn>
                <a:cxn ang="0">
                  <a:pos x="0" y="19"/>
                </a:cxn>
              </a:cxnLst>
              <a:rect l="0" t="0" r="r" b="b"/>
              <a:pathLst>
                <a:path w="206" h="20">
                  <a:moveTo>
                    <a:pt x="0" y="19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19"/>
                  </a:lnTo>
                  <a:lnTo>
                    <a:pt x="0" y="19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Freeform 64"/>
            <p:cNvSpPr>
              <a:spLocks/>
            </p:cNvSpPr>
            <p:nvPr/>
          </p:nvSpPr>
          <p:spPr bwMode="auto">
            <a:xfrm>
              <a:off x="3840" y="1453"/>
              <a:ext cx="220" cy="34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219" y="33"/>
                </a:cxn>
                <a:cxn ang="0">
                  <a:pos x="0" y="33"/>
                </a:cxn>
                <a:cxn ang="0">
                  <a:pos x="29" y="0"/>
                </a:cxn>
                <a:cxn ang="0">
                  <a:pos x="189" y="0"/>
                </a:cxn>
              </a:cxnLst>
              <a:rect l="0" t="0" r="r" b="b"/>
              <a:pathLst>
                <a:path w="220" h="34">
                  <a:moveTo>
                    <a:pt x="189" y="0"/>
                  </a:moveTo>
                  <a:lnTo>
                    <a:pt x="219" y="33"/>
                  </a:lnTo>
                  <a:lnTo>
                    <a:pt x="0" y="33"/>
                  </a:lnTo>
                  <a:lnTo>
                    <a:pt x="29" y="0"/>
                  </a:lnTo>
                  <a:lnTo>
                    <a:pt x="18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Freeform 65"/>
            <p:cNvSpPr>
              <a:spLocks/>
            </p:cNvSpPr>
            <p:nvPr/>
          </p:nvSpPr>
          <p:spPr bwMode="auto">
            <a:xfrm>
              <a:off x="3897" y="1449"/>
              <a:ext cx="104" cy="24"/>
            </a:xfrm>
            <a:custGeom>
              <a:avLst/>
              <a:gdLst/>
              <a:ahLst/>
              <a:cxnLst>
                <a:cxn ang="0">
                  <a:pos x="102" y="10"/>
                </a:cxn>
                <a:cxn ang="0">
                  <a:pos x="101" y="8"/>
                </a:cxn>
                <a:cxn ang="0">
                  <a:pos x="97" y="6"/>
                </a:cxn>
                <a:cxn ang="0">
                  <a:pos x="93" y="4"/>
                </a:cxn>
                <a:cxn ang="0">
                  <a:pos x="87" y="3"/>
                </a:cxn>
                <a:cxn ang="0">
                  <a:pos x="80" y="2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5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29" y="1"/>
                </a:cxn>
                <a:cxn ang="0">
                  <a:pos x="21" y="2"/>
                </a:cxn>
                <a:cxn ang="0">
                  <a:pos x="14" y="3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4" y="16"/>
                </a:cxn>
                <a:cxn ang="0">
                  <a:pos x="8" y="17"/>
                </a:cxn>
                <a:cxn ang="0">
                  <a:pos x="14" y="19"/>
                </a:cxn>
                <a:cxn ang="0">
                  <a:pos x="21" y="20"/>
                </a:cxn>
                <a:cxn ang="0">
                  <a:pos x="29" y="21"/>
                </a:cxn>
                <a:cxn ang="0">
                  <a:pos x="37" y="22"/>
                </a:cxn>
                <a:cxn ang="0">
                  <a:pos x="46" y="23"/>
                </a:cxn>
                <a:cxn ang="0">
                  <a:pos x="55" y="23"/>
                </a:cxn>
                <a:cxn ang="0">
                  <a:pos x="64" y="22"/>
                </a:cxn>
                <a:cxn ang="0">
                  <a:pos x="72" y="21"/>
                </a:cxn>
                <a:cxn ang="0">
                  <a:pos x="80" y="20"/>
                </a:cxn>
                <a:cxn ang="0">
                  <a:pos x="87" y="19"/>
                </a:cxn>
                <a:cxn ang="0">
                  <a:pos x="93" y="17"/>
                </a:cxn>
                <a:cxn ang="0">
                  <a:pos x="97" y="16"/>
                </a:cxn>
                <a:cxn ang="0">
                  <a:pos x="101" y="14"/>
                </a:cxn>
                <a:cxn ang="0">
                  <a:pos x="102" y="12"/>
                </a:cxn>
              </a:cxnLst>
              <a:rect l="0" t="0" r="r" b="b"/>
              <a:pathLst>
                <a:path w="104" h="24">
                  <a:moveTo>
                    <a:pt x="103" y="11"/>
                  </a:moveTo>
                  <a:lnTo>
                    <a:pt x="102" y="10"/>
                  </a:lnTo>
                  <a:lnTo>
                    <a:pt x="102" y="9"/>
                  </a:lnTo>
                  <a:lnTo>
                    <a:pt x="101" y="8"/>
                  </a:lnTo>
                  <a:lnTo>
                    <a:pt x="99" y="7"/>
                  </a:lnTo>
                  <a:lnTo>
                    <a:pt x="97" y="6"/>
                  </a:lnTo>
                  <a:lnTo>
                    <a:pt x="95" y="6"/>
                  </a:lnTo>
                  <a:lnTo>
                    <a:pt x="93" y="4"/>
                  </a:lnTo>
                  <a:lnTo>
                    <a:pt x="90" y="4"/>
                  </a:lnTo>
                  <a:lnTo>
                    <a:pt x="87" y="3"/>
                  </a:lnTo>
                  <a:lnTo>
                    <a:pt x="84" y="2"/>
                  </a:lnTo>
                  <a:lnTo>
                    <a:pt x="80" y="2"/>
                  </a:lnTo>
                  <a:lnTo>
                    <a:pt x="76" y="1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7" y="20"/>
                  </a:lnTo>
                  <a:lnTo>
                    <a:pt x="21" y="20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3" y="22"/>
                  </a:lnTo>
                  <a:lnTo>
                    <a:pt x="37" y="22"/>
                  </a:lnTo>
                  <a:lnTo>
                    <a:pt x="42" y="22"/>
                  </a:lnTo>
                  <a:lnTo>
                    <a:pt x="46" y="23"/>
                  </a:lnTo>
                  <a:lnTo>
                    <a:pt x="51" y="23"/>
                  </a:lnTo>
                  <a:lnTo>
                    <a:pt x="55" y="23"/>
                  </a:lnTo>
                  <a:lnTo>
                    <a:pt x="60" y="22"/>
                  </a:lnTo>
                  <a:lnTo>
                    <a:pt x="64" y="22"/>
                  </a:lnTo>
                  <a:lnTo>
                    <a:pt x="69" y="22"/>
                  </a:lnTo>
                  <a:lnTo>
                    <a:pt x="72" y="21"/>
                  </a:lnTo>
                  <a:lnTo>
                    <a:pt x="76" y="21"/>
                  </a:lnTo>
                  <a:lnTo>
                    <a:pt x="80" y="20"/>
                  </a:lnTo>
                  <a:lnTo>
                    <a:pt x="84" y="20"/>
                  </a:lnTo>
                  <a:lnTo>
                    <a:pt x="87" y="19"/>
                  </a:lnTo>
                  <a:lnTo>
                    <a:pt x="90" y="18"/>
                  </a:lnTo>
                  <a:lnTo>
                    <a:pt x="93" y="17"/>
                  </a:lnTo>
                  <a:lnTo>
                    <a:pt x="95" y="17"/>
                  </a:lnTo>
                  <a:lnTo>
                    <a:pt x="97" y="16"/>
                  </a:lnTo>
                  <a:lnTo>
                    <a:pt x="99" y="15"/>
                  </a:lnTo>
                  <a:lnTo>
                    <a:pt x="101" y="14"/>
                  </a:lnTo>
                  <a:lnTo>
                    <a:pt x="102" y="13"/>
                  </a:lnTo>
                  <a:lnTo>
                    <a:pt x="102" y="12"/>
                  </a:lnTo>
                  <a:lnTo>
                    <a:pt x="103" y="11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Freeform 66"/>
            <p:cNvSpPr>
              <a:spLocks/>
            </p:cNvSpPr>
            <p:nvPr/>
          </p:nvSpPr>
          <p:spPr bwMode="auto">
            <a:xfrm>
              <a:off x="3897" y="1461"/>
              <a:ext cx="104" cy="17"/>
            </a:xfrm>
            <a:custGeom>
              <a:avLst/>
              <a:gdLst/>
              <a:ahLst/>
              <a:cxnLst>
                <a:cxn ang="0">
                  <a:pos x="102" y="6"/>
                </a:cxn>
                <a:cxn ang="0">
                  <a:pos x="101" y="8"/>
                </a:cxn>
                <a:cxn ang="0">
                  <a:pos x="97" y="10"/>
                </a:cxn>
                <a:cxn ang="0">
                  <a:pos x="93" y="11"/>
                </a:cxn>
                <a:cxn ang="0">
                  <a:pos x="87" y="12"/>
                </a:cxn>
                <a:cxn ang="0">
                  <a:pos x="80" y="14"/>
                </a:cxn>
                <a:cxn ang="0">
                  <a:pos x="72" y="14"/>
                </a:cxn>
                <a:cxn ang="0">
                  <a:pos x="64" y="15"/>
                </a:cxn>
                <a:cxn ang="0">
                  <a:pos x="55" y="16"/>
                </a:cxn>
                <a:cxn ang="0">
                  <a:pos x="46" y="16"/>
                </a:cxn>
                <a:cxn ang="0">
                  <a:pos x="37" y="15"/>
                </a:cxn>
                <a:cxn ang="0">
                  <a:pos x="29" y="14"/>
                </a:cxn>
                <a:cxn ang="0">
                  <a:pos x="21" y="14"/>
                </a:cxn>
                <a:cxn ang="0">
                  <a:pos x="14" y="12"/>
                </a:cxn>
                <a:cxn ang="0">
                  <a:pos x="8" y="11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17" y="8"/>
                </a:cxn>
                <a:cxn ang="0">
                  <a:pos x="25" y="9"/>
                </a:cxn>
                <a:cxn ang="0">
                  <a:pos x="33" y="10"/>
                </a:cxn>
                <a:cxn ang="0">
                  <a:pos x="42" y="10"/>
                </a:cxn>
                <a:cxn ang="0">
                  <a:pos x="51" y="10"/>
                </a:cxn>
                <a:cxn ang="0">
                  <a:pos x="60" y="10"/>
                </a:cxn>
                <a:cxn ang="0">
                  <a:pos x="69" y="10"/>
                </a:cxn>
                <a:cxn ang="0">
                  <a:pos x="76" y="9"/>
                </a:cxn>
                <a:cxn ang="0">
                  <a:pos x="84" y="8"/>
                </a:cxn>
                <a:cxn ang="0">
                  <a:pos x="90" y="6"/>
                </a:cxn>
                <a:cxn ang="0">
                  <a:pos x="95" y="5"/>
                </a:cxn>
                <a:cxn ang="0">
                  <a:pos x="99" y="4"/>
                </a:cxn>
                <a:cxn ang="0">
                  <a:pos x="102" y="2"/>
                </a:cxn>
                <a:cxn ang="0">
                  <a:pos x="103" y="0"/>
                </a:cxn>
              </a:cxnLst>
              <a:rect l="0" t="0" r="r" b="b"/>
              <a:pathLst>
                <a:path w="104" h="17">
                  <a:moveTo>
                    <a:pt x="103" y="5"/>
                  </a:moveTo>
                  <a:lnTo>
                    <a:pt x="102" y="6"/>
                  </a:lnTo>
                  <a:lnTo>
                    <a:pt x="102" y="7"/>
                  </a:lnTo>
                  <a:lnTo>
                    <a:pt x="101" y="8"/>
                  </a:lnTo>
                  <a:lnTo>
                    <a:pt x="99" y="8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1"/>
                  </a:lnTo>
                  <a:lnTo>
                    <a:pt x="90" y="12"/>
                  </a:lnTo>
                  <a:lnTo>
                    <a:pt x="87" y="12"/>
                  </a:lnTo>
                  <a:lnTo>
                    <a:pt x="84" y="13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4"/>
                  </a:lnTo>
                  <a:lnTo>
                    <a:pt x="69" y="15"/>
                  </a:lnTo>
                  <a:lnTo>
                    <a:pt x="64" y="15"/>
                  </a:lnTo>
                  <a:lnTo>
                    <a:pt x="60" y="16"/>
                  </a:lnTo>
                  <a:lnTo>
                    <a:pt x="55" y="16"/>
                  </a:lnTo>
                  <a:lnTo>
                    <a:pt x="51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7" y="15"/>
                  </a:lnTo>
                  <a:lnTo>
                    <a:pt x="33" y="15"/>
                  </a:lnTo>
                  <a:lnTo>
                    <a:pt x="29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4" y="7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5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7" y="10"/>
                  </a:lnTo>
                  <a:lnTo>
                    <a:pt x="42" y="10"/>
                  </a:lnTo>
                  <a:lnTo>
                    <a:pt x="46" y="10"/>
                  </a:lnTo>
                  <a:lnTo>
                    <a:pt x="51" y="10"/>
                  </a:lnTo>
                  <a:lnTo>
                    <a:pt x="55" y="10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9" y="10"/>
                  </a:lnTo>
                  <a:lnTo>
                    <a:pt x="72" y="10"/>
                  </a:lnTo>
                  <a:lnTo>
                    <a:pt x="76" y="9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7" y="7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5" y="5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2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03" y="5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Freeform 67"/>
            <p:cNvSpPr>
              <a:spLocks/>
            </p:cNvSpPr>
            <p:nvPr/>
          </p:nvSpPr>
          <p:spPr bwMode="auto">
            <a:xfrm>
              <a:off x="3840" y="1486"/>
              <a:ext cx="220" cy="77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19" y="76"/>
                </a:cxn>
                <a:cxn ang="0">
                  <a:pos x="219" y="0"/>
                </a:cxn>
                <a:cxn ang="0">
                  <a:pos x="0" y="0"/>
                </a:cxn>
                <a:cxn ang="0">
                  <a:pos x="0" y="76"/>
                </a:cxn>
              </a:cxnLst>
              <a:rect l="0" t="0" r="r" b="b"/>
              <a:pathLst>
                <a:path w="220" h="77">
                  <a:moveTo>
                    <a:pt x="0" y="76"/>
                  </a:moveTo>
                  <a:lnTo>
                    <a:pt x="219" y="76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76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Freeform 68"/>
            <p:cNvSpPr>
              <a:spLocks/>
            </p:cNvSpPr>
            <p:nvPr/>
          </p:nvSpPr>
          <p:spPr bwMode="auto">
            <a:xfrm>
              <a:off x="3875" y="1449"/>
              <a:ext cx="69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68" y="0"/>
                </a:cxn>
                <a:cxn ang="0">
                  <a:pos x="68" y="16"/>
                </a:cxn>
                <a:cxn ang="0">
                  <a:pos x="0" y="16"/>
                </a:cxn>
              </a:cxnLst>
              <a:rect l="0" t="0" r="r" b="b"/>
              <a:pathLst>
                <a:path w="69" h="17">
                  <a:moveTo>
                    <a:pt x="0" y="16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Freeform 69"/>
            <p:cNvSpPr>
              <a:spLocks/>
            </p:cNvSpPr>
            <p:nvPr/>
          </p:nvSpPr>
          <p:spPr bwMode="auto">
            <a:xfrm>
              <a:off x="3931" y="1450"/>
              <a:ext cx="94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93" y="0"/>
                </a:cxn>
                <a:cxn ang="0">
                  <a:pos x="93" y="16"/>
                </a:cxn>
                <a:cxn ang="0">
                  <a:pos x="0" y="16"/>
                </a:cxn>
              </a:cxnLst>
              <a:rect l="0" t="0" r="r" b="b"/>
              <a:pathLst>
                <a:path w="94" h="17">
                  <a:moveTo>
                    <a:pt x="0" y="16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Freeform 70"/>
            <p:cNvSpPr>
              <a:spLocks/>
            </p:cNvSpPr>
            <p:nvPr/>
          </p:nvSpPr>
          <p:spPr bwMode="auto">
            <a:xfrm>
              <a:off x="3877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Freeform 71"/>
            <p:cNvSpPr>
              <a:spLocks/>
            </p:cNvSpPr>
            <p:nvPr/>
          </p:nvSpPr>
          <p:spPr bwMode="auto">
            <a:xfrm>
              <a:off x="388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Freeform 72"/>
            <p:cNvSpPr>
              <a:spLocks/>
            </p:cNvSpPr>
            <p:nvPr/>
          </p:nvSpPr>
          <p:spPr bwMode="auto">
            <a:xfrm>
              <a:off x="388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Freeform 73"/>
            <p:cNvSpPr>
              <a:spLocks/>
            </p:cNvSpPr>
            <p:nvPr/>
          </p:nvSpPr>
          <p:spPr bwMode="auto">
            <a:xfrm>
              <a:off x="388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Freeform 74"/>
            <p:cNvSpPr>
              <a:spLocks/>
            </p:cNvSpPr>
            <p:nvPr/>
          </p:nvSpPr>
          <p:spPr bwMode="auto">
            <a:xfrm>
              <a:off x="388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Freeform 75"/>
            <p:cNvSpPr>
              <a:spLocks/>
            </p:cNvSpPr>
            <p:nvPr/>
          </p:nvSpPr>
          <p:spPr bwMode="auto">
            <a:xfrm>
              <a:off x="389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4" name="Freeform 76"/>
            <p:cNvSpPr>
              <a:spLocks/>
            </p:cNvSpPr>
            <p:nvPr/>
          </p:nvSpPr>
          <p:spPr bwMode="auto">
            <a:xfrm>
              <a:off x="389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Freeform 77"/>
            <p:cNvSpPr>
              <a:spLocks/>
            </p:cNvSpPr>
            <p:nvPr/>
          </p:nvSpPr>
          <p:spPr bwMode="auto">
            <a:xfrm>
              <a:off x="3894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Freeform 78"/>
            <p:cNvSpPr>
              <a:spLocks/>
            </p:cNvSpPr>
            <p:nvPr/>
          </p:nvSpPr>
          <p:spPr bwMode="auto">
            <a:xfrm>
              <a:off x="389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Freeform 79"/>
            <p:cNvSpPr>
              <a:spLocks/>
            </p:cNvSpPr>
            <p:nvPr/>
          </p:nvSpPr>
          <p:spPr bwMode="auto">
            <a:xfrm>
              <a:off x="390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Freeform 80"/>
            <p:cNvSpPr>
              <a:spLocks/>
            </p:cNvSpPr>
            <p:nvPr/>
          </p:nvSpPr>
          <p:spPr bwMode="auto">
            <a:xfrm>
              <a:off x="390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Freeform 81"/>
            <p:cNvSpPr>
              <a:spLocks/>
            </p:cNvSpPr>
            <p:nvPr/>
          </p:nvSpPr>
          <p:spPr bwMode="auto">
            <a:xfrm>
              <a:off x="390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0" name="Freeform 82"/>
            <p:cNvSpPr>
              <a:spLocks/>
            </p:cNvSpPr>
            <p:nvPr/>
          </p:nvSpPr>
          <p:spPr bwMode="auto">
            <a:xfrm>
              <a:off x="390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Freeform 83"/>
            <p:cNvSpPr>
              <a:spLocks/>
            </p:cNvSpPr>
            <p:nvPr/>
          </p:nvSpPr>
          <p:spPr bwMode="auto">
            <a:xfrm>
              <a:off x="391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2" name="Freeform 84"/>
            <p:cNvSpPr>
              <a:spLocks/>
            </p:cNvSpPr>
            <p:nvPr/>
          </p:nvSpPr>
          <p:spPr bwMode="auto">
            <a:xfrm>
              <a:off x="391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3" name="Freeform 85"/>
            <p:cNvSpPr>
              <a:spLocks/>
            </p:cNvSpPr>
            <p:nvPr/>
          </p:nvSpPr>
          <p:spPr bwMode="auto">
            <a:xfrm>
              <a:off x="3916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4" name="Freeform 86"/>
            <p:cNvSpPr>
              <a:spLocks/>
            </p:cNvSpPr>
            <p:nvPr/>
          </p:nvSpPr>
          <p:spPr bwMode="auto">
            <a:xfrm>
              <a:off x="391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5" name="Freeform 87"/>
            <p:cNvSpPr>
              <a:spLocks/>
            </p:cNvSpPr>
            <p:nvPr/>
          </p:nvSpPr>
          <p:spPr bwMode="auto">
            <a:xfrm>
              <a:off x="3921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Freeform 88"/>
            <p:cNvSpPr>
              <a:spLocks/>
            </p:cNvSpPr>
            <p:nvPr/>
          </p:nvSpPr>
          <p:spPr bwMode="auto">
            <a:xfrm>
              <a:off x="392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Freeform 89"/>
            <p:cNvSpPr>
              <a:spLocks/>
            </p:cNvSpPr>
            <p:nvPr/>
          </p:nvSpPr>
          <p:spPr bwMode="auto">
            <a:xfrm>
              <a:off x="392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Freeform 90"/>
            <p:cNvSpPr>
              <a:spLocks/>
            </p:cNvSpPr>
            <p:nvPr/>
          </p:nvSpPr>
          <p:spPr bwMode="auto">
            <a:xfrm>
              <a:off x="3855" y="1279"/>
              <a:ext cx="187" cy="174"/>
            </a:xfrm>
            <a:custGeom>
              <a:avLst/>
              <a:gdLst/>
              <a:ahLst/>
              <a:cxnLst>
                <a:cxn ang="0">
                  <a:pos x="180" y="173"/>
                </a:cxn>
                <a:cxn ang="0">
                  <a:pos x="180" y="173"/>
                </a:cxn>
                <a:cxn ang="0">
                  <a:pos x="180" y="172"/>
                </a:cxn>
                <a:cxn ang="0">
                  <a:pos x="182" y="172"/>
                </a:cxn>
                <a:cxn ang="0">
                  <a:pos x="182" y="172"/>
                </a:cxn>
                <a:cxn ang="0">
                  <a:pos x="183" y="171"/>
                </a:cxn>
                <a:cxn ang="0">
                  <a:pos x="183" y="171"/>
                </a:cxn>
                <a:cxn ang="0">
                  <a:pos x="184" y="171"/>
                </a:cxn>
                <a:cxn ang="0">
                  <a:pos x="184" y="170"/>
                </a:cxn>
                <a:cxn ang="0">
                  <a:pos x="184" y="170"/>
                </a:cxn>
                <a:cxn ang="0">
                  <a:pos x="184" y="169"/>
                </a:cxn>
                <a:cxn ang="0">
                  <a:pos x="185" y="169"/>
                </a:cxn>
                <a:cxn ang="0">
                  <a:pos x="185" y="168"/>
                </a:cxn>
                <a:cxn ang="0">
                  <a:pos x="186" y="167"/>
                </a:cxn>
                <a:cxn ang="0">
                  <a:pos x="186" y="167"/>
                </a:cxn>
                <a:cxn ang="0">
                  <a:pos x="186" y="6"/>
                </a:cxn>
                <a:cxn ang="0">
                  <a:pos x="186" y="5"/>
                </a:cxn>
                <a:cxn ang="0">
                  <a:pos x="186" y="5"/>
                </a:cxn>
                <a:cxn ang="0">
                  <a:pos x="185" y="5"/>
                </a:cxn>
                <a:cxn ang="0">
                  <a:pos x="185" y="3"/>
                </a:cxn>
                <a:cxn ang="0">
                  <a:pos x="184" y="3"/>
                </a:cxn>
                <a:cxn ang="0">
                  <a:pos x="184" y="2"/>
                </a:cxn>
                <a:cxn ang="0">
                  <a:pos x="184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2" y="1"/>
                </a:cxn>
                <a:cxn ang="0">
                  <a:pos x="182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9"/>
                </a:cxn>
                <a:cxn ang="0">
                  <a:pos x="0" y="169"/>
                </a:cxn>
                <a:cxn ang="0">
                  <a:pos x="0" y="170"/>
                </a:cxn>
                <a:cxn ang="0">
                  <a:pos x="1" y="170"/>
                </a:cxn>
                <a:cxn ang="0">
                  <a:pos x="1" y="171"/>
                </a:cxn>
                <a:cxn ang="0">
                  <a:pos x="1" y="171"/>
                </a:cxn>
                <a:cxn ang="0">
                  <a:pos x="2" y="171"/>
                </a:cxn>
                <a:cxn ang="0">
                  <a:pos x="2" y="172"/>
                </a:cxn>
                <a:cxn ang="0">
                  <a:pos x="2" y="172"/>
                </a:cxn>
                <a:cxn ang="0">
                  <a:pos x="3" y="172"/>
                </a:cxn>
                <a:cxn ang="0">
                  <a:pos x="3" y="172"/>
                </a:cxn>
                <a:cxn ang="0">
                  <a:pos x="4" y="173"/>
                </a:cxn>
                <a:cxn ang="0">
                  <a:pos x="5" y="173"/>
                </a:cxn>
                <a:cxn ang="0">
                  <a:pos x="180" y="173"/>
                </a:cxn>
              </a:cxnLst>
              <a:rect l="0" t="0" r="r" b="b"/>
              <a:pathLst>
                <a:path w="187" h="174">
                  <a:moveTo>
                    <a:pt x="180" y="173"/>
                  </a:moveTo>
                  <a:lnTo>
                    <a:pt x="180" y="173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2" y="172"/>
                  </a:lnTo>
                  <a:lnTo>
                    <a:pt x="183" y="171"/>
                  </a:lnTo>
                  <a:lnTo>
                    <a:pt x="183" y="171"/>
                  </a:lnTo>
                  <a:lnTo>
                    <a:pt x="184" y="171"/>
                  </a:lnTo>
                  <a:lnTo>
                    <a:pt x="184" y="170"/>
                  </a:lnTo>
                  <a:lnTo>
                    <a:pt x="184" y="170"/>
                  </a:lnTo>
                  <a:lnTo>
                    <a:pt x="184" y="169"/>
                  </a:lnTo>
                  <a:lnTo>
                    <a:pt x="185" y="169"/>
                  </a:lnTo>
                  <a:lnTo>
                    <a:pt x="185" y="168"/>
                  </a:lnTo>
                  <a:lnTo>
                    <a:pt x="186" y="167"/>
                  </a:lnTo>
                  <a:lnTo>
                    <a:pt x="186" y="167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6" y="5"/>
                  </a:lnTo>
                  <a:lnTo>
                    <a:pt x="185" y="5"/>
                  </a:lnTo>
                  <a:lnTo>
                    <a:pt x="185" y="3"/>
                  </a:lnTo>
                  <a:lnTo>
                    <a:pt x="184" y="3"/>
                  </a:lnTo>
                  <a:lnTo>
                    <a:pt x="184" y="2"/>
                  </a:lnTo>
                  <a:lnTo>
                    <a:pt x="184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2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70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3" y="172"/>
                  </a:lnTo>
                  <a:lnTo>
                    <a:pt x="3" y="172"/>
                  </a:lnTo>
                  <a:lnTo>
                    <a:pt x="4" y="173"/>
                  </a:lnTo>
                  <a:lnTo>
                    <a:pt x="5" y="173"/>
                  </a:lnTo>
                  <a:lnTo>
                    <a:pt x="180" y="17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Freeform 91"/>
            <p:cNvSpPr>
              <a:spLocks/>
            </p:cNvSpPr>
            <p:nvPr/>
          </p:nvSpPr>
          <p:spPr bwMode="auto">
            <a:xfrm>
              <a:off x="3855" y="1281"/>
              <a:ext cx="186" cy="172"/>
            </a:xfrm>
            <a:custGeom>
              <a:avLst/>
              <a:gdLst/>
              <a:ahLst/>
              <a:cxnLst>
                <a:cxn ang="0">
                  <a:pos x="185" y="165"/>
                </a:cxn>
                <a:cxn ang="0">
                  <a:pos x="185" y="166"/>
                </a:cxn>
                <a:cxn ang="0">
                  <a:pos x="185" y="167"/>
                </a:cxn>
                <a:cxn ang="0">
                  <a:pos x="184" y="167"/>
                </a:cxn>
                <a:cxn ang="0">
                  <a:pos x="184" y="168"/>
                </a:cxn>
                <a:cxn ang="0">
                  <a:pos x="183" y="169"/>
                </a:cxn>
                <a:cxn ang="0">
                  <a:pos x="183" y="169"/>
                </a:cxn>
                <a:cxn ang="0">
                  <a:pos x="182" y="170"/>
                </a:cxn>
                <a:cxn ang="0">
                  <a:pos x="182" y="170"/>
                </a:cxn>
                <a:cxn ang="0">
                  <a:pos x="181" y="170"/>
                </a:cxn>
                <a:cxn ang="0">
                  <a:pos x="181" y="171"/>
                </a:cxn>
                <a:cxn ang="0">
                  <a:pos x="180" y="171"/>
                </a:cxn>
                <a:cxn ang="0">
                  <a:pos x="179" y="171"/>
                </a:cxn>
                <a:cxn ang="0">
                  <a:pos x="4" y="171"/>
                </a:cxn>
                <a:cxn ang="0">
                  <a:pos x="3" y="171"/>
                </a:cxn>
                <a:cxn ang="0">
                  <a:pos x="3" y="171"/>
                </a:cxn>
                <a:cxn ang="0">
                  <a:pos x="3" y="170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168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79" y="0"/>
                </a:cxn>
                <a:cxn ang="0">
                  <a:pos x="18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2" y="0"/>
                </a:cxn>
                <a:cxn ang="0">
                  <a:pos x="182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3" y="2"/>
                </a:cxn>
                <a:cxn ang="0">
                  <a:pos x="184" y="2"/>
                </a:cxn>
                <a:cxn ang="0">
                  <a:pos x="184" y="3"/>
                </a:cxn>
                <a:cxn ang="0">
                  <a:pos x="185" y="3"/>
                </a:cxn>
                <a:cxn ang="0">
                  <a:pos x="185" y="4"/>
                </a:cxn>
                <a:cxn ang="0">
                  <a:pos x="185" y="5"/>
                </a:cxn>
                <a:cxn ang="0">
                  <a:pos x="185" y="165"/>
                </a:cxn>
              </a:cxnLst>
              <a:rect l="0" t="0" r="r" b="b"/>
              <a:pathLst>
                <a:path w="186" h="172">
                  <a:moveTo>
                    <a:pt x="185" y="165"/>
                  </a:moveTo>
                  <a:lnTo>
                    <a:pt x="185" y="166"/>
                  </a:lnTo>
                  <a:lnTo>
                    <a:pt x="185" y="167"/>
                  </a:lnTo>
                  <a:lnTo>
                    <a:pt x="184" y="167"/>
                  </a:lnTo>
                  <a:lnTo>
                    <a:pt x="184" y="168"/>
                  </a:lnTo>
                  <a:lnTo>
                    <a:pt x="183" y="169"/>
                  </a:lnTo>
                  <a:lnTo>
                    <a:pt x="183" y="169"/>
                  </a:lnTo>
                  <a:lnTo>
                    <a:pt x="182" y="170"/>
                  </a:lnTo>
                  <a:lnTo>
                    <a:pt x="182" y="170"/>
                  </a:lnTo>
                  <a:lnTo>
                    <a:pt x="181" y="170"/>
                  </a:lnTo>
                  <a:lnTo>
                    <a:pt x="181" y="171"/>
                  </a:lnTo>
                  <a:lnTo>
                    <a:pt x="180" y="171"/>
                  </a:lnTo>
                  <a:lnTo>
                    <a:pt x="179" y="171"/>
                  </a:lnTo>
                  <a:lnTo>
                    <a:pt x="4" y="171"/>
                  </a:lnTo>
                  <a:lnTo>
                    <a:pt x="3" y="171"/>
                  </a:lnTo>
                  <a:lnTo>
                    <a:pt x="3" y="171"/>
                  </a:lnTo>
                  <a:lnTo>
                    <a:pt x="3" y="170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69"/>
                  </a:lnTo>
                  <a:lnTo>
                    <a:pt x="0" y="1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3" y="2"/>
                  </a:lnTo>
                  <a:lnTo>
                    <a:pt x="184" y="2"/>
                  </a:lnTo>
                  <a:lnTo>
                    <a:pt x="184" y="3"/>
                  </a:lnTo>
                  <a:lnTo>
                    <a:pt x="185" y="3"/>
                  </a:lnTo>
                  <a:lnTo>
                    <a:pt x="185" y="4"/>
                  </a:lnTo>
                  <a:lnTo>
                    <a:pt x="185" y="5"/>
                  </a:lnTo>
                  <a:lnTo>
                    <a:pt x="185" y="165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0" name="Freeform 92"/>
            <p:cNvSpPr>
              <a:spLocks/>
            </p:cNvSpPr>
            <p:nvPr/>
          </p:nvSpPr>
          <p:spPr bwMode="auto">
            <a:xfrm>
              <a:off x="3857" y="1281"/>
              <a:ext cx="181" cy="171"/>
            </a:xfrm>
            <a:custGeom>
              <a:avLst/>
              <a:gdLst/>
              <a:ahLst/>
              <a:cxnLst>
                <a:cxn ang="0">
                  <a:pos x="180" y="3"/>
                </a:cxn>
                <a:cxn ang="0">
                  <a:pos x="180" y="3"/>
                </a:cxn>
                <a:cxn ang="0">
                  <a:pos x="180" y="2"/>
                </a:cxn>
                <a:cxn ang="0">
                  <a:pos x="179" y="2"/>
                </a:cxn>
                <a:cxn ang="0">
                  <a:pos x="179" y="1"/>
                </a:cxn>
                <a:cxn ang="0">
                  <a:pos x="178" y="1"/>
                </a:cxn>
                <a:cxn ang="0">
                  <a:pos x="178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1" y="168"/>
                </a:cxn>
                <a:cxn ang="0">
                  <a:pos x="1" y="169"/>
                </a:cxn>
                <a:cxn ang="0">
                  <a:pos x="2" y="169"/>
                </a:cxn>
                <a:cxn ang="0">
                  <a:pos x="2" y="169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176" y="170"/>
                </a:cxn>
                <a:cxn ang="0">
                  <a:pos x="176" y="169"/>
                </a:cxn>
                <a:cxn ang="0">
                  <a:pos x="177" y="169"/>
                </a:cxn>
                <a:cxn ang="0">
                  <a:pos x="177" y="169"/>
                </a:cxn>
                <a:cxn ang="0">
                  <a:pos x="178" y="169"/>
                </a:cxn>
                <a:cxn ang="0">
                  <a:pos x="178" y="168"/>
                </a:cxn>
                <a:cxn ang="0">
                  <a:pos x="178" y="168"/>
                </a:cxn>
                <a:cxn ang="0">
                  <a:pos x="179" y="168"/>
                </a:cxn>
                <a:cxn ang="0">
                  <a:pos x="179" y="167"/>
                </a:cxn>
                <a:cxn ang="0">
                  <a:pos x="180" y="166"/>
                </a:cxn>
                <a:cxn ang="0">
                  <a:pos x="180" y="166"/>
                </a:cxn>
                <a:cxn ang="0">
                  <a:pos x="180" y="3"/>
                </a:cxn>
              </a:cxnLst>
              <a:rect l="0" t="0" r="r" b="b"/>
              <a:pathLst>
                <a:path w="181" h="171">
                  <a:moveTo>
                    <a:pt x="180" y="3"/>
                  </a:moveTo>
                  <a:lnTo>
                    <a:pt x="180" y="3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9" y="1"/>
                  </a:lnTo>
                  <a:lnTo>
                    <a:pt x="178" y="1"/>
                  </a:lnTo>
                  <a:lnTo>
                    <a:pt x="178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68"/>
                  </a:lnTo>
                  <a:lnTo>
                    <a:pt x="1" y="169"/>
                  </a:lnTo>
                  <a:lnTo>
                    <a:pt x="2" y="169"/>
                  </a:lnTo>
                  <a:lnTo>
                    <a:pt x="2" y="169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176" y="170"/>
                  </a:lnTo>
                  <a:lnTo>
                    <a:pt x="176" y="169"/>
                  </a:lnTo>
                  <a:lnTo>
                    <a:pt x="177" y="169"/>
                  </a:lnTo>
                  <a:lnTo>
                    <a:pt x="177" y="169"/>
                  </a:lnTo>
                  <a:lnTo>
                    <a:pt x="178" y="169"/>
                  </a:lnTo>
                  <a:lnTo>
                    <a:pt x="178" y="168"/>
                  </a:lnTo>
                  <a:lnTo>
                    <a:pt x="178" y="168"/>
                  </a:lnTo>
                  <a:lnTo>
                    <a:pt x="179" y="168"/>
                  </a:lnTo>
                  <a:lnTo>
                    <a:pt x="179" y="167"/>
                  </a:lnTo>
                  <a:lnTo>
                    <a:pt x="180" y="166"/>
                  </a:lnTo>
                  <a:lnTo>
                    <a:pt x="180" y="166"/>
                  </a:lnTo>
                  <a:lnTo>
                    <a:pt x="180" y="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Freeform 93"/>
            <p:cNvSpPr>
              <a:spLocks/>
            </p:cNvSpPr>
            <p:nvPr/>
          </p:nvSpPr>
          <p:spPr bwMode="auto">
            <a:xfrm>
              <a:off x="3858" y="1282"/>
              <a:ext cx="180" cy="168"/>
            </a:xfrm>
            <a:custGeom>
              <a:avLst/>
              <a:gdLst/>
              <a:ahLst/>
              <a:cxnLst>
                <a:cxn ang="0">
                  <a:pos x="179" y="163"/>
                </a:cxn>
                <a:cxn ang="0">
                  <a:pos x="179" y="164"/>
                </a:cxn>
                <a:cxn ang="0">
                  <a:pos x="178" y="165"/>
                </a:cxn>
                <a:cxn ang="0">
                  <a:pos x="178" y="165"/>
                </a:cxn>
                <a:cxn ang="0">
                  <a:pos x="177" y="166"/>
                </a:cxn>
                <a:cxn ang="0">
                  <a:pos x="177" y="166"/>
                </a:cxn>
                <a:cxn ang="0">
                  <a:pos x="176" y="167"/>
                </a:cxn>
                <a:cxn ang="0">
                  <a:pos x="176" y="167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1" y="167"/>
                </a:cxn>
                <a:cxn ang="0">
                  <a:pos x="1" y="166"/>
                </a:cxn>
                <a:cxn ang="0">
                  <a:pos x="1" y="166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4"/>
                </a:cxn>
                <a:cxn ang="0">
                  <a:pos x="0" y="16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1"/>
                </a:cxn>
                <a:cxn ang="0">
                  <a:pos x="178" y="1"/>
                </a:cxn>
                <a:cxn ang="0">
                  <a:pos x="178" y="1"/>
                </a:cxn>
                <a:cxn ang="0">
                  <a:pos x="179" y="2"/>
                </a:cxn>
                <a:cxn ang="0">
                  <a:pos x="179" y="3"/>
                </a:cxn>
                <a:cxn ang="0">
                  <a:pos x="179" y="163"/>
                </a:cxn>
              </a:cxnLst>
              <a:rect l="0" t="0" r="r" b="b"/>
              <a:pathLst>
                <a:path w="180" h="168">
                  <a:moveTo>
                    <a:pt x="179" y="163"/>
                  </a:moveTo>
                  <a:lnTo>
                    <a:pt x="179" y="164"/>
                  </a:lnTo>
                  <a:lnTo>
                    <a:pt x="178" y="165"/>
                  </a:lnTo>
                  <a:lnTo>
                    <a:pt x="178" y="165"/>
                  </a:lnTo>
                  <a:lnTo>
                    <a:pt x="177" y="166"/>
                  </a:lnTo>
                  <a:lnTo>
                    <a:pt x="177" y="166"/>
                  </a:lnTo>
                  <a:lnTo>
                    <a:pt x="176" y="167"/>
                  </a:lnTo>
                  <a:lnTo>
                    <a:pt x="176" y="167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1" y="167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4"/>
                  </a:lnTo>
                  <a:lnTo>
                    <a:pt x="0" y="16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1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79" y="2"/>
                  </a:lnTo>
                  <a:lnTo>
                    <a:pt x="179" y="3"/>
                  </a:lnTo>
                  <a:lnTo>
                    <a:pt x="179" y="163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Freeform 94"/>
            <p:cNvSpPr>
              <a:spLocks/>
            </p:cNvSpPr>
            <p:nvPr/>
          </p:nvSpPr>
          <p:spPr bwMode="auto">
            <a:xfrm>
              <a:off x="3877" y="1304"/>
              <a:ext cx="142" cy="12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35" y="0"/>
                </a:cxn>
                <a:cxn ang="0">
                  <a:pos x="136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8" y="0"/>
                </a:cxn>
                <a:cxn ang="0">
                  <a:pos x="138" y="1"/>
                </a:cxn>
                <a:cxn ang="0">
                  <a:pos x="139" y="1"/>
                </a:cxn>
                <a:cxn ang="0">
                  <a:pos x="139" y="1"/>
                </a:cxn>
                <a:cxn ang="0">
                  <a:pos x="140" y="2"/>
                </a:cxn>
                <a:cxn ang="0">
                  <a:pos x="140" y="3"/>
                </a:cxn>
                <a:cxn ang="0">
                  <a:pos x="141" y="3"/>
                </a:cxn>
                <a:cxn ang="0">
                  <a:pos x="141" y="4"/>
                </a:cxn>
                <a:cxn ang="0">
                  <a:pos x="141" y="5"/>
                </a:cxn>
                <a:cxn ang="0">
                  <a:pos x="141" y="117"/>
                </a:cxn>
                <a:cxn ang="0">
                  <a:pos x="141" y="119"/>
                </a:cxn>
                <a:cxn ang="0">
                  <a:pos x="140" y="119"/>
                </a:cxn>
                <a:cxn ang="0">
                  <a:pos x="140" y="120"/>
                </a:cxn>
                <a:cxn ang="0">
                  <a:pos x="139" y="121"/>
                </a:cxn>
                <a:cxn ang="0">
                  <a:pos x="139" y="121"/>
                </a:cxn>
                <a:cxn ang="0">
                  <a:pos x="138" y="122"/>
                </a:cxn>
                <a:cxn ang="0">
                  <a:pos x="138" y="122"/>
                </a:cxn>
                <a:cxn ang="0">
                  <a:pos x="137" y="122"/>
                </a:cxn>
                <a:cxn ang="0">
                  <a:pos x="137" y="123"/>
                </a:cxn>
                <a:cxn ang="0">
                  <a:pos x="136" y="123"/>
                </a:cxn>
                <a:cxn ang="0">
                  <a:pos x="135" y="123"/>
                </a:cxn>
                <a:cxn ang="0">
                  <a:pos x="4" y="123"/>
                </a:cxn>
                <a:cxn ang="0">
                  <a:pos x="3" y="123"/>
                </a:cxn>
                <a:cxn ang="0">
                  <a:pos x="3" y="123"/>
                </a:cxn>
                <a:cxn ang="0">
                  <a:pos x="2" y="122"/>
                </a:cxn>
                <a:cxn ang="0">
                  <a:pos x="2" y="122"/>
                </a:cxn>
                <a:cxn ang="0">
                  <a:pos x="1" y="122"/>
                </a:cxn>
                <a:cxn ang="0">
                  <a:pos x="1" y="121"/>
                </a:cxn>
                <a:cxn ang="0">
                  <a:pos x="0" y="121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1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</a:cxnLst>
              <a:rect l="0" t="0" r="r" b="b"/>
              <a:pathLst>
                <a:path w="142" h="12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1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0" y="2"/>
                  </a:lnTo>
                  <a:lnTo>
                    <a:pt x="140" y="3"/>
                  </a:lnTo>
                  <a:lnTo>
                    <a:pt x="141" y="3"/>
                  </a:lnTo>
                  <a:lnTo>
                    <a:pt x="141" y="4"/>
                  </a:lnTo>
                  <a:lnTo>
                    <a:pt x="141" y="5"/>
                  </a:lnTo>
                  <a:lnTo>
                    <a:pt x="141" y="117"/>
                  </a:lnTo>
                  <a:lnTo>
                    <a:pt x="141" y="119"/>
                  </a:lnTo>
                  <a:lnTo>
                    <a:pt x="140" y="119"/>
                  </a:lnTo>
                  <a:lnTo>
                    <a:pt x="140" y="120"/>
                  </a:lnTo>
                  <a:lnTo>
                    <a:pt x="139" y="121"/>
                  </a:lnTo>
                  <a:lnTo>
                    <a:pt x="139" y="121"/>
                  </a:lnTo>
                  <a:lnTo>
                    <a:pt x="138" y="122"/>
                  </a:lnTo>
                  <a:lnTo>
                    <a:pt x="138" y="122"/>
                  </a:lnTo>
                  <a:lnTo>
                    <a:pt x="137" y="122"/>
                  </a:lnTo>
                  <a:lnTo>
                    <a:pt x="137" y="123"/>
                  </a:lnTo>
                  <a:lnTo>
                    <a:pt x="136" y="123"/>
                  </a:lnTo>
                  <a:lnTo>
                    <a:pt x="135" y="123"/>
                  </a:lnTo>
                  <a:lnTo>
                    <a:pt x="4" y="123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2" y="122"/>
                  </a:lnTo>
                  <a:lnTo>
                    <a:pt x="2" y="122"/>
                  </a:lnTo>
                  <a:lnTo>
                    <a:pt x="1" y="122"/>
                  </a:lnTo>
                  <a:lnTo>
                    <a:pt x="1" y="121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</a:path>
              </a:pathLst>
            </a:custGeom>
            <a:gradFill rotWithShape="0">
              <a:gsLst>
                <a:gs pos="0">
                  <a:srgbClr val="618FFD">
                    <a:gamma/>
                    <a:shade val="29804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Freeform 95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1" y="3"/>
                </a:cxn>
                <a:cxn ang="0">
                  <a:pos x="151" y="2"/>
                </a:cxn>
                <a:cxn ang="0">
                  <a:pos x="150" y="2"/>
                </a:cxn>
                <a:cxn ang="0">
                  <a:pos x="150" y="2"/>
                </a:cxn>
                <a:cxn ang="0">
                  <a:pos x="150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6" y="16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8" y="12"/>
                </a:cxn>
                <a:cxn ang="0">
                  <a:pos x="9" y="12"/>
                </a:cxn>
                <a:cxn ang="0">
                  <a:pos x="10" y="12"/>
                </a:cxn>
                <a:cxn ang="0">
                  <a:pos x="140" y="12"/>
                </a:cxn>
                <a:cxn ang="0">
                  <a:pos x="141" y="12"/>
                </a:cxn>
                <a:cxn ang="0">
                  <a:pos x="142" y="12"/>
                </a:cxn>
                <a:cxn ang="0">
                  <a:pos x="142" y="13"/>
                </a:cxn>
                <a:cxn ang="0">
                  <a:pos x="143" y="13"/>
                </a:cxn>
                <a:cxn ang="0">
                  <a:pos x="143" y="14"/>
                </a:cxn>
                <a:cxn ang="0">
                  <a:pos x="143" y="14"/>
                </a:cxn>
                <a:cxn ang="0">
                  <a:pos x="144" y="14"/>
                </a:cxn>
                <a:cxn ang="0">
                  <a:pos x="152" y="4"/>
                </a:cxn>
              </a:cxnLst>
              <a:rect l="0" t="0" r="r" b="b"/>
              <a:pathLst>
                <a:path w="153" h="17">
                  <a:moveTo>
                    <a:pt x="152" y="4"/>
                  </a:moveTo>
                  <a:lnTo>
                    <a:pt x="151" y="3"/>
                  </a:lnTo>
                  <a:lnTo>
                    <a:pt x="151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40" y="12"/>
                  </a:lnTo>
                  <a:lnTo>
                    <a:pt x="141" y="12"/>
                  </a:lnTo>
                  <a:lnTo>
                    <a:pt x="142" y="12"/>
                  </a:lnTo>
                  <a:lnTo>
                    <a:pt x="142" y="13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14"/>
                  </a:lnTo>
                  <a:lnTo>
                    <a:pt x="152" y="4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Freeform 96"/>
            <p:cNvSpPr>
              <a:spLocks/>
            </p:cNvSpPr>
            <p:nvPr/>
          </p:nvSpPr>
          <p:spPr bwMode="auto">
            <a:xfrm>
              <a:off x="3870" y="1299"/>
              <a:ext cx="17" cy="13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1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3"/>
                </a:cxn>
                <a:cxn ang="0">
                  <a:pos x="2" y="133"/>
                </a:cxn>
                <a:cxn ang="0">
                  <a:pos x="2" y="134"/>
                </a:cxn>
                <a:cxn ang="0">
                  <a:pos x="3" y="134"/>
                </a:cxn>
                <a:cxn ang="0">
                  <a:pos x="16" y="127"/>
                </a:cxn>
                <a:cxn ang="0">
                  <a:pos x="15" y="126"/>
                </a:cxn>
                <a:cxn ang="0">
                  <a:pos x="15" y="126"/>
                </a:cxn>
                <a:cxn ang="0">
                  <a:pos x="14" y="126"/>
                </a:cxn>
                <a:cxn ang="0">
                  <a:pos x="14" y="125"/>
                </a:cxn>
                <a:cxn ang="0">
                  <a:pos x="13" y="124"/>
                </a:cxn>
                <a:cxn ang="0">
                  <a:pos x="13" y="124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2" y="0"/>
                </a:cxn>
              </a:cxnLst>
              <a:rect l="0" t="0" r="r" b="b"/>
              <a:pathLst>
                <a:path w="17" h="135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1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3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16" y="127"/>
                  </a:lnTo>
                  <a:lnTo>
                    <a:pt x="15" y="126"/>
                  </a:lnTo>
                  <a:lnTo>
                    <a:pt x="15" y="126"/>
                  </a:lnTo>
                  <a:lnTo>
                    <a:pt x="14" y="126"/>
                  </a:lnTo>
                  <a:lnTo>
                    <a:pt x="14" y="125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2" y="0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5" name="Freeform 97"/>
            <p:cNvSpPr>
              <a:spLocks/>
            </p:cNvSpPr>
            <p:nvPr/>
          </p:nvSpPr>
          <p:spPr bwMode="auto">
            <a:xfrm>
              <a:off x="3872" y="1300"/>
              <a:ext cx="155" cy="13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2" y="135"/>
                </a:cxn>
                <a:cxn ang="0">
                  <a:pos x="2" y="135"/>
                </a:cxn>
                <a:cxn ang="0">
                  <a:pos x="3" y="135"/>
                </a:cxn>
                <a:cxn ang="0">
                  <a:pos x="148" y="135"/>
                </a:cxn>
                <a:cxn ang="0">
                  <a:pos x="150" y="134"/>
                </a:cxn>
                <a:cxn ang="0">
                  <a:pos x="151" y="134"/>
                </a:cxn>
                <a:cxn ang="0">
                  <a:pos x="151" y="133"/>
                </a:cxn>
                <a:cxn ang="0">
                  <a:pos x="152" y="133"/>
                </a:cxn>
                <a:cxn ang="0">
                  <a:pos x="152" y="133"/>
                </a:cxn>
                <a:cxn ang="0">
                  <a:pos x="153" y="132"/>
                </a:cxn>
                <a:cxn ang="0">
                  <a:pos x="153" y="131"/>
                </a:cxn>
                <a:cxn ang="0">
                  <a:pos x="154" y="131"/>
                </a:cxn>
                <a:cxn ang="0">
                  <a:pos x="154" y="129"/>
                </a:cxn>
                <a:cxn ang="0">
                  <a:pos x="154" y="129"/>
                </a:cxn>
                <a:cxn ang="0">
                  <a:pos x="154" y="3"/>
                </a:cxn>
                <a:cxn ang="0">
                  <a:pos x="154" y="2"/>
                </a:cxn>
                <a:cxn ang="0">
                  <a:pos x="154" y="1"/>
                </a:cxn>
                <a:cxn ang="0">
                  <a:pos x="154" y="1"/>
                </a:cxn>
                <a:cxn ang="0">
                  <a:pos x="153" y="1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45" y="5"/>
                </a:cxn>
                <a:cxn ang="0">
                  <a:pos x="145" y="5"/>
                </a:cxn>
                <a:cxn ang="0">
                  <a:pos x="146" y="6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6" y="123"/>
                </a:cxn>
                <a:cxn ang="0">
                  <a:pos x="146" y="123"/>
                </a:cxn>
                <a:cxn ang="0">
                  <a:pos x="146" y="124"/>
                </a:cxn>
                <a:cxn ang="0">
                  <a:pos x="146" y="125"/>
                </a:cxn>
                <a:cxn ang="0">
                  <a:pos x="146" y="125"/>
                </a:cxn>
                <a:cxn ang="0">
                  <a:pos x="145" y="126"/>
                </a:cxn>
                <a:cxn ang="0">
                  <a:pos x="145" y="127"/>
                </a:cxn>
                <a:cxn ang="0">
                  <a:pos x="144" y="127"/>
                </a:cxn>
                <a:cxn ang="0">
                  <a:pos x="143" y="127"/>
                </a:cxn>
                <a:cxn ang="0">
                  <a:pos x="143" y="128"/>
                </a:cxn>
                <a:cxn ang="0">
                  <a:pos x="142" y="128"/>
                </a:cxn>
                <a:cxn ang="0">
                  <a:pos x="142" y="128"/>
                </a:cxn>
                <a:cxn ang="0">
                  <a:pos x="9" y="128"/>
                </a:cxn>
                <a:cxn ang="0">
                  <a:pos x="8" y="128"/>
                </a:cxn>
                <a:cxn ang="0">
                  <a:pos x="8" y="128"/>
                </a:cxn>
                <a:cxn ang="0">
                  <a:pos x="8" y="127"/>
                </a:cxn>
                <a:cxn ang="0">
                  <a:pos x="7" y="127"/>
                </a:cxn>
                <a:cxn ang="0">
                  <a:pos x="7" y="127"/>
                </a:cxn>
                <a:cxn ang="0">
                  <a:pos x="6" y="127"/>
                </a:cxn>
                <a:cxn ang="0">
                  <a:pos x="6" y="127"/>
                </a:cxn>
                <a:cxn ang="0">
                  <a:pos x="0" y="133"/>
                </a:cxn>
              </a:cxnLst>
              <a:rect l="0" t="0" r="r" b="b"/>
              <a:pathLst>
                <a:path w="155" h="136">
                  <a:moveTo>
                    <a:pt x="0" y="133"/>
                  </a:moveTo>
                  <a:lnTo>
                    <a:pt x="0" y="134"/>
                  </a:lnTo>
                  <a:lnTo>
                    <a:pt x="0" y="134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3" y="135"/>
                  </a:lnTo>
                  <a:lnTo>
                    <a:pt x="148" y="135"/>
                  </a:lnTo>
                  <a:lnTo>
                    <a:pt x="150" y="134"/>
                  </a:lnTo>
                  <a:lnTo>
                    <a:pt x="151" y="134"/>
                  </a:lnTo>
                  <a:lnTo>
                    <a:pt x="151" y="133"/>
                  </a:lnTo>
                  <a:lnTo>
                    <a:pt x="152" y="133"/>
                  </a:lnTo>
                  <a:lnTo>
                    <a:pt x="152" y="133"/>
                  </a:lnTo>
                  <a:lnTo>
                    <a:pt x="153" y="132"/>
                  </a:lnTo>
                  <a:lnTo>
                    <a:pt x="153" y="131"/>
                  </a:lnTo>
                  <a:lnTo>
                    <a:pt x="154" y="131"/>
                  </a:lnTo>
                  <a:lnTo>
                    <a:pt x="154" y="129"/>
                  </a:lnTo>
                  <a:lnTo>
                    <a:pt x="154" y="129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3" y="1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5" y="5"/>
                  </a:lnTo>
                  <a:lnTo>
                    <a:pt x="145" y="5"/>
                  </a:lnTo>
                  <a:lnTo>
                    <a:pt x="146" y="6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6" y="123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6" y="125"/>
                  </a:lnTo>
                  <a:lnTo>
                    <a:pt x="146" y="125"/>
                  </a:lnTo>
                  <a:lnTo>
                    <a:pt x="145" y="126"/>
                  </a:lnTo>
                  <a:lnTo>
                    <a:pt x="145" y="127"/>
                  </a:lnTo>
                  <a:lnTo>
                    <a:pt x="144" y="127"/>
                  </a:lnTo>
                  <a:lnTo>
                    <a:pt x="143" y="127"/>
                  </a:lnTo>
                  <a:lnTo>
                    <a:pt x="143" y="128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9" y="12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8" y="127"/>
                  </a:lnTo>
                  <a:lnTo>
                    <a:pt x="7" y="127"/>
                  </a:lnTo>
                  <a:lnTo>
                    <a:pt x="7" y="127"/>
                  </a:lnTo>
                  <a:lnTo>
                    <a:pt x="6" y="127"/>
                  </a:lnTo>
                  <a:lnTo>
                    <a:pt x="6" y="127"/>
                  </a:lnTo>
                  <a:lnTo>
                    <a:pt x="0" y="13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Freeform 98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16"/>
                </a:cxn>
                <a:cxn ang="0">
                  <a:pos x="151" y="16"/>
                </a:cxn>
                <a:cxn ang="0">
                  <a:pos x="151" y="1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0" y="5"/>
                </a:cxn>
                <a:cxn ang="0">
                  <a:pos x="149" y="5"/>
                </a:cxn>
                <a:cxn ang="0">
                  <a:pos x="149" y="5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</a:cxnLst>
              <a:rect l="0" t="0" r="r" b="b"/>
              <a:pathLst>
                <a:path w="153" h="17">
                  <a:moveTo>
                    <a:pt x="152" y="16"/>
                  </a:moveTo>
                  <a:lnTo>
                    <a:pt x="151" y="16"/>
                  </a:lnTo>
                  <a:lnTo>
                    <a:pt x="151" y="1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0" y="5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Freeform 99"/>
            <p:cNvSpPr>
              <a:spLocks/>
            </p:cNvSpPr>
            <p:nvPr/>
          </p:nvSpPr>
          <p:spPr bwMode="auto">
            <a:xfrm>
              <a:off x="3843" y="1489"/>
              <a:ext cx="215" cy="72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0" y="0"/>
                </a:cxn>
                <a:cxn ang="0">
                  <a:pos x="214" y="0"/>
                </a:cxn>
                <a:cxn ang="0">
                  <a:pos x="214" y="71"/>
                </a:cxn>
                <a:cxn ang="0">
                  <a:pos x="0" y="71"/>
                </a:cxn>
              </a:cxnLst>
              <a:rect l="0" t="0" r="r" b="b"/>
              <a:pathLst>
                <a:path w="215" h="72">
                  <a:moveTo>
                    <a:pt x="0" y="71"/>
                  </a:moveTo>
                  <a:lnTo>
                    <a:pt x="0" y="0"/>
                  </a:lnTo>
                  <a:lnTo>
                    <a:pt x="214" y="0"/>
                  </a:lnTo>
                  <a:lnTo>
                    <a:pt x="214" y="71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8" name="Freeform 100"/>
            <p:cNvSpPr>
              <a:spLocks/>
            </p:cNvSpPr>
            <p:nvPr/>
          </p:nvSpPr>
          <p:spPr bwMode="auto">
            <a:xfrm>
              <a:off x="3841" y="1489"/>
              <a:ext cx="219" cy="2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0"/>
                </a:cxn>
                <a:cxn ang="0">
                  <a:pos x="0" y="22"/>
                </a:cxn>
                <a:cxn ang="0">
                  <a:pos x="218" y="22"/>
                </a:cxn>
                <a:cxn ang="0">
                  <a:pos x="215" y="0"/>
                </a:cxn>
                <a:cxn ang="0">
                  <a:pos x="137" y="0"/>
                </a:cxn>
                <a:cxn ang="0">
                  <a:pos x="79" y="0"/>
                </a:cxn>
              </a:cxnLst>
              <a:rect l="0" t="0" r="r" b="b"/>
              <a:pathLst>
                <a:path w="219" h="23">
                  <a:moveTo>
                    <a:pt x="7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18" y="22"/>
                  </a:lnTo>
                  <a:lnTo>
                    <a:pt x="215" y="0"/>
                  </a:lnTo>
                  <a:lnTo>
                    <a:pt x="137" y="0"/>
                  </a:lnTo>
                  <a:lnTo>
                    <a:pt x="7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89" name="Freeform 101"/>
            <p:cNvSpPr>
              <a:spLocks/>
            </p:cNvSpPr>
            <p:nvPr/>
          </p:nvSpPr>
          <p:spPr bwMode="auto">
            <a:xfrm>
              <a:off x="3991" y="1495"/>
              <a:ext cx="56" cy="17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8" y="6"/>
                </a:cxn>
                <a:cxn ang="0">
                  <a:pos x="18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55" y="6"/>
                </a:cxn>
                <a:cxn ang="0">
                  <a:pos x="55" y="10"/>
                </a:cxn>
                <a:cxn ang="0">
                  <a:pos x="35" y="10"/>
                </a:cxn>
                <a:cxn ang="0">
                  <a:pos x="35" y="16"/>
                </a:cxn>
                <a:cxn ang="0">
                  <a:pos x="18" y="16"/>
                </a:cxn>
                <a:cxn ang="0">
                  <a:pos x="18" y="10"/>
                </a:cxn>
                <a:cxn ang="0">
                  <a:pos x="0" y="10"/>
                </a:cxn>
                <a:cxn ang="0">
                  <a:pos x="0" y="6"/>
                </a:cxn>
              </a:cxnLst>
              <a:rect l="0" t="0" r="r" b="b"/>
              <a:pathLst>
                <a:path w="56" h="17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55" y="6"/>
                  </a:lnTo>
                  <a:lnTo>
                    <a:pt x="55" y="10"/>
                  </a:lnTo>
                  <a:lnTo>
                    <a:pt x="35" y="10"/>
                  </a:lnTo>
                  <a:lnTo>
                    <a:pt x="35" y="16"/>
                  </a:lnTo>
                  <a:lnTo>
                    <a:pt x="18" y="16"/>
                  </a:lnTo>
                  <a:lnTo>
                    <a:pt x="18" y="10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0" name="Freeform 102"/>
            <p:cNvSpPr>
              <a:spLocks/>
            </p:cNvSpPr>
            <p:nvPr/>
          </p:nvSpPr>
          <p:spPr bwMode="auto">
            <a:xfrm>
              <a:off x="3991" y="1501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0"/>
                </a:cxn>
                <a:cxn ang="0">
                  <a:pos x="16" y="5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0"/>
                  </a:lnTo>
                  <a:lnTo>
                    <a:pt x="16" y="5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1" name="Freeform 103"/>
            <p:cNvSpPr>
              <a:spLocks/>
            </p:cNvSpPr>
            <p:nvPr/>
          </p:nvSpPr>
          <p:spPr bwMode="auto">
            <a:xfrm>
              <a:off x="4010" y="149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Freeform 104"/>
            <p:cNvSpPr>
              <a:spLocks/>
            </p:cNvSpPr>
            <p:nvPr/>
          </p:nvSpPr>
          <p:spPr bwMode="auto">
            <a:xfrm>
              <a:off x="4046" y="1504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Freeform 105"/>
            <p:cNvSpPr>
              <a:spLocks/>
            </p:cNvSpPr>
            <p:nvPr/>
          </p:nvSpPr>
          <p:spPr bwMode="auto">
            <a:xfrm>
              <a:off x="4027" y="1495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Freeform 106"/>
            <p:cNvSpPr>
              <a:spLocks/>
            </p:cNvSpPr>
            <p:nvPr/>
          </p:nvSpPr>
          <p:spPr bwMode="auto">
            <a:xfrm>
              <a:off x="4011" y="1499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5" name="Freeform 107"/>
            <p:cNvSpPr>
              <a:spLocks/>
            </p:cNvSpPr>
            <p:nvPr/>
          </p:nvSpPr>
          <p:spPr bwMode="auto">
            <a:xfrm>
              <a:off x="3993" y="1502"/>
              <a:ext cx="5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54" h="17">
                  <a:moveTo>
                    <a:pt x="0" y="0"/>
                  </a:moveTo>
                  <a:lnTo>
                    <a:pt x="53" y="0"/>
                  </a:lnTo>
                  <a:lnTo>
                    <a:pt x="5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6" name="Freeform 108"/>
            <p:cNvSpPr>
              <a:spLocks/>
            </p:cNvSpPr>
            <p:nvPr/>
          </p:nvSpPr>
          <p:spPr bwMode="auto">
            <a:xfrm>
              <a:off x="4010" y="1496"/>
              <a:ext cx="19" cy="17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7" y="16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0" y="12"/>
                </a:cxn>
              </a:cxnLst>
              <a:rect l="0" t="0" r="r" b="b"/>
              <a:pathLst>
                <a:path w="19" h="17">
                  <a:moveTo>
                    <a:pt x="18" y="12"/>
                  </a:move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Freeform 109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8" name="Freeform 110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9" name="Freeform 111"/>
            <p:cNvSpPr>
              <a:spLocks/>
            </p:cNvSpPr>
            <p:nvPr/>
          </p:nvSpPr>
          <p:spPr bwMode="auto">
            <a:xfrm>
              <a:off x="3930" y="1497"/>
              <a:ext cx="44" cy="17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28" y="0"/>
                </a:cxn>
                <a:cxn ang="0">
                  <a:pos x="28" y="8"/>
                </a:cxn>
                <a:cxn ang="0">
                  <a:pos x="43" y="8"/>
                </a:cxn>
                <a:cxn ang="0">
                  <a:pos x="43" y="16"/>
                </a:cxn>
                <a:cxn ang="0">
                  <a:pos x="28" y="16"/>
                </a:cxn>
                <a:cxn ang="0">
                  <a:pos x="14" y="16"/>
                </a:cxn>
              </a:cxnLst>
              <a:rect l="0" t="0" r="r" b="b"/>
              <a:pathLst>
                <a:path w="44" h="17">
                  <a:moveTo>
                    <a:pt x="14" y="16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16"/>
                  </a:lnTo>
                  <a:lnTo>
                    <a:pt x="28" y="16"/>
                  </a:lnTo>
                  <a:lnTo>
                    <a:pt x="14" y="16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Freeform 112"/>
            <p:cNvSpPr>
              <a:spLocks/>
            </p:cNvSpPr>
            <p:nvPr/>
          </p:nvSpPr>
          <p:spPr bwMode="auto">
            <a:xfrm>
              <a:off x="3945" y="1497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Freeform 113"/>
            <p:cNvSpPr>
              <a:spLocks/>
            </p:cNvSpPr>
            <p:nvPr/>
          </p:nvSpPr>
          <p:spPr bwMode="auto">
            <a:xfrm>
              <a:off x="3897" y="1494"/>
              <a:ext cx="20" cy="17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3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7" y="3"/>
                </a:cxn>
                <a:cxn ang="0">
                  <a:pos x="17" y="3"/>
                </a:cxn>
                <a:cxn ang="0">
                  <a:pos x="18" y="5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10"/>
                </a:cxn>
                <a:cxn ang="0">
                  <a:pos x="17" y="12"/>
                </a:cxn>
                <a:cxn ang="0">
                  <a:pos x="16" y="13"/>
                </a:cxn>
                <a:cxn ang="0">
                  <a:pos x="15" y="15"/>
                </a:cxn>
                <a:cxn ang="0">
                  <a:pos x="13" y="15"/>
                </a:cxn>
                <a:cxn ang="0">
                  <a:pos x="13" y="16"/>
                </a:cxn>
                <a:cxn ang="0">
                  <a:pos x="12" y="16"/>
                </a:cxn>
              </a:cxnLst>
              <a:rect l="0" t="0" r="r" b="b"/>
              <a:pathLst>
                <a:path w="20" h="17">
                  <a:moveTo>
                    <a:pt x="5" y="16"/>
                  </a:moveTo>
                  <a:lnTo>
                    <a:pt x="5" y="16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5" y="16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2" name="Freeform 114"/>
            <p:cNvSpPr>
              <a:spLocks/>
            </p:cNvSpPr>
            <p:nvPr/>
          </p:nvSpPr>
          <p:spPr bwMode="auto">
            <a:xfrm>
              <a:off x="3921" y="1489"/>
              <a:ext cx="17" cy="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"/>
                </a:cxn>
                <a:cxn ang="0">
                  <a:pos x="16" y="22"/>
                </a:cxn>
                <a:cxn ang="0">
                  <a:pos x="16" y="37"/>
                </a:cxn>
              </a:cxnLst>
              <a:rect l="0" t="0" r="r" b="b"/>
              <a:pathLst>
                <a:path w="17" h="38">
                  <a:moveTo>
                    <a:pt x="8" y="0"/>
                  </a:moveTo>
                  <a:lnTo>
                    <a:pt x="0" y="22"/>
                  </a:lnTo>
                  <a:lnTo>
                    <a:pt x="16" y="22"/>
                  </a:lnTo>
                  <a:lnTo>
                    <a:pt x="16" y="37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Freeform 115"/>
            <p:cNvSpPr>
              <a:spLocks/>
            </p:cNvSpPr>
            <p:nvPr/>
          </p:nvSpPr>
          <p:spPr bwMode="auto">
            <a:xfrm>
              <a:off x="3979" y="1489"/>
              <a:ext cx="17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22"/>
                </a:cxn>
                <a:cxn ang="0">
                  <a:pos x="0" y="22"/>
                </a:cxn>
                <a:cxn ang="0">
                  <a:pos x="0" y="71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16" y="22"/>
                  </a:lnTo>
                  <a:lnTo>
                    <a:pt x="0" y="22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4" name="Freeform 116"/>
            <p:cNvSpPr>
              <a:spLocks/>
            </p:cNvSpPr>
            <p:nvPr/>
          </p:nvSpPr>
          <p:spPr bwMode="auto">
            <a:xfrm>
              <a:off x="3855" y="1532"/>
              <a:ext cx="250" cy="4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49" y="40"/>
                </a:cxn>
                <a:cxn ang="0">
                  <a:pos x="240" y="0"/>
                </a:cxn>
                <a:cxn ang="0">
                  <a:pos x="10" y="0"/>
                </a:cxn>
                <a:cxn ang="0">
                  <a:pos x="0" y="40"/>
                </a:cxn>
              </a:cxnLst>
              <a:rect l="0" t="0" r="r" b="b"/>
              <a:pathLst>
                <a:path w="250" h="41">
                  <a:moveTo>
                    <a:pt x="0" y="40"/>
                  </a:moveTo>
                  <a:lnTo>
                    <a:pt x="249" y="40"/>
                  </a:lnTo>
                  <a:lnTo>
                    <a:pt x="240" y="0"/>
                  </a:lnTo>
                  <a:lnTo>
                    <a:pt x="10" y="0"/>
                  </a:lnTo>
                  <a:lnTo>
                    <a:pt x="0" y="4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5" name="Freeform 117"/>
            <p:cNvSpPr>
              <a:spLocks/>
            </p:cNvSpPr>
            <p:nvPr/>
          </p:nvSpPr>
          <p:spPr bwMode="auto">
            <a:xfrm>
              <a:off x="3855" y="1572"/>
              <a:ext cx="251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50" y="16"/>
                </a:cxn>
                <a:cxn ang="0">
                  <a:pos x="0" y="16"/>
                </a:cxn>
              </a:cxnLst>
              <a:rect l="0" t="0" r="r" b="b"/>
              <a:pathLst>
                <a:path w="251" h="17">
                  <a:moveTo>
                    <a:pt x="0" y="1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50" y="16"/>
                  </a:lnTo>
                  <a:lnTo>
                    <a:pt x="0" y="16"/>
                  </a:lnTo>
                </a:path>
              </a:pathLst>
            </a:custGeom>
            <a:solidFill>
              <a:srgbClr val="CCCC6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06" name="Freeform 118"/>
            <p:cNvSpPr>
              <a:spLocks/>
            </p:cNvSpPr>
            <p:nvPr/>
          </p:nvSpPr>
          <p:spPr bwMode="auto">
            <a:xfrm>
              <a:off x="3872" y="1538"/>
              <a:ext cx="223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22" y="27"/>
                </a:cxn>
                <a:cxn ang="0">
                  <a:pos x="214" y="0"/>
                </a:cxn>
                <a:cxn ang="0">
                  <a:pos x="8" y="0"/>
                </a:cxn>
                <a:cxn ang="0">
                  <a:pos x="0" y="27"/>
                </a:cxn>
              </a:cxnLst>
              <a:rect l="0" t="0" r="r" b="b"/>
              <a:pathLst>
                <a:path w="223" h="28">
                  <a:moveTo>
                    <a:pt x="0" y="27"/>
                  </a:moveTo>
                  <a:lnTo>
                    <a:pt x="222" y="27"/>
                  </a:lnTo>
                  <a:lnTo>
                    <a:pt x="214" y="0"/>
                  </a:lnTo>
                  <a:lnTo>
                    <a:pt x="8" y="0"/>
                  </a:lnTo>
                  <a:lnTo>
                    <a:pt x="0" y="27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07" name="Text Box 119"/>
          <p:cNvSpPr txBox="1">
            <a:spLocks noChangeArrowheads="1"/>
          </p:cNvSpPr>
          <p:nvPr/>
        </p:nvSpPr>
        <p:spPr bwMode="auto">
          <a:xfrm>
            <a:off x="7494588" y="3448050"/>
            <a:ext cx="339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/>
              <a:t>E</a:t>
            </a:r>
          </a:p>
        </p:txBody>
      </p: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5329238" y="5346700"/>
            <a:ext cx="763587" cy="609600"/>
            <a:chOff x="3840" y="1279"/>
            <a:chExt cx="266" cy="310"/>
          </a:xfrm>
        </p:grpSpPr>
        <p:sp>
          <p:nvSpPr>
            <p:cNvPr id="12409" name="Freeform 121"/>
            <p:cNvSpPr>
              <a:spLocks/>
            </p:cNvSpPr>
            <p:nvPr/>
          </p:nvSpPr>
          <p:spPr bwMode="auto">
            <a:xfrm>
              <a:off x="3848" y="1548"/>
              <a:ext cx="206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9"/>
                </a:cxn>
                <a:cxn ang="0">
                  <a:pos x="0" y="19"/>
                </a:cxn>
              </a:cxnLst>
              <a:rect l="0" t="0" r="r" b="b"/>
              <a:pathLst>
                <a:path w="206" h="20">
                  <a:moveTo>
                    <a:pt x="0" y="19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19"/>
                  </a:lnTo>
                  <a:lnTo>
                    <a:pt x="0" y="19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0" name="Freeform 122"/>
            <p:cNvSpPr>
              <a:spLocks/>
            </p:cNvSpPr>
            <p:nvPr/>
          </p:nvSpPr>
          <p:spPr bwMode="auto">
            <a:xfrm>
              <a:off x="3840" y="1453"/>
              <a:ext cx="220" cy="34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219" y="33"/>
                </a:cxn>
                <a:cxn ang="0">
                  <a:pos x="0" y="33"/>
                </a:cxn>
                <a:cxn ang="0">
                  <a:pos x="29" y="0"/>
                </a:cxn>
                <a:cxn ang="0">
                  <a:pos x="189" y="0"/>
                </a:cxn>
              </a:cxnLst>
              <a:rect l="0" t="0" r="r" b="b"/>
              <a:pathLst>
                <a:path w="220" h="34">
                  <a:moveTo>
                    <a:pt x="189" y="0"/>
                  </a:moveTo>
                  <a:lnTo>
                    <a:pt x="219" y="33"/>
                  </a:lnTo>
                  <a:lnTo>
                    <a:pt x="0" y="33"/>
                  </a:lnTo>
                  <a:lnTo>
                    <a:pt x="29" y="0"/>
                  </a:lnTo>
                  <a:lnTo>
                    <a:pt x="18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1" name="Freeform 123"/>
            <p:cNvSpPr>
              <a:spLocks/>
            </p:cNvSpPr>
            <p:nvPr/>
          </p:nvSpPr>
          <p:spPr bwMode="auto">
            <a:xfrm>
              <a:off x="3897" y="1449"/>
              <a:ext cx="104" cy="24"/>
            </a:xfrm>
            <a:custGeom>
              <a:avLst/>
              <a:gdLst/>
              <a:ahLst/>
              <a:cxnLst>
                <a:cxn ang="0">
                  <a:pos x="102" y="10"/>
                </a:cxn>
                <a:cxn ang="0">
                  <a:pos x="101" y="8"/>
                </a:cxn>
                <a:cxn ang="0">
                  <a:pos x="97" y="6"/>
                </a:cxn>
                <a:cxn ang="0">
                  <a:pos x="93" y="4"/>
                </a:cxn>
                <a:cxn ang="0">
                  <a:pos x="87" y="3"/>
                </a:cxn>
                <a:cxn ang="0">
                  <a:pos x="80" y="2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5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29" y="1"/>
                </a:cxn>
                <a:cxn ang="0">
                  <a:pos x="21" y="2"/>
                </a:cxn>
                <a:cxn ang="0">
                  <a:pos x="14" y="3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4" y="16"/>
                </a:cxn>
                <a:cxn ang="0">
                  <a:pos x="8" y="17"/>
                </a:cxn>
                <a:cxn ang="0">
                  <a:pos x="14" y="19"/>
                </a:cxn>
                <a:cxn ang="0">
                  <a:pos x="21" y="20"/>
                </a:cxn>
                <a:cxn ang="0">
                  <a:pos x="29" y="21"/>
                </a:cxn>
                <a:cxn ang="0">
                  <a:pos x="37" y="22"/>
                </a:cxn>
                <a:cxn ang="0">
                  <a:pos x="46" y="23"/>
                </a:cxn>
                <a:cxn ang="0">
                  <a:pos x="55" y="23"/>
                </a:cxn>
                <a:cxn ang="0">
                  <a:pos x="64" y="22"/>
                </a:cxn>
                <a:cxn ang="0">
                  <a:pos x="72" y="21"/>
                </a:cxn>
                <a:cxn ang="0">
                  <a:pos x="80" y="20"/>
                </a:cxn>
                <a:cxn ang="0">
                  <a:pos x="87" y="19"/>
                </a:cxn>
                <a:cxn ang="0">
                  <a:pos x="93" y="17"/>
                </a:cxn>
                <a:cxn ang="0">
                  <a:pos x="97" y="16"/>
                </a:cxn>
                <a:cxn ang="0">
                  <a:pos x="101" y="14"/>
                </a:cxn>
                <a:cxn ang="0">
                  <a:pos x="102" y="12"/>
                </a:cxn>
              </a:cxnLst>
              <a:rect l="0" t="0" r="r" b="b"/>
              <a:pathLst>
                <a:path w="104" h="24">
                  <a:moveTo>
                    <a:pt x="103" y="11"/>
                  </a:moveTo>
                  <a:lnTo>
                    <a:pt x="102" y="10"/>
                  </a:lnTo>
                  <a:lnTo>
                    <a:pt x="102" y="9"/>
                  </a:lnTo>
                  <a:lnTo>
                    <a:pt x="101" y="8"/>
                  </a:lnTo>
                  <a:lnTo>
                    <a:pt x="99" y="7"/>
                  </a:lnTo>
                  <a:lnTo>
                    <a:pt x="97" y="6"/>
                  </a:lnTo>
                  <a:lnTo>
                    <a:pt x="95" y="6"/>
                  </a:lnTo>
                  <a:lnTo>
                    <a:pt x="93" y="4"/>
                  </a:lnTo>
                  <a:lnTo>
                    <a:pt x="90" y="4"/>
                  </a:lnTo>
                  <a:lnTo>
                    <a:pt x="87" y="3"/>
                  </a:lnTo>
                  <a:lnTo>
                    <a:pt x="84" y="2"/>
                  </a:lnTo>
                  <a:lnTo>
                    <a:pt x="80" y="2"/>
                  </a:lnTo>
                  <a:lnTo>
                    <a:pt x="76" y="1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7" y="20"/>
                  </a:lnTo>
                  <a:lnTo>
                    <a:pt x="21" y="20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3" y="22"/>
                  </a:lnTo>
                  <a:lnTo>
                    <a:pt x="37" y="22"/>
                  </a:lnTo>
                  <a:lnTo>
                    <a:pt x="42" y="22"/>
                  </a:lnTo>
                  <a:lnTo>
                    <a:pt x="46" y="23"/>
                  </a:lnTo>
                  <a:lnTo>
                    <a:pt x="51" y="23"/>
                  </a:lnTo>
                  <a:lnTo>
                    <a:pt x="55" y="23"/>
                  </a:lnTo>
                  <a:lnTo>
                    <a:pt x="60" y="22"/>
                  </a:lnTo>
                  <a:lnTo>
                    <a:pt x="64" y="22"/>
                  </a:lnTo>
                  <a:lnTo>
                    <a:pt x="69" y="22"/>
                  </a:lnTo>
                  <a:lnTo>
                    <a:pt x="72" y="21"/>
                  </a:lnTo>
                  <a:lnTo>
                    <a:pt x="76" y="21"/>
                  </a:lnTo>
                  <a:lnTo>
                    <a:pt x="80" y="20"/>
                  </a:lnTo>
                  <a:lnTo>
                    <a:pt x="84" y="20"/>
                  </a:lnTo>
                  <a:lnTo>
                    <a:pt x="87" y="19"/>
                  </a:lnTo>
                  <a:lnTo>
                    <a:pt x="90" y="18"/>
                  </a:lnTo>
                  <a:lnTo>
                    <a:pt x="93" y="17"/>
                  </a:lnTo>
                  <a:lnTo>
                    <a:pt x="95" y="17"/>
                  </a:lnTo>
                  <a:lnTo>
                    <a:pt x="97" y="16"/>
                  </a:lnTo>
                  <a:lnTo>
                    <a:pt x="99" y="15"/>
                  </a:lnTo>
                  <a:lnTo>
                    <a:pt x="101" y="14"/>
                  </a:lnTo>
                  <a:lnTo>
                    <a:pt x="102" y="13"/>
                  </a:lnTo>
                  <a:lnTo>
                    <a:pt x="102" y="12"/>
                  </a:lnTo>
                  <a:lnTo>
                    <a:pt x="103" y="11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2" name="Freeform 124"/>
            <p:cNvSpPr>
              <a:spLocks/>
            </p:cNvSpPr>
            <p:nvPr/>
          </p:nvSpPr>
          <p:spPr bwMode="auto">
            <a:xfrm>
              <a:off x="3897" y="1461"/>
              <a:ext cx="104" cy="17"/>
            </a:xfrm>
            <a:custGeom>
              <a:avLst/>
              <a:gdLst/>
              <a:ahLst/>
              <a:cxnLst>
                <a:cxn ang="0">
                  <a:pos x="102" y="6"/>
                </a:cxn>
                <a:cxn ang="0">
                  <a:pos x="101" y="8"/>
                </a:cxn>
                <a:cxn ang="0">
                  <a:pos x="97" y="10"/>
                </a:cxn>
                <a:cxn ang="0">
                  <a:pos x="93" y="11"/>
                </a:cxn>
                <a:cxn ang="0">
                  <a:pos x="87" y="12"/>
                </a:cxn>
                <a:cxn ang="0">
                  <a:pos x="80" y="14"/>
                </a:cxn>
                <a:cxn ang="0">
                  <a:pos x="72" y="14"/>
                </a:cxn>
                <a:cxn ang="0">
                  <a:pos x="64" y="15"/>
                </a:cxn>
                <a:cxn ang="0">
                  <a:pos x="55" y="16"/>
                </a:cxn>
                <a:cxn ang="0">
                  <a:pos x="46" y="16"/>
                </a:cxn>
                <a:cxn ang="0">
                  <a:pos x="37" y="15"/>
                </a:cxn>
                <a:cxn ang="0">
                  <a:pos x="29" y="14"/>
                </a:cxn>
                <a:cxn ang="0">
                  <a:pos x="21" y="14"/>
                </a:cxn>
                <a:cxn ang="0">
                  <a:pos x="14" y="12"/>
                </a:cxn>
                <a:cxn ang="0">
                  <a:pos x="8" y="11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17" y="8"/>
                </a:cxn>
                <a:cxn ang="0">
                  <a:pos x="25" y="9"/>
                </a:cxn>
                <a:cxn ang="0">
                  <a:pos x="33" y="10"/>
                </a:cxn>
                <a:cxn ang="0">
                  <a:pos x="42" y="10"/>
                </a:cxn>
                <a:cxn ang="0">
                  <a:pos x="51" y="10"/>
                </a:cxn>
                <a:cxn ang="0">
                  <a:pos x="60" y="10"/>
                </a:cxn>
                <a:cxn ang="0">
                  <a:pos x="69" y="10"/>
                </a:cxn>
                <a:cxn ang="0">
                  <a:pos x="76" y="9"/>
                </a:cxn>
                <a:cxn ang="0">
                  <a:pos x="84" y="8"/>
                </a:cxn>
                <a:cxn ang="0">
                  <a:pos x="90" y="6"/>
                </a:cxn>
                <a:cxn ang="0">
                  <a:pos x="95" y="5"/>
                </a:cxn>
                <a:cxn ang="0">
                  <a:pos x="99" y="4"/>
                </a:cxn>
                <a:cxn ang="0">
                  <a:pos x="102" y="2"/>
                </a:cxn>
                <a:cxn ang="0">
                  <a:pos x="103" y="0"/>
                </a:cxn>
              </a:cxnLst>
              <a:rect l="0" t="0" r="r" b="b"/>
              <a:pathLst>
                <a:path w="104" h="17">
                  <a:moveTo>
                    <a:pt x="103" y="5"/>
                  </a:moveTo>
                  <a:lnTo>
                    <a:pt x="102" y="6"/>
                  </a:lnTo>
                  <a:lnTo>
                    <a:pt x="102" y="7"/>
                  </a:lnTo>
                  <a:lnTo>
                    <a:pt x="101" y="8"/>
                  </a:lnTo>
                  <a:lnTo>
                    <a:pt x="99" y="8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1"/>
                  </a:lnTo>
                  <a:lnTo>
                    <a:pt x="90" y="12"/>
                  </a:lnTo>
                  <a:lnTo>
                    <a:pt x="87" y="12"/>
                  </a:lnTo>
                  <a:lnTo>
                    <a:pt x="84" y="13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4"/>
                  </a:lnTo>
                  <a:lnTo>
                    <a:pt x="69" y="15"/>
                  </a:lnTo>
                  <a:lnTo>
                    <a:pt x="64" y="15"/>
                  </a:lnTo>
                  <a:lnTo>
                    <a:pt x="60" y="16"/>
                  </a:lnTo>
                  <a:lnTo>
                    <a:pt x="55" y="16"/>
                  </a:lnTo>
                  <a:lnTo>
                    <a:pt x="51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7" y="15"/>
                  </a:lnTo>
                  <a:lnTo>
                    <a:pt x="33" y="15"/>
                  </a:lnTo>
                  <a:lnTo>
                    <a:pt x="29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4" y="7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5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7" y="10"/>
                  </a:lnTo>
                  <a:lnTo>
                    <a:pt x="42" y="10"/>
                  </a:lnTo>
                  <a:lnTo>
                    <a:pt x="46" y="10"/>
                  </a:lnTo>
                  <a:lnTo>
                    <a:pt x="51" y="10"/>
                  </a:lnTo>
                  <a:lnTo>
                    <a:pt x="55" y="10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9" y="10"/>
                  </a:lnTo>
                  <a:lnTo>
                    <a:pt x="72" y="10"/>
                  </a:lnTo>
                  <a:lnTo>
                    <a:pt x="76" y="9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7" y="7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5" y="5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2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03" y="5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3" name="Freeform 125"/>
            <p:cNvSpPr>
              <a:spLocks/>
            </p:cNvSpPr>
            <p:nvPr/>
          </p:nvSpPr>
          <p:spPr bwMode="auto">
            <a:xfrm>
              <a:off x="3840" y="1486"/>
              <a:ext cx="220" cy="77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19" y="76"/>
                </a:cxn>
                <a:cxn ang="0">
                  <a:pos x="219" y="0"/>
                </a:cxn>
                <a:cxn ang="0">
                  <a:pos x="0" y="0"/>
                </a:cxn>
                <a:cxn ang="0">
                  <a:pos x="0" y="76"/>
                </a:cxn>
              </a:cxnLst>
              <a:rect l="0" t="0" r="r" b="b"/>
              <a:pathLst>
                <a:path w="220" h="77">
                  <a:moveTo>
                    <a:pt x="0" y="76"/>
                  </a:moveTo>
                  <a:lnTo>
                    <a:pt x="219" y="76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76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4" name="Freeform 126"/>
            <p:cNvSpPr>
              <a:spLocks/>
            </p:cNvSpPr>
            <p:nvPr/>
          </p:nvSpPr>
          <p:spPr bwMode="auto">
            <a:xfrm>
              <a:off x="3875" y="1449"/>
              <a:ext cx="69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68" y="0"/>
                </a:cxn>
                <a:cxn ang="0">
                  <a:pos x="68" y="16"/>
                </a:cxn>
                <a:cxn ang="0">
                  <a:pos x="0" y="16"/>
                </a:cxn>
              </a:cxnLst>
              <a:rect l="0" t="0" r="r" b="b"/>
              <a:pathLst>
                <a:path w="69" h="17">
                  <a:moveTo>
                    <a:pt x="0" y="16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5" name="Freeform 127"/>
            <p:cNvSpPr>
              <a:spLocks/>
            </p:cNvSpPr>
            <p:nvPr/>
          </p:nvSpPr>
          <p:spPr bwMode="auto">
            <a:xfrm>
              <a:off x="3931" y="1450"/>
              <a:ext cx="94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93" y="0"/>
                </a:cxn>
                <a:cxn ang="0">
                  <a:pos x="93" y="16"/>
                </a:cxn>
                <a:cxn ang="0">
                  <a:pos x="0" y="16"/>
                </a:cxn>
              </a:cxnLst>
              <a:rect l="0" t="0" r="r" b="b"/>
              <a:pathLst>
                <a:path w="94" h="17">
                  <a:moveTo>
                    <a:pt x="0" y="16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6" name="Freeform 128"/>
            <p:cNvSpPr>
              <a:spLocks/>
            </p:cNvSpPr>
            <p:nvPr/>
          </p:nvSpPr>
          <p:spPr bwMode="auto">
            <a:xfrm>
              <a:off x="3877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7" name="Freeform 129"/>
            <p:cNvSpPr>
              <a:spLocks/>
            </p:cNvSpPr>
            <p:nvPr/>
          </p:nvSpPr>
          <p:spPr bwMode="auto">
            <a:xfrm>
              <a:off x="388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8" name="Freeform 130"/>
            <p:cNvSpPr>
              <a:spLocks/>
            </p:cNvSpPr>
            <p:nvPr/>
          </p:nvSpPr>
          <p:spPr bwMode="auto">
            <a:xfrm>
              <a:off x="388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19" name="Freeform 131"/>
            <p:cNvSpPr>
              <a:spLocks/>
            </p:cNvSpPr>
            <p:nvPr/>
          </p:nvSpPr>
          <p:spPr bwMode="auto">
            <a:xfrm>
              <a:off x="388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0" name="Freeform 132"/>
            <p:cNvSpPr>
              <a:spLocks/>
            </p:cNvSpPr>
            <p:nvPr/>
          </p:nvSpPr>
          <p:spPr bwMode="auto">
            <a:xfrm>
              <a:off x="388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1" name="Freeform 133"/>
            <p:cNvSpPr>
              <a:spLocks/>
            </p:cNvSpPr>
            <p:nvPr/>
          </p:nvSpPr>
          <p:spPr bwMode="auto">
            <a:xfrm>
              <a:off x="389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2" name="Freeform 134"/>
            <p:cNvSpPr>
              <a:spLocks/>
            </p:cNvSpPr>
            <p:nvPr/>
          </p:nvSpPr>
          <p:spPr bwMode="auto">
            <a:xfrm>
              <a:off x="389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3" name="Freeform 135"/>
            <p:cNvSpPr>
              <a:spLocks/>
            </p:cNvSpPr>
            <p:nvPr/>
          </p:nvSpPr>
          <p:spPr bwMode="auto">
            <a:xfrm>
              <a:off x="3894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4" name="Freeform 136"/>
            <p:cNvSpPr>
              <a:spLocks/>
            </p:cNvSpPr>
            <p:nvPr/>
          </p:nvSpPr>
          <p:spPr bwMode="auto">
            <a:xfrm>
              <a:off x="389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5" name="Freeform 137"/>
            <p:cNvSpPr>
              <a:spLocks/>
            </p:cNvSpPr>
            <p:nvPr/>
          </p:nvSpPr>
          <p:spPr bwMode="auto">
            <a:xfrm>
              <a:off x="390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6" name="Freeform 138"/>
            <p:cNvSpPr>
              <a:spLocks/>
            </p:cNvSpPr>
            <p:nvPr/>
          </p:nvSpPr>
          <p:spPr bwMode="auto">
            <a:xfrm>
              <a:off x="390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7" name="Freeform 139"/>
            <p:cNvSpPr>
              <a:spLocks/>
            </p:cNvSpPr>
            <p:nvPr/>
          </p:nvSpPr>
          <p:spPr bwMode="auto">
            <a:xfrm>
              <a:off x="390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8" name="Freeform 140"/>
            <p:cNvSpPr>
              <a:spLocks/>
            </p:cNvSpPr>
            <p:nvPr/>
          </p:nvSpPr>
          <p:spPr bwMode="auto">
            <a:xfrm>
              <a:off x="390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29" name="Freeform 141"/>
            <p:cNvSpPr>
              <a:spLocks/>
            </p:cNvSpPr>
            <p:nvPr/>
          </p:nvSpPr>
          <p:spPr bwMode="auto">
            <a:xfrm>
              <a:off x="391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0" name="Freeform 142"/>
            <p:cNvSpPr>
              <a:spLocks/>
            </p:cNvSpPr>
            <p:nvPr/>
          </p:nvSpPr>
          <p:spPr bwMode="auto">
            <a:xfrm>
              <a:off x="391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1" name="Freeform 143"/>
            <p:cNvSpPr>
              <a:spLocks/>
            </p:cNvSpPr>
            <p:nvPr/>
          </p:nvSpPr>
          <p:spPr bwMode="auto">
            <a:xfrm>
              <a:off x="3916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2" name="Freeform 144"/>
            <p:cNvSpPr>
              <a:spLocks/>
            </p:cNvSpPr>
            <p:nvPr/>
          </p:nvSpPr>
          <p:spPr bwMode="auto">
            <a:xfrm>
              <a:off x="391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3" name="Freeform 145"/>
            <p:cNvSpPr>
              <a:spLocks/>
            </p:cNvSpPr>
            <p:nvPr/>
          </p:nvSpPr>
          <p:spPr bwMode="auto">
            <a:xfrm>
              <a:off x="3921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4" name="Freeform 146"/>
            <p:cNvSpPr>
              <a:spLocks/>
            </p:cNvSpPr>
            <p:nvPr/>
          </p:nvSpPr>
          <p:spPr bwMode="auto">
            <a:xfrm>
              <a:off x="392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5" name="Freeform 147"/>
            <p:cNvSpPr>
              <a:spLocks/>
            </p:cNvSpPr>
            <p:nvPr/>
          </p:nvSpPr>
          <p:spPr bwMode="auto">
            <a:xfrm>
              <a:off x="392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6" name="Freeform 148"/>
            <p:cNvSpPr>
              <a:spLocks/>
            </p:cNvSpPr>
            <p:nvPr/>
          </p:nvSpPr>
          <p:spPr bwMode="auto">
            <a:xfrm>
              <a:off x="3855" y="1279"/>
              <a:ext cx="187" cy="174"/>
            </a:xfrm>
            <a:custGeom>
              <a:avLst/>
              <a:gdLst/>
              <a:ahLst/>
              <a:cxnLst>
                <a:cxn ang="0">
                  <a:pos x="180" y="173"/>
                </a:cxn>
                <a:cxn ang="0">
                  <a:pos x="180" y="173"/>
                </a:cxn>
                <a:cxn ang="0">
                  <a:pos x="180" y="172"/>
                </a:cxn>
                <a:cxn ang="0">
                  <a:pos x="182" y="172"/>
                </a:cxn>
                <a:cxn ang="0">
                  <a:pos x="182" y="172"/>
                </a:cxn>
                <a:cxn ang="0">
                  <a:pos x="183" y="171"/>
                </a:cxn>
                <a:cxn ang="0">
                  <a:pos x="183" y="171"/>
                </a:cxn>
                <a:cxn ang="0">
                  <a:pos x="184" y="171"/>
                </a:cxn>
                <a:cxn ang="0">
                  <a:pos x="184" y="170"/>
                </a:cxn>
                <a:cxn ang="0">
                  <a:pos x="184" y="170"/>
                </a:cxn>
                <a:cxn ang="0">
                  <a:pos x="184" y="169"/>
                </a:cxn>
                <a:cxn ang="0">
                  <a:pos x="185" y="169"/>
                </a:cxn>
                <a:cxn ang="0">
                  <a:pos x="185" y="168"/>
                </a:cxn>
                <a:cxn ang="0">
                  <a:pos x="186" y="167"/>
                </a:cxn>
                <a:cxn ang="0">
                  <a:pos x="186" y="167"/>
                </a:cxn>
                <a:cxn ang="0">
                  <a:pos x="186" y="6"/>
                </a:cxn>
                <a:cxn ang="0">
                  <a:pos x="186" y="5"/>
                </a:cxn>
                <a:cxn ang="0">
                  <a:pos x="186" y="5"/>
                </a:cxn>
                <a:cxn ang="0">
                  <a:pos x="185" y="5"/>
                </a:cxn>
                <a:cxn ang="0">
                  <a:pos x="185" y="3"/>
                </a:cxn>
                <a:cxn ang="0">
                  <a:pos x="184" y="3"/>
                </a:cxn>
                <a:cxn ang="0">
                  <a:pos x="184" y="2"/>
                </a:cxn>
                <a:cxn ang="0">
                  <a:pos x="184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2" y="1"/>
                </a:cxn>
                <a:cxn ang="0">
                  <a:pos x="182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9"/>
                </a:cxn>
                <a:cxn ang="0">
                  <a:pos x="0" y="169"/>
                </a:cxn>
                <a:cxn ang="0">
                  <a:pos x="0" y="170"/>
                </a:cxn>
                <a:cxn ang="0">
                  <a:pos x="1" y="170"/>
                </a:cxn>
                <a:cxn ang="0">
                  <a:pos x="1" y="171"/>
                </a:cxn>
                <a:cxn ang="0">
                  <a:pos x="1" y="171"/>
                </a:cxn>
                <a:cxn ang="0">
                  <a:pos x="2" y="171"/>
                </a:cxn>
                <a:cxn ang="0">
                  <a:pos x="2" y="172"/>
                </a:cxn>
                <a:cxn ang="0">
                  <a:pos x="2" y="172"/>
                </a:cxn>
                <a:cxn ang="0">
                  <a:pos x="3" y="172"/>
                </a:cxn>
                <a:cxn ang="0">
                  <a:pos x="3" y="172"/>
                </a:cxn>
                <a:cxn ang="0">
                  <a:pos x="4" y="173"/>
                </a:cxn>
                <a:cxn ang="0">
                  <a:pos x="5" y="173"/>
                </a:cxn>
                <a:cxn ang="0">
                  <a:pos x="180" y="173"/>
                </a:cxn>
              </a:cxnLst>
              <a:rect l="0" t="0" r="r" b="b"/>
              <a:pathLst>
                <a:path w="187" h="174">
                  <a:moveTo>
                    <a:pt x="180" y="173"/>
                  </a:moveTo>
                  <a:lnTo>
                    <a:pt x="180" y="173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2" y="172"/>
                  </a:lnTo>
                  <a:lnTo>
                    <a:pt x="183" y="171"/>
                  </a:lnTo>
                  <a:lnTo>
                    <a:pt x="183" y="171"/>
                  </a:lnTo>
                  <a:lnTo>
                    <a:pt x="184" y="171"/>
                  </a:lnTo>
                  <a:lnTo>
                    <a:pt x="184" y="170"/>
                  </a:lnTo>
                  <a:lnTo>
                    <a:pt x="184" y="170"/>
                  </a:lnTo>
                  <a:lnTo>
                    <a:pt x="184" y="169"/>
                  </a:lnTo>
                  <a:lnTo>
                    <a:pt x="185" y="169"/>
                  </a:lnTo>
                  <a:lnTo>
                    <a:pt x="185" y="168"/>
                  </a:lnTo>
                  <a:lnTo>
                    <a:pt x="186" y="167"/>
                  </a:lnTo>
                  <a:lnTo>
                    <a:pt x="186" y="167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6" y="5"/>
                  </a:lnTo>
                  <a:lnTo>
                    <a:pt x="185" y="5"/>
                  </a:lnTo>
                  <a:lnTo>
                    <a:pt x="185" y="3"/>
                  </a:lnTo>
                  <a:lnTo>
                    <a:pt x="184" y="3"/>
                  </a:lnTo>
                  <a:lnTo>
                    <a:pt x="184" y="2"/>
                  </a:lnTo>
                  <a:lnTo>
                    <a:pt x="184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2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70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3" y="172"/>
                  </a:lnTo>
                  <a:lnTo>
                    <a:pt x="3" y="172"/>
                  </a:lnTo>
                  <a:lnTo>
                    <a:pt x="4" y="173"/>
                  </a:lnTo>
                  <a:lnTo>
                    <a:pt x="5" y="173"/>
                  </a:lnTo>
                  <a:lnTo>
                    <a:pt x="180" y="17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7" name="Freeform 149"/>
            <p:cNvSpPr>
              <a:spLocks/>
            </p:cNvSpPr>
            <p:nvPr/>
          </p:nvSpPr>
          <p:spPr bwMode="auto">
            <a:xfrm>
              <a:off x="3855" y="1281"/>
              <a:ext cx="186" cy="172"/>
            </a:xfrm>
            <a:custGeom>
              <a:avLst/>
              <a:gdLst/>
              <a:ahLst/>
              <a:cxnLst>
                <a:cxn ang="0">
                  <a:pos x="185" y="165"/>
                </a:cxn>
                <a:cxn ang="0">
                  <a:pos x="185" y="166"/>
                </a:cxn>
                <a:cxn ang="0">
                  <a:pos x="185" y="167"/>
                </a:cxn>
                <a:cxn ang="0">
                  <a:pos x="184" y="167"/>
                </a:cxn>
                <a:cxn ang="0">
                  <a:pos x="184" y="168"/>
                </a:cxn>
                <a:cxn ang="0">
                  <a:pos x="183" y="169"/>
                </a:cxn>
                <a:cxn ang="0">
                  <a:pos x="183" y="169"/>
                </a:cxn>
                <a:cxn ang="0">
                  <a:pos x="182" y="170"/>
                </a:cxn>
                <a:cxn ang="0">
                  <a:pos x="182" y="170"/>
                </a:cxn>
                <a:cxn ang="0">
                  <a:pos x="181" y="170"/>
                </a:cxn>
                <a:cxn ang="0">
                  <a:pos x="181" y="171"/>
                </a:cxn>
                <a:cxn ang="0">
                  <a:pos x="180" y="171"/>
                </a:cxn>
                <a:cxn ang="0">
                  <a:pos x="179" y="171"/>
                </a:cxn>
                <a:cxn ang="0">
                  <a:pos x="4" y="171"/>
                </a:cxn>
                <a:cxn ang="0">
                  <a:pos x="3" y="171"/>
                </a:cxn>
                <a:cxn ang="0">
                  <a:pos x="3" y="171"/>
                </a:cxn>
                <a:cxn ang="0">
                  <a:pos x="3" y="170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168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79" y="0"/>
                </a:cxn>
                <a:cxn ang="0">
                  <a:pos x="18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2" y="0"/>
                </a:cxn>
                <a:cxn ang="0">
                  <a:pos x="182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3" y="2"/>
                </a:cxn>
                <a:cxn ang="0">
                  <a:pos x="184" y="2"/>
                </a:cxn>
                <a:cxn ang="0">
                  <a:pos x="184" y="3"/>
                </a:cxn>
                <a:cxn ang="0">
                  <a:pos x="185" y="3"/>
                </a:cxn>
                <a:cxn ang="0">
                  <a:pos x="185" y="4"/>
                </a:cxn>
                <a:cxn ang="0">
                  <a:pos x="185" y="5"/>
                </a:cxn>
                <a:cxn ang="0">
                  <a:pos x="185" y="165"/>
                </a:cxn>
              </a:cxnLst>
              <a:rect l="0" t="0" r="r" b="b"/>
              <a:pathLst>
                <a:path w="186" h="172">
                  <a:moveTo>
                    <a:pt x="185" y="165"/>
                  </a:moveTo>
                  <a:lnTo>
                    <a:pt x="185" y="166"/>
                  </a:lnTo>
                  <a:lnTo>
                    <a:pt x="185" y="167"/>
                  </a:lnTo>
                  <a:lnTo>
                    <a:pt x="184" y="167"/>
                  </a:lnTo>
                  <a:lnTo>
                    <a:pt x="184" y="168"/>
                  </a:lnTo>
                  <a:lnTo>
                    <a:pt x="183" y="169"/>
                  </a:lnTo>
                  <a:lnTo>
                    <a:pt x="183" y="169"/>
                  </a:lnTo>
                  <a:lnTo>
                    <a:pt x="182" y="170"/>
                  </a:lnTo>
                  <a:lnTo>
                    <a:pt x="182" y="170"/>
                  </a:lnTo>
                  <a:lnTo>
                    <a:pt x="181" y="170"/>
                  </a:lnTo>
                  <a:lnTo>
                    <a:pt x="181" y="171"/>
                  </a:lnTo>
                  <a:lnTo>
                    <a:pt x="180" y="171"/>
                  </a:lnTo>
                  <a:lnTo>
                    <a:pt x="179" y="171"/>
                  </a:lnTo>
                  <a:lnTo>
                    <a:pt x="4" y="171"/>
                  </a:lnTo>
                  <a:lnTo>
                    <a:pt x="3" y="171"/>
                  </a:lnTo>
                  <a:lnTo>
                    <a:pt x="3" y="171"/>
                  </a:lnTo>
                  <a:lnTo>
                    <a:pt x="3" y="170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69"/>
                  </a:lnTo>
                  <a:lnTo>
                    <a:pt x="0" y="1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3" y="2"/>
                  </a:lnTo>
                  <a:lnTo>
                    <a:pt x="184" y="2"/>
                  </a:lnTo>
                  <a:lnTo>
                    <a:pt x="184" y="3"/>
                  </a:lnTo>
                  <a:lnTo>
                    <a:pt x="185" y="3"/>
                  </a:lnTo>
                  <a:lnTo>
                    <a:pt x="185" y="4"/>
                  </a:lnTo>
                  <a:lnTo>
                    <a:pt x="185" y="5"/>
                  </a:lnTo>
                  <a:lnTo>
                    <a:pt x="185" y="165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8" name="Freeform 150"/>
            <p:cNvSpPr>
              <a:spLocks/>
            </p:cNvSpPr>
            <p:nvPr/>
          </p:nvSpPr>
          <p:spPr bwMode="auto">
            <a:xfrm>
              <a:off x="3857" y="1281"/>
              <a:ext cx="181" cy="171"/>
            </a:xfrm>
            <a:custGeom>
              <a:avLst/>
              <a:gdLst/>
              <a:ahLst/>
              <a:cxnLst>
                <a:cxn ang="0">
                  <a:pos x="180" y="3"/>
                </a:cxn>
                <a:cxn ang="0">
                  <a:pos x="180" y="3"/>
                </a:cxn>
                <a:cxn ang="0">
                  <a:pos x="180" y="2"/>
                </a:cxn>
                <a:cxn ang="0">
                  <a:pos x="179" y="2"/>
                </a:cxn>
                <a:cxn ang="0">
                  <a:pos x="179" y="1"/>
                </a:cxn>
                <a:cxn ang="0">
                  <a:pos x="178" y="1"/>
                </a:cxn>
                <a:cxn ang="0">
                  <a:pos x="178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1" y="168"/>
                </a:cxn>
                <a:cxn ang="0">
                  <a:pos x="1" y="169"/>
                </a:cxn>
                <a:cxn ang="0">
                  <a:pos x="2" y="169"/>
                </a:cxn>
                <a:cxn ang="0">
                  <a:pos x="2" y="169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176" y="170"/>
                </a:cxn>
                <a:cxn ang="0">
                  <a:pos x="176" y="169"/>
                </a:cxn>
                <a:cxn ang="0">
                  <a:pos x="177" y="169"/>
                </a:cxn>
                <a:cxn ang="0">
                  <a:pos x="177" y="169"/>
                </a:cxn>
                <a:cxn ang="0">
                  <a:pos x="178" y="169"/>
                </a:cxn>
                <a:cxn ang="0">
                  <a:pos x="178" y="168"/>
                </a:cxn>
                <a:cxn ang="0">
                  <a:pos x="178" y="168"/>
                </a:cxn>
                <a:cxn ang="0">
                  <a:pos x="179" y="168"/>
                </a:cxn>
                <a:cxn ang="0">
                  <a:pos x="179" y="167"/>
                </a:cxn>
                <a:cxn ang="0">
                  <a:pos x="180" y="166"/>
                </a:cxn>
                <a:cxn ang="0">
                  <a:pos x="180" y="166"/>
                </a:cxn>
                <a:cxn ang="0">
                  <a:pos x="180" y="3"/>
                </a:cxn>
              </a:cxnLst>
              <a:rect l="0" t="0" r="r" b="b"/>
              <a:pathLst>
                <a:path w="181" h="171">
                  <a:moveTo>
                    <a:pt x="180" y="3"/>
                  </a:moveTo>
                  <a:lnTo>
                    <a:pt x="180" y="3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9" y="1"/>
                  </a:lnTo>
                  <a:lnTo>
                    <a:pt x="178" y="1"/>
                  </a:lnTo>
                  <a:lnTo>
                    <a:pt x="178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68"/>
                  </a:lnTo>
                  <a:lnTo>
                    <a:pt x="1" y="169"/>
                  </a:lnTo>
                  <a:lnTo>
                    <a:pt x="2" y="169"/>
                  </a:lnTo>
                  <a:lnTo>
                    <a:pt x="2" y="169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176" y="170"/>
                  </a:lnTo>
                  <a:lnTo>
                    <a:pt x="176" y="169"/>
                  </a:lnTo>
                  <a:lnTo>
                    <a:pt x="177" y="169"/>
                  </a:lnTo>
                  <a:lnTo>
                    <a:pt x="177" y="169"/>
                  </a:lnTo>
                  <a:lnTo>
                    <a:pt x="178" y="169"/>
                  </a:lnTo>
                  <a:lnTo>
                    <a:pt x="178" y="168"/>
                  </a:lnTo>
                  <a:lnTo>
                    <a:pt x="178" y="168"/>
                  </a:lnTo>
                  <a:lnTo>
                    <a:pt x="179" y="168"/>
                  </a:lnTo>
                  <a:lnTo>
                    <a:pt x="179" y="167"/>
                  </a:lnTo>
                  <a:lnTo>
                    <a:pt x="180" y="166"/>
                  </a:lnTo>
                  <a:lnTo>
                    <a:pt x="180" y="166"/>
                  </a:lnTo>
                  <a:lnTo>
                    <a:pt x="180" y="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39" name="Freeform 151"/>
            <p:cNvSpPr>
              <a:spLocks/>
            </p:cNvSpPr>
            <p:nvPr/>
          </p:nvSpPr>
          <p:spPr bwMode="auto">
            <a:xfrm>
              <a:off x="3858" y="1282"/>
              <a:ext cx="180" cy="168"/>
            </a:xfrm>
            <a:custGeom>
              <a:avLst/>
              <a:gdLst/>
              <a:ahLst/>
              <a:cxnLst>
                <a:cxn ang="0">
                  <a:pos x="179" y="163"/>
                </a:cxn>
                <a:cxn ang="0">
                  <a:pos x="179" y="164"/>
                </a:cxn>
                <a:cxn ang="0">
                  <a:pos x="178" y="165"/>
                </a:cxn>
                <a:cxn ang="0">
                  <a:pos x="178" y="165"/>
                </a:cxn>
                <a:cxn ang="0">
                  <a:pos x="177" y="166"/>
                </a:cxn>
                <a:cxn ang="0">
                  <a:pos x="177" y="166"/>
                </a:cxn>
                <a:cxn ang="0">
                  <a:pos x="176" y="167"/>
                </a:cxn>
                <a:cxn ang="0">
                  <a:pos x="176" y="167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1" y="167"/>
                </a:cxn>
                <a:cxn ang="0">
                  <a:pos x="1" y="166"/>
                </a:cxn>
                <a:cxn ang="0">
                  <a:pos x="1" y="166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4"/>
                </a:cxn>
                <a:cxn ang="0">
                  <a:pos x="0" y="16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1"/>
                </a:cxn>
                <a:cxn ang="0">
                  <a:pos x="178" y="1"/>
                </a:cxn>
                <a:cxn ang="0">
                  <a:pos x="178" y="1"/>
                </a:cxn>
                <a:cxn ang="0">
                  <a:pos x="179" y="2"/>
                </a:cxn>
                <a:cxn ang="0">
                  <a:pos x="179" y="3"/>
                </a:cxn>
                <a:cxn ang="0">
                  <a:pos x="179" y="163"/>
                </a:cxn>
              </a:cxnLst>
              <a:rect l="0" t="0" r="r" b="b"/>
              <a:pathLst>
                <a:path w="180" h="168">
                  <a:moveTo>
                    <a:pt x="179" y="163"/>
                  </a:moveTo>
                  <a:lnTo>
                    <a:pt x="179" y="164"/>
                  </a:lnTo>
                  <a:lnTo>
                    <a:pt x="178" y="165"/>
                  </a:lnTo>
                  <a:lnTo>
                    <a:pt x="178" y="165"/>
                  </a:lnTo>
                  <a:lnTo>
                    <a:pt x="177" y="166"/>
                  </a:lnTo>
                  <a:lnTo>
                    <a:pt x="177" y="166"/>
                  </a:lnTo>
                  <a:lnTo>
                    <a:pt x="176" y="167"/>
                  </a:lnTo>
                  <a:lnTo>
                    <a:pt x="176" y="167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1" y="167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4"/>
                  </a:lnTo>
                  <a:lnTo>
                    <a:pt x="0" y="16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1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79" y="2"/>
                  </a:lnTo>
                  <a:lnTo>
                    <a:pt x="179" y="3"/>
                  </a:lnTo>
                  <a:lnTo>
                    <a:pt x="179" y="163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0" name="Freeform 152"/>
            <p:cNvSpPr>
              <a:spLocks/>
            </p:cNvSpPr>
            <p:nvPr/>
          </p:nvSpPr>
          <p:spPr bwMode="auto">
            <a:xfrm>
              <a:off x="3877" y="1304"/>
              <a:ext cx="142" cy="12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35" y="0"/>
                </a:cxn>
                <a:cxn ang="0">
                  <a:pos x="136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8" y="0"/>
                </a:cxn>
                <a:cxn ang="0">
                  <a:pos x="138" y="1"/>
                </a:cxn>
                <a:cxn ang="0">
                  <a:pos x="139" y="1"/>
                </a:cxn>
                <a:cxn ang="0">
                  <a:pos x="139" y="1"/>
                </a:cxn>
                <a:cxn ang="0">
                  <a:pos x="140" y="2"/>
                </a:cxn>
                <a:cxn ang="0">
                  <a:pos x="140" y="3"/>
                </a:cxn>
                <a:cxn ang="0">
                  <a:pos x="141" y="3"/>
                </a:cxn>
                <a:cxn ang="0">
                  <a:pos x="141" y="4"/>
                </a:cxn>
                <a:cxn ang="0">
                  <a:pos x="141" y="5"/>
                </a:cxn>
                <a:cxn ang="0">
                  <a:pos x="141" y="117"/>
                </a:cxn>
                <a:cxn ang="0">
                  <a:pos x="141" y="119"/>
                </a:cxn>
                <a:cxn ang="0">
                  <a:pos x="140" y="119"/>
                </a:cxn>
                <a:cxn ang="0">
                  <a:pos x="140" y="120"/>
                </a:cxn>
                <a:cxn ang="0">
                  <a:pos x="139" y="121"/>
                </a:cxn>
                <a:cxn ang="0">
                  <a:pos x="139" y="121"/>
                </a:cxn>
                <a:cxn ang="0">
                  <a:pos x="138" y="122"/>
                </a:cxn>
                <a:cxn ang="0">
                  <a:pos x="138" y="122"/>
                </a:cxn>
                <a:cxn ang="0">
                  <a:pos x="137" y="122"/>
                </a:cxn>
                <a:cxn ang="0">
                  <a:pos x="137" y="123"/>
                </a:cxn>
                <a:cxn ang="0">
                  <a:pos x="136" y="123"/>
                </a:cxn>
                <a:cxn ang="0">
                  <a:pos x="135" y="123"/>
                </a:cxn>
                <a:cxn ang="0">
                  <a:pos x="4" y="123"/>
                </a:cxn>
                <a:cxn ang="0">
                  <a:pos x="3" y="123"/>
                </a:cxn>
                <a:cxn ang="0">
                  <a:pos x="3" y="123"/>
                </a:cxn>
                <a:cxn ang="0">
                  <a:pos x="2" y="122"/>
                </a:cxn>
                <a:cxn ang="0">
                  <a:pos x="2" y="122"/>
                </a:cxn>
                <a:cxn ang="0">
                  <a:pos x="1" y="122"/>
                </a:cxn>
                <a:cxn ang="0">
                  <a:pos x="1" y="121"/>
                </a:cxn>
                <a:cxn ang="0">
                  <a:pos x="0" y="121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1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</a:cxnLst>
              <a:rect l="0" t="0" r="r" b="b"/>
              <a:pathLst>
                <a:path w="142" h="12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1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0" y="2"/>
                  </a:lnTo>
                  <a:lnTo>
                    <a:pt x="140" y="3"/>
                  </a:lnTo>
                  <a:lnTo>
                    <a:pt x="141" y="3"/>
                  </a:lnTo>
                  <a:lnTo>
                    <a:pt x="141" y="4"/>
                  </a:lnTo>
                  <a:lnTo>
                    <a:pt x="141" y="5"/>
                  </a:lnTo>
                  <a:lnTo>
                    <a:pt x="141" y="117"/>
                  </a:lnTo>
                  <a:lnTo>
                    <a:pt x="141" y="119"/>
                  </a:lnTo>
                  <a:lnTo>
                    <a:pt x="140" y="119"/>
                  </a:lnTo>
                  <a:lnTo>
                    <a:pt x="140" y="120"/>
                  </a:lnTo>
                  <a:lnTo>
                    <a:pt x="139" y="121"/>
                  </a:lnTo>
                  <a:lnTo>
                    <a:pt x="139" y="121"/>
                  </a:lnTo>
                  <a:lnTo>
                    <a:pt x="138" y="122"/>
                  </a:lnTo>
                  <a:lnTo>
                    <a:pt x="138" y="122"/>
                  </a:lnTo>
                  <a:lnTo>
                    <a:pt x="137" y="122"/>
                  </a:lnTo>
                  <a:lnTo>
                    <a:pt x="137" y="123"/>
                  </a:lnTo>
                  <a:lnTo>
                    <a:pt x="136" y="123"/>
                  </a:lnTo>
                  <a:lnTo>
                    <a:pt x="135" y="123"/>
                  </a:lnTo>
                  <a:lnTo>
                    <a:pt x="4" y="123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2" y="122"/>
                  </a:lnTo>
                  <a:lnTo>
                    <a:pt x="2" y="122"/>
                  </a:lnTo>
                  <a:lnTo>
                    <a:pt x="1" y="122"/>
                  </a:lnTo>
                  <a:lnTo>
                    <a:pt x="1" y="121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</a:path>
              </a:pathLst>
            </a:custGeom>
            <a:gradFill rotWithShape="0">
              <a:gsLst>
                <a:gs pos="0">
                  <a:srgbClr val="618FFD">
                    <a:gamma/>
                    <a:shade val="29804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1" name="Freeform 153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1" y="3"/>
                </a:cxn>
                <a:cxn ang="0">
                  <a:pos x="151" y="2"/>
                </a:cxn>
                <a:cxn ang="0">
                  <a:pos x="150" y="2"/>
                </a:cxn>
                <a:cxn ang="0">
                  <a:pos x="150" y="2"/>
                </a:cxn>
                <a:cxn ang="0">
                  <a:pos x="150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6" y="16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8" y="12"/>
                </a:cxn>
                <a:cxn ang="0">
                  <a:pos x="9" y="12"/>
                </a:cxn>
                <a:cxn ang="0">
                  <a:pos x="10" y="12"/>
                </a:cxn>
                <a:cxn ang="0">
                  <a:pos x="140" y="12"/>
                </a:cxn>
                <a:cxn ang="0">
                  <a:pos x="141" y="12"/>
                </a:cxn>
                <a:cxn ang="0">
                  <a:pos x="142" y="12"/>
                </a:cxn>
                <a:cxn ang="0">
                  <a:pos x="142" y="13"/>
                </a:cxn>
                <a:cxn ang="0">
                  <a:pos x="143" y="13"/>
                </a:cxn>
                <a:cxn ang="0">
                  <a:pos x="143" y="14"/>
                </a:cxn>
                <a:cxn ang="0">
                  <a:pos x="143" y="14"/>
                </a:cxn>
                <a:cxn ang="0">
                  <a:pos x="144" y="14"/>
                </a:cxn>
                <a:cxn ang="0">
                  <a:pos x="152" y="4"/>
                </a:cxn>
              </a:cxnLst>
              <a:rect l="0" t="0" r="r" b="b"/>
              <a:pathLst>
                <a:path w="153" h="17">
                  <a:moveTo>
                    <a:pt x="152" y="4"/>
                  </a:moveTo>
                  <a:lnTo>
                    <a:pt x="151" y="3"/>
                  </a:lnTo>
                  <a:lnTo>
                    <a:pt x="151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40" y="12"/>
                  </a:lnTo>
                  <a:lnTo>
                    <a:pt x="141" y="12"/>
                  </a:lnTo>
                  <a:lnTo>
                    <a:pt x="142" y="12"/>
                  </a:lnTo>
                  <a:lnTo>
                    <a:pt x="142" y="13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14"/>
                  </a:lnTo>
                  <a:lnTo>
                    <a:pt x="152" y="4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2" name="Freeform 154"/>
            <p:cNvSpPr>
              <a:spLocks/>
            </p:cNvSpPr>
            <p:nvPr/>
          </p:nvSpPr>
          <p:spPr bwMode="auto">
            <a:xfrm>
              <a:off x="3870" y="1299"/>
              <a:ext cx="17" cy="13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1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3"/>
                </a:cxn>
                <a:cxn ang="0">
                  <a:pos x="2" y="133"/>
                </a:cxn>
                <a:cxn ang="0">
                  <a:pos x="2" y="134"/>
                </a:cxn>
                <a:cxn ang="0">
                  <a:pos x="3" y="134"/>
                </a:cxn>
                <a:cxn ang="0">
                  <a:pos x="16" y="127"/>
                </a:cxn>
                <a:cxn ang="0">
                  <a:pos x="15" y="126"/>
                </a:cxn>
                <a:cxn ang="0">
                  <a:pos x="15" y="126"/>
                </a:cxn>
                <a:cxn ang="0">
                  <a:pos x="14" y="126"/>
                </a:cxn>
                <a:cxn ang="0">
                  <a:pos x="14" y="125"/>
                </a:cxn>
                <a:cxn ang="0">
                  <a:pos x="13" y="124"/>
                </a:cxn>
                <a:cxn ang="0">
                  <a:pos x="13" y="124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2" y="0"/>
                </a:cxn>
              </a:cxnLst>
              <a:rect l="0" t="0" r="r" b="b"/>
              <a:pathLst>
                <a:path w="17" h="135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1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3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16" y="127"/>
                  </a:lnTo>
                  <a:lnTo>
                    <a:pt x="15" y="126"/>
                  </a:lnTo>
                  <a:lnTo>
                    <a:pt x="15" y="126"/>
                  </a:lnTo>
                  <a:lnTo>
                    <a:pt x="14" y="126"/>
                  </a:lnTo>
                  <a:lnTo>
                    <a:pt x="14" y="125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2" y="0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3" name="Freeform 155"/>
            <p:cNvSpPr>
              <a:spLocks/>
            </p:cNvSpPr>
            <p:nvPr/>
          </p:nvSpPr>
          <p:spPr bwMode="auto">
            <a:xfrm>
              <a:off x="3872" y="1300"/>
              <a:ext cx="155" cy="13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2" y="135"/>
                </a:cxn>
                <a:cxn ang="0">
                  <a:pos x="2" y="135"/>
                </a:cxn>
                <a:cxn ang="0">
                  <a:pos x="3" y="135"/>
                </a:cxn>
                <a:cxn ang="0">
                  <a:pos x="148" y="135"/>
                </a:cxn>
                <a:cxn ang="0">
                  <a:pos x="150" y="134"/>
                </a:cxn>
                <a:cxn ang="0">
                  <a:pos x="151" y="134"/>
                </a:cxn>
                <a:cxn ang="0">
                  <a:pos x="151" y="133"/>
                </a:cxn>
                <a:cxn ang="0">
                  <a:pos x="152" y="133"/>
                </a:cxn>
                <a:cxn ang="0">
                  <a:pos x="152" y="133"/>
                </a:cxn>
                <a:cxn ang="0">
                  <a:pos x="153" y="132"/>
                </a:cxn>
                <a:cxn ang="0">
                  <a:pos x="153" y="131"/>
                </a:cxn>
                <a:cxn ang="0">
                  <a:pos x="154" y="131"/>
                </a:cxn>
                <a:cxn ang="0">
                  <a:pos x="154" y="129"/>
                </a:cxn>
                <a:cxn ang="0">
                  <a:pos x="154" y="129"/>
                </a:cxn>
                <a:cxn ang="0">
                  <a:pos x="154" y="3"/>
                </a:cxn>
                <a:cxn ang="0">
                  <a:pos x="154" y="2"/>
                </a:cxn>
                <a:cxn ang="0">
                  <a:pos x="154" y="1"/>
                </a:cxn>
                <a:cxn ang="0">
                  <a:pos x="154" y="1"/>
                </a:cxn>
                <a:cxn ang="0">
                  <a:pos x="153" y="1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45" y="5"/>
                </a:cxn>
                <a:cxn ang="0">
                  <a:pos x="145" y="5"/>
                </a:cxn>
                <a:cxn ang="0">
                  <a:pos x="146" y="6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6" y="123"/>
                </a:cxn>
                <a:cxn ang="0">
                  <a:pos x="146" y="123"/>
                </a:cxn>
                <a:cxn ang="0">
                  <a:pos x="146" y="124"/>
                </a:cxn>
                <a:cxn ang="0">
                  <a:pos x="146" y="125"/>
                </a:cxn>
                <a:cxn ang="0">
                  <a:pos x="146" y="125"/>
                </a:cxn>
                <a:cxn ang="0">
                  <a:pos x="145" y="126"/>
                </a:cxn>
                <a:cxn ang="0">
                  <a:pos x="145" y="127"/>
                </a:cxn>
                <a:cxn ang="0">
                  <a:pos x="144" y="127"/>
                </a:cxn>
                <a:cxn ang="0">
                  <a:pos x="143" y="127"/>
                </a:cxn>
                <a:cxn ang="0">
                  <a:pos x="143" y="128"/>
                </a:cxn>
                <a:cxn ang="0">
                  <a:pos x="142" y="128"/>
                </a:cxn>
                <a:cxn ang="0">
                  <a:pos x="142" y="128"/>
                </a:cxn>
                <a:cxn ang="0">
                  <a:pos x="9" y="128"/>
                </a:cxn>
                <a:cxn ang="0">
                  <a:pos x="8" y="128"/>
                </a:cxn>
                <a:cxn ang="0">
                  <a:pos x="8" y="128"/>
                </a:cxn>
                <a:cxn ang="0">
                  <a:pos x="8" y="127"/>
                </a:cxn>
                <a:cxn ang="0">
                  <a:pos x="7" y="127"/>
                </a:cxn>
                <a:cxn ang="0">
                  <a:pos x="7" y="127"/>
                </a:cxn>
                <a:cxn ang="0">
                  <a:pos x="6" y="127"/>
                </a:cxn>
                <a:cxn ang="0">
                  <a:pos x="6" y="127"/>
                </a:cxn>
                <a:cxn ang="0">
                  <a:pos x="0" y="133"/>
                </a:cxn>
              </a:cxnLst>
              <a:rect l="0" t="0" r="r" b="b"/>
              <a:pathLst>
                <a:path w="155" h="136">
                  <a:moveTo>
                    <a:pt x="0" y="133"/>
                  </a:moveTo>
                  <a:lnTo>
                    <a:pt x="0" y="134"/>
                  </a:lnTo>
                  <a:lnTo>
                    <a:pt x="0" y="134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3" y="135"/>
                  </a:lnTo>
                  <a:lnTo>
                    <a:pt x="148" y="135"/>
                  </a:lnTo>
                  <a:lnTo>
                    <a:pt x="150" y="134"/>
                  </a:lnTo>
                  <a:lnTo>
                    <a:pt x="151" y="134"/>
                  </a:lnTo>
                  <a:lnTo>
                    <a:pt x="151" y="133"/>
                  </a:lnTo>
                  <a:lnTo>
                    <a:pt x="152" y="133"/>
                  </a:lnTo>
                  <a:lnTo>
                    <a:pt x="152" y="133"/>
                  </a:lnTo>
                  <a:lnTo>
                    <a:pt x="153" y="132"/>
                  </a:lnTo>
                  <a:lnTo>
                    <a:pt x="153" y="131"/>
                  </a:lnTo>
                  <a:lnTo>
                    <a:pt x="154" y="131"/>
                  </a:lnTo>
                  <a:lnTo>
                    <a:pt x="154" y="129"/>
                  </a:lnTo>
                  <a:lnTo>
                    <a:pt x="154" y="129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3" y="1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5" y="5"/>
                  </a:lnTo>
                  <a:lnTo>
                    <a:pt x="145" y="5"/>
                  </a:lnTo>
                  <a:lnTo>
                    <a:pt x="146" y="6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6" y="123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6" y="125"/>
                  </a:lnTo>
                  <a:lnTo>
                    <a:pt x="146" y="125"/>
                  </a:lnTo>
                  <a:lnTo>
                    <a:pt x="145" y="126"/>
                  </a:lnTo>
                  <a:lnTo>
                    <a:pt x="145" y="127"/>
                  </a:lnTo>
                  <a:lnTo>
                    <a:pt x="144" y="127"/>
                  </a:lnTo>
                  <a:lnTo>
                    <a:pt x="143" y="127"/>
                  </a:lnTo>
                  <a:lnTo>
                    <a:pt x="143" y="128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9" y="12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8" y="127"/>
                  </a:lnTo>
                  <a:lnTo>
                    <a:pt x="7" y="127"/>
                  </a:lnTo>
                  <a:lnTo>
                    <a:pt x="7" y="127"/>
                  </a:lnTo>
                  <a:lnTo>
                    <a:pt x="6" y="127"/>
                  </a:lnTo>
                  <a:lnTo>
                    <a:pt x="6" y="127"/>
                  </a:lnTo>
                  <a:lnTo>
                    <a:pt x="0" y="13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4" name="Freeform 156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16"/>
                </a:cxn>
                <a:cxn ang="0">
                  <a:pos x="151" y="16"/>
                </a:cxn>
                <a:cxn ang="0">
                  <a:pos x="151" y="1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0" y="5"/>
                </a:cxn>
                <a:cxn ang="0">
                  <a:pos x="149" y="5"/>
                </a:cxn>
                <a:cxn ang="0">
                  <a:pos x="149" y="5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</a:cxnLst>
              <a:rect l="0" t="0" r="r" b="b"/>
              <a:pathLst>
                <a:path w="153" h="17">
                  <a:moveTo>
                    <a:pt x="152" y="16"/>
                  </a:moveTo>
                  <a:lnTo>
                    <a:pt x="151" y="16"/>
                  </a:lnTo>
                  <a:lnTo>
                    <a:pt x="151" y="1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0" y="5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5" name="Freeform 157"/>
            <p:cNvSpPr>
              <a:spLocks/>
            </p:cNvSpPr>
            <p:nvPr/>
          </p:nvSpPr>
          <p:spPr bwMode="auto">
            <a:xfrm>
              <a:off x="3843" y="1489"/>
              <a:ext cx="215" cy="72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0" y="0"/>
                </a:cxn>
                <a:cxn ang="0">
                  <a:pos x="214" y="0"/>
                </a:cxn>
                <a:cxn ang="0">
                  <a:pos x="214" y="71"/>
                </a:cxn>
                <a:cxn ang="0">
                  <a:pos x="0" y="71"/>
                </a:cxn>
              </a:cxnLst>
              <a:rect l="0" t="0" r="r" b="b"/>
              <a:pathLst>
                <a:path w="215" h="72">
                  <a:moveTo>
                    <a:pt x="0" y="71"/>
                  </a:moveTo>
                  <a:lnTo>
                    <a:pt x="0" y="0"/>
                  </a:lnTo>
                  <a:lnTo>
                    <a:pt x="214" y="0"/>
                  </a:lnTo>
                  <a:lnTo>
                    <a:pt x="214" y="71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6" name="Freeform 158"/>
            <p:cNvSpPr>
              <a:spLocks/>
            </p:cNvSpPr>
            <p:nvPr/>
          </p:nvSpPr>
          <p:spPr bwMode="auto">
            <a:xfrm>
              <a:off x="3841" y="1489"/>
              <a:ext cx="219" cy="2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0"/>
                </a:cxn>
                <a:cxn ang="0">
                  <a:pos x="0" y="22"/>
                </a:cxn>
                <a:cxn ang="0">
                  <a:pos x="218" y="22"/>
                </a:cxn>
                <a:cxn ang="0">
                  <a:pos x="215" y="0"/>
                </a:cxn>
                <a:cxn ang="0">
                  <a:pos x="137" y="0"/>
                </a:cxn>
                <a:cxn ang="0">
                  <a:pos x="79" y="0"/>
                </a:cxn>
              </a:cxnLst>
              <a:rect l="0" t="0" r="r" b="b"/>
              <a:pathLst>
                <a:path w="219" h="23">
                  <a:moveTo>
                    <a:pt x="7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18" y="22"/>
                  </a:lnTo>
                  <a:lnTo>
                    <a:pt x="215" y="0"/>
                  </a:lnTo>
                  <a:lnTo>
                    <a:pt x="137" y="0"/>
                  </a:lnTo>
                  <a:lnTo>
                    <a:pt x="7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7" name="Freeform 159"/>
            <p:cNvSpPr>
              <a:spLocks/>
            </p:cNvSpPr>
            <p:nvPr/>
          </p:nvSpPr>
          <p:spPr bwMode="auto">
            <a:xfrm>
              <a:off x="3991" y="1495"/>
              <a:ext cx="56" cy="17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8" y="6"/>
                </a:cxn>
                <a:cxn ang="0">
                  <a:pos x="18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55" y="6"/>
                </a:cxn>
                <a:cxn ang="0">
                  <a:pos x="55" y="10"/>
                </a:cxn>
                <a:cxn ang="0">
                  <a:pos x="35" y="10"/>
                </a:cxn>
                <a:cxn ang="0">
                  <a:pos x="35" y="16"/>
                </a:cxn>
                <a:cxn ang="0">
                  <a:pos x="18" y="16"/>
                </a:cxn>
                <a:cxn ang="0">
                  <a:pos x="18" y="10"/>
                </a:cxn>
                <a:cxn ang="0">
                  <a:pos x="0" y="10"/>
                </a:cxn>
                <a:cxn ang="0">
                  <a:pos x="0" y="6"/>
                </a:cxn>
              </a:cxnLst>
              <a:rect l="0" t="0" r="r" b="b"/>
              <a:pathLst>
                <a:path w="56" h="17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55" y="6"/>
                  </a:lnTo>
                  <a:lnTo>
                    <a:pt x="55" y="10"/>
                  </a:lnTo>
                  <a:lnTo>
                    <a:pt x="35" y="10"/>
                  </a:lnTo>
                  <a:lnTo>
                    <a:pt x="35" y="16"/>
                  </a:lnTo>
                  <a:lnTo>
                    <a:pt x="18" y="16"/>
                  </a:lnTo>
                  <a:lnTo>
                    <a:pt x="18" y="10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8" name="Freeform 160"/>
            <p:cNvSpPr>
              <a:spLocks/>
            </p:cNvSpPr>
            <p:nvPr/>
          </p:nvSpPr>
          <p:spPr bwMode="auto">
            <a:xfrm>
              <a:off x="3991" y="1501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0"/>
                </a:cxn>
                <a:cxn ang="0">
                  <a:pos x="16" y="5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0"/>
                  </a:lnTo>
                  <a:lnTo>
                    <a:pt x="16" y="5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49" name="Freeform 161"/>
            <p:cNvSpPr>
              <a:spLocks/>
            </p:cNvSpPr>
            <p:nvPr/>
          </p:nvSpPr>
          <p:spPr bwMode="auto">
            <a:xfrm>
              <a:off x="4010" y="149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0" name="Freeform 162"/>
            <p:cNvSpPr>
              <a:spLocks/>
            </p:cNvSpPr>
            <p:nvPr/>
          </p:nvSpPr>
          <p:spPr bwMode="auto">
            <a:xfrm>
              <a:off x="4046" y="1504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1" name="Freeform 163"/>
            <p:cNvSpPr>
              <a:spLocks/>
            </p:cNvSpPr>
            <p:nvPr/>
          </p:nvSpPr>
          <p:spPr bwMode="auto">
            <a:xfrm>
              <a:off x="4027" y="1495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2" name="Freeform 164"/>
            <p:cNvSpPr>
              <a:spLocks/>
            </p:cNvSpPr>
            <p:nvPr/>
          </p:nvSpPr>
          <p:spPr bwMode="auto">
            <a:xfrm>
              <a:off x="4011" y="1499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3" name="Freeform 165"/>
            <p:cNvSpPr>
              <a:spLocks/>
            </p:cNvSpPr>
            <p:nvPr/>
          </p:nvSpPr>
          <p:spPr bwMode="auto">
            <a:xfrm>
              <a:off x="3993" y="1502"/>
              <a:ext cx="5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54" h="17">
                  <a:moveTo>
                    <a:pt x="0" y="0"/>
                  </a:moveTo>
                  <a:lnTo>
                    <a:pt x="53" y="0"/>
                  </a:lnTo>
                  <a:lnTo>
                    <a:pt x="5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4" name="Freeform 166"/>
            <p:cNvSpPr>
              <a:spLocks/>
            </p:cNvSpPr>
            <p:nvPr/>
          </p:nvSpPr>
          <p:spPr bwMode="auto">
            <a:xfrm>
              <a:off x="4010" y="1496"/>
              <a:ext cx="19" cy="17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7" y="16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0" y="12"/>
                </a:cxn>
              </a:cxnLst>
              <a:rect l="0" t="0" r="r" b="b"/>
              <a:pathLst>
                <a:path w="19" h="17">
                  <a:moveTo>
                    <a:pt x="18" y="12"/>
                  </a:move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5" name="Freeform 167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6" name="Freeform 168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7" name="Freeform 169"/>
            <p:cNvSpPr>
              <a:spLocks/>
            </p:cNvSpPr>
            <p:nvPr/>
          </p:nvSpPr>
          <p:spPr bwMode="auto">
            <a:xfrm>
              <a:off x="3930" y="1497"/>
              <a:ext cx="44" cy="17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28" y="0"/>
                </a:cxn>
                <a:cxn ang="0">
                  <a:pos x="28" y="8"/>
                </a:cxn>
                <a:cxn ang="0">
                  <a:pos x="43" y="8"/>
                </a:cxn>
                <a:cxn ang="0">
                  <a:pos x="43" y="16"/>
                </a:cxn>
                <a:cxn ang="0">
                  <a:pos x="28" y="16"/>
                </a:cxn>
                <a:cxn ang="0">
                  <a:pos x="14" y="16"/>
                </a:cxn>
              </a:cxnLst>
              <a:rect l="0" t="0" r="r" b="b"/>
              <a:pathLst>
                <a:path w="44" h="17">
                  <a:moveTo>
                    <a:pt x="14" y="16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16"/>
                  </a:lnTo>
                  <a:lnTo>
                    <a:pt x="28" y="16"/>
                  </a:lnTo>
                  <a:lnTo>
                    <a:pt x="14" y="16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8" name="Freeform 170"/>
            <p:cNvSpPr>
              <a:spLocks/>
            </p:cNvSpPr>
            <p:nvPr/>
          </p:nvSpPr>
          <p:spPr bwMode="auto">
            <a:xfrm>
              <a:off x="3945" y="1497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59" name="Freeform 171"/>
            <p:cNvSpPr>
              <a:spLocks/>
            </p:cNvSpPr>
            <p:nvPr/>
          </p:nvSpPr>
          <p:spPr bwMode="auto">
            <a:xfrm>
              <a:off x="3897" y="1494"/>
              <a:ext cx="20" cy="17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3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7" y="3"/>
                </a:cxn>
                <a:cxn ang="0">
                  <a:pos x="17" y="3"/>
                </a:cxn>
                <a:cxn ang="0">
                  <a:pos x="18" y="5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10"/>
                </a:cxn>
                <a:cxn ang="0">
                  <a:pos x="17" y="12"/>
                </a:cxn>
                <a:cxn ang="0">
                  <a:pos x="16" y="13"/>
                </a:cxn>
                <a:cxn ang="0">
                  <a:pos x="15" y="15"/>
                </a:cxn>
                <a:cxn ang="0">
                  <a:pos x="13" y="15"/>
                </a:cxn>
                <a:cxn ang="0">
                  <a:pos x="13" y="16"/>
                </a:cxn>
                <a:cxn ang="0">
                  <a:pos x="12" y="16"/>
                </a:cxn>
              </a:cxnLst>
              <a:rect l="0" t="0" r="r" b="b"/>
              <a:pathLst>
                <a:path w="20" h="17">
                  <a:moveTo>
                    <a:pt x="5" y="16"/>
                  </a:moveTo>
                  <a:lnTo>
                    <a:pt x="5" y="16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5" y="16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0" name="Freeform 172"/>
            <p:cNvSpPr>
              <a:spLocks/>
            </p:cNvSpPr>
            <p:nvPr/>
          </p:nvSpPr>
          <p:spPr bwMode="auto">
            <a:xfrm>
              <a:off x="3921" y="1489"/>
              <a:ext cx="17" cy="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"/>
                </a:cxn>
                <a:cxn ang="0">
                  <a:pos x="16" y="22"/>
                </a:cxn>
                <a:cxn ang="0">
                  <a:pos x="16" y="37"/>
                </a:cxn>
              </a:cxnLst>
              <a:rect l="0" t="0" r="r" b="b"/>
              <a:pathLst>
                <a:path w="17" h="38">
                  <a:moveTo>
                    <a:pt x="8" y="0"/>
                  </a:moveTo>
                  <a:lnTo>
                    <a:pt x="0" y="22"/>
                  </a:lnTo>
                  <a:lnTo>
                    <a:pt x="16" y="22"/>
                  </a:lnTo>
                  <a:lnTo>
                    <a:pt x="16" y="37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1" name="Freeform 173"/>
            <p:cNvSpPr>
              <a:spLocks/>
            </p:cNvSpPr>
            <p:nvPr/>
          </p:nvSpPr>
          <p:spPr bwMode="auto">
            <a:xfrm>
              <a:off x="3979" y="1489"/>
              <a:ext cx="17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22"/>
                </a:cxn>
                <a:cxn ang="0">
                  <a:pos x="0" y="22"/>
                </a:cxn>
                <a:cxn ang="0">
                  <a:pos x="0" y="71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16" y="22"/>
                  </a:lnTo>
                  <a:lnTo>
                    <a:pt x="0" y="22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2" name="Freeform 174"/>
            <p:cNvSpPr>
              <a:spLocks/>
            </p:cNvSpPr>
            <p:nvPr/>
          </p:nvSpPr>
          <p:spPr bwMode="auto">
            <a:xfrm>
              <a:off x="3855" y="1532"/>
              <a:ext cx="250" cy="4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49" y="40"/>
                </a:cxn>
                <a:cxn ang="0">
                  <a:pos x="240" y="0"/>
                </a:cxn>
                <a:cxn ang="0">
                  <a:pos x="10" y="0"/>
                </a:cxn>
                <a:cxn ang="0">
                  <a:pos x="0" y="40"/>
                </a:cxn>
              </a:cxnLst>
              <a:rect l="0" t="0" r="r" b="b"/>
              <a:pathLst>
                <a:path w="250" h="41">
                  <a:moveTo>
                    <a:pt x="0" y="40"/>
                  </a:moveTo>
                  <a:lnTo>
                    <a:pt x="249" y="40"/>
                  </a:lnTo>
                  <a:lnTo>
                    <a:pt x="240" y="0"/>
                  </a:lnTo>
                  <a:lnTo>
                    <a:pt x="10" y="0"/>
                  </a:lnTo>
                  <a:lnTo>
                    <a:pt x="0" y="4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3" name="Freeform 175"/>
            <p:cNvSpPr>
              <a:spLocks/>
            </p:cNvSpPr>
            <p:nvPr/>
          </p:nvSpPr>
          <p:spPr bwMode="auto">
            <a:xfrm>
              <a:off x="3855" y="1572"/>
              <a:ext cx="251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50" y="16"/>
                </a:cxn>
                <a:cxn ang="0">
                  <a:pos x="0" y="16"/>
                </a:cxn>
              </a:cxnLst>
              <a:rect l="0" t="0" r="r" b="b"/>
              <a:pathLst>
                <a:path w="251" h="17">
                  <a:moveTo>
                    <a:pt x="0" y="1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50" y="16"/>
                  </a:lnTo>
                  <a:lnTo>
                    <a:pt x="0" y="16"/>
                  </a:lnTo>
                </a:path>
              </a:pathLst>
            </a:custGeom>
            <a:solidFill>
              <a:srgbClr val="CCCC6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4" name="Freeform 176"/>
            <p:cNvSpPr>
              <a:spLocks/>
            </p:cNvSpPr>
            <p:nvPr/>
          </p:nvSpPr>
          <p:spPr bwMode="auto">
            <a:xfrm>
              <a:off x="3872" y="1538"/>
              <a:ext cx="223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22" y="27"/>
                </a:cxn>
                <a:cxn ang="0">
                  <a:pos x="214" y="0"/>
                </a:cxn>
                <a:cxn ang="0">
                  <a:pos x="8" y="0"/>
                </a:cxn>
                <a:cxn ang="0">
                  <a:pos x="0" y="27"/>
                </a:cxn>
              </a:cxnLst>
              <a:rect l="0" t="0" r="r" b="b"/>
              <a:pathLst>
                <a:path w="223" h="28">
                  <a:moveTo>
                    <a:pt x="0" y="27"/>
                  </a:moveTo>
                  <a:lnTo>
                    <a:pt x="222" y="27"/>
                  </a:lnTo>
                  <a:lnTo>
                    <a:pt x="214" y="0"/>
                  </a:lnTo>
                  <a:lnTo>
                    <a:pt x="8" y="0"/>
                  </a:lnTo>
                  <a:lnTo>
                    <a:pt x="0" y="27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65" name="Text Box 177"/>
          <p:cNvSpPr txBox="1">
            <a:spLocks noChangeArrowheads="1"/>
          </p:cNvSpPr>
          <p:nvPr/>
        </p:nvSpPr>
        <p:spPr bwMode="auto">
          <a:xfrm>
            <a:off x="5526088" y="6003925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/>
              <a:t>D</a:t>
            </a:r>
          </a:p>
        </p:txBody>
      </p:sp>
      <p:grpSp>
        <p:nvGrpSpPr>
          <p:cNvPr id="5" name="Group 178"/>
          <p:cNvGrpSpPr>
            <a:grpSpLocks/>
          </p:cNvGrpSpPr>
          <p:nvPr/>
        </p:nvGrpSpPr>
        <p:grpSpPr bwMode="auto">
          <a:xfrm>
            <a:off x="2544763" y="5305425"/>
            <a:ext cx="763587" cy="609600"/>
            <a:chOff x="3840" y="1279"/>
            <a:chExt cx="266" cy="310"/>
          </a:xfrm>
        </p:grpSpPr>
        <p:sp>
          <p:nvSpPr>
            <p:cNvPr id="12467" name="Freeform 179"/>
            <p:cNvSpPr>
              <a:spLocks/>
            </p:cNvSpPr>
            <p:nvPr/>
          </p:nvSpPr>
          <p:spPr bwMode="auto">
            <a:xfrm>
              <a:off x="3848" y="1548"/>
              <a:ext cx="206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9"/>
                </a:cxn>
                <a:cxn ang="0">
                  <a:pos x="0" y="19"/>
                </a:cxn>
              </a:cxnLst>
              <a:rect l="0" t="0" r="r" b="b"/>
              <a:pathLst>
                <a:path w="206" h="20">
                  <a:moveTo>
                    <a:pt x="0" y="19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19"/>
                  </a:lnTo>
                  <a:lnTo>
                    <a:pt x="0" y="19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8" name="Freeform 180"/>
            <p:cNvSpPr>
              <a:spLocks/>
            </p:cNvSpPr>
            <p:nvPr/>
          </p:nvSpPr>
          <p:spPr bwMode="auto">
            <a:xfrm>
              <a:off x="3840" y="1453"/>
              <a:ext cx="220" cy="34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219" y="33"/>
                </a:cxn>
                <a:cxn ang="0">
                  <a:pos x="0" y="33"/>
                </a:cxn>
                <a:cxn ang="0">
                  <a:pos x="29" y="0"/>
                </a:cxn>
                <a:cxn ang="0">
                  <a:pos x="189" y="0"/>
                </a:cxn>
              </a:cxnLst>
              <a:rect l="0" t="0" r="r" b="b"/>
              <a:pathLst>
                <a:path w="220" h="34">
                  <a:moveTo>
                    <a:pt x="189" y="0"/>
                  </a:moveTo>
                  <a:lnTo>
                    <a:pt x="219" y="33"/>
                  </a:lnTo>
                  <a:lnTo>
                    <a:pt x="0" y="33"/>
                  </a:lnTo>
                  <a:lnTo>
                    <a:pt x="29" y="0"/>
                  </a:lnTo>
                  <a:lnTo>
                    <a:pt x="18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69" name="Freeform 181"/>
            <p:cNvSpPr>
              <a:spLocks/>
            </p:cNvSpPr>
            <p:nvPr/>
          </p:nvSpPr>
          <p:spPr bwMode="auto">
            <a:xfrm>
              <a:off x="3897" y="1449"/>
              <a:ext cx="104" cy="24"/>
            </a:xfrm>
            <a:custGeom>
              <a:avLst/>
              <a:gdLst/>
              <a:ahLst/>
              <a:cxnLst>
                <a:cxn ang="0">
                  <a:pos x="102" y="10"/>
                </a:cxn>
                <a:cxn ang="0">
                  <a:pos x="101" y="8"/>
                </a:cxn>
                <a:cxn ang="0">
                  <a:pos x="97" y="6"/>
                </a:cxn>
                <a:cxn ang="0">
                  <a:pos x="93" y="4"/>
                </a:cxn>
                <a:cxn ang="0">
                  <a:pos x="87" y="3"/>
                </a:cxn>
                <a:cxn ang="0">
                  <a:pos x="80" y="2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5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29" y="1"/>
                </a:cxn>
                <a:cxn ang="0">
                  <a:pos x="21" y="2"/>
                </a:cxn>
                <a:cxn ang="0">
                  <a:pos x="14" y="3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4" y="16"/>
                </a:cxn>
                <a:cxn ang="0">
                  <a:pos x="8" y="17"/>
                </a:cxn>
                <a:cxn ang="0">
                  <a:pos x="14" y="19"/>
                </a:cxn>
                <a:cxn ang="0">
                  <a:pos x="21" y="20"/>
                </a:cxn>
                <a:cxn ang="0">
                  <a:pos x="29" y="21"/>
                </a:cxn>
                <a:cxn ang="0">
                  <a:pos x="37" y="22"/>
                </a:cxn>
                <a:cxn ang="0">
                  <a:pos x="46" y="23"/>
                </a:cxn>
                <a:cxn ang="0">
                  <a:pos x="55" y="23"/>
                </a:cxn>
                <a:cxn ang="0">
                  <a:pos x="64" y="22"/>
                </a:cxn>
                <a:cxn ang="0">
                  <a:pos x="72" y="21"/>
                </a:cxn>
                <a:cxn ang="0">
                  <a:pos x="80" y="20"/>
                </a:cxn>
                <a:cxn ang="0">
                  <a:pos x="87" y="19"/>
                </a:cxn>
                <a:cxn ang="0">
                  <a:pos x="93" y="17"/>
                </a:cxn>
                <a:cxn ang="0">
                  <a:pos x="97" y="16"/>
                </a:cxn>
                <a:cxn ang="0">
                  <a:pos x="101" y="14"/>
                </a:cxn>
                <a:cxn ang="0">
                  <a:pos x="102" y="12"/>
                </a:cxn>
              </a:cxnLst>
              <a:rect l="0" t="0" r="r" b="b"/>
              <a:pathLst>
                <a:path w="104" h="24">
                  <a:moveTo>
                    <a:pt x="103" y="11"/>
                  </a:moveTo>
                  <a:lnTo>
                    <a:pt x="102" y="10"/>
                  </a:lnTo>
                  <a:lnTo>
                    <a:pt x="102" y="9"/>
                  </a:lnTo>
                  <a:lnTo>
                    <a:pt x="101" y="8"/>
                  </a:lnTo>
                  <a:lnTo>
                    <a:pt x="99" y="7"/>
                  </a:lnTo>
                  <a:lnTo>
                    <a:pt x="97" y="6"/>
                  </a:lnTo>
                  <a:lnTo>
                    <a:pt x="95" y="6"/>
                  </a:lnTo>
                  <a:lnTo>
                    <a:pt x="93" y="4"/>
                  </a:lnTo>
                  <a:lnTo>
                    <a:pt x="90" y="4"/>
                  </a:lnTo>
                  <a:lnTo>
                    <a:pt x="87" y="3"/>
                  </a:lnTo>
                  <a:lnTo>
                    <a:pt x="84" y="2"/>
                  </a:lnTo>
                  <a:lnTo>
                    <a:pt x="80" y="2"/>
                  </a:lnTo>
                  <a:lnTo>
                    <a:pt x="76" y="1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7" y="20"/>
                  </a:lnTo>
                  <a:lnTo>
                    <a:pt x="21" y="20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3" y="22"/>
                  </a:lnTo>
                  <a:lnTo>
                    <a:pt x="37" y="22"/>
                  </a:lnTo>
                  <a:lnTo>
                    <a:pt x="42" y="22"/>
                  </a:lnTo>
                  <a:lnTo>
                    <a:pt x="46" y="23"/>
                  </a:lnTo>
                  <a:lnTo>
                    <a:pt x="51" y="23"/>
                  </a:lnTo>
                  <a:lnTo>
                    <a:pt x="55" y="23"/>
                  </a:lnTo>
                  <a:lnTo>
                    <a:pt x="60" y="22"/>
                  </a:lnTo>
                  <a:lnTo>
                    <a:pt x="64" y="22"/>
                  </a:lnTo>
                  <a:lnTo>
                    <a:pt x="69" y="22"/>
                  </a:lnTo>
                  <a:lnTo>
                    <a:pt x="72" y="21"/>
                  </a:lnTo>
                  <a:lnTo>
                    <a:pt x="76" y="21"/>
                  </a:lnTo>
                  <a:lnTo>
                    <a:pt x="80" y="20"/>
                  </a:lnTo>
                  <a:lnTo>
                    <a:pt x="84" y="20"/>
                  </a:lnTo>
                  <a:lnTo>
                    <a:pt x="87" y="19"/>
                  </a:lnTo>
                  <a:lnTo>
                    <a:pt x="90" y="18"/>
                  </a:lnTo>
                  <a:lnTo>
                    <a:pt x="93" y="17"/>
                  </a:lnTo>
                  <a:lnTo>
                    <a:pt x="95" y="17"/>
                  </a:lnTo>
                  <a:lnTo>
                    <a:pt x="97" y="16"/>
                  </a:lnTo>
                  <a:lnTo>
                    <a:pt x="99" y="15"/>
                  </a:lnTo>
                  <a:lnTo>
                    <a:pt x="101" y="14"/>
                  </a:lnTo>
                  <a:lnTo>
                    <a:pt x="102" y="13"/>
                  </a:lnTo>
                  <a:lnTo>
                    <a:pt x="102" y="12"/>
                  </a:lnTo>
                  <a:lnTo>
                    <a:pt x="103" y="11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0" name="Freeform 182"/>
            <p:cNvSpPr>
              <a:spLocks/>
            </p:cNvSpPr>
            <p:nvPr/>
          </p:nvSpPr>
          <p:spPr bwMode="auto">
            <a:xfrm>
              <a:off x="3897" y="1461"/>
              <a:ext cx="104" cy="17"/>
            </a:xfrm>
            <a:custGeom>
              <a:avLst/>
              <a:gdLst/>
              <a:ahLst/>
              <a:cxnLst>
                <a:cxn ang="0">
                  <a:pos x="102" y="6"/>
                </a:cxn>
                <a:cxn ang="0">
                  <a:pos x="101" y="8"/>
                </a:cxn>
                <a:cxn ang="0">
                  <a:pos x="97" y="10"/>
                </a:cxn>
                <a:cxn ang="0">
                  <a:pos x="93" y="11"/>
                </a:cxn>
                <a:cxn ang="0">
                  <a:pos x="87" y="12"/>
                </a:cxn>
                <a:cxn ang="0">
                  <a:pos x="80" y="14"/>
                </a:cxn>
                <a:cxn ang="0">
                  <a:pos x="72" y="14"/>
                </a:cxn>
                <a:cxn ang="0">
                  <a:pos x="64" y="15"/>
                </a:cxn>
                <a:cxn ang="0">
                  <a:pos x="55" y="16"/>
                </a:cxn>
                <a:cxn ang="0">
                  <a:pos x="46" y="16"/>
                </a:cxn>
                <a:cxn ang="0">
                  <a:pos x="37" y="15"/>
                </a:cxn>
                <a:cxn ang="0">
                  <a:pos x="29" y="14"/>
                </a:cxn>
                <a:cxn ang="0">
                  <a:pos x="21" y="14"/>
                </a:cxn>
                <a:cxn ang="0">
                  <a:pos x="14" y="12"/>
                </a:cxn>
                <a:cxn ang="0">
                  <a:pos x="8" y="11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17" y="8"/>
                </a:cxn>
                <a:cxn ang="0">
                  <a:pos x="25" y="9"/>
                </a:cxn>
                <a:cxn ang="0">
                  <a:pos x="33" y="10"/>
                </a:cxn>
                <a:cxn ang="0">
                  <a:pos x="42" y="10"/>
                </a:cxn>
                <a:cxn ang="0">
                  <a:pos x="51" y="10"/>
                </a:cxn>
                <a:cxn ang="0">
                  <a:pos x="60" y="10"/>
                </a:cxn>
                <a:cxn ang="0">
                  <a:pos x="69" y="10"/>
                </a:cxn>
                <a:cxn ang="0">
                  <a:pos x="76" y="9"/>
                </a:cxn>
                <a:cxn ang="0">
                  <a:pos x="84" y="8"/>
                </a:cxn>
                <a:cxn ang="0">
                  <a:pos x="90" y="6"/>
                </a:cxn>
                <a:cxn ang="0">
                  <a:pos x="95" y="5"/>
                </a:cxn>
                <a:cxn ang="0">
                  <a:pos x="99" y="4"/>
                </a:cxn>
                <a:cxn ang="0">
                  <a:pos x="102" y="2"/>
                </a:cxn>
                <a:cxn ang="0">
                  <a:pos x="103" y="0"/>
                </a:cxn>
              </a:cxnLst>
              <a:rect l="0" t="0" r="r" b="b"/>
              <a:pathLst>
                <a:path w="104" h="17">
                  <a:moveTo>
                    <a:pt x="103" y="5"/>
                  </a:moveTo>
                  <a:lnTo>
                    <a:pt x="102" y="6"/>
                  </a:lnTo>
                  <a:lnTo>
                    <a:pt x="102" y="7"/>
                  </a:lnTo>
                  <a:lnTo>
                    <a:pt x="101" y="8"/>
                  </a:lnTo>
                  <a:lnTo>
                    <a:pt x="99" y="8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1"/>
                  </a:lnTo>
                  <a:lnTo>
                    <a:pt x="90" y="12"/>
                  </a:lnTo>
                  <a:lnTo>
                    <a:pt x="87" y="12"/>
                  </a:lnTo>
                  <a:lnTo>
                    <a:pt x="84" y="13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4"/>
                  </a:lnTo>
                  <a:lnTo>
                    <a:pt x="69" y="15"/>
                  </a:lnTo>
                  <a:lnTo>
                    <a:pt x="64" y="15"/>
                  </a:lnTo>
                  <a:lnTo>
                    <a:pt x="60" y="16"/>
                  </a:lnTo>
                  <a:lnTo>
                    <a:pt x="55" y="16"/>
                  </a:lnTo>
                  <a:lnTo>
                    <a:pt x="51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7" y="15"/>
                  </a:lnTo>
                  <a:lnTo>
                    <a:pt x="33" y="15"/>
                  </a:lnTo>
                  <a:lnTo>
                    <a:pt x="29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4" y="7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5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7" y="10"/>
                  </a:lnTo>
                  <a:lnTo>
                    <a:pt x="42" y="10"/>
                  </a:lnTo>
                  <a:lnTo>
                    <a:pt x="46" y="10"/>
                  </a:lnTo>
                  <a:lnTo>
                    <a:pt x="51" y="10"/>
                  </a:lnTo>
                  <a:lnTo>
                    <a:pt x="55" y="10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9" y="10"/>
                  </a:lnTo>
                  <a:lnTo>
                    <a:pt x="72" y="10"/>
                  </a:lnTo>
                  <a:lnTo>
                    <a:pt x="76" y="9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7" y="7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5" y="5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2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03" y="5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1" name="Freeform 183"/>
            <p:cNvSpPr>
              <a:spLocks/>
            </p:cNvSpPr>
            <p:nvPr/>
          </p:nvSpPr>
          <p:spPr bwMode="auto">
            <a:xfrm>
              <a:off x="3840" y="1486"/>
              <a:ext cx="220" cy="77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19" y="76"/>
                </a:cxn>
                <a:cxn ang="0">
                  <a:pos x="219" y="0"/>
                </a:cxn>
                <a:cxn ang="0">
                  <a:pos x="0" y="0"/>
                </a:cxn>
                <a:cxn ang="0">
                  <a:pos x="0" y="76"/>
                </a:cxn>
              </a:cxnLst>
              <a:rect l="0" t="0" r="r" b="b"/>
              <a:pathLst>
                <a:path w="220" h="77">
                  <a:moveTo>
                    <a:pt x="0" y="76"/>
                  </a:moveTo>
                  <a:lnTo>
                    <a:pt x="219" y="76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76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2" name="Freeform 184"/>
            <p:cNvSpPr>
              <a:spLocks/>
            </p:cNvSpPr>
            <p:nvPr/>
          </p:nvSpPr>
          <p:spPr bwMode="auto">
            <a:xfrm>
              <a:off x="3875" y="1449"/>
              <a:ext cx="69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68" y="0"/>
                </a:cxn>
                <a:cxn ang="0">
                  <a:pos x="68" y="16"/>
                </a:cxn>
                <a:cxn ang="0">
                  <a:pos x="0" y="16"/>
                </a:cxn>
              </a:cxnLst>
              <a:rect l="0" t="0" r="r" b="b"/>
              <a:pathLst>
                <a:path w="69" h="17">
                  <a:moveTo>
                    <a:pt x="0" y="16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3" name="Freeform 185"/>
            <p:cNvSpPr>
              <a:spLocks/>
            </p:cNvSpPr>
            <p:nvPr/>
          </p:nvSpPr>
          <p:spPr bwMode="auto">
            <a:xfrm>
              <a:off x="3931" y="1450"/>
              <a:ext cx="94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93" y="0"/>
                </a:cxn>
                <a:cxn ang="0">
                  <a:pos x="93" y="16"/>
                </a:cxn>
                <a:cxn ang="0">
                  <a:pos x="0" y="16"/>
                </a:cxn>
              </a:cxnLst>
              <a:rect l="0" t="0" r="r" b="b"/>
              <a:pathLst>
                <a:path w="94" h="17">
                  <a:moveTo>
                    <a:pt x="0" y="16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4" name="Freeform 186"/>
            <p:cNvSpPr>
              <a:spLocks/>
            </p:cNvSpPr>
            <p:nvPr/>
          </p:nvSpPr>
          <p:spPr bwMode="auto">
            <a:xfrm>
              <a:off x="3877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5" name="Freeform 187"/>
            <p:cNvSpPr>
              <a:spLocks/>
            </p:cNvSpPr>
            <p:nvPr/>
          </p:nvSpPr>
          <p:spPr bwMode="auto">
            <a:xfrm>
              <a:off x="388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6" name="Freeform 188"/>
            <p:cNvSpPr>
              <a:spLocks/>
            </p:cNvSpPr>
            <p:nvPr/>
          </p:nvSpPr>
          <p:spPr bwMode="auto">
            <a:xfrm>
              <a:off x="388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7" name="Freeform 189"/>
            <p:cNvSpPr>
              <a:spLocks/>
            </p:cNvSpPr>
            <p:nvPr/>
          </p:nvSpPr>
          <p:spPr bwMode="auto">
            <a:xfrm>
              <a:off x="388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8" name="Freeform 190"/>
            <p:cNvSpPr>
              <a:spLocks/>
            </p:cNvSpPr>
            <p:nvPr/>
          </p:nvSpPr>
          <p:spPr bwMode="auto">
            <a:xfrm>
              <a:off x="388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79" name="Freeform 191"/>
            <p:cNvSpPr>
              <a:spLocks/>
            </p:cNvSpPr>
            <p:nvPr/>
          </p:nvSpPr>
          <p:spPr bwMode="auto">
            <a:xfrm>
              <a:off x="389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0" name="Freeform 192"/>
            <p:cNvSpPr>
              <a:spLocks/>
            </p:cNvSpPr>
            <p:nvPr/>
          </p:nvSpPr>
          <p:spPr bwMode="auto">
            <a:xfrm>
              <a:off x="389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1" name="Freeform 193"/>
            <p:cNvSpPr>
              <a:spLocks/>
            </p:cNvSpPr>
            <p:nvPr/>
          </p:nvSpPr>
          <p:spPr bwMode="auto">
            <a:xfrm>
              <a:off x="3894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2" name="Freeform 194"/>
            <p:cNvSpPr>
              <a:spLocks/>
            </p:cNvSpPr>
            <p:nvPr/>
          </p:nvSpPr>
          <p:spPr bwMode="auto">
            <a:xfrm>
              <a:off x="389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3" name="Freeform 195"/>
            <p:cNvSpPr>
              <a:spLocks/>
            </p:cNvSpPr>
            <p:nvPr/>
          </p:nvSpPr>
          <p:spPr bwMode="auto">
            <a:xfrm>
              <a:off x="390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4" name="Freeform 196"/>
            <p:cNvSpPr>
              <a:spLocks/>
            </p:cNvSpPr>
            <p:nvPr/>
          </p:nvSpPr>
          <p:spPr bwMode="auto">
            <a:xfrm>
              <a:off x="390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5" name="Freeform 197"/>
            <p:cNvSpPr>
              <a:spLocks/>
            </p:cNvSpPr>
            <p:nvPr/>
          </p:nvSpPr>
          <p:spPr bwMode="auto">
            <a:xfrm>
              <a:off x="390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6" name="Freeform 198"/>
            <p:cNvSpPr>
              <a:spLocks/>
            </p:cNvSpPr>
            <p:nvPr/>
          </p:nvSpPr>
          <p:spPr bwMode="auto">
            <a:xfrm>
              <a:off x="390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7" name="Freeform 199"/>
            <p:cNvSpPr>
              <a:spLocks/>
            </p:cNvSpPr>
            <p:nvPr/>
          </p:nvSpPr>
          <p:spPr bwMode="auto">
            <a:xfrm>
              <a:off x="391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8" name="Freeform 200"/>
            <p:cNvSpPr>
              <a:spLocks/>
            </p:cNvSpPr>
            <p:nvPr/>
          </p:nvSpPr>
          <p:spPr bwMode="auto">
            <a:xfrm>
              <a:off x="391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89" name="Freeform 201"/>
            <p:cNvSpPr>
              <a:spLocks/>
            </p:cNvSpPr>
            <p:nvPr/>
          </p:nvSpPr>
          <p:spPr bwMode="auto">
            <a:xfrm>
              <a:off x="3916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0" name="Freeform 202"/>
            <p:cNvSpPr>
              <a:spLocks/>
            </p:cNvSpPr>
            <p:nvPr/>
          </p:nvSpPr>
          <p:spPr bwMode="auto">
            <a:xfrm>
              <a:off x="391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1" name="Freeform 203"/>
            <p:cNvSpPr>
              <a:spLocks/>
            </p:cNvSpPr>
            <p:nvPr/>
          </p:nvSpPr>
          <p:spPr bwMode="auto">
            <a:xfrm>
              <a:off x="3921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2" name="Freeform 204"/>
            <p:cNvSpPr>
              <a:spLocks/>
            </p:cNvSpPr>
            <p:nvPr/>
          </p:nvSpPr>
          <p:spPr bwMode="auto">
            <a:xfrm>
              <a:off x="392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3" name="Freeform 205"/>
            <p:cNvSpPr>
              <a:spLocks/>
            </p:cNvSpPr>
            <p:nvPr/>
          </p:nvSpPr>
          <p:spPr bwMode="auto">
            <a:xfrm>
              <a:off x="392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4" name="Freeform 206"/>
            <p:cNvSpPr>
              <a:spLocks/>
            </p:cNvSpPr>
            <p:nvPr/>
          </p:nvSpPr>
          <p:spPr bwMode="auto">
            <a:xfrm>
              <a:off x="3855" y="1279"/>
              <a:ext cx="187" cy="174"/>
            </a:xfrm>
            <a:custGeom>
              <a:avLst/>
              <a:gdLst/>
              <a:ahLst/>
              <a:cxnLst>
                <a:cxn ang="0">
                  <a:pos x="180" y="173"/>
                </a:cxn>
                <a:cxn ang="0">
                  <a:pos x="180" y="173"/>
                </a:cxn>
                <a:cxn ang="0">
                  <a:pos x="180" y="172"/>
                </a:cxn>
                <a:cxn ang="0">
                  <a:pos x="182" y="172"/>
                </a:cxn>
                <a:cxn ang="0">
                  <a:pos x="182" y="172"/>
                </a:cxn>
                <a:cxn ang="0">
                  <a:pos x="183" y="171"/>
                </a:cxn>
                <a:cxn ang="0">
                  <a:pos x="183" y="171"/>
                </a:cxn>
                <a:cxn ang="0">
                  <a:pos x="184" y="171"/>
                </a:cxn>
                <a:cxn ang="0">
                  <a:pos x="184" y="170"/>
                </a:cxn>
                <a:cxn ang="0">
                  <a:pos x="184" y="170"/>
                </a:cxn>
                <a:cxn ang="0">
                  <a:pos x="184" y="169"/>
                </a:cxn>
                <a:cxn ang="0">
                  <a:pos x="185" y="169"/>
                </a:cxn>
                <a:cxn ang="0">
                  <a:pos x="185" y="168"/>
                </a:cxn>
                <a:cxn ang="0">
                  <a:pos x="186" y="167"/>
                </a:cxn>
                <a:cxn ang="0">
                  <a:pos x="186" y="167"/>
                </a:cxn>
                <a:cxn ang="0">
                  <a:pos x="186" y="6"/>
                </a:cxn>
                <a:cxn ang="0">
                  <a:pos x="186" y="5"/>
                </a:cxn>
                <a:cxn ang="0">
                  <a:pos x="186" y="5"/>
                </a:cxn>
                <a:cxn ang="0">
                  <a:pos x="185" y="5"/>
                </a:cxn>
                <a:cxn ang="0">
                  <a:pos x="185" y="3"/>
                </a:cxn>
                <a:cxn ang="0">
                  <a:pos x="184" y="3"/>
                </a:cxn>
                <a:cxn ang="0">
                  <a:pos x="184" y="2"/>
                </a:cxn>
                <a:cxn ang="0">
                  <a:pos x="184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2" y="1"/>
                </a:cxn>
                <a:cxn ang="0">
                  <a:pos x="182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9"/>
                </a:cxn>
                <a:cxn ang="0">
                  <a:pos x="0" y="169"/>
                </a:cxn>
                <a:cxn ang="0">
                  <a:pos x="0" y="170"/>
                </a:cxn>
                <a:cxn ang="0">
                  <a:pos x="1" y="170"/>
                </a:cxn>
                <a:cxn ang="0">
                  <a:pos x="1" y="171"/>
                </a:cxn>
                <a:cxn ang="0">
                  <a:pos x="1" y="171"/>
                </a:cxn>
                <a:cxn ang="0">
                  <a:pos x="2" y="171"/>
                </a:cxn>
                <a:cxn ang="0">
                  <a:pos x="2" y="172"/>
                </a:cxn>
                <a:cxn ang="0">
                  <a:pos x="2" y="172"/>
                </a:cxn>
                <a:cxn ang="0">
                  <a:pos x="3" y="172"/>
                </a:cxn>
                <a:cxn ang="0">
                  <a:pos x="3" y="172"/>
                </a:cxn>
                <a:cxn ang="0">
                  <a:pos x="4" y="173"/>
                </a:cxn>
                <a:cxn ang="0">
                  <a:pos x="5" y="173"/>
                </a:cxn>
                <a:cxn ang="0">
                  <a:pos x="180" y="173"/>
                </a:cxn>
              </a:cxnLst>
              <a:rect l="0" t="0" r="r" b="b"/>
              <a:pathLst>
                <a:path w="187" h="174">
                  <a:moveTo>
                    <a:pt x="180" y="173"/>
                  </a:moveTo>
                  <a:lnTo>
                    <a:pt x="180" y="173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2" y="172"/>
                  </a:lnTo>
                  <a:lnTo>
                    <a:pt x="183" y="171"/>
                  </a:lnTo>
                  <a:lnTo>
                    <a:pt x="183" y="171"/>
                  </a:lnTo>
                  <a:lnTo>
                    <a:pt x="184" y="171"/>
                  </a:lnTo>
                  <a:lnTo>
                    <a:pt x="184" y="170"/>
                  </a:lnTo>
                  <a:lnTo>
                    <a:pt x="184" y="170"/>
                  </a:lnTo>
                  <a:lnTo>
                    <a:pt x="184" y="169"/>
                  </a:lnTo>
                  <a:lnTo>
                    <a:pt x="185" y="169"/>
                  </a:lnTo>
                  <a:lnTo>
                    <a:pt x="185" y="168"/>
                  </a:lnTo>
                  <a:lnTo>
                    <a:pt x="186" y="167"/>
                  </a:lnTo>
                  <a:lnTo>
                    <a:pt x="186" y="167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6" y="5"/>
                  </a:lnTo>
                  <a:lnTo>
                    <a:pt x="185" y="5"/>
                  </a:lnTo>
                  <a:lnTo>
                    <a:pt x="185" y="3"/>
                  </a:lnTo>
                  <a:lnTo>
                    <a:pt x="184" y="3"/>
                  </a:lnTo>
                  <a:lnTo>
                    <a:pt x="184" y="2"/>
                  </a:lnTo>
                  <a:lnTo>
                    <a:pt x="184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2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70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3" y="172"/>
                  </a:lnTo>
                  <a:lnTo>
                    <a:pt x="3" y="172"/>
                  </a:lnTo>
                  <a:lnTo>
                    <a:pt x="4" y="173"/>
                  </a:lnTo>
                  <a:lnTo>
                    <a:pt x="5" y="173"/>
                  </a:lnTo>
                  <a:lnTo>
                    <a:pt x="180" y="17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5" name="Freeform 207"/>
            <p:cNvSpPr>
              <a:spLocks/>
            </p:cNvSpPr>
            <p:nvPr/>
          </p:nvSpPr>
          <p:spPr bwMode="auto">
            <a:xfrm>
              <a:off x="3855" y="1281"/>
              <a:ext cx="186" cy="172"/>
            </a:xfrm>
            <a:custGeom>
              <a:avLst/>
              <a:gdLst/>
              <a:ahLst/>
              <a:cxnLst>
                <a:cxn ang="0">
                  <a:pos x="185" y="165"/>
                </a:cxn>
                <a:cxn ang="0">
                  <a:pos x="185" y="166"/>
                </a:cxn>
                <a:cxn ang="0">
                  <a:pos x="185" y="167"/>
                </a:cxn>
                <a:cxn ang="0">
                  <a:pos x="184" y="167"/>
                </a:cxn>
                <a:cxn ang="0">
                  <a:pos x="184" y="168"/>
                </a:cxn>
                <a:cxn ang="0">
                  <a:pos x="183" y="169"/>
                </a:cxn>
                <a:cxn ang="0">
                  <a:pos x="183" y="169"/>
                </a:cxn>
                <a:cxn ang="0">
                  <a:pos x="182" y="170"/>
                </a:cxn>
                <a:cxn ang="0">
                  <a:pos x="182" y="170"/>
                </a:cxn>
                <a:cxn ang="0">
                  <a:pos x="181" y="170"/>
                </a:cxn>
                <a:cxn ang="0">
                  <a:pos x="181" y="171"/>
                </a:cxn>
                <a:cxn ang="0">
                  <a:pos x="180" y="171"/>
                </a:cxn>
                <a:cxn ang="0">
                  <a:pos x="179" y="171"/>
                </a:cxn>
                <a:cxn ang="0">
                  <a:pos x="4" y="171"/>
                </a:cxn>
                <a:cxn ang="0">
                  <a:pos x="3" y="171"/>
                </a:cxn>
                <a:cxn ang="0">
                  <a:pos x="3" y="171"/>
                </a:cxn>
                <a:cxn ang="0">
                  <a:pos x="3" y="170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168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79" y="0"/>
                </a:cxn>
                <a:cxn ang="0">
                  <a:pos x="18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2" y="0"/>
                </a:cxn>
                <a:cxn ang="0">
                  <a:pos x="182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3" y="2"/>
                </a:cxn>
                <a:cxn ang="0">
                  <a:pos x="184" y="2"/>
                </a:cxn>
                <a:cxn ang="0">
                  <a:pos x="184" y="3"/>
                </a:cxn>
                <a:cxn ang="0">
                  <a:pos x="185" y="3"/>
                </a:cxn>
                <a:cxn ang="0">
                  <a:pos x="185" y="4"/>
                </a:cxn>
                <a:cxn ang="0">
                  <a:pos x="185" y="5"/>
                </a:cxn>
                <a:cxn ang="0">
                  <a:pos x="185" y="165"/>
                </a:cxn>
              </a:cxnLst>
              <a:rect l="0" t="0" r="r" b="b"/>
              <a:pathLst>
                <a:path w="186" h="172">
                  <a:moveTo>
                    <a:pt x="185" y="165"/>
                  </a:moveTo>
                  <a:lnTo>
                    <a:pt x="185" y="166"/>
                  </a:lnTo>
                  <a:lnTo>
                    <a:pt x="185" y="167"/>
                  </a:lnTo>
                  <a:lnTo>
                    <a:pt x="184" y="167"/>
                  </a:lnTo>
                  <a:lnTo>
                    <a:pt x="184" y="168"/>
                  </a:lnTo>
                  <a:lnTo>
                    <a:pt x="183" y="169"/>
                  </a:lnTo>
                  <a:lnTo>
                    <a:pt x="183" y="169"/>
                  </a:lnTo>
                  <a:lnTo>
                    <a:pt x="182" y="170"/>
                  </a:lnTo>
                  <a:lnTo>
                    <a:pt x="182" y="170"/>
                  </a:lnTo>
                  <a:lnTo>
                    <a:pt x="181" y="170"/>
                  </a:lnTo>
                  <a:lnTo>
                    <a:pt x="181" y="171"/>
                  </a:lnTo>
                  <a:lnTo>
                    <a:pt x="180" y="171"/>
                  </a:lnTo>
                  <a:lnTo>
                    <a:pt x="179" y="171"/>
                  </a:lnTo>
                  <a:lnTo>
                    <a:pt x="4" y="171"/>
                  </a:lnTo>
                  <a:lnTo>
                    <a:pt x="3" y="171"/>
                  </a:lnTo>
                  <a:lnTo>
                    <a:pt x="3" y="171"/>
                  </a:lnTo>
                  <a:lnTo>
                    <a:pt x="3" y="170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69"/>
                  </a:lnTo>
                  <a:lnTo>
                    <a:pt x="0" y="1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3" y="2"/>
                  </a:lnTo>
                  <a:lnTo>
                    <a:pt x="184" y="2"/>
                  </a:lnTo>
                  <a:lnTo>
                    <a:pt x="184" y="3"/>
                  </a:lnTo>
                  <a:lnTo>
                    <a:pt x="185" y="3"/>
                  </a:lnTo>
                  <a:lnTo>
                    <a:pt x="185" y="4"/>
                  </a:lnTo>
                  <a:lnTo>
                    <a:pt x="185" y="5"/>
                  </a:lnTo>
                  <a:lnTo>
                    <a:pt x="185" y="165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6" name="Freeform 208"/>
            <p:cNvSpPr>
              <a:spLocks/>
            </p:cNvSpPr>
            <p:nvPr/>
          </p:nvSpPr>
          <p:spPr bwMode="auto">
            <a:xfrm>
              <a:off x="3857" y="1281"/>
              <a:ext cx="181" cy="171"/>
            </a:xfrm>
            <a:custGeom>
              <a:avLst/>
              <a:gdLst/>
              <a:ahLst/>
              <a:cxnLst>
                <a:cxn ang="0">
                  <a:pos x="180" y="3"/>
                </a:cxn>
                <a:cxn ang="0">
                  <a:pos x="180" y="3"/>
                </a:cxn>
                <a:cxn ang="0">
                  <a:pos x="180" y="2"/>
                </a:cxn>
                <a:cxn ang="0">
                  <a:pos x="179" y="2"/>
                </a:cxn>
                <a:cxn ang="0">
                  <a:pos x="179" y="1"/>
                </a:cxn>
                <a:cxn ang="0">
                  <a:pos x="178" y="1"/>
                </a:cxn>
                <a:cxn ang="0">
                  <a:pos x="178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1" y="168"/>
                </a:cxn>
                <a:cxn ang="0">
                  <a:pos x="1" y="169"/>
                </a:cxn>
                <a:cxn ang="0">
                  <a:pos x="2" y="169"/>
                </a:cxn>
                <a:cxn ang="0">
                  <a:pos x="2" y="169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176" y="170"/>
                </a:cxn>
                <a:cxn ang="0">
                  <a:pos x="176" y="169"/>
                </a:cxn>
                <a:cxn ang="0">
                  <a:pos x="177" y="169"/>
                </a:cxn>
                <a:cxn ang="0">
                  <a:pos x="177" y="169"/>
                </a:cxn>
                <a:cxn ang="0">
                  <a:pos x="178" y="169"/>
                </a:cxn>
                <a:cxn ang="0">
                  <a:pos x="178" y="168"/>
                </a:cxn>
                <a:cxn ang="0">
                  <a:pos x="178" y="168"/>
                </a:cxn>
                <a:cxn ang="0">
                  <a:pos x="179" y="168"/>
                </a:cxn>
                <a:cxn ang="0">
                  <a:pos x="179" y="167"/>
                </a:cxn>
                <a:cxn ang="0">
                  <a:pos x="180" y="166"/>
                </a:cxn>
                <a:cxn ang="0">
                  <a:pos x="180" y="166"/>
                </a:cxn>
                <a:cxn ang="0">
                  <a:pos x="180" y="3"/>
                </a:cxn>
              </a:cxnLst>
              <a:rect l="0" t="0" r="r" b="b"/>
              <a:pathLst>
                <a:path w="181" h="171">
                  <a:moveTo>
                    <a:pt x="180" y="3"/>
                  </a:moveTo>
                  <a:lnTo>
                    <a:pt x="180" y="3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9" y="1"/>
                  </a:lnTo>
                  <a:lnTo>
                    <a:pt x="178" y="1"/>
                  </a:lnTo>
                  <a:lnTo>
                    <a:pt x="178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68"/>
                  </a:lnTo>
                  <a:lnTo>
                    <a:pt x="1" y="169"/>
                  </a:lnTo>
                  <a:lnTo>
                    <a:pt x="2" y="169"/>
                  </a:lnTo>
                  <a:lnTo>
                    <a:pt x="2" y="169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176" y="170"/>
                  </a:lnTo>
                  <a:lnTo>
                    <a:pt x="176" y="169"/>
                  </a:lnTo>
                  <a:lnTo>
                    <a:pt x="177" y="169"/>
                  </a:lnTo>
                  <a:lnTo>
                    <a:pt x="177" y="169"/>
                  </a:lnTo>
                  <a:lnTo>
                    <a:pt x="178" y="169"/>
                  </a:lnTo>
                  <a:lnTo>
                    <a:pt x="178" y="168"/>
                  </a:lnTo>
                  <a:lnTo>
                    <a:pt x="178" y="168"/>
                  </a:lnTo>
                  <a:lnTo>
                    <a:pt x="179" y="168"/>
                  </a:lnTo>
                  <a:lnTo>
                    <a:pt x="179" y="167"/>
                  </a:lnTo>
                  <a:lnTo>
                    <a:pt x="180" y="166"/>
                  </a:lnTo>
                  <a:lnTo>
                    <a:pt x="180" y="166"/>
                  </a:lnTo>
                  <a:lnTo>
                    <a:pt x="180" y="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7" name="Freeform 209"/>
            <p:cNvSpPr>
              <a:spLocks/>
            </p:cNvSpPr>
            <p:nvPr/>
          </p:nvSpPr>
          <p:spPr bwMode="auto">
            <a:xfrm>
              <a:off x="3858" y="1282"/>
              <a:ext cx="180" cy="168"/>
            </a:xfrm>
            <a:custGeom>
              <a:avLst/>
              <a:gdLst/>
              <a:ahLst/>
              <a:cxnLst>
                <a:cxn ang="0">
                  <a:pos x="179" y="163"/>
                </a:cxn>
                <a:cxn ang="0">
                  <a:pos x="179" y="164"/>
                </a:cxn>
                <a:cxn ang="0">
                  <a:pos x="178" y="165"/>
                </a:cxn>
                <a:cxn ang="0">
                  <a:pos x="178" y="165"/>
                </a:cxn>
                <a:cxn ang="0">
                  <a:pos x="177" y="166"/>
                </a:cxn>
                <a:cxn ang="0">
                  <a:pos x="177" y="166"/>
                </a:cxn>
                <a:cxn ang="0">
                  <a:pos x="176" y="167"/>
                </a:cxn>
                <a:cxn ang="0">
                  <a:pos x="176" y="167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1" y="167"/>
                </a:cxn>
                <a:cxn ang="0">
                  <a:pos x="1" y="166"/>
                </a:cxn>
                <a:cxn ang="0">
                  <a:pos x="1" y="166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4"/>
                </a:cxn>
                <a:cxn ang="0">
                  <a:pos x="0" y="16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1"/>
                </a:cxn>
                <a:cxn ang="0">
                  <a:pos x="178" y="1"/>
                </a:cxn>
                <a:cxn ang="0">
                  <a:pos x="178" y="1"/>
                </a:cxn>
                <a:cxn ang="0">
                  <a:pos x="179" y="2"/>
                </a:cxn>
                <a:cxn ang="0">
                  <a:pos x="179" y="3"/>
                </a:cxn>
                <a:cxn ang="0">
                  <a:pos x="179" y="163"/>
                </a:cxn>
              </a:cxnLst>
              <a:rect l="0" t="0" r="r" b="b"/>
              <a:pathLst>
                <a:path w="180" h="168">
                  <a:moveTo>
                    <a:pt x="179" y="163"/>
                  </a:moveTo>
                  <a:lnTo>
                    <a:pt x="179" y="164"/>
                  </a:lnTo>
                  <a:lnTo>
                    <a:pt x="178" y="165"/>
                  </a:lnTo>
                  <a:lnTo>
                    <a:pt x="178" y="165"/>
                  </a:lnTo>
                  <a:lnTo>
                    <a:pt x="177" y="166"/>
                  </a:lnTo>
                  <a:lnTo>
                    <a:pt x="177" y="166"/>
                  </a:lnTo>
                  <a:lnTo>
                    <a:pt x="176" y="167"/>
                  </a:lnTo>
                  <a:lnTo>
                    <a:pt x="176" y="167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1" y="167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4"/>
                  </a:lnTo>
                  <a:lnTo>
                    <a:pt x="0" y="16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1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79" y="2"/>
                  </a:lnTo>
                  <a:lnTo>
                    <a:pt x="179" y="3"/>
                  </a:lnTo>
                  <a:lnTo>
                    <a:pt x="179" y="163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8" name="Freeform 210"/>
            <p:cNvSpPr>
              <a:spLocks/>
            </p:cNvSpPr>
            <p:nvPr/>
          </p:nvSpPr>
          <p:spPr bwMode="auto">
            <a:xfrm>
              <a:off x="3877" y="1304"/>
              <a:ext cx="142" cy="12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35" y="0"/>
                </a:cxn>
                <a:cxn ang="0">
                  <a:pos x="136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8" y="0"/>
                </a:cxn>
                <a:cxn ang="0">
                  <a:pos x="138" y="1"/>
                </a:cxn>
                <a:cxn ang="0">
                  <a:pos x="139" y="1"/>
                </a:cxn>
                <a:cxn ang="0">
                  <a:pos x="139" y="1"/>
                </a:cxn>
                <a:cxn ang="0">
                  <a:pos x="140" y="2"/>
                </a:cxn>
                <a:cxn ang="0">
                  <a:pos x="140" y="3"/>
                </a:cxn>
                <a:cxn ang="0">
                  <a:pos x="141" y="3"/>
                </a:cxn>
                <a:cxn ang="0">
                  <a:pos x="141" y="4"/>
                </a:cxn>
                <a:cxn ang="0">
                  <a:pos x="141" y="5"/>
                </a:cxn>
                <a:cxn ang="0">
                  <a:pos x="141" y="117"/>
                </a:cxn>
                <a:cxn ang="0">
                  <a:pos x="141" y="119"/>
                </a:cxn>
                <a:cxn ang="0">
                  <a:pos x="140" y="119"/>
                </a:cxn>
                <a:cxn ang="0">
                  <a:pos x="140" y="120"/>
                </a:cxn>
                <a:cxn ang="0">
                  <a:pos x="139" y="121"/>
                </a:cxn>
                <a:cxn ang="0">
                  <a:pos x="139" y="121"/>
                </a:cxn>
                <a:cxn ang="0">
                  <a:pos x="138" y="122"/>
                </a:cxn>
                <a:cxn ang="0">
                  <a:pos x="138" y="122"/>
                </a:cxn>
                <a:cxn ang="0">
                  <a:pos x="137" y="122"/>
                </a:cxn>
                <a:cxn ang="0">
                  <a:pos x="137" y="123"/>
                </a:cxn>
                <a:cxn ang="0">
                  <a:pos x="136" y="123"/>
                </a:cxn>
                <a:cxn ang="0">
                  <a:pos x="135" y="123"/>
                </a:cxn>
                <a:cxn ang="0">
                  <a:pos x="4" y="123"/>
                </a:cxn>
                <a:cxn ang="0">
                  <a:pos x="3" y="123"/>
                </a:cxn>
                <a:cxn ang="0">
                  <a:pos x="3" y="123"/>
                </a:cxn>
                <a:cxn ang="0">
                  <a:pos x="2" y="122"/>
                </a:cxn>
                <a:cxn ang="0">
                  <a:pos x="2" y="122"/>
                </a:cxn>
                <a:cxn ang="0">
                  <a:pos x="1" y="122"/>
                </a:cxn>
                <a:cxn ang="0">
                  <a:pos x="1" y="121"/>
                </a:cxn>
                <a:cxn ang="0">
                  <a:pos x="0" y="121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1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</a:cxnLst>
              <a:rect l="0" t="0" r="r" b="b"/>
              <a:pathLst>
                <a:path w="142" h="12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1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0" y="2"/>
                  </a:lnTo>
                  <a:lnTo>
                    <a:pt x="140" y="3"/>
                  </a:lnTo>
                  <a:lnTo>
                    <a:pt x="141" y="3"/>
                  </a:lnTo>
                  <a:lnTo>
                    <a:pt x="141" y="4"/>
                  </a:lnTo>
                  <a:lnTo>
                    <a:pt x="141" y="5"/>
                  </a:lnTo>
                  <a:lnTo>
                    <a:pt x="141" y="117"/>
                  </a:lnTo>
                  <a:lnTo>
                    <a:pt x="141" y="119"/>
                  </a:lnTo>
                  <a:lnTo>
                    <a:pt x="140" y="119"/>
                  </a:lnTo>
                  <a:lnTo>
                    <a:pt x="140" y="120"/>
                  </a:lnTo>
                  <a:lnTo>
                    <a:pt x="139" y="121"/>
                  </a:lnTo>
                  <a:lnTo>
                    <a:pt x="139" y="121"/>
                  </a:lnTo>
                  <a:lnTo>
                    <a:pt x="138" y="122"/>
                  </a:lnTo>
                  <a:lnTo>
                    <a:pt x="138" y="122"/>
                  </a:lnTo>
                  <a:lnTo>
                    <a:pt x="137" y="122"/>
                  </a:lnTo>
                  <a:lnTo>
                    <a:pt x="137" y="123"/>
                  </a:lnTo>
                  <a:lnTo>
                    <a:pt x="136" y="123"/>
                  </a:lnTo>
                  <a:lnTo>
                    <a:pt x="135" y="123"/>
                  </a:lnTo>
                  <a:lnTo>
                    <a:pt x="4" y="123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2" y="122"/>
                  </a:lnTo>
                  <a:lnTo>
                    <a:pt x="2" y="122"/>
                  </a:lnTo>
                  <a:lnTo>
                    <a:pt x="1" y="122"/>
                  </a:lnTo>
                  <a:lnTo>
                    <a:pt x="1" y="121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</a:path>
              </a:pathLst>
            </a:custGeom>
            <a:gradFill rotWithShape="0">
              <a:gsLst>
                <a:gs pos="0">
                  <a:srgbClr val="618FFD">
                    <a:gamma/>
                    <a:shade val="29804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9" name="Freeform 211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1" y="3"/>
                </a:cxn>
                <a:cxn ang="0">
                  <a:pos x="151" y="2"/>
                </a:cxn>
                <a:cxn ang="0">
                  <a:pos x="150" y="2"/>
                </a:cxn>
                <a:cxn ang="0">
                  <a:pos x="150" y="2"/>
                </a:cxn>
                <a:cxn ang="0">
                  <a:pos x="150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6" y="16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8" y="12"/>
                </a:cxn>
                <a:cxn ang="0">
                  <a:pos x="9" y="12"/>
                </a:cxn>
                <a:cxn ang="0">
                  <a:pos x="10" y="12"/>
                </a:cxn>
                <a:cxn ang="0">
                  <a:pos x="140" y="12"/>
                </a:cxn>
                <a:cxn ang="0">
                  <a:pos x="141" y="12"/>
                </a:cxn>
                <a:cxn ang="0">
                  <a:pos x="142" y="12"/>
                </a:cxn>
                <a:cxn ang="0">
                  <a:pos x="142" y="13"/>
                </a:cxn>
                <a:cxn ang="0">
                  <a:pos x="143" y="13"/>
                </a:cxn>
                <a:cxn ang="0">
                  <a:pos x="143" y="14"/>
                </a:cxn>
                <a:cxn ang="0">
                  <a:pos x="143" y="14"/>
                </a:cxn>
                <a:cxn ang="0">
                  <a:pos x="144" y="14"/>
                </a:cxn>
                <a:cxn ang="0">
                  <a:pos x="152" y="4"/>
                </a:cxn>
              </a:cxnLst>
              <a:rect l="0" t="0" r="r" b="b"/>
              <a:pathLst>
                <a:path w="153" h="17">
                  <a:moveTo>
                    <a:pt x="152" y="4"/>
                  </a:moveTo>
                  <a:lnTo>
                    <a:pt x="151" y="3"/>
                  </a:lnTo>
                  <a:lnTo>
                    <a:pt x="151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40" y="12"/>
                  </a:lnTo>
                  <a:lnTo>
                    <a:pt x="141" y="12"/>
                  </a:lnTo>
                  <a:lnTo>
                    <a:pt x="142" y="12"/>
                  </a:lnTo>
                  <a:lnTo>
                    <a:pt x="142" y="13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14"/>
                  </a:lnTo>
                  <a:lnTo>
                    <a:pt x="152" y="4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0" name="Freeform 212"/>
            <p:cNvSpPr>
              <a:spLocks/>
            </p:cNvSpPr>
            <p:nvPr/>
          </p:nvSpPr>
          <p:spPr bwMode="auto">
            <a:xfrm>
              <a:off x="3870" y="1299"/>
              <a:ext cx="17" cy="13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1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3"/>
                </a:cxn>
                <a:cxn ang="0">
                  <a:pos x="2" y="133"/>
                </a:cxn>
                <a:cxn ang="0">
                  <a:pos x="2" y="134"/>
                </a:cxn>
                <a:cxn ang="0">
                  <a:pos x="3" y="134"/>
                </a:cxn>
                <a:cxn ang="0">
                  <a:pos x="16" y="127"/>
                </a:cxn>
                <a:cxn ang="0">
                  <a:pos x="15" y="126"/>
                </a:cxn>
                <a:cxn ang="0">
                  <a:pos x="15" y="126"/>
                </a:cxn>
                <a:cxn ang="0">
                  <a:pos x="14" y="126"/>
                </a:cxn>
                <a:cxn ang="0">
                  <a:pos x="14" y="125"/>
                </a:cxn>
                <a:cxn ang="0">
                  <a:pos x="13" y="124"/>
                </a:cxn>
                <a:cxn ang="0">
                  <a:pos x="13" y="124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2" y="0"/>
                </a:cxn>
              </a:cxnLst>
              <a:rect l="0" t="0" r="r" b="b"/>
              <a:pathLst>
                <a:path w="17" h="135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1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3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16" y="127"/>
                  </a:lnTo>
                  <a:lnTo>
                    <a:pt x="15" y="126"/>
                  </a:lnTo>
                  <a:lnTo>
                    <a:pt x="15" y="126"/>
                  </a:lnTo>
                  <a:lnTo>
                    <a:pt x="14" y="126"/>
                  </a:lnTo>
                  <a:lnTo>
                    <a:pt x="14" y="125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2" y="0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1" name="Freeform 213"/>
            <p:cNvSpPr>
              <a:spLocks/>
            </p:cNvSpPr>
            <p:nvPr/>
          </p:nvSpPr>
          <p:spPr bwMode="auto">
            <a:xfrm>
              <a:off x="3872" y="1300"/>
              <a:ext cx="155" cy="13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2" y="135"/>
                </a:cxn>
                <a:cxn ang="0">
                  <a:pos x="2" y="135"/>
                </a:cxn>
                <a:cxn ang="0">
                  <a:pos x="3" y="135"/>
                </a:cxn>
                <a:cxn ang="0">
                  <a:pos x="148" y="135"/>
                </a:cxn>
                <a:cxn ang="0">
                  <a:pos x="150" y="134"/>
                </a:cxn>
                <a:cxn ang="0">
                  <a:pos x="151" y="134"/>
                </a:cxn>
                <a:cxn ang="0">
                  <a:pos x="151" y="133"/>
                </a:cxn>
                <a:cxn ang="0">
                  <a:pos x="152" y="133"/>
                </a:cxn>
                <a:cxn ang="0">
                  <a:pos x="152" y="133"/>
                </a:cxn>
                <a:cxn ang="0">
                  <a:pos x="153" y="132"/>
                </a:cxn>
                <a:cxn ang="0">
                  <a:pos x="153" y="131"/>
                </a:cxn>
                <a:cxn ang="0">
                  <a:pos x="154" y="131"/>
                </a:cxn>
                <a:cxn ang="0">
                  <a:pos x="154" y="129"/>
                </a:cxn>
                <a:cxn ang="0">
                  <a:pos x="154" y="129"/>
                </a:cxn>
                <a:cxn ang="0">
                  <a:pos x="154" y="3"/>
                </a:cxn>
                <a:cxn ang="0">
                  <a:pos x="154" y="2"/>
                </a:cxn>
                <a:cxn ang="0">
                  <a:pos x="154" y="1"/>
                </a:cxn>
                <a:cxn ang="0">
                  <a:pos x="154" y="1"/>
                </a:cxn>
                <a:cxn ang="0">
                  <a:pos x="153" y="1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45" y="5"/>
                </a:cxn>
                <a:cxn ang="0">
                  <a:pos x="145" y="5"/>
                </a:cxn>
                <a:cxn ang="0">
                  <a:pos x="146" y="6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6" y="123"/>
                </a:cxn>
                <a:cxn ang="0">
                  <a:pos x="146" y="123"/>
                </a:cxn>
                <a:cxn ang="0">
                  <a:pos x="146" y="124"/>
                </a:cxn>
                <a:cxn ang="0">
                  <a:pos x="146" y="125"/>
                </a:cxn>
                <a:cxn ang="0">
                  <a:pos x="146" y="125"/>
                </a:cxn>
                <a:cxn ang="0">
                  <a:pos x="145" y="126"/>
                </a:cxn>
                <a:cxn ang="0">
                  <a:pos x="145" y="127"/>
                </a:cxn>
                <a:cxn ang="0">
                  <a:pos x="144" y="127"/>
                </a:cxn>
                <a:cxn ang="0">
                  <a:pos x="143" y="127"/>
                </a:cxn>
                <a:cxn ang="0">
                  <a:pos x="143" y="128"/>
                </a:cxn>
                <a:cxn ang="0">
                  <a:pos x="142" y="128"/>
                </a:cxn>
                <a:cxn ang="0">
                  <a:pos x="142" y="128"/>
                </a:cxn>
                <a:cxn ang="0">
                  <a:pos x="9" y="128"/>
                </a:cxn>
                <a:cxn ang="0">
                  <a:pos x="8" y="128"/>
                </a:cxn>
                <a:cxn ang="0">
                  <a:pos x="8" y="128"/>
                </a:cxn>
                <a:cxn ang="0">
                  <a:pos x="8" y="127"/>
                </a:cxn>
                <a:cxn ang="0">
                  <a:pos x="7" y="127"/>
                </a:cxn>
                <a:cxn ang="0">
                  <a:pos x="7" y="127"/>
                </a:cxn>
                <a:cxn ang="0">
                  <a:pos x="6" y="127"/>
                </a:cxn>
                <a:cxn ang="0">
                  <a:pos x="6" y="127"/>
                </a:cxn>
                <a:cxn ang="0">
                  <a:pos x="0" y="133"/>
                </a:cxn>
              </a:cxnLst>
              <a:rect l="0" t="0" r="r" b="b"/>
              <a:pathLst>
                <a:path w="155" h="136">
                  <a:moveTo>
                    <a:pt x="0" y="133"/>
                  </a:moveTo>
                  <a:lnTo>
                    <a:pt x="0" y="134"/>
                  </a:lnTo>
                  <a:lnTo>
                    <a:pt x="0" y="134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3" y="135"/>
                  </a:lnTo>
                  <a:lnTo>
                    <a:pt x="148" y="135"/>
                  </a:lnTo>
                  <a:lnTo>
                    <a:pt x="150" y="134"/>
                  </a:lnTo>
                  <a:lnTo>
                    <a:pt x="151" y="134"/>
                  </a:lnTo>
                  <a:lnTo>
                    <a:pt x="151" y="133"/>
                  </a:lnTo>
                  <a:lnTo>
                    <a:pt x="152" y="133"/>
                  </a:lnTo>
                  <a:lnTo>
                    <a:pt x="152" y="133"/>
                  </a:lnTo>
                  <a:lnTo>
                    <a:pt x="153" y="132"/>
                  </a:lnTo>
                  <a:lnTo>
                    <a:pt x="153" y="131"/>
                  </a:lnTo>
                  <a:lnTo>
                    <a:pt x="154" y="131"/>
                  </a:lnTo>
                  <a:lnTo>
                    <a:pt x="154" y="129"/>
                  </a:lnTo>
                  <a:lnTo>
                    <a:pt x="154" y="129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3" y="1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5" y="5"/>
                  </a:lnTo>
                  <a:lnTo>
                    <a:pt x="145" y="5"/>
                  </a:lnTo>
                  <a:lnTo>
                    <a:pt x="146" y="6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6" y="123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6" y="125"/>
                  </a:lnTo>
                  <a:lnTo>
                    <a:pt x="146" y="125"/>
                  </a:lnTo>
                  <a:lnTo>
                    <a:pt x="145" y="126"/>
                  </a:lnTo>
                  <a:lnTo>
                    <a:pt x="145" y="127"/>
                  </a:lnTo>
                  <a:lnTo>
                    <a:pt x="144" y="127"/>
                  </a:lnTo>
                  <a:lnTo>
                    <a:pt x="143" y="127"/>
                  </a:lnTo>
                  <a:lnTo>
                    <a:pt x="143" y="128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9" y="12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8" y="127"/>
                  </a:lnTo>
                  <a:lnTo>
                    <a:pt x="7" y="127"/>
                  </a:lnTo>
                  <a:lnTo>
                    <a:pt x="7" y="127"/>
                  </a:lnTo>
                  <a:lnTo>
                    <a:pt x="6" y="127"/>
                  </a:lnTo>
                  <a:lnTo>
                    <a:pt x="6" y="127"/>
                  </a:lnTo>
                  <a:lnTo>
                    <a:pt x="0" y="13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2" name="Freeform 214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16"/>
                </a:cxn>
                <a:cxn ang="0">
                  <a:pos x="151" y="16"/>
                </a:cxn>
                <a:cxn ang="0">
                  <a:pos x="151" y="1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0" y="5"/>
                </a:cxn>
                <a:cxn ang="0">
                  <a:pos x="149" y="5"/>
                </a:cxn>
                <a:cxn ang="0">
                  <a:pos x="149" y="5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</a:cxnLst>
              <a:rect l="0" t="0" r="r" b="b"/>
              <a:pathLst>
                <a:path w="153" h="17">
                  <a:moveTo>
                    <a:pt x="152" y="16"/>
                  </a:moveTo>
                  <a:lnTo>
                    <a:pt x="151" y="16"/>
                  </a:lnTo>
                  <a:lnTo>
                    <a:pt x="151" y="1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0" y="5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3" name="Freeform 215"/>
            <p:cNvSpPr>
              <a:spLocks/>
            </p:cNvSpPr>
            <p:nvPr/>
          </p:nvSpPr>
          <p:spPr bwMode="auto">
            <a:xfrm>
              <a:off x="3843" y="1489"/>
              <a:ext cx="215" cy="72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0" y="0"/>
                </a:cxn>
                <a:cxn ang="0">
                  <a:pos x="214" y="0"/>
                </a:cxn>
                <a:cxn ang="0">
                  <a:pos x="214" y="71"/>
                </a:cxn>
                <a:cxn ang="0">
                  <a:pos x="0" y="71"/>
                </a:cxn>
              </a:cxnLst>
              <a:rect l="0" t="0" r="r" b="b"/>
              <a:pathLst>
                <a:path w="215" h="72">
                  <a:moveTo>
                    <a:pt x="0" y="71"/>
                  </a:moveTo>
                  <a:lnTo>
                    <a:pt x="0" y="0"/>
                  </a:lnTo>
                  <a:lnTo>
                    <a:pt x="214" y="0"/>
                  </a:lnTo>
                  <a:lnTo>
                    <a:pt x="214" y="71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4" name="Freeform 216"/>
            <p:cNvSpPr>
              <a:spLocks/>
            </p:cNvSpPr>
            <p:nvPr/>
          </p:nvSpPr>
          <p:spPr bwMode="auto">
            <a:xfrm>
              <a:off x="3841" y="1489"/>
              <a:ext cx="219" cy="2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0"/>
                </a:cxn>
                <a:cxn ang="0">
                  <a:pos x="0" y="22"/>
                </a:cxn>
                <a:cxn ang="0">
                  <a:pos x="218" y="22"/>
                </a:cxn>
                <a:cxn ang="0">
                  <a:pos x="215" y="0"/>
                </a:cxn>
                <a:cxn ang="0">
                  <a:pos x="137" y="0"/>
                </a:cxn>
                <a:cxn ang="0">
                  <a:pos x="79" y="0"/>
                </a:cxn>
              </a:cxnLst>
              <a:rect l="0" t="0" r="r" b="b"/>
              <a:pathLst>
                <a:path w="219" h="23">
                  <a:moveTo>
                    <a:pt x="7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18" y="22"/>
                  </a:lnTo>
                  <a:lnTo>
                    <a:pt x="215" y="0"/>
                  </a:lnTo>
                  <a:lnTo>
                    <a:pt x="137" y="0"/>
                  </a:lnTo>
                  <a:lnTo>
                    <a:pt x="7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5" name="Freeform 217"/>
            <p:cNvSpPr>
              <a:spLocks/>
            </p:cNvSpPr>
            <p:nvPr/>
          </p:nvSpPr>
          <p:spPr bwMode="auto">
            <a:xfrm>
              <a:off x="3991" y="1495"/>
              <a:ext cx="56" cy="17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8" y="6"/>
                </a:cxn>
                <a:cxn ang="0">
                  <a:pos x="18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55" y="6"/>
                </a:cxn>
                <a:cxn ang="0">
                  <a:pos x="55" y="10"/>
                </a:cxn>
                <a:cxn ang="0">
                  <a:pos x="35" y="10"/>
                </a:cxn>
                <a:cxn ang="0">
                  <a:pos x="35" y="16"/>
                </a:cxn>
                <a:cxn ang="0">
                  <a:pos x="18" y="16"/>
                </a:cxn>
                <a:cxn ang="0">
                  <a:pos x="18" y="10"/>
                </a:cxn>
                <a:cxn ang="0">
                  <a:pos x="0" y="10"/>
                </a:cxn>
                <a:cxn ang="0">
                  <a:pos x="0" y="6"/>
                </a:cxn>
              </a:cxnLst>
              <a:rect l="0" t="0" r="r" b="b"/>
              <a:pathLst>
                <a:path w="56" h="17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55" y="6"/>
                  </a:lnTo>
                  <a:lnTo>
                    <a:pt x="55" y="10"/>
                  </a:lnTo>
                  <a:lnTo>
                    <a:pt x="35" y="10"/>
                  </a:lnTo>
                  <a:lnTo>
                    <a:pt x="35" y="16"/>
                  </a:lnTo>
                  <a:lnTo>
                    <a:pt x="18" y="16"/>
                  </a:lnTo>
                  <a:lnTo>
                    <a:pt x="18" y="10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6" name="Freeform 218"/>
            <p:cNvSpPr>
              <a:spLocks/>
            </p:cNvSpPr>
            <p:nvPr/>
          </p:nvSpPr>
          <p:spPr bwMode="auto">
            <a:xfrm>
              <a:off x="3991" y="1501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0"/>
                </a:cxn>
                <a:cxn ang="0">
                  <a:pos x="16" y="5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0"/>
                  </a:lnTo>
                  <a:lnTo>
                    <a:pt x="16" y="5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7" name="Freeform 219"/>
            <p:cNvSpPr>
              <a:spLocks/>
            </p:cNvSpPr>
            <p:nvPr/>
          </p:nvSpPr>
          <p:spPr bwMode="auto">
            <a:xfrm>
              <a:off x="4010" y="149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8" name="Freeform 220"/>
            <p:cNvSpPr>
              <a:spLocks/>
            </p:cNvSpPr>
            <p:nvPr/>
          </p:nvSpPr>
          <p:spPr bwMode="auto">
            <a:xfrm>
              <a:off x="4046" y="1504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09" name="Freeform 221"/>
            <p:cNvSpPr>
              <a:spLocks/>
            </p:cNvSpPr>
            <p:nvPr/>
          </p:nvSpPr>
          <p:spPr bwMode="auto">
            <a:xfrm>
              <a:off x="4027" y="1495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0" name="Freeform 222"/>
            <p:cNvSpPr>
              <a:spLocks/>
            </p:cNvSpPr>
            <p:nvPr/>
          </p:nvSpPr>
          <p:spPr bwMode="auto">
            <a:xfrm>
              <a:off x="4011" y="1499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1" name="Freeform 223"/>
            <p:cNvSpPr>
              <a:spLocks/>
            </p:cNvSpPr>
            <p:nvPr/>
          </p:nvSpPr>
          <p:spPr bwMode="auto">
            <a:xfrm>
              <a:off x="3993" y="1502"/>
              <a:ext cx="5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54" h="17">
                  <a:moveTo>
                    <a:pt x="0" y="0"/>
                  </a:moveTo>
                  <a:lnTo>
                    <a:pt x="53" y="0"/>
                  </a:lnTo>
                  <a:lnTo>
                    <a:pt x="5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2" name="Freeform 224"/>
            <p:cNvSpPr>
              <a:spLocks/>
            </p:cNvSpPr>
            <p:nvPr/>
          </p:nvSpPr>
          <p:spPr bwMode="auto">
            <a:xfrm>
              <a:off x="4010" y="1496"/>
              <a:ext cx="19" cy="17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7" y="16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0" y="12"/>
                </a:cxn>
              </a:cxnLst>
              <a:rect l="0" t="0" r="r" b="b"/>
              <a:pathLst>
                <a:path w="19" h="17">
                  <a:moveTo>
                    <a:pt x="18" y="12"/>
                  </a:move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3" name="Freeform 225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4" name="Freeform 226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5" name="Freeform 227"/>
            <p:cNvSpPr>
              <a:spLocks/>
            </p:cNvSpPr>
            <p:nvPr/>
          </p:nvSpPr>
          <p:spPr bwMode="auto">
            <a:xfrm>
              <a:off x="3930" y="1497"/>
              <a:ext cx="44" cy="17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28" y="0"/>
                </a:cxn>
                <a:cxn ang="0">
                  <a:pos x="28" y="8"/>
                </a:cxn>
                <a:cxn ang="0">
                  <a:pos x="43" y="8"/>
                </a:cxn>
                <a:cxn ang="0">
                  <a:pos x="43" y="16"/>
                </a:cxn>
                <a:cxn ang="0">
                  <a:pos x="28" y="16"/>
                </a:cxn>
                <a:cxn ang="0">
                  <a:pos x="14" y="16"/>
                </a:cxn>
              </a:cxnLst>
              <a:rect l="0" t="0" r="r" b="b"/>
              <a:pathLst>
                <a:path w="44" h="17">
                  <a:moveTo>
                    <a:pt x="14" y="16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16"/>
                  </a:lnTo>
                  <a:lnTo>
                    <a:pt x="28" y="16"/>
                  </a:lnTo>
                  <a:lnTo>
                    <a:pt x="14" y="16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6" name="Freeform 228"/>
            <p:cNvSpPr>
              <a:spLocks/>
            </p:cNvSpPr>
            <p:nvPr/>
          </p:nvSpPr>
          <p:spPr bwMode="auto">
            <a:xfrm>
              <a:off x="3945" y="1497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7" name="Freeform 229"/>
            <p:cNvSpPr>
              <a:spLocks/>
            </p:cNvSpPr>
            <p:nvPr/>
          </p:nvSpPr>
          <p:spPr bwMode="auto">
            <a:xfrm>
              <a:off x="3897" y="1494"/>
              <a:ext cx="20" cy="17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3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7" y="3"/>
                </a:cxn>
                <a:cxn ang="0">
                  <a:pos x="17" y="3"/>
                </a:cxn>
                <a:cxn ang="0">
                  <a:pos x="18" y="5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10"/>
                </a:cxn>
                <a:cxn ang="0">
                  <a:pos x="17" y="12"/>
                </a:cxn>
                <a:cxn ang="0">
                  <a:pos x="16" y="13"/>
                </a:cxn>
                <a:cxn ang="0">
                  <a:pos x="15" y="15"/>
                </a:cxn>
                <a:cxn ang="0">
                  <a:pos x="13" y="15"/>
                </a:cxn>
                <a:cxn ang="0">
                  <a:pos x="13" y="16"/>
                </a:cxn>
                <a:cxn ang="0">
                  <a:pos x="12" y="16"/>
                </a:cxn>
              </a:cxnLst>
              <a:rect l="0" t="0" r="r" b="b"/>
              <a:pathLst>
                <a:path w="20" h="17">
                  <a:moveTo>
                    <a:pt x="5" y="16"/>
                  </a:moveTo>
                  <a:lnTo>
                    <a:pt x="5" y="16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5" y="16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8" name="Freeform 230"/>
            <p:cNvSpPr>
              <a:spLocks/>
            </p:cNvSpPr>
            <p:nvPr/>
          </p:nvSpPr>
          <p:spPr bwMode="auto">
            <a:xfrm>
              <a:off x="3921" y="1489"/>
              <a:ext cx="17" cy="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"/>
                </a:cxn>
                <a:cxn ang="0">
                  <a:pos x="16" y="22"/>
                </a:cxn>
                <a:cxn ang="0">
                  <a:pos x="16" y="37"/>
                </a:cxn>
              </a:cxnLst>
              <a:rect l="0" t="0" r="r" b="b"/>
              <a:pathLst>
                <a:path w="17" h="38">
                  <a:moveTo>
                    <a:pt x="8" y="0"/>
                  </a:moveTo>
                  <a:lnTo>
                    <a:pt x="0" y="22"/>
                  </a:lnTo>
                  <a:lnTo>
                    <a:pt x="16" y="22"/>
                  </a:lnTo>
                  <a:lnTo>
                    <a:pt x="16" y="37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19" name="Freeform 231"/>
            <p:cNvSpPr>
              <a:spLocks/>
            </p:cNvSpPr>
            <p:nvPr/>
          </p:nvSpPr>
          <p:spPr bwMode="auto">
            <a:xfrm>
              <a:off x="3979" y="1489"/>
              <a:ext cx="17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22"/>
                </a:cxn>
                <a:cxn ang="0">
                  <a:pos x="0" y="22"/>
                </a:cxn>
                <a:cxn ang="0">
                  <a:pos x="0" y="71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16" y="22"/>
                  </a:lnTo>
                  <a:lnTo>
                    <a:pt x="0" y="22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20" name="Freeform 232"/>
            <p:cNvSpPr>
              <a:spLocks/>
            </p:cNvSpPr>
            <p:nvPr/>
          </p:nvSpPr>
          <p:spPr bwMode="auto">
            <a:xfrm>
              <a:off x="3855" y="1532"/>
              <a:ext cx="250" cy="4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49" y="40"/>
                </a:cxn>
                <a:cxn ang="0">
                  <a:pos x="240" y="0"/>
                </a:cxn>
                <a:cxn ang="0">
                  <a:pos x="10" y="0"/>
                </a:cxn>
                <a:cxn ang="0">
                  <a:pos x="0" y="40"/>
                </a:cxn>
              </a:cxnLst>
              <a:rect l="0" t="0" r="r" b="b"/>
              <a:pathLst>
                <a:path w="250" h="41">
                  <a:moveTo>
                    <a:pt x="0" y="40"/>
                  </a:moveTo>
                  <a:lnTo>
                    <a:pt x="249" y="40"/>
                  </a:lnTo>
                  <a:lnTo>
                    <a:pt x="240" y="0"/>
                  </a:lnTo>
                  <a:lnTo>
                    <a:pt x="10" y="0"/>
                  </a:lnTo>
                  <a:lnTo>
                    <a:pt x="0" y="4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21" name="Freeform 233"/>
            <p:cNvSpPr>
              <a:spLocks/>
            </p:cNvSpPr>
            <p:nvPr/>
          </p:nvSpPr>
          <p:spPr bwMode="auto">
            <a:xfrm>
              <a:off x="3855" y="1572"/>
              <a:ext cx="251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50" y="16"/>
                </a:cxn>
                <a:cxn ang="0">
                  <a:pos x="0" y="16"/>
                </a:cxn>
              </a:cxnLst>
              <a:rect l="0" t="0" r="r" b="b"/>
              <a:pathLst>
                <a:path w="251" h="17">
                  <a:moveTo>
                    <a:pt x="0" y="1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50" y="16"/>
                  </a:lnTo>
                  <a:lnTo>
                    <a:pt x="0" y="16"/>
                  </a:lnTo>
                </a:path>
              </a:pathLst>
            </a:custGeom>
            <a:solidFill>
              <a:srgbClr val="CCCC6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22" name="Freeform 234"/>
            <p:cNvSpPr>
              <a:spLocks/>
            </p:cNvSpPr>
            <p:nvPr/>
          </p:nvSpPr>
          <p:spPr bwMode="auto">
            <a:xfrm>
              <a:off x="3872" y="1538"/>
              <a:ext cx="223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22" y="27"/>
                </a:cxn>
                <a:cxn ang="0">
                  <a:pos x="214" y="0"/>
                </a:cxn>
                <a:cxn ang="0">
                  <a:pos x="8" y="0"/>
                </a:cxn>
                <a:cxn ang="0">
                  <a:pos x="0" y="27"/>
                </a:cxn>
              </a:cxnLst>
              <a:rect l="0" t="0" r="r" b="b"/>
              <a:pathLst>
                <a:path w="223" h="28">
                  <a:moveTo>
                    <a:pt x="0" y="27"/>
                  </a:moveTo>
                  <a:lnTo>
                    <a:pt x="222" y="27"/>
                  </a:lnTo>
                  <a:lnTo>
                    <a:pt x="214" y="0"/>
                  </a:lnTo>
                  <a:lnTo>
                    <a:pt x="8" y="0"/>
                  </a:lnTo>
                  <a:lnTo>
                    <a:pt x="0" y="27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23" name="Text Box 235"/>
          <p:cNvSpPr txBox="1">
            <a:spLocks noChangeArrowheads="1"/>
          </p:cNvSpPr>
          <p:nvPr/>
        </p:nvSpPr>
        <p:spPr bwMode="auto">
          <a:xfrm>
            <a:off x="2727325" y="5999163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/>
              <a:t>C</a:t>
            </a:r>
          </a:p>
        </p:txBody>
      </p:sp>
      <p:grpSp>
        <p:nvGrpSpPr>
          <p:cNvPr id="6" name="Group 236"/>
          <p:cNvGrpSpPr>
            <a:grpSpLocks/>
          </p:cNvGrpSpPr>
          <p:nvPr/>
        </p:nvGrpSpPr>
        <p:grpSpPr bwMode="auto">
          <a:xfrm>
            <a:off x="1228725" y="3625850"/>
            <a:ext cx="762000" cy="609600"/>
            <a:chOff x="3840" y="1279"/>
            <a:chExt cx="266" cy="310"/>
          </a:xfrm>
        </p:grpSpPr>
        <p:sp>
          <p:nvSpPr>
            <p:cNvPr id="12525" name="Freeform 237"/>
            <p:cNvSpPr>
              <a:spLocks/>
            </p:cNvSpPr>
            <p:nvPr/>
          </p:nvSpPr>
          <p:spPr bwMode="auto">
            <a:xfrm>
              <a:off x="3848" y="1548"/>
              <a:ext cx="206" cy="2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19"/>
                </a:cxn>
                <a:cxn ang="0">
                  <a:pos x="0" y="19"/>
                </a:cxn>
              </a:cxnLst>
              <a:rect l="0" t="0" r="r" b="b"/>
              <a:pathLst>
                <a:path w="206" h="20">
                  <a:moveTo>
                    <a:pt x="0" y="19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19"/>
                  </a:lnTo>
                  <a:lnTo>
                    <a:pt x="0" y="19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26" name="Freeform 238"/>
            <p:cNvSpPr>
              <a:spLocks/>
            </p:cNvSpPr>
            <p:nvPr/>
          </p:nvSpPr>
          <p:spPr bwMode="auto">
            <a:xfrm>
              <a:off x="3840" y="1453"/>
              <a:ext cx="220" cy="34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219" y="33"/>
                </a:cxn>
                <a:cxn ang="0">
                  <a:pos x="0" y="33"/>
                </a:cxn>
                <a:cxn ang="0">
                  <a:pos x="29" y="0"/>
                </a:cxn>
                <a:cxn ang="0">
                  <a:pos x="189" y="0"/>
                </a:cxn>
              </a:cxnLst>
              <a:rect l="0" t="0" r="r" b="b"/>
              <a:pathLst>
                <a:path w="220" h="34">
                  <a:moveTo>
                    <a:pt x="189" y="0"/>
                  </a:moveTo>
                  <a:lnTo>
                    <a:pt x="219" y="33"/>
                  </a:lnTo>
                  <a:lnTo>
                    <a:pt x="0" y="33"/>
                  </a:lnTo>
                  <a:lnTo>
                    <a:pt x="29" y="0"/>
                  </a:lnTo>
                  <a:lnTo>
                    <a:pt x="18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27" name="Freeform 239"/>
            <p:cNvSpPr>
              <a:spLocks/>
            </p:cNvSpPr>
            <p:nvPr/>
          </p:nvSpPr>
          <p:spPr bwMode="auto">
            <a:xfrm>
              <a:off x="3897" y="1449"/>
              <a:ext cx="104" cy="24"/>
            </a:xfrm>
            <a:custGeom>
              <a:avLst/>
              <a:gdLst/>
              <a:ahLst/>
              <a:cxnLst>
                <a:cxn ang="0">
                  <a:pos x="102" y="10"/>
                </a:cxn>
                <a:cxn ang="0">
                  <a:pos x="101" y="8"/>
                </a:cxn>
                <a:cxn ang="0">
                  <a:pos x="97" y="6"/>
                </a:cxn>
                <a:cxn ang="0">
                  <a:pos x="93" y="4"/>
                </a:cxn>
                <a:cxn ang="0">
                  <a:pos x="87" y="3"/>
                </a:cxn>
                <a:cxn ang="0">
                  <a:pos x="80" y="2"/>
                </a:cxn>
                <a:cxn ang="0">
                  <a:pos x="72" y="1"/>
                </a:cxn>
                <a:cxn ang="0">
                  <a:pos x="64" y="0"/>
                </a:cxn>
                <a:cxn ang="0">
                  <a:pos x="55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29" y="1"/>
                </a:cxn>
                <a:cxn ang="0">
                  <a:pos x="21" y="2"/>
                </a:cxn>
                <a:cxn ang="0">
                  <a:pos x="14" y="3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1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4" y="16"/>
                </a:cxn>
                <a:cxn ang="0">
                  <a:pos x="8" y="17"/>
                </a:cxn>
                <a:cxn ang="0">
                  <a:pos x="14" y="19"/>
                </a:cxn>
                <a:cxn ang="0">
                  <a:pos x="21" y="20"/>
                </a:cxn>
                <a:cxn ang="0">
                  <a:pos x="29" y="21"/>
                </a:cxn>
                <a:cxn ang="0">
                  <a:pos x="37" y="22"/>
                </a:cxn>
                <a:cxn ang="0">
                  <a:pos x="46" y="23"/>
                </a:cxn>
                <a:cxn ang="0">
                  <a:pos x="55" y="23"/>
                </a:cxn>
                <a:cxn ang="0">
                  <a:pos x="64" y="22"/>
                </a:cxn>
                <a:cxn ang="0">
                  <a:pos x="72" y="21"/>
                </a:cxn>
                <a:cxn ang="0">
                  <a:pos x="80" y="20"/>
                </a:cxn>
                <a:cxn ang="0">
                  <a:pos x="87" y="19"/>
                </a:cxn>
                <a:cxn ang="0">
                  <a:pos x="93" y="17"/>
                </a:cxn>
                <a:cxn ang="0">
                  <a:pos x="97" y="16"/>
                </a:cxn>
                <a:cxn ang="0">
                  <a:pos x="101" y="14"/>
                </a:cxn>
                <a:cxn ang="0">
                  <a:pos x="102" y="12"/>
                </a:cxn>
              </a:cxnLst>
              <a:rect l="0" t="0" r="r" b="b"/>
              <a:pathLst>
                <a:path w="104" h="24">
                  <a:moveTo>
                    <a:pt x="103" y="11"/>
                  </a:moveTo>
                  <a:lnTo>
                    <a:pt x="102" y="10"/>
                  </a:lnTo>
                  <a:lnTo>
                    <a:pt x="102" y="9"/>
                  </a:lnTo>
                  <a:lnTo>
                    <a:pt x="101" y="8"/>
                  </a:lnTo>
                  <a:lnTo>
                    <a:pt x="99" y="7"/>
                  </a:lnTo>
                  <a:lnTo>
                    <a:pt x="97" y="6"/>
                  </a:lnTo>
                  <a:lnTo>
                    <a:pt x="95" y="6"/>
                  </a:lnTo>
                  <a:lnTo>
                    <a:pt x="93" y="4"/>
                  </a:lnTo>
                  <a:lnTo>
                    <a:pt x="90" y="4"/>
                  </a:lnTo>
                  <a:lnTo>
                    <a:pt x="87" y="3"/>
                  </a:lnTo>
                  <a:lnTo>
                    <a:pt x="84" y="2"/>
                  </a:lnTo>
                  <a:lnTo>
                    <a:pt x="80" y="2"/>
                  </a:lnTo>
                  <a:lnTo>
                    <a:pt x="76" y="1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3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7" y="20"/>
                  </a:lnTo>
                  <a:lnTo>
                    <a:pt x="21" y="20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3" y="22"/>
                  </a:lnTo>
                  <a:lnTo>
                    <a:pt x="37" y="22"/>
                  </a:lnTo>
                  <a:lnTo>
                    <a:pt x="42" y="22"/>
                  </a:lnTo>
                  <a:lnTo>
                    <a:pt x="46" y="23"/>
                  </a:lnTo>
                  <a:lnTo>
                    <a:pt x="51" y="23"/>
                  </a:lnTo>
                  <a:lnTo>
                    <a:pt x="55" y="23"/>
                  </a:lnTo>
                  <a:lnTo>
                    <a:pt x="60" y="22"/>
                  </a:lnTo>
                  <a:lnTo>
                    <a:pt x="64" y="22"/>
                  </a:lnTo>
                  <a:lnTo>
                    <a:pt x="69" y="22"/>
                  </a:lnTo>
                  <a:lnTo>
                    <a:pt x="72" y="21"/>
                  </a:lnTo>
                  <a:lnTo>
                    <a:pt x="76" y="21"/>
                  </a:lnTo>
                  <a:lnTo>
                    <a:pt x="80" y="20"/>
                  </a:lnTo>
                  <a:lnTo>
                    <a:pt x="84" y="20"/>
                  </a:lnTo>
                  <a:lnTo>
                    <a:pt x="87" y="19"/>
                  </a:lnTo>
                  <a:lnTo>
                    <a:pt x="90" y="18"/>
                  </a:lnTo>
                  <a:lnTo>
                    <a:pt x="93" y="17"/>
                  </a:lnTo>
                  <a:lnTo>
                    <a:pt x="95" y="17"/>
                  </a:lnTo>
                  <a:lnTo>
                    <a:pt x="97" y="16"/>
                  </a:lnTo>
                  <a:lnTo>
                    <a:pt x="99" y="15"/>
                  </a:lnTo>
                  <a:lnTo>
                    <a:pt x="101" y="14"/>
                  </a:lnTo>
                  <a:lnTo>
                    <a:pt x="102" y="13"/>
                  </a:lnTo>
                  <a:lnTo>
                    <a:pt x="102" y="12"/>
                  </a:lnTo>
                  <a:lnTo>
                    <a:pt x="103" y="11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28" name="Freeform 240"/>
            <p:cNvSpPr>
              <a:spLocks/>
            </p:cNvSpPr>
            <p:nvPr/>
          </p:nvSpPr>
          <p:spPr bwMode="auto">
            <a:xfrm>
              <a:off x="3897" y="1461"/>
              <a:ext cx="104" cy="17"/>
            </a:xfrm>
            <a:custGeom>
              <a:avLst/>
              <a:gdLst/>
              <a:ahLst/>
              <a:cxnLst>
                <a:cxn ang="0">
                  <a:pos x="102" y="6"/>
                </a:cxn>
                <a:cxn ang="0">
                  <a:pos x="101" y="8"/>
                </a:cxn>
                <a:cxn ang="0">
                  <a:pos x="97" y="10"/>
                </a:cxn>
                <a:cxn ang="0">
                  <a:pos x="93" y="11"/>
                </a:cxn>
                <a:cxn ang="0">
                  <a:pos x="87" y="12"/>
                </a:cxn>
                <a:cxn ang="0">
                  <a:pos x="80" y="14"/>
                </a:cxn>
                <a:cxn ang="0">
                  <a:pos x="72" y="14"/>
                </a:cxn>
                <a:cxn ang="0">
                  <a:pos x="64" y="15"/>
                </a:cxn>
                <a:cxn ang="0">
                  <a:pos x="55" y="16"/>
                </a:cxn>
                <a:cxn ang="0">
                  <a:pos x="46" y="16"/>
                </a:cxn>
                <a:cxn ang="0">
                  <a:pos x="37" y="15"/>
                </a:cxn>
                <a:cxn ang="0">
                  <a:pos x="29" y="14"/>
                </a:cxn>
                <a:cxn ang="0">
                  <a:pos x="21" y="14"/>
                </a:cxn>
                <a:cxn ang="0">
                  <a:pos x="14" y="12"/>
                </a:cxn>
                <a:cxn ang="0">
                  <a:pos x="8" y="11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2" y="6"/>
                </a:cxn>
                <a:cxn ang="0">
                  <a:pos x="17" y="8"/>
                </a:cxn>
                <a:cxn ang="0">
                  <a:pos x="25" y="9"/>
                </a:cxn>
                <a:cxn ang="0">
                  <a:pos x="33" y="10"/>
                </a:cxn>
                <a:cxn ang="0">
                  <a:pos x="42" y="10"/>
                </a:cxn>
                <a:cxn ang="0">
                  <a:pos x="51" y="10"/>
                </a:cxn>
                <a:cxn ang="0">
                  <a:pos x="60" y="10"/>
                </a:cxn>
                <a:cxn ang="0">
                  <a:pos x="69" y="10"/>
                </a:cxn>
                <a:cxn ang="0">
                  <a:pos x="76" y="9"/>
                </a:cxn>
                <a:cxn ang="0">
                  <a:pos x="84" y="8"/>
                </a:cxn>
                <a:cxn ang="0">
                  <a:pos x="90" y="6"/>
                </a:cxn>
                <a:cxn ang="0">
                  <a:pos x="95" y="5"/>
                </a:cxn>
                <a:cxn ang="0">
                  <a:pos x="99" y="4"/>
                </a:cxn>
                <a:cxn ang="0">
                  <a:pos x="102" y="2"/>
                </a:cxn>
                <a:cxn ang="0">
                  <a:pos x="103" y="0"/>
                </a:cxn>
              </a:cxnLst>
              <a:rect l="0" t="0" r="r" b="b"/>
              <a:pathLst>
                <a:path w="104" h="17">
                  <a:moveTo>
                    <a:pt x="103" y="5"/>
                  </a:moveTo>
                  <a:lnTo>
                    <a:pt x="102" y="6"/>
                  </a:lnTo>
                  <a:lnTo>
                    <a:pt x="102" y="7"/>
                  </a:lnTo>
                  <a:lnTo>
                    <a:pt x="101" y="8"/>
                  </a:lnTo>
                  <a:lnTo>
                    <a:pt x="99" y="8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1"/>
                  </a:lnTo>
                  <a:lnTo>
                    <a:pt x="90" y="12"/>
                  </a:lnTo>
                  <a:lnTo>
                    <a:pt x="87" y="12"/>
                  </a:lnTo>
                  <a:lnTo>
                    <a:pt x="84" y="13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2" y="14"/>
                  </a:lnTo>
                  <a:lnTo>
                    <a:pt x="69" y="15"/>
                  </a:lnTo>
                  <a:lnTo>
                    <a:pt x="64" y="15"/>
                  </a:lnTo>
                  <a:lnTo>
                    <a:pt x="60" y="16"/>
                  </a:lnTo>
                  <a:lnTo>
                    <a:pt x="55" y="16"/>
                  </a:lnTo>
                  <a:lnTo>
                    <a:pt x="51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7" y="15"/>
                  </a:lnTo>
                  <a:lnTo>
                    <a:pt x="33" y="15"/>
                  </a:lnTo>
                  <a:lnTo>
                    <a:pt x="29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7" y="13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3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4"/>
                  </a:lnTo>
                  <a:lnTo>
                    <a:pt x="4" y="4"/>
                  </a:lnTo>
                  <a:lnTo>
                    <a:pt x="6" y="5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4" y="7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5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7" y="10"/>
                  </a:lnTo>
                  <a:lnTo>
                    <a:pt x="42" y="10"/>
                  </a:lnTo>
                  <a:lnTo>
                    <a:pt x="46" y="10"/>
                  </a:lnTo>
                  <a:lnTo>
                    <a:pt x="51" y="10"/>
                  </a:lnTo>
                  <a:lnTo>
                    <a:pt x="55" y="10"/>
                  </a:lnTo>
                  <a:lnTo>
                    <a:pt x="60" y="10"/>
                  </a:lnTo>
                  <a:lnTo>
                    <a:pt x="64" y="10"/>
                  </a:lnTo>
                  <a:lnTo>
                    <a:pt x="69" y="10"/>
                  </a:lnTo>
                  <a:lnTo>
                    <a:pt x="72" y="10"/>
                  </a:lnTo>
                  <a:lnTo>
                    <a:pt x="76" y="9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7" y="7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5" y="5"/>
                  </a:lnTo>
                  <a:lnTo>
                    <a:pt x="97" y="4"/>
                  </a:lnTo>
                  <a:lnTo>
                    <a:pt x="99" y="4"/>
                  </a:lnTo>
                  <a:lnTo>
                    <a:pt x="101" y="2"/>
                  </a:lnTo>
                  <a:lnTo>
                    <a:pt x="102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03" y="5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29" name="Freeform 241"/>
            <p:cNvSpPr>
              <a:spLocks/>
            </p:cNvSpPr>
            <p:nvPr/>
          </p:nvSpPr>
          <p:spPr bwMode="auto">
            <a:xfrm>
              <a:off x="3840" y="1486"/>
              <a:ext cx="220" cy="77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19" y="76"/>
                </a:cxn>
                <a:cxn ang="0">
                  <a:pos x="219" y="0"/>
                </a:cxn>
                <a:cxn ang="0">
                  <a:pos x="0" y="0"/>
                </a:cxn>
                <a:cxn ang="0">
                  <a:pos x="0" y="76"/>
                </a:cxn>
              </a:cxnLst>
              <a:rect l="0" t="0" r="r" b="b"/>
              <a:pathLst>
                <a:path w="220" h="77">
                  <a:moveTo>
                    <a:pt x="0" y="76"/>
                  </a:moveTo>
                  <a:lnTo>
                    <a:pt x="219" y="76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76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0" name="Freeform 242"/>
            <p:cNvSpPr>
              <a:spLocks/>
            </p:cNvSpPr>
            <p:nvPr/>
          </p:nvSpPr>
          <p:spPr bwMode="auto">
            <a:xfrm>
              <a:off x="3875" y="1449"/>
              <a:ext cx="69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68" y="0"/>
                </a:cxn>
                <a:cxn ang="0">
                  <a:pos x="68" y="16"/>
                </a:cxn>
                <a:cxn ang="0">
                  <a:pos x="0" y="16"/>
                </a:cxn>
              </a:cxnLst>
              <a:rect l="0" t="0" r="r" b="b"/>
              <a:pathLst>
                <a:path w="69" h="17">
                  <a:moveTo>
                    <a:pt x="0" y="16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1" name="Freeform 243"/>
            <p:cNvSpPr>
              <a:spLocks/>
            </p:cNvSpPr>
            <p:nvPr/>
          </p:nvSpPr>
          <p:spPr bwMode="auto">
            <a:xfrm>
              <a:off x="3931" y="1450"/>
              <a:ext cx="94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93" y="0"/>
                </a:cxn>
                <a:cxn ang="0">
                  <a:pos x="93" y="16"/>
                </a:cxn>
                <a:cxn ang="0">
                  <a:pos x="0" y="16"/>
                </a:cxn>
              </a:cxnLst>
              <a:rect l="0" t="0" r="r" b="b"/>
              <a:pathLst>
                <a:path w="94" h="17">
                  <a:moveTo>
                    <a:pt x="0" y="16"/>
                  </a:moveTo>
                  <a:lnTo>
                    <a:pt x="0" y="0"/>
                  </a:lnTo>
                  <a:lnTo>
                    <a:pt x="93" y="0"/>
                  </a:lnTo>
                  <a:lnTo>
                    <a:pt x="93" y="16"/>
                  </a:lnTo>
                  <a:lnTo>
                    <a:pt x="0" y="1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2" name="Freeform 244"/>
            <p:cNvSpPr>
              <a:spLocks/>
            </p:cNvSpPr>
            <p:nvPr/>
          </p:nvSpPr>
          <p:spPr bwMode="auto">
            <a:xfrm>
              <a:off x="3877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3" name="Freeform 245"/>
            <p:cNvSpPr>
              <a:spLocks/>
            </p:cNvSpPr>
            <p:nvPr/>
          </p:nvSpPr>
          <p:spPr bwMode="auto">
            <a:xfrm>
              <a:off x="388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4" name="Freeform 246"/>
            <p:cNvSpPr>
              <a:spLocks/>
            </p:cNvSpPr>
            <p:nvPr/>
          </p:nvSpPr>
          <p:spPr bwMode="auto">
            <a:xfrm>
              <a:off x="388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5" name="Freeform 247"/>
            <p:cNvSpPr>
              <a:spLocks/>
            </p:cNvSpPr>
            <p:nvPr/>
          </p:nvSpPr>
          <p:spPr bwMode="auto">
            <a:xfrm>
              <a:off x="388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6" name="Freeform 248"/>
            <p:cNvSpPr>
              <a:spLocks/>
            </p:cNvSpPr>
            <p:nvPr/>
          </p:nvSpPr>
          <p:spPr bwMode="auto">
            <a:xfrm>
              <a:off x="388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7" name="Freeform 249"/>
            <p:cNvSpPr>
              <a:spLocks/>
            </p:cNvSpPr>
            <p:nvPr/>
          </p:nvSpPr>
          <p:spPr bwMode="auto">
            <a:xfrm>
              <a:off x="389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8" name="Freeform 250"/>
            <p:cNvSpPr>
              <a:spLocks/>
            </p:cNvSpPr>
            <p:nvPr/>
          </p:nvSpPr>
          <p:spPr bwMode="auto">
            <a:xfrm>
              <a:off x="389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39" name="Freeform 251"/>
            <p:cNvSpPr>
              <a:spLocks/>
            </p:cNvSpPr>
            <p:nvPr/>
          </p:nvSpPr>
          <p:spPr bwMode="auto">
            <a:xfrm>
              <a:off x="3894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0" name="Freeform 252"/>
            <p:cNvSpPr>
              <a:spLocks/>
            </p:cNvSpPr>
            <p:nvPr/>
          </p:nvSpPr>
          <p:spPr bwMode="auto">
            <a:xfrm>
              <a:off x="389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1" name="Freeform 253"/>
            <p:cNvSpPr>
              <a:spLocks/>
            </p:cNvSpPr>
            <p:nvPr/>
          </p:nvSpPr>
          <p:spPr bwMode="auto">
            <a:xfrm>
              <a:off x="390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2" name="Freeform 254"/>
            <p:cNvSpPr>
              <a:spLocks/>
            </p:cNvSpPr>
            <p:nvPr/>
          </p:nvSpPr>
          <p:spPr bwMode="auto">
            <a:xfrm>
              <a:off x="390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3" name="Freeform 255"/>
            <p:cNvSpPr>
              <a:spLocks/>
            </p:cNvSpPr>
            <p:nvPr/>
          </p:nvSpPr>
          <p:spPr bwMode="auto">
            <a:xfrm>
              <a:off x="390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4" name="Freeform 256"/>
            <p:cNvSpPr>
              <a:spLocks/>
            </p:cNvSpPr>
            <p:nvPr/>
          </p:nvSpPr>
          <p:spPr bwMode="auto">
            <a:xfrm>
              <a:off x="390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5" name="Freeform 257"/>
            <p:cNvSpPr>
              <a:spLocks/>
            </p:cNvSpPr>
            <p:nvPr/>
          </p:nvSpPr>
          <p:spPr bwMode="auto">
            <a:xfrm>
              <a:off x="3910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6" name="Freeform 258"/>
            <p:cNvSpPr>
              <a:spLocks/>
            </p:cNvSpPr>
            <p:nvPr/>
          </p:nvSpPr>
          <p:spPr bwMode="auto">
            <a:xfrm>
              <a:off x="3912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7" name="Freeform 259"/>
            <p:cNvSpPr>
              <a:spLocks/>
            </p:cNvSpPr>
            <p:nvPr/>
          </p:nvSpPr>
          <p:spPr bwMode="auto">
            <a:xfrm>
              <a:off x="3916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8" name="Freeform 260"/>
            <p:cNvSpPr>
              <a:spLocks/>
            </p:cNvSpPr>
            <p:nvPr/>
          </p:nvSpPr>
          <p:spPr bwMode="auto">
            <a:xfrm>
              <a:off x="3918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49" name="Freeform 261"/>
            <p:cNvSpPr>
              <a:spLocks/>
            </p:cNvSpPr>
            <p:nvPr/>
          </p:nvSpPr>
          <p:spPr bwMode="auto">
            <a:xfrm>
              <a:off x="3921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8" y="16"/>
                </a:cxn>
                <a:cxn ang="0">
                  <a:pos x="16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0" name="Freeform 262"/>
            <p:cNvSpPr>
              <a:spLocks/>
            </p:cNvSpPr>
            <p:nvPr/>
          </p:nvSpPr>
          <p:spPr bwMode="auto">
            <a:xfrm>
              <a:off x="3923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1" name="Freeform 263"/>
            <p:cNvSpPr>
              <a:spLocks/>
            </p:cNvSpPr>
            <p:nvPr/>
          </p:nvSpPr>
          <p:spPr bwMode="auto">
            <a:xfrm>
              <a:off x="3925" y="1452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4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2" name="Freeform 264"/>
            <p:cNvSpPr>
              <a:spLocks/>
            </p:cNvSpPr>
            <p:nvPr/>
          </p:nvSpPr>
          <p:spPr bwMode="auto">
            <a:xfrm>
              <a:off x="3855" y="1279"/>
              <a:ext cx="187" cy="174"/>
            </a:xfrm>
            <a:custGeom>
              <a:avLst/>
              <a:gdLst/>
              <a:ahLst/>
              <a:cxnLst>
                <a:cxn ang="0">
                  <a:pos x="180" y="173"/>
                </a:cxn>
                <a:cxn ang="0">
                  <a:pos x="180" y="173"/>
                </a:cxn>
                <a:cxn ang="0">
                  <a:pos x="180" y="172"/>
                </a:cxn>
                <a:cxn ang="0">
                  <a:pos x="182" y="172"/>
                </a:cxn>
                <a:cxn ang="0">
                  <a:pos x="182" y="172"/>
                </a:cxn>
                <a:cxn ang="0">
                  <a:pos x="183" y="171"/>
                </a:cxn>
                <a:cxn ang="0">
                  <a:pos x="183" y="171"/>
                </a:cxn>
                <a:cxn ang="0">
                  <a:pos x="184" y="171"/>
                </a:cxn>
                <a:cxn ang="0">
                  <a:pos x="184" y="170"/>
                </a:cxn>
                <a:cxn ang="0">
                  <a:pos x="184" y="170"/>
                </a:cxn>
                <a:cxn ang="0">
                  <a:pos x="184" y="169"/>
                </a:cxn>
                <a:cxn ang="0">
                  <a:pos x="185" y="169"/>
                </a:cxn>
                <a:cxn ang="0">
                  <a:pos x="185" y="168"/>
                </a:cxn>
                <a:cxn ang="0">
                  <a:pos x="186" y="167"/>
                </a:cxn>
                <a:cxn ang="0">
                  <a:pos x="186" y="167"/>
                </a:cxn>
                <a:cxn ang="0">
                  <a:pos x="186" y="6"/>
                </a:cxn>
                <a:cxn ang="0">
                  <a:pos x="186" y="5"/>
                </a:cxn>
                <a:cxn ang="0">
                  <a:pos x="186" y="5"/>
                </a:cxn>
                <a:cxn ang="0">
                  <a:pos x="185" y="5"/>
                </a:cxn>
                <a:cxn ang="0">
                  <a:pos x="185" y="3"/>
                </a:cxn>
                <a:cxn ang="0">
                  <a:pos x="184" y="3"/>
                </a:cxn>
                <a:cxn ang="0">
                  <a:pos x="184" y="2"/>
                </a:cxn>
                <a:cxn ang="0">
                  <a:pos x="184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2" y="1"/>
                </a:cxn>
                <a:cxn ang="0">
                  <a:pos x="182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180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9"/>
                </a:cxn>
                <a:cxn ang="0">
                  <a:pos x="0" y="169"/>
                </a:cxn>
                <a:cxn ang="0">
                  <a:pos x="0" y="170"/>
                </a:cxn>
                <a:cxn ang="0">
                  <a:pos x="1" y="170"/>
                </a:cxn>
                <a:cxn ang="0">
                  <a:pos x="1" y="171"/>
                </a:cxn>
                <a:cxn ang="0">
                  <a:pos x="1" y="171"/>
                </a:cxn>
                <a:cxn ang="0">
                  <a:pos x="2" y="171"/>
                </a:cxn>
                <a:cxn ang="0">
                  <a:pos x="2" y="172"/>
                </a:cxn>
                <a:cxn ang="0">
                  <a:pos x="2" y="172"/>
                </a:cxn>
                <a:cxn ang="0">
                  <a:pos x="3" y="172"/>
                </a:cxn>
                <a:cxn ang="0">
                  <a:pos x="3" y="172"/>
                </a:cxn>
                <a:cxn ang="0">
                  <a:pos x="4" y="173"/>
                </a:cxn>
                <a:cxn ang="0">
                  <a:pos x="5" y="173"/>
                </a:cxn>
                <a:cxn ang="0">
                  <a:pos x="180" y="173"/>
                </a:cxn>
              </a:cxnLst>
              <a:rect l="0" t="0" r="r" b="b"/>
              <a:pathLst>
                <a:path w="187" h="174">
                  <a:moveTo>
                    <a:pt x="180" y="173"/>
                  </a:moveTo>
                  <a:lnTo>
                    <a:pt x="180" y="173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2" y="172"/>
                  </a:lnTo>
                  <a:lnTo>
                    <a:pt x="183" y="171"/>
                  </a:lnTo>
                  <a:lnTo>
                    <a:pt x="183" y="171"/>
                  </a:lnTo>
                  <a:lnTo>
                    <a:pt x="184" y="171"/>
                  </a:lnTo>
                  <a:lnTo>
                    <a:pt x="184" y="170"/>
                  </a:lnTo>
                  <a:lnTo>
                    <a:pt x="184" y="170"/>
                  </a:lnTo>
                  <a:lnTo>
                    <a:pt x="184" y="169"/>
                  </a:lnTo>
                  <a:lnTo>
                    <a:pt x="185" y="169"/>
                  </a:lnTo>
                  <a:lnTo>
                    <a:pt x="185" y="168"/>
                  </a:lnTo>
                  <a:lnTo>
                    <a:pt x="186" y="167"/>
                  </a:lnTo>
                  <a:lnTo>
                    <a:pt x="186" y="167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6" y="5"/>
                  </a:lnTo>
                  <a:lnTo>
                    <a:pt x="185" y="5"/>
                  </a:lnTo>
                  <a:lnTo>
                    <a:pt x="185" y="3"/>
                  </a:lnTo>
                  <a:lnTo>
                    <a:pt x="184" y="3"/>
                  </a:lnTo>
                  <a:lnTo>
                    <a:pt x="184" y="2"/>
                  </a:lnTo>
                  <a:lnTo>
                    <a:pt x="184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2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0" y="170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3" y="172"/>
                  </a:lnTo>
                  <a:lnTo>
                    <a:pt x="3" y="172"/>
                  </a:lnTo>
                  <a:lnTo>
                    <a:pt x="4" y="173"/>
                  </a:lnTo>
                  <a:lnTo>
                    <a:pt x="5" y="173"/>
                  </a:lnTo>
                  <a:lnTo>
                    <a:pt x="180" y="17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3" name="Freeform 265"/>
            <p:cNvSpPr>
              <a:spLocks/>
            </p:cNvSpPr>
            <p:nvPr/>
          </p:nvSpPr>
          <p:spPr bwMode="auto">
            <a:xfrm>
              <a:off x="3855" y="1281"/>
              <a:ext cx="186" cy="172"/>
            </a:xfrm>
            <a:custGeom>
              <a:avLst/>
              <a:gdLst/>
              <a:ahLst/>
              <a:cxnLst>
                <a:cxn ang="0">
                  <a:pos x="185" y="165"/>
                </a:cxn>
                <a:cxn ang="0">
                  <a:pos x="185" y="166"/>
                </a:cxn>
                <a:cxn ang="0">
                  <a:pos x="185" y="167"/>
                </a:cxn>
                <a:cxn ang="0">
                  <a:pos x="184" y="167"/>
                </a:cxn>
                <a:cxn ang="0">
                  <a:pos x="184" y="168"/>
                </a:cxn>
                <a:cxn ang="0">
                  <a:pos x="183" y="169"/>
                </a:cxn>
                <a:cxn ang="0">
                  <a:pos x="183" y="169"/>
                </a:cxn>
                <a:cxn ang="0">
                  <a:pos x="182" y="170"/>
                </a:cxn>
                <a:cxn ang="0">
                  <a:pos x="182" y="170"/>
                </a:cxn>
                <a:cxn ang="0">
                  <a:pos x="181" y="170"/>
                </a:cxn>
                <a:cxn ang="0">
                  <a:pos x="181" y="171"/>
                </a:cxn>
                <a:cxn ang="0">
                  <a:pos x="180" y="171"/>
                </a:cxn>
                <a:cxn ang="0">
                  <a:pos x="179" y="171"/>
                </a:cxn>
                <a:cxn ang="0">
                  <a:pos x="4" y="171"/>
                </a:cxn>
                <a:cxn ang="0">
                  <a:pos x="3" y="171"/>
                </a:cxn>
                <a:cxn ang="0">
                  <a:pos x="3" y="171"/>
                </a:cxn>
                <a:cxn ang="0">
                  <a:pos x="3" y="170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168"/>
                </a:cxn>
                <a:cxn ang="0">
                  <a:pos x="0" y="167"/>
                </a:cxn>
                <a:cxn ang="0">
                  <a:pos x="0" y="167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79" y="0"/>
                </a:cxn>
                <a:cxn ang="0">
                  <a:pos x="18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2" y="0"/>
                </a:cxn>
                <a:cxn ang="0">
                  <a:pos x="182" y="1"/>
                </a:cxn>
                <a:cxn ang="0">
                  <a:pos x="183" y="1"/>
                </a:cxn>
                <a:cxn ang="0">
                  <a:pos x="183" y="1"/>
                </a:cxn>
                <a:cxn ang="0">
                  <a:pos x="183" y="2"/>
                </a:cxn>
                <a:cxn ang="0">
                  <a:pos x="184" y="2"/>
                </a:cxn>
                <a:cxn ang="0">
                  <a:pos x="184" y="3"/>
                </a:cxn>
                <a:cxn ang="0">
                  <a:pos x="185" y="3"/>
                </a:cxn>
                <a:cxn ang="0">
                  <a:pos x="185" y="4"/>
                </a:cxn>
                <a:cxn ang="0">
                  <a:pos x="185" y="5"/>
                </a:cxn>
                <a:cxn ang="0">
                  <a:pos x="185" y="165"/>
                </a:cxn>
              </a:cxnLst>
              <a:rect l="0" t="0" r="r" b="b"/>
              <a:pathLst>
                <a:path w="186" h="172">
                  <a:moveTo>
                    <a:pt x="185" y="165"/>
                  </a:moveTo>
                  <a:lnTo>
                    <a:pt x="185" y="166"/>
                  </a:lnTo>
                  <a:lnTo>
                    <a:pt x="185" y="167"/>
                  </a:lnTo>
                  <a:lnTo>
                    <a:pt x="184" y="167"/>
                  </a:lnTo>
                  <a:lnTo>
                    <a:pt x="184" y="168"/>
                  </a:lnTo>
                  <a:lnTo>
                    <a:pt x="183" y="169"/>
                  </a:lnTo>
                  <a:lnTo>
                    <a:pt x="183" y="169"/>
                  </a:lnTo>
                  <a:lnTo>
                    <a:pt x="182" y="170"/>
                  </a:lnTo>
                  <a:lnTo>
                    <a:pt x="182" y="170"/>
                  </a:lnTo>
                  <a:lnTo>
                    <a:pt x="181" y="170"/>
                  </a:lnTo>
                  <a:lnTo>
                    <a:pt x="181" y="171"/>
                  </a:lnTo>
                  <a:lnTo>
                    <a:pt x="180" y="171"/>
                  </a:lnTo>
                  <a:lnTo>
                    <a:pt x="179" y="171"/>
                  </a:lnTo>
                  <a:lnTo>
                    <a:pt x="4" y="171"/>
                  </a:lnTo>
                  <a:lnTo>
                    <a:pt x="3" y="171"/>
                  </a:lnTo>
                  <a:lnTo>
                    <a:pt x="3" y="171"/>
                  </a:lnTo>
                  <a:lnTo>
                    <a:pt x="3" y="170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0" y="169"/>
                  </a:lnTo>
                  <a:lnTo>
                    <a:pt x="0" y="1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3" y="2"/>
                  </a:lnTo>
                  <a:lnTo>
                    <a:pt x="184" y="2"/>
                  </a:lnTo>
                  <a:lnTo>
                    <a:pt x="184" y="3"/>
                  </a:lnTo>
                  <a:lnTo>
                    <a:pt x="185" y="3"/>
                  </a:lnTo>
                  <a:lnTo>
                    <a:pt x="185" y="4"/>
                  </a:lnTo>
                  <a:lnTo>
                    <a:pt x="185" y="5"/>
                  </a:lnTo>
                  <a:lnTo>
                    <a:pt x="185" y="165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4" name="Freeform 266"/>
            <p:cNvSpPr>
              <a:spLocks/>
            </p:cNvSpPr>
            <p:nvPr/>
          </p:nvSpPr>
          <p:spPr bwMode="auto">
            <a:xfrm>
              <a:off x="3857" y="1281"/>
              <a:ext cx="181" cy="171"/>
            </a:xfrm>
            <a:custGeom>
              <a:avLst/>
              <a:gdLst/>
              <a:ahLst/>
              <a:cxnLst>
                <a:cxn ang="0">
                  <a:pos x="180" y="3"/>
                </a:cxn>
                <a:cxn ang="0">
                  <a:pos x="180" y="3"/>
                </a:cxn>
                <a:cxn ang="0">
                  <a:pos x="180" y="2"/>
                </a:cxn>
                <a:cxn ang="0">
                  <a:pos x="179" y="2"/>
                </a:cxn>
                <a:cxn ang="0">
                  <a:pos x="179" y="1"/>
                </a:cxn>
                <a:cxn ang="0">
                  <a:pos x="178" y="1"/>
                </a:cxn>
                <a:cxn ang="0">
                  <a:pos x="178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1" y="168"/>
                </a:cxn>
                <a:cxn ang="0">
                  <a:pos x="1" y="169"/>
                </a:cxn>
                <a:cxn ang="0">
                  <a:pos x="2" y="169"/>
                </a:cxn>
                <a:cxn ang="0">
                  <a:pos x="2" y="169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176" y="170"/>
                </a:cxn>
                <a:cxn ang="0">
                  <a:pos x="176" y="169"/>
                </a:cxn>
                <a:cxn ang="0">
                  <a:pos x="177" y="169"/>
                </a:cxn>
                <a:cxn ang="0">
                  <a:pos x="177" y="169"/>
                </a:cxn>
                <a:cxn ang="0">
                  <a:pos x="178" y="169"/>
                </a:cxn>
                <a:cxn ang="0">
                  <a:pos x="178" y="168"/>
                </a:cxn>
                <a:cxn ang="0">
                  <a:pos x="178" y="168"/>
                </a:cxn>
                <a:cxn ang="0">
                  <a:pos x="179" y="168"/>
                </a:cxn>
                <a:cxn ang="0">
                  <a:pos x="179" y="167"/>
                </a:cxn>
                <a:cxn ang="0">
                  <a:pos x="180" y="166"/>
                </a:cxn>
                <a:cxn ang="0">
                  <a:pos x="180" y="166"/>
                </a:cxn>
                <a:cxn ang="0">
                  <a:pos x="180" y="3"/>
                </a:cxn>
              </a:cxnLst>
              <a:rect l="0" t="0" r="r" b="b"/>
              <a:pathLst>
                <a:path w="181" h="171">
                  <a:moveTo>
                    <a:pt x="180" y="3"/>
                  </a:moveTo>
                  <a:lnTo>
                    <a:pt x="180" y="3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9" y="1"/>
                  </a:lnTo>
                  <a:lnTo>
                    <a:pt x="178" y="1"/>
                  </a:lnTo>
                  <a:lnTo>
                    <a:pt x="178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68"/>
                  </a:lnTo>
                  <a:lnTo>
                    <a:pt x="1" y="169"/>
                  </a:lnTo>
                  <a:lnTo>
                    <a:pt x="2" y="169"/>
                  </a:lnTo>
                  <a:lnTo>
                    <a:pt x="2" y="169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176" y="170"/>
                  </a:lnTo>
                  <a:lnTo>
                    <a:pt x="176" y="169"/>
                  </a:lnTo>
                  <a:lnTo>
                    <a:pt x="177" y="169"/>
                  </a:lnTo>
                  <a:lnTo>
                    <a:pt x="177" y="169"/>
                  </a:lnTo>
                  <a:lnTo>
                    <a:pt x="178" y="169"/>
                  </a:lnTo>
                  <a:lnTo>
                    <a:pt x="178" y="168"/>
                  </a:lnTo>
                  <a:lnTo>
                    <a:pt x="178" y="168"/>
                  </a:lnTo>
                  <a:lnTo>
                    <a:pt x="179" y="168"/>
                  </a:lnTo>
                  <a:lnTo>
                    <a:pt x="179" y="167"/>
                  </a:lnTo>
                  <a:lnTo>
                    <a:pt x="180" y="166"/>
                  </a:lnTo>
                  <a:lnTo>
                    <a:pt x="180" y="166"/>
                  </a:lnTo>
                  <a:lnTo>
                    <a:pt x="180" y="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5" name="Freeform 267"/>
            <p:cNvSpPr>
              <a:spLocks/>
            </p:cNvSpPr>
            <p:nvPr/>
          </p:nvSpPr>
          <p:spPr bwMode="auto">
            <a:xfrm>
              <a:off x="3858" y="1282"/>
              <a:ext cx="180" cy="168"/>
            </a:xfrm>
            <a:custGeom>
              <a:avLst/>
              <a:gdLst/>
              <a:ahLst/>
              <a:cxnLst>
                <a:cxn ang="0">
                  <a:pos x="179" y="163"/>
                </a:cxn>
                <a:cxn ang="0">
                  <a:pos x="179" y="164"/>
                </a:cxn>
                <a:cxn ang="0">
                  <a:pos x="178" y="165"/>
                </a:cxn>
                <a:cxn ang="0">
                  <a:pos x="178" y="165"/>
                </a:cxn>
                <a:cxn ang="0">
                  <a:pos x="177" y="166"/>
                </a:cxn>
                <a:cxn ang="0">
                  <a:pos x="177" y="166"/>
                </a:cxn>
                <a:cxn ang="0">
                  <a:pos x="176" y="167"/>
                </a:cxn>
                <a:cxn ang="0">
                  <a:pos x="176" y="167"/>
                </a:cxn>
                <a:cxn ang="0">
                  <a:pos x="2" y="167"/>
                </a:cxn>
                <a:cxn ang="0">
                  <a:pos x="2" y="167"/>
                </a:cxn>
                <a:cxn ang="0">
                  <a:pos x="1" y="167"/>
                </a:cxn>
                <a:cxn ang="0">
                  <a:pos x="1" y="166"/>
                </a:cxn>
                <a:cxn ang="0">
                  <a:pos x="1" y="166"/>
                </a:cxn>
                <a:cxn ang="0">
                  <a:pos x="0" y="166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5"/>
                </a:cxn>
                <a:cxn ang="0">
                  <a:pos x="0" y="164"/>
                </a:cxn>
                <a:cxn ang="0">
                  <a:pos x="0" y="16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6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7" y="1"/>
                </a:cxn>
                <a:cxn ang="0">
                  <a:pos x="178" y="1"/>
                </a:cxn>
                <a:cxn ang="0">
                  <a:pos x="178" y="1"/>
                </a:cxn>
                <a:cxn ang="0">
                  <a:pos x="179" y="2"/>
                </a:cxn>
                <a:cxn ang="0">
                  <a:pos x="179" y="3"/>
                </a:cxn>
                <a:cxn ang="0">
                  <a:pos x="179" y="163"/>
                </a:cxn>
              </a:cxnLst>
              <a:rect l="0" t="0" r="r" b="b"/>
              <a:pathLst>
                <a:path w="180" h="168">
                  <a:moveTo>
                    <a:pt x="179" y="163"/>
                  </a:moveTo>
                  <a:lnTo>
                    <a:pt x="179" y="164"/>
                  </a:lnTo>
                  <a:lnTo>
                    <a:pt x="178" y="165"/>
                  </a:lnTo>
                  <a:lnTo>
                    <a:pt x="178" y="165"/>
                  </a:lnTo>
                  <a:lnTo>
                    <a:pt x="177" y="166"/>
                  </a:lnTo>
                  <a:lnTo>
                    <a:pt x="177" y="166"/>
                  </a:lnTo>
                  <a:lnTo>
                    <a:pt x="176" y="167"/>
                  </a:lnTo>
                  <a:lnTo>
                    <a:pt x="176" y="167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1" y="167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4"/>
                  </a:lnTo>
                  <a:lnTo>
                    <a:pt x="0" y="16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1"/>
                  </a:lnTo>
                  <a:lnTo>
                    <a:pt x="178" y="1"/>
                  </a:lnTo>
                  <a:lnTo>
                    <a:pt x="178" y="1"/>
                  </a:lnTo>
                  <a:lnTo>
                    <a:pt x="179" y="2"/>
                  </a:lnTo>
                  <a:lnTo>
                    <a:pt x="179" y="3"/>
                  </a:lnTo>
                  <a:lnTo>
                    <a:pt x="179" y="163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6" name="Freeform 268"/>
            <p:cNvSpPr>
              <a:spLocks/>
            </p:cNvSpPr>
            <p:nvPr/>
          </p:nvSpPr>
          <p:spPr bwMode="auto">
            <a:xfrm>
              <a:off x="3877" y="1304"/>
              <a:ext cx="142" cy="12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135" y="0"/>
                </a:cxn>
                <a:cxn ang="0">
                  <a:pos x="136" y="0"/>
                </a:cxn>
                <a:cxn ang="0">
                  <a:pos x="137" y="0"/>
                </a:cxn>
                <a:cxn ang="0">
                  <a:pos x="137" y="0"/>
                </a:cxn>
                <a:cxn ang="0">
                  <a:pos x="138" y="0"/>
                </a:cxn>
                <a:cxn ang="0">
                  <a:pos x="138" y="1"/>
                </a:cxn>
                <a:cxn ang="0">
                  <a:pos x="139" y="1"/>
                </a:cxn>
                <a:cxn ang="0">
                  <a:pos x="139" y="1"/>
                </a:cxn>
                <a:cxn ang="0">
                  <a:pos x="140" y="2"/>
                </a:cxn>
                <a:cxn ang="0">
                  <a:pos x="140" y="3"/>
                </a:cxn>
                <a:cxn ang="0">
                  <a:pos x="141" y="3"/>
                </a:cxn>
                <a:cxn ang="0">
                  <a:pos x="141" y="4"/>
                </a:cxn>
                <a:cxn ang="0">
                  <a:pos x="141" y="5"/>
                </a:cxn>
                <a:cxn ang="0">
                  <a:pos x="141" y="117"/>
                </a:cxn>
                <a:cxn ang="0">
                  <a:pos x="141" y="119"/>
                </a:cxn>
                <a:cxn ang="0">
                  <a:pos x="140" y="119"/>
                </a:cxn>
                <a:cxn ang="0">
                  <a:pos x="140" y="120"/>
                </a:cxn>
                <a:cxn ang="0">
                  <a:pos x="139" y="121"/>
                </a:cxn>
                <a:cxn ang="0">
                  <a:pos x="139" y="121"/>
                </a:cxn>
                <a:cxn ang="0">
                  <a:pos x="138" y="122"/>
                </a:cxn>
                <a:cxn ang="0">
                  <a:pos x="138" y="122"/>
                </a:cxn>
                <a:cxn ang="0">
                  <a:pos x="137" y="122"/>
                </a:cxn>
                <a:cxn ang="0">
                  <a:pos x="137" y="123"/>
                </a:cxn>
                <a:cxn ang="0">
                  <a:pos x="136" y="123"/>
                </a:cxn>
                <a:cxn ang="0">
                  <a:pos x="135" y="123"/>
                </a:cxn>
                <a:cxn ang="0">
                  <a:pos x="4" y="123"/>
                </a:cxn>
                <a:cxn ang="0">
                  <a:pos x="3" y="123"/>
                </a:cxn>
                <a:cxn ang="0">
                  <a:pos x="3" y="123"/>
                </a:cxn>
                <a:cxn ang="0">
                  <a:pos x="2" y="122"/>
                </a:cxn>
                <a:cxn ang="0">
                  <a:pos x="2" y="122"/>
                </a:cxn>
                <a:cxn ang="0">
                  <a:pos x="1" y="122"/>
                </a:cxn>
                <a:cxn ang="0">
                  <a:pos x="1" y="121"/>
                </a:cxn>
                <a:cxn ang="0">
                  <a:pos x="0" y="121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1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</a:cxnLst>
              <a:rect l="0" t="0" r="r" b="b"/>
              <a:pathLst>
                <a:path w="142" h="12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1"/>
                  </a:lnTo>
                  <a:lnTo>
                    <a:pt x="139" y="1"/>
                  </a:lnTo>
                  <a:lnTo>
                    <a:pt x="139" y="1"/>
                  </a:lnTo>
                  <a:lnTo>
                    <a:pt x="140" y="2"/>
                  </a:lnTo>
                  <a:lnTo>
                    <a:pt x="140" y="3"/>
                  </a:lnTo>
                  <a:lnTo>
                    <a:pt x="141" y="3"/>
                  </a:lnTo>
                  <a:lnTo>
                    <a:pt x="141" y="4"/>
                  </a:lnTo>
                  <a:lnTo>
                    <a:pt x="141" y="5"/>
                  </a:lnTo>
                  <a:lnTo>
                    <a:pt x="141" y="117"/>
                  </a:lnTo>
                  <a:lnTo>
                    <a:pt x="141" y="119"/>
                  </a:lnTo>
                  <a:lnTo>
                    <a:pt x="140" y="119"/>
                  </a:lnTo>
                  <a:lnTo>
                    <a:pt x="140" y="120"/>
                  </a:lnTo>
                  <a:lnTo>
                    <a:pt x="139" y="121"/>
                  </a:lnTo>
                  <a:lnTo>
                    <a:pt x="139" y="121"/>
                  </a:lnTo>
                  <a:lnTo>
                    <a:pt x="138" y="122"/>
                  </a:lnTo>
                  <a:lnTo>
                    <a:pt x="138" y="122"/>
                  </a:lnTo>
                  <a:lnTo>
                    <a:pt x="137" y="122"/>
                  </a:lnTo>
                  <a:lnTo>
                    <a:pt x="137" y="123"/>
                  </a:lnTo>
                  <a:lnTo>
                    <a:pt x="136" y="123"/>
                  </a:lnTo>
                  <a:lnTo>
                    <a:pt x="135" y="123"/>
                  </a:lnTo>
                  <a:lnTo>
                    <a:pt x="4" y="123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2" y="122"/>
                  </a:lnTo>
                  <a:lnTo>
                    <a:pt x="2" y="122"/>
                  </a:lnTo>
                  <a:lnTo>
                    <a:pt x="1" y="122"/>
                  </a:lnTo>
                  <a:lnTo>
                    <a:pt x="1" y="121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1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</a:path>
              </a:pathLst>
            </a:custGeom>
            <a:gradFill rotWithShape="0">
              <a:gsLst>
                <a:gs pos="0">
                  <a:srgbClr val="618FFD">
                    <a:gamma/>
                    <a:shade val="29804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7" name="Freeform 269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1" y="3"/>
                </a:cxn>
                <a:cxn ang="0">
                  <a:pos x="151" y="2"/>
                </a:cxn>
                <a:cxn ang="0">
                  <a:pos x="150" y="2"/>
                </a:cxn>
                <a:cxn ang="0">
                  <a:pos x="150" y="2"/>
                </a:cxn>
                <a:cxn ang="0">
                  <a:pos x="150" y="1"/>
                </a:cxn>
                <a:cxn ang="0">
                  <a:pos x="149" y="1"/>
                </a:cxn>
                <a:cxn ang="0">
                  <a:pos x="149" y="1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6" y="16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8" y="12"/>
                </a:cxn>
                <a:cxn ang="0">
                  <a:pos x="9" y="12"/>
                </a:cxn>
                <a:cxn ang="0">
                  <a:pos x="10" y="12"/>
                </a:cxn>
                <a:cxn ang="0">
                  <a:pos x="140" y="12"/>
                </a:cxn>
                <a:cxn ang="0">
                  <a:pos x="141" y="12"/>
                </a:cxn>
                <a:cxn ang="0">
                  <a:pos x="142" y="12"/>
                </a:cxn>
                <a:cxn ang="0">
                  <a:pos x="142" y="13"/>
                </a:cxn>
                <a:cxn ang="0">
                  <a:pos x="143" y="13"/>
                </a:cxn>
                <a:cxn ang="0">
                  <a:pos x="143" y="14"/>
                </a:cxn>
                <a:cxn ang="0">
                  <a:pos x="143" y="14"/>
                </a:cxn>
                <a:cxn ang="0">
                  <a:pos x="144" y="14"/>
                </a:cxn>
                <a:cxn ang="0">
                  <a:pos x="152" y="4"/>
                </a:cxn>
              </a:cxnLst>
              <a:rect l="0" t="0" r="r" b="b"/>
              <a:pathLst>
                <a:path w="153" h="17">
                  <a:moveTo>
                    <a:pt x="152" y="4"/>
                  </a:moveTo>
                  <a:lnTo>
                    <a:pt x="151" y="3"/>
                  </a:lnTo>
                  <a:lnTo>
                    <a:pt x="151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6" y="16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0" y="12"/>
                  </a:lnTo>
                  <a:lnTo>
                    <a:pt x="140" y="12"/>
                  </a:lnTo>
                  <a:lnTo>
                    <a:pt x="141" y="12"/>
                  </a:lnTo>
                  <a:lnTo>
                    <a:pt x="142" y="12"/>
                  </a:lnTo>
                  <a:lnTo>
                    <a:pt x="142" y="13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4" y="14"/>
                  </a:lnTo>
                  <a:lnTo>
                    <a:pt x="152" y="4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8" name="Freeform 270"/>
            <p:cNvSpPr>
              <a:spLocks/>
            </p:cNvSpPr>
            <p:nvPr/>
          </p:nvSpPr>
          <p:spPr bwMode="auto">
            <a:xfrm>
              <a:off x="3870" y="1299"/>
              <a:ext cx="17" cy="13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1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3"/>
                </a:cxn>
                <a:cxn ang="0">
                  <a:pos x="2" y="133"/>
                </a:cxn>
                <a:cxn ang="0">
                  <a:pos x="2" y="134"/>
                </a:cxn>
                <a:cxn ang="0">
                  <a:pos x="3" y="134"/>
                </a:cxn>
                <a:cxn ang="0">
                  <a:pos x="16" y="127"/>
                </a:cxn>
                <a:cxn ang="0">
                  <a:pos x="15" y="126"/>
                </a:cxn>
                <a:cxn ang="0">
                  <a:pos x="15" y="126"/>
                </a:cxn>
                <a:cxn ang="0">
                  <a:pos x="14" y="126"/>
                </a:cxn>
                <a:cxn ang="0">
                  <a:pos x="14" y="125"/>
                </a:cxn>
                <a:cxn ang="0">
                  <a:pos x="13" y="124"/>
                </a:cxn>
                <a:cxn ang="0">
                  <a:pos x="13" y="124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2" y="0"/>
                </a:cxn>
              </a:cxnLst>
              <a:rect l="0" t="0" r="r" b="b"/>
              <a:pathLst>
                <a:path w="17" h="135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1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3"/>
                  </a:lnTo>
                  <a:lnTo>
                    <a:pt x="2" y="133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16" y="127"/>
                  </a:lnTo>
                  <a:lnTo>
                    <a:pt x="15" y="126"/>
                  </a:lnTo>
                  <a:lnTo>
                    <a:pt x="15" y="126"/>
                  </a:lnTo>
                  <a:lnTo>
                    <a:pt x="14" y="126"/>
                  </a:lnTo>
                  <a:lnTo>
                    <a:pt x="14" y="125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2" y="0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59" name="Freeform 271"/>
            <p:cNvSpPr>
              <a:spLocks/>
            </p:cNvSpPr>
            <p:nvPr/>
          </p:nvSpPr>
          <p:spPr bwMode="auto">
            <a:xfrm>
              <a:off x="3872" y="1300"/>
              <a:ext cx="155" cy="136"/>
            </a:xfrm>
            <a:custGeom>
              <a:avLst/>
              <a:gdLst/>
              <a:ahLst/>
              <a:cxnLst>
                <a:cxn ang="0">
                  <a:pos x="0" y="133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1" y="134"/>
                </a:cxn>
                <a:cxn ang="0">
                  <a:pos x="1" y="134"/>
                </a:cxn>
                <a:cxn ang="0">
                  <a:pos x="2" y="135"/>
                </a:cxn>
                <a:cxn ang="0">
                  <a:pos x="2" y="135"/>
                </a:cxn>
                <a:cxn ang="0">
                  <a:pos x="3" y="135"/>
                </a:cxn>
                <a:cxn ang="0">
                  <a:pos x="148" y="135"/>
                </a:cxn>
                <a:cxn ang="0">
                  <a:pos x="150" y="134"/>
                </a:cxn>
                <a:cxn ang="0">
                  <a:pos x="151" y="134"/>
                </a:cxn>
                <a:cxn ang="0">
                  <a:pos x="151" y="133"/>
                </a:cxn>
                <a:cxn ang="0">
                  <a:pos x="152" y="133"/>
                </a:cxn>
                <a:cxn ang="0">
                  <a:pos x="152" y="133"/>
                </a:cxn>
                <a:cxn ang="0">
                  <a:pos x="153" y="132"/>
                </a:cxn>
                <a:cxn ang="0">
                  <a:pos x="153" y="131"/>
                </a:cxn>
                <a:cxn ang="0">
                  <a:pos x="154" y="131"/>
                </a:cxn>
                <a:cxn ang="0">
                  <a:pos x="154" y="129"/>
                </a:cxn>
                <a:cxn ang="0">
                  <a:pos x="154" y="129"/>
                </a:cxn>
                <a:cxn ang="0">
                  <a:pos x="154" y="3"/>
                </a:cxn>
                <a:cxn ang="0">
                  <a:pos x="154" y="2"/>
                </a:cxn>
                <a:cxn ang="0">
                  <a:pos x="154" y="1"/>
                </a:cxn>
                <a:cxn ang="0">
                  <a:pos x="154" y="1"/>
                </a:cxn>
                <a:cxn ang="0">
                  <a:pos x="153" y="1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145" y="5"/>
                </a:cxn>
                <a:cxn ang="0">
                  <a:pos x="145" y="5"/>
                </a:cxn>
                <a:cxn ang="0">
                  <a:pos x="146" y="6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7"/>
                </a:cxn>
                <a:cxn ang="0">
                  <a:pos x="146" y="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6" y="123"/>
                </a:cxn>
                <a:cxn ang="0">
                  <a:pos x="146" y="123"/>
                </a:cxn>
                <a:cxn ang="0">
                  <a:pos x="146" y="124"/>
                </a:cxn>
                <a:cxn ang="0">
                  <a:pos x="146" y="125"/>
                </a:cxn>
                <a:cxn ang="0">
                  <a:pos x="146" y="125"/>
                </a:cxn>
                <a:cxn ang="0">
                  <a:pos x="145" y="126"/>
                </a:cxn>
                <a:cxn ang="0">
                  <a:pos x="145" y="127"/>
                </a:cxn>
                <a:cxn ang="0">
                  <a:pos x="144" y="127"/>
                </a:cxn>
                <a:cxn ang="0">
                  <a:pos x="143" y="127"/>
                </a:cxn>
                <a:cxn ang="0">
                  <a:pos x="143" y="128"/>
                </a:cxn>
                <a:cxn ang="0">
                  <a:pos x="142" y="128"/>
                </a:cxn>
                <a:cxn ang="0">
                  <a:pos x="142" y="128"/>
                </a:cxn>
                <a:cxn ang="0">
                  <a:pos x="9" y="128"/>
                </a:cxn>
                <a:cxn ang="0">
                  <a:pos x="8" y="128"/>
                </a:cxn>
                <a:cxn ang="0">
                  <a:pos x="8" y="128"/>
                </a:cxn>
                <a:cxn ang="0">
                  <a:pos x="8" y="127"/>
                </a:cxn>
                <a:cxn ang="0">
                  <a:pos x="7" y="127"/>
                </a:cxn>
                <a:cxn ang="0">
                  <a:pos x="7" y="127"/>
                </a:cxn>
                <a:cxn ang="0">
                  <a:pos x="6" y="127"/>
                </a:cxn>
                <a:cxn ang="0">
                  <a:pos x="6" y="127"/>
                </a:cxn>
                <a:cxn ang="0">
                  <a:pos x="0" y="133"/>
                </a:cxn>
              </a:cxnLst>
              <a:rect l="0" t="0" r="r" b="b"/>
              <a:pathLst>
                <a:path w="155" h="136">
                  <a:moveTo>
                    <a:pt x="0" y="133"/>
                  </a:moveTo>
                  <a:lnTo>
                    <a:pt x="0" y="134"/>
                  </a:lnTo>
                  <a:lnTo>
                    <a:pt x="0" y="134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3" y="135"/>
                  </a:lnTo>
                  <a:lnTo>
                    <a:pt x="148" y="135"/>
                  </a:lnTo>
                  <a:lnTo>
                    <a:pt x="150" y="134"/>
                  </a:lnTo>
                  <a:lnTo>
                    <a:pt x="151" y="134"/>
                  </a:lnTo>
                  <a:lnTo>
                    <a:pt x="151" y="133"/>
                  </a:lnTo>
                  <a:lnTo>
                    <a:pt x="152" y="133"/>
                  </a:lnTo>
                  <a:lnTo>
                    <a:pt x="152" y="133"/>
                  </a:lnTo>
                  <a:lnTo>
                    <a:pt x="153" y="132"/>
                  </a:lnTo>
                  <a:lnTo>
                    <a:pt x="153" y="131"/>
                  </a:lnTo>
                  <a:lnTo>
                    <a:pt x="154" y="131"/>
                  </a:lnTo>
                  <a:lnTo>
                    <a:pt x="154" y="129"/>
                  </a:lnTo>
                  <a:lnTo>
                    <a:pt x="154" y="129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53" y="1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5" y="5"/>
                  </a:lnTo>
                  <a:lnTo>
                    <a:pt x="145" y="5"/>
                  </a:lnTo>
                  <a:lnTo>
                    <a:pt x="146" y="6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7"/>
                  </a:lnTo>
                  <a:lnTo>
                    <a:pt x="146" y="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6" y="123"/>
                  </a:lnTo>
                  <a:lnTo>
                    <a:pt x="146" y="123"/>
                  </a:lnTo>
                  <a:lnTo>
                    <a:pt x="146" y="124"/>
                  </a:lnTo>
                  <a:lnTo>
                    <a:pt x="146" y="125"/>
                  </a:lnTo>
                  <a:lnTo>
                    <a:pt x="146" y="125"/>
                  </a:lnTo>
                  <a:lnTo>
                    <a:pt x="145" y="126"/>
                  </a:lnTo>
                  <a:lnTo>
                    <a:pt x="145" y="127"/>
                  </a:lnTo>
                  <a:lnTo>
                    <a:pt x="144" y="127"/>
                  </a:lnTo>
                  <a:lnTo>
                    <a:pt x="143" y="127"/>
                  </a:lnTo>
                  <a:lnTo>
                    <a:pt x="143" y="128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9" y="12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8" y="127"/>
                  </a:lnTo>
                  <a:lnTo>
                    <a:pt x="7" y="127"/>
                  </a:lnTo>
                  <a:lnTo>
                    <a:pt x="7" y="127"/>
                  </a:lnTo>
                  <a:lnTo>
                    <a:pt x="6" y="127"/>
                  </a:lnTo>
                  <a:lnTo>
                    <a:pt x="6" y="127"/>
                  </a:lnTo>
                  <a:lnTo>
                    <a:pt x="0" y="133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0" name="Freeform 272"/>
            <p:cNvSpPr>
              <a:spLocks/>
            </p:cNvSpPr>
            <p:nvPr/>
          </p:nvSpPr>
          <p:spPr bwMode="auto">
            <a:xfrm>
              <a:off x="3872" y="1298"/>
              <a:ext cx="153" cy="17"/>
            </a:xfrm>
            <a:custGeom>
              <a:avLst/>
              <a:gdLst/>
              <a:ahLst/>
              <a:cxnLst>
                <a:cxn ang="0">
                  <a:pos x="152" y="16"/>
                </a:cxn>
                <a:cxn ang="0">
                  <a:pos x="151" y="16"/>
                </a:cxn>
                <a:cxn ang="0">
                  <a:pos x="151" y="1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0" y="5"/>
                </a:cxn>
                <a:cxn ang="0">
                  <a:pos x="149" y="5"/>
                </a:cxn>
                <a:cxn ang="0">
                  <a:pos x="149" y="5"/>
                </a:cxn>
                <a:cxn ang="0">
                  <a:pos x="148" y="0"/>
                </a:cxn>
                <a:cxn ang="0">
                  <a:pos x="148" y="0"/>
                </a:cxn>
                <a:cxn ang="0">
                  <a:pos x="147" y="0"/>
                </a:cxn>
                <a:cxn ang="0">
                  <a:pos x="146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6"/>
                </a:cxn>
              </a:cxnLst>
              <a:rect l="0" t="0" r="r" b="b"/>
              <a:pathLst>
                <a:path w="153" h="17">
                  <a:moveTo>
                    <a:pt x="152" y="16"/>
                  </a:moveTo>
                  <a:lnTo>
                    <a:pt x="151" y="16"/>
                  </a:lnTo>
                  <a:lnTo>
                    <a:pt x="151" y="1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0" y="5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7" y="0"/>
                  </a:lnTo>
                  <a:lnTo>
                    <a:pt x="14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1" name="Freeform 273"/>
            <p:cNvSpPr>
              <a:spLocks/>
            </p:cNvSpPr>
            <p:nvPr/>
          </p:nvSpPr>
          <p:spPr bwMode="auto">
            <a:xfrm>
              <a:off x="3843" y="1489"/>
              <a:ext cx="215" cy="72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0" y="0"/>
                </a:cxn>
                <a:cxn ang="0">
                  <a:pos x="214" y="0"/>
                </a:cxn>
                <a:cxn ang="0">
                  <a:pos x="214" y="71"/>
                </a:cxn>
                <a:cxn ang="0">
                  <a:pos x="0" y="71"/>
                </a:cxn>
              </a:cxnLst>
              <a:rect l="0" t="0" r="r" b="b"/>
              <a:pathLst>
                <a:path w="215" h="72">
                  <a:moveTo>
                    <a:pt x="0" y="71"/>
                  </a:moveTo>
                  <a:lnTo>
                    <a:pt x="0" y="0"/>
                  </a:lnTo>
                  <a:lnTo>
                    <a:pt x="214" y="0"/>
                  </a:lnTo>
                  <a:lnTo>
                    <a:pt x="214" y="71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2" name="Freeform 274"/>
            <p:cNvSpPr>
              <a:spLocks/>
            </p:cNvSpPr>
            <p:nvPr/>
          </p:nvSpPr>
          <p:spPr bwMode="auto">
            <a:xfrm>
              <a:off x="3841" y="1489"/>
              <a:ext cx="219" cy="2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0"/>
                </a:cxn>
                <a:cxn ang="0">
                  <a:pos x="0" y="22"/>
                </a:cxn>
                <a:cxn ang="0">
                  <a:pos x="218" y="22"/>
                </a:cxn>
                <a:cxn ang="0">
                  <a:pos x="215" y="0"/>
                </a:cxn>
                <a:cxn ang="0">
                  <a:pos x="137" y="0"/>
                </a:cxn>
                <a:cxn ang="0">
                  <a:pos x="79" y="0"/>
                </a:cxn>
              </a:cxnLst>
              <a:rect l="0" t="0" r="r" b="b"/>
              <a:pathLst>
                <a:path w="219" h="23">
                  <a:moveTo>
                    <a:pt x="7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18" y="22"/>
                  </a:lnTo>
                  <a:lnTo>
                    <a:pt x="215" y="0"/>
                  </a:lnTo>
                  <a:lnTo>
                    <a:pt x="137" y="0"/>
                  </a:lnTo>
                  <a:lnTo>
                    <a:pt x="79" y="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3" name="Freeform 275"/>
            <p:cNvSpPr>
              <a:spLocks/>
            </p:cNvSpPr>
            <p:nvPr/>
          </p:nvSpPr>
          <p:spPr bwMode="auto">
            <a:xfrm>
              <a:off x="3991" y="1495"/>
              <a:ext cx="56" cy="17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8" y="6"/>
                </a:cxn>
                <a:cxn ang="0">
                  <a:pos x="18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55" y="6"/>
                </a:cxn>
                <a:cxn ang="0">
                  <a:pos x="55" y="10"/>
                </a:cxn>
                <a:cxn ang="0">
                  <a:pos x="35" y="10"/>
                </a:cxn>
                <a:cxn ang="0">
                  <a:pos x="35" y="16"/>
                </a:cxn>
                <a:cxn ang="0">
                  <a:pos x="18" y="16"/>
                </a:cxn>
                <a:cxn ang="0">
                  <a:pos x="18" y="10"/>
                </a:cxn>
                <a:cxn ang="0">
                  <a:pos x="0" y="10"/>
                </a:cxn>
                <a:cxn ang="0">
                  <a:pos x="0" y="6"/>
                </a:cxn>
              </a:cxnLst>
              <a:rect l="0" t="0" r="r" b="b"/>
              <a:pathLst>
                <a:path w="56" h="17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55" y="6"/>
                  </a:lnTo>
                  <a:lnTo>
                    <a:pt x="55" y="10"/>
                  </a:lnTo>
                  <a:lnTo>
                    <a:pt x="35" y="10"/>
                  </a:lnTo>
                  <a:lnTo>
                    <a:pt x="35" y="16"/>
                  </a:lnTo>
                  <a:lnTo>
                    <a:pt x="18" y="16"/>
                  </a:lnTo>
                  <a:lnTo>
                    <a:pt x="18" y="10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4" name="Freeform 276"/>
            <p:cNvSpPr>
              <a:spLocks/>
            </p:cNvSpPr>
            <p:nvPr/>
          </p:nvSpPr>
          <p:spPr bwMode="auto">
            <a:xfrm>
              <a:off x="3991" y="1501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0"/>
                </a:cxn>
                <a:cxn ang="0">
                  <a:pos x="16" y="5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0"/>
                  </a:lnTo>
                  <a:lnTo>
                    <a:pt x="16" y="5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5" name="Freeform 277"/>
            <p:cNvSpPr>
              <a:spLocks/>
            </p:cNvSpPr>
            <p:nvPr/>
          </p:nvSpPr>
          <p:spPr bwMode="auto">
            <a:xfrm>
              <a:off x="4010" y="149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6" name="Freeform 278"/>
            <p:cNvSpPr>
              <a:spLocks/>
            </p:cNvSpPr>
            <p:nvPr/>
          </p:nvSpPr>
          <p:spPr bwMode="auto">
            <a:xfrm>
              <a:off x="4046" y="1504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7" name="Freeform 279"/>
            <p:cNvSpPr>
              <a:spLocks/>
            </p:cNvSpPr>
            <p:nvPr/>
          </p:nvSpPr>
          <p:spPr bwMode="auto">
            <a:xfrm>
              <a:off x="4027" y="1495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noFill/>
            <a:ln w="12700" cap="flat" cmpd="sng">
              <a:solidFill>
                <a:srgbClr val="EFEFD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8" name="Freeform 280"/>
            <p:cNvSpPr>
              <a:spLocks/>
            </p:cNvSpPr>
            <p:nvPr/>
          </p:nvSpPr>
          <p:spPr bwMode="auto">
            <a:xfrm>
              <a:off x="4011" y="1499"/>
              <a:ext cx="17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7" h="17">
                  <a:moveTo>
                    <a:pt x="0" y="16"/>
                  </a:move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6"/>
                  </a:lnTo>
                </a:path>
              </a:pathLst>
            </a:custGeom>
            <a:solidFill>
              <a:srgbClr val="9F9FA2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69" name="Freeform 281"/>
            <p:cNvSpPr>
              <a:spLocks/>
            </p:cNvSpPr>
            <p:nvPr/>
          </p:nvSpPr>
          <p:spPr bwMode="auto">
            <a:xfrm>
              <a:off x="3993" y="1502"/>
              <a:ext cx="5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54" h="17">
                  <a:moveTo>
                    <a:pt x="0" y="0"/>
                  </a:moveTo>
                  <a:lnTo>
                    <a:pt x="53" y="0"/>
                  </a:lnTo>
                  <a:lnTo>
                    <a:pt x="5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0" name="Freeform 282"/>
            <p:cNvSpPr>
              <a:spLocks/>
            </p:cNvSpPr>
            <p:nvPr/>
          </p:nvSpPr>
          <p:spPr bwMode="auto">
            <a:xfrm>
              <a:off x="4010" y="1496"/>
              <a:ext cx="19" cy="17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7" y="16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0" y="12"/>
                </a:cxn>
              </a:cxnLst>
              <a:rect l="0" t="0" r="r" b="b"/>
              <a:pathLst>
                <a:path w="19" h="17">
                  <a:moveTo>
                    <a:pt x="18" y="12"/>
                  </a:moveTo>
                  <a:lnTo>
                    <a:pt x="17" y="16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2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1" name="Freeform 283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2" name="Freeform 284"/>
            <p:cNvSpPr>
              <a:spLocks/>
            </p:cNvSpPr>
            <p:nvPr/>
          </p:nvSpPr>
          <p:spPr bwMode="auto">
            <a:xfrm>
              <a:off x="3945" y="1505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3" name="Freeform 285"/>
            <p:cNvSpPr>
              <a:spLocks/>
            </p:cNvSpPr>
            <p:nvPr/>
          </p:nvSpPr>
          <p:spPr bwMode="auto">
            <a:xfrm>
              <a:off x="3930" y="1497"/>
              <a:ext cx="44" cy="17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28" y="0"/>
                </a:cxn>
                <a:cxn ang="0">
                  <a:pos x="28" y="8"/>
                </a:cxn>
                <a:cxn ang="0">
                  <a:pos x="43" y="8"/>
                </a:cxn>
                <a:cxn ang="0">
                  <a:pos x="43" y="16"/>
                </a:cxn>
                <a:cxn ang="0">
                  <a:pos x="28" y="16"/>
                </a:cxn>
                <a:cxn ang="0">
                  <a:pos x="14" y="16"/>
                </a:cxn>
              </a:cxnLst>
              <a:rect l="0" t="0" r="r" b="b"/>
              <a:pathLst>
                <a:path w="44" h="17">
                  <a:moveTo>
                    <a:pt x="14" y="16"/>
                  </a:moveTo>
                  <a:lnTo>
                    <a:pt x="0" y="16"/>
                  </a:lnTo>
                  <a:lnTo>
                    <a:pt x="0" y="8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16"/>
                  </a:lnTo>
                  <a:lnTo>
                    <a:pt x="28" y="16"/>
                  </a:lnTo>
                  <a:lnTo>
                    <a:pt x="14" y="16"/>
                  </a:lnTo>
                </a:path>
              </a:pathLst>
            </a:cu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4" name="Freeform 286"/>
            <p:cNvSpPr>
              <a:spLocks/>
            </p:cNvSpPr>
            <p:nvPr/>
          </p:nvSpPr>
          <p:spPr bwMode="auto">
            <a:xfrm>
              <a:off x="3945" y="1497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5" name="Freeform 287"/>
            <p:cNvSpPr>
              <a:spLocks/>
            </p:cNvSpPr>
            <p:nvPr/>
          </p:nvSpPr>
          <p:spPr bwMode="auto">
            <a:xfrm>
              <a:off x="3897" y="1494"/>
              <a:ext cx="20" cy="17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3" y="15"/>
                </a:cxn>
                <a:cxn ang="0">
                  <a:pos x="2" y="15"/>
                </a:cxn>
                <a:cxn ang="0">
                  <a:pos x="1" y="14"/>
                </a:cxn>
                <a:cxn ang="0">
                  <a:pos x="1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7" y="3"/>
                </a:cxn>
                <a:cxn ang="0">
                  <a:pos x="17" y="3"/>
                </a:cxn>
                <a:cxn ang="0">
                  <a:pos x="18" y="5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10"/>
                </a:cxn>
                <a:cxn ang="0">
                  <a:pos x="17" y="12"/>
                </a:cxn>
                <a:cxn ang="0">
                  <a:pos x="16" y="13"/>
                </a:cxn>
                <a:cxn ang="0">
                  <a:pos x="15" y="15"/>
                </a:cxn>
                <a:cxn ang="0">
                  <a:pos x="13" y="15"/>
                </a:cxn>
                <a:cxn ang="0">
                  <a:pos x="13" y="16"/>
                </a:cxn>
                <a:cxn ang="0">
                  <a:pos x="12" y="16"/>
                </a:cxn>
              </a:cxnLst>
              <a:rect l="0" t="0" r="r" b="b"/>
              <a:pathLst>
                <a:path w="20" h="17">
                  <a:moveTo>
                    <a:pt x="5" y="16"/>
                  </a:moveTo>
                  <a:lnTo>
                    <a:pt x="5" y="16"/>
                  </a:lnTo>
                  <a:lnTo>
                    <a:pt x="4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9" y="8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5" y="16"/>
                  </a:lnTo>
                </a:path>
              </a:pathLst>
            </a:custGeom>
            <a:solidFill>
              <a:srgbClr val="666666"/>
            </a:solidFill>
            <a:ln w="12700" cap="flat" cmpd="sng">
              <a:solidFill>
                <a:srgbClr val="6666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6" name="Freeform 288"/>
            <p:cNvSpPr>
              <a:spLocks/>
            </p:cNvSpPr>
            <p:nvPr/>
          </p:nvSpPr>
          <p:spPr bwMode="auto">
            <a:xfrm>
              <a:off x="3921" y="1489"/>
              <a:ext cx="17" cy="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2"/>
                </a:cxn>
                <a:cxn ang="0">
                  <a:pos x="16" y="22"/>
                </a:cxn>
                <a:cxn ang="0">
                  <a:pos x="16" y="37"/>
                </a:cxn>
              </a:cxnLst>
              <a:rect l="0" t="0" r="r" b="b"/>
              <a:pathLst>
                <a:path w="17" h="38">
                  <a:moveTo>
                    <a:pt x="8" y="0"/>
                  </a:moveTo>
                  <a:lnTo>
                    <a:pt x="0" y="22"/>
                  </a:lnTo>
                  <a:lnTo>
                    <a:pt x="16" y="22"/>
                  </a:lnTo>
                  <a:lnTo>
                    <a:pt x="16" y="37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7" name="Freeform 289"/>
            <p:cNvSpPr>
              <a:spLocks/>
            </p:cNvSpPr>
            <p:nvPr/>
          </p:nvSpPr>
          <p:spPr bwMode="auto">
            <a:xfrm>
              <a:off x="3979" y="1489"/>
              <a:ext cx="17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22"/>
                </a:cxn>
                <a:cxn ang="0">
                  <a:pos x="0" y="22"/>
                </a:cxn>
                <a:cxn ang="0">
                  <a:pos x="0" y="71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16" y="22"/>
                  </a:lnTo>
                  <a:lnTo>
                    <a:pt x="0" y="22"/>
                  </a:lnTo>
                  <a:lnTo>
                    <a:pt x="0" y="71"/>
                  </a:lnTo>
                </a:path>
              </a:pathLst>
            </a:custGeom>
            <a:noFill/>
            <a:ln w="12700" cap="flat" cmpd="sng">
              <a:solidFill>
                <a:srgbClr val="9F9FA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8" name="Freeform 290"/>
            <p:cNvSpPr>
              <a:spLocks/>
            </p:cNvSpPr>
            <p:nvPr/>
          </p:nvSpPr>
          <p:spPr bwMode="auto">
            <a:xfrm>
              <a:off x="3855" y="1532"/>
              <a:ext cx="250" cy="41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49" y="40"/>
                </a:cxn>
                <a:cxn ang="0">
                  <a:pos x="240" y="0"/>
                </a:cxn>
                <a:cxn ang="0">
                  <a:pos x="10" y="0"/>
                </a:cxn>
                <a:cxn ang="0">
                  <a:pos x="0" y="40"/>
                </a:cxn>
              </a:cxnLst>
              <a:rect l="0" t="0" r="r" b="b"/>
              <a:pathLst>
                <a:path w="250" h="41">
                  <a:moveTo>
                    <a:pt x="0" y="40"/>
                  </a:moveTo>
                  <a:lnTo>
                    <a:pt x="249" y="40"/>
                  </a:lnTo>
                  <a:lnTo>
                    <a:pt x="240" y="0"/>
                  </a:lnTo>
                  <a:lnTo>
                    <a:pt x="10" y="0"/>
                  </a:lnTo>
                  <a:lnTo>
                    <a:pt x="0" y="40"/>
                  </a:lnTo>
                </a:path>
              </a:pathLst>
            </a:custGeom>
            <a:solidFill>
              <a:srgbClr val="EFEFD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79" name="Freeform 291"/>
            <p:cNvSpPr>
              <a:spLocks/>
            </p:cNvSpPr>
            <p:nvPr/>
          </p:nvSpPr>
          <p:spPr bwMode="auto">
            <a:xfrm>
              <a:off x="3855" y="1572"/>
              <a:ext cx="251" cy="1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50" y="16"/>
                </a:cxn>
                <a:cxn ang="0">
                  <a:pos x="0" y="16"/>
                </a:cxn>
              </a:cxnLst>
              <a:rect l="0" t="0" r="r" b="b"/>
              <a:pathLst>
                <a:path w="251" h="17">
                  <a:moveTo>
                    <a:pt x="0" y="1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50" y="16"/>
                  </a:lnTo>
                  <a:lnTo>
                    <a:pt x="0" y="16"/>
                  </a:lnTo>
                </a:path>
              </a:pathLst>
            </a:custGeom>
            <a:solidFill>
              <a:srgbClr val="CCCC60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80" name="Freeform 292"/>
            <p:cNvSpPr>
              <a:spLocks/>
            </p:cNvSpPr>
            <p:nvPr/>
          </p:nvSpPr>
          <p:spPr bwMode="auto">
            <a:xfrm>
              <a:off x="3872" y="1538"/>
              <a:ext cx="223" cy="2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222" y="27"/>
                </a:cxn>
                <a:cxn ang="0">
                  <a:pos x="214" y="0"/>
                </a:cxn>
                <a:cxn ang="0">
                  <a:pos x="8" y="0"/>
                </a:cxn>
                <a:cxn ang="0">
                  <a:pos x="0" y="27"/>
                </a:cxn>
              </a:cxnLst>
              <a:rect l="0" t="0" r="r" b="b"/>
              <a:pathLst>
                <a:path w="223" h="28">
                  <a:moveTo>
                    <a:pt x="0" y="27"/>
                  </a:moveTo>
                  <a:lnTo>
                    <a:pt x="222" y="27"/>
                  </a:lnTo>
                  <a:lnTo>
                    <a:pt x="214" y="0"/>
                  </a:lnTo>
                  <a:lnTo>
                    <a:pt x="8" y="0"/>
                  </a:lnTo>
                  <a:lnTo>
                    <a:pt x="0" y="27"/>
                  </a:lnTo>
                </a:path>
              </a:pathLst>
            </a:custGeom>
            <a:solidFill>
              <a:srgbClr val="999999"/>
            </a:solidFill>
            <a:ln w="12700" cap="flat" cmpd="sng">
              <a:solidFill>
                <a:srgbClr val="9F9FA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81" name="Text Box 293"/>
          <p:cNvSpPr txBox="1">
            <a:spLocks noChangeArrowheads="1"/>
          </p:cNvSpPr>
          <p:nvPr/>
        </p:nvSpPr>
        <p:spPr bwMode="auto">
          <a:xfrm>
            <a:off x="760413" y="3719513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/>
              <a:t>B</a:t>
            </a:r>
          </a:p>
        </p:txBody>
      </p:sp>
      <p:sp>
        <p:nvSpPr>
          <p:cNvPr id="12582" name="Line 294"/>
          <p:cNvSpPr>
            <a:spLocks noChangeShapeType="1"/>
          </p:cNvSpPr>
          <p:nvPr/>
        </p:nvSpPr>
        <p:spPr bwMode="auto">
          <a:xfrm>
            <a:off x="5602288" y="1809750"/>
            <a:ext cx="369887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3" name="Line 295"/>
          <p:cNvSpPr>
            <a:spLocks noChangeShapeType="1"/>
          </p:cNvSpPr>
          <p:nvPr/>
        </p:nvSpPr>
        <p:spPr bwMode="auto">
          <a:xfrm>
            <a:off x="5475288" y="2309813"/>
            <a:ext cx="369887" cy="20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4" name="Line 296"/>
          <p:cNvSpPr>
            <a:spLocks noChangeShapeType="1"/>
          </p:cNvSpPr>
          <p:nvPr/>
        </p:nvSpPr>
        <p:spPr bwMode="auto">
          <a:xfrm flipH="1">
            <a:off x="6846888" y="4710113"/>
            <a:ext cx="201612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5" name="Line 297"/>
          <p:cNvSpPr>
            <a:spLocks noChangeShapeType="1"/>
          </p:cNvSpPr>
          <p:nvPr/>
        </p:nvSpPr>
        <p:spPr bwMode="auto">
          <a:xfrm flipV="1">
            <a:off x="6173788" y="4441825"/>
            <a:ext cx="292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6" name="Line 298"/>
          <p:cNvSpPr>
            <a:spLocks noChangeShapeType="1"/>
          </p:cNvSpPr>
          <p:nvPr/>
        </p:nvSpPr>
        <p:spPr bwMode="auto">
          <a:xfrm flipV="1">
            <a:off x="4022725" y="5472113"/>
            <a:ext cx="460375" cy="33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7" name="Line 299"/>
          <p:cNvSpPr>
            <a:spLocks noChangeShapeType="1"/>
          </p:cNvSpPr>
          <p:nvPr/>
        </p:nvSpPr>
        <p:spPr bwMode="auto">
          <a:xfrm flipH="1">
            <a:off x="4146550" y="5965825"/>
            <a:ext cx="447675" cy="33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8" name="Line 300"/>
          <p:cNvSpPr>
            <a:spLocks noChangeShapeType="1"/>
          </p:cNvSpPr>
          <p:nvPr/>
        </p:nvSpPr>
        <p:spPr bwMode="auto">
          <a:xfrm>
            <a:off x="2084388" y="4575175"/>
            <a:ext cx="190500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9" name="Line 301"/>
          <p:cNvSpPr>
            <a:spLocks noChangeShapeType="1"/>
          </p:cNvSpPr>
          <p:nvPr/>
        </p:nvSpPr>
        <p:spPr bwMode="auto">
          <a:xfrm flipH="1" flipV="1">
            <a:off x="1601788" y="4824413"/>
            <a:ext cx="325437" cy="36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0" name="Line 302"/>
          <p:cNvSpPr>
            <a:spLocks noChangeShapeType="1"/>
          </p:cNvSpPr>
          <p:nvPr/>
        </p:nvSpPr>
        <p:spPr bwMode="auto">
          <a:xfrm flipH="1">
            <a:off x="2398713" y="2492375"/>
            <a:ext cx="357187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1" name="Line 303"/>
          <p:cNvSpPr>
            <a:spLocks noChangeShapeType="1"/>
          </p:cNvSpPr>
          <p:nvPr/>
        </p:nvSpPr>
        <p:spPr bwMode="auto">
          <a:xfrm flipV="1">
            <a:off x="1758950" y="2244725"/>
            <a:ext cx="449263" cy="347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2" name="Text Box 304"/>
          <p:cNvSpPr txBox="1">
            <a:spLocks noChangeArrowheads="1"/>
          </p:cNvSpPr>
          <p:nvPr/>
        </p:nvSpPr>
        <p:spPr bwMode="auto">
          <a:xfrm>
            <a:off x="7777163" y="6553200"/>
            <a:ext cx="769937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/>
              <a:t>Figure 6.62</a:t>
            </a:r>
          </a:p>
        </p:txBody>
      </p:sp>
      <p:sp>
        <p:nvSpPr>
          <p:cNvPr id="12593" name="Text Box 305"/>
          <p:cNvSpPr txBox="1">
            <a:spLocks noChangeArrowheads="1"/>
          </p:cNvSpPr>
          <p:nvPr/>
        </p:nvSpPr>
        <p:spPr bwMode="auto">
          <a:xfrm>
            <a:off x="3581400" y="6537325"/>
            <a:ext cx="29972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/>
              <a:t>Leon-Garcia &amp; Widjaja:  </a:t>
            </a:r>
            <a:r>
              <a:rPr lang="en-US" sz="1000" i="1"/>
              <a:t>Communication Networks</a:t>
            </a:r>
          </a:p>
        </p:txBody>
      </p:sp>
      <p:sp>
        <p:nvSpPr>
          <p:cNvPr id="12594" name="Text Box 306"/>
          <p:cNvSpPr txBox="1">
            <a:spLocks noChangeArrowheads="1"/>
          </p:cNvSpPr>
          <p:nvPr/>
        </p:nvSpPr>
        <p:spPr bwMode="auto">
          <a:xfrm>
            <a:off x="127000" y="6550025"/>
            <a:ext cx="2781300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/>
              <a:t>Copyright ©2000 The McGraw Hill Companies</a:t>
            </a:r>
          </a:p>
        </p:txBody>
      </p:sp>
      <p:sp>
        <p:nvSpPr>
          <p:cNvPr id="12595" name="Rectangle 307"/>
          <p:cNvSpPr>
            <a:spLocks noChangeArrowheads="1"/>
          </p:cNvSpPr>
          <p:nvPr/>
        </p:nvSpPr>
        <p:spPr bwMode="auto">
          <a:xfrm>
            <a:off x="1447800" y="152400"/>
            <a:ext cx="5486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FDDI Token 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2F93-AB41-48EA-942D-026F7B0FF16C}" type="slidenum">
              <a:rPr lang="en-US"/>
              <a:pPr/>
              <a:t>36</a:t>
            </a:fld>
            <a:endParaRPr lang="en-US"/>
          </a:p>
        </p:txBody>
      </p:sp>
      <p:pic>
        <p:nvPicPr>
          <p:cNvPr id="33794" name="Picture 2" descr="C:\My Documents\My Pictures\Self Healing Dual Ring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1524000"/>
            <a:ext cx="5657850" cy="3810000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381000"/>
            <a:ext cx="472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FDDI Repair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86DD-1E17-4694-8BC8-AF4EBE7D0F3B}" type="slidenum">
              <a:rPr lang="en-US"/>
              <a:pPr/>
              <a:t>37</a:t>
            </a:fld>
            <a:endParaRPr lang="en-US"/>
          </a:p>
        </p:txBody>
      </p:sp>
      <p:pic>
        <p:nvPicPr>
          <p:cNvPr id="35842" name="Picture 2" descr="C:\My Documents\My Pictures\FDDI Ring Operation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"/>
            <a:ext cx="5562600" cy="5986463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52400" y="2743200"/>
            <a:ext cx="1981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FDDI Ring</a:t>
            </a:r>
          </a:p>
          <a:p>
            <a:pPr algn="ctr"/>
            <a:r>
              <a:rPr lang="en-US"/>
              <a:t>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D9DC-6050-4C02-A5EA-BD28180F8A9B}" type="slidenum">
              <a:rPr lang="en-US"/>
              <a:pPr/>
              <a:t>38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FDDI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To accommodate </a:t>
            </a:r>
            <a:r>
              <a:rPr lang="en-US" sz="2800" dirty="0"/>
              <a:t>a mixture of </a:t>
            </a:r>
            <a:r>
              <a:rPr lang="en-US" sz="2800" dirty="0">
                <a:solidFill>
                  <a:srgbClr val="FF0000"/>
                </a:solidFill>
              </a:rPr>
              <a:t>stream and </a:t>
            </a:r>
            <a:r>
              <a:rPr lang="en-US" sz="2800" dirty="0" err="1">
                <a:solidFill>
                  <a:srgbClr val="FF0000"/>
                </a:solidFill>
              </a:rPr>
              <a:t>bursty</a:t>
            </a:r>
            <a:r>
              <a:rPr lang="en-US" sz="2800" dirty="0">
                <a:solidFill>
                  <a:srgbClr val="FF0000"/>
                </a:solidFill>
              </a:rPr>
              <a:t> traffic</a:t>
            </a:r>
            <a:r>
              <a:rPr lang="en-US" sz="2800" dirty="0"/>
              <a:t>, FDDI is designed to  handle two types of traffic: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Synchronous frames that typically have tighter delay requirements (e.g., voice and video)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Asynchronous frames have greater delay tolerances (e.g., data traffic)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FDDI uses TTRT (Target Token Rotation Time) to ensure that token rotation time is less than some value.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4141-ACF8-4FEA-93C4-992F320235D3}" type="slidenum">
              <a:rPr lang="en-US"/>
              <a:pPr/>
              <a:t>39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28650" y="3221038"/>
            <a:ext cx="7569200" cy="50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244600" y="3221038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287463" y="3287713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SD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816100" y="32083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589213" y="3160713"/>
            <a:ext cx="12350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800"/>
              <a:t>Destination</a:t>
            </a:r>
          </a:p>
          <a:p>
            <a:pPr algn="ctr" eaLnBrk="0" hangingPunct="0"/>
            <a:r>
              <a:rPr lang="en-US" sz="1800"/>
              <a:t>Address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3873500" y="32083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973513" y="3160713"/>
            <a:ext cx="9302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800"/>
              <a:t>Source </a:t>
            </a:r>
          </a:p>
          <a:p>
            <a:pPr algn="ctr" eaLnBrk="0" hangingPunct="0"/>
            <a:r>
              <a:rPr lang="en-US" sz="1800"/>
              <a:t>Address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5003800" y="32083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021263" y="3275013"/>
            <a:ext cx="1273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Information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6311900" y="32210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6303963" y="3313113"/>
            <a:ext cx="587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FCS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779463" y="290671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8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392863" y="290671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4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6946900" y="32210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6964363" y="3325813"/>
            <a:ext cx="485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ED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2425700" y="32210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922463" y="3290888"/>
            <a:ext cx="460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FC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697163" y="2906713"/>
            <a:ext cx="714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2 or 6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4081463" y="2919413"/>
            <a:ext cx="714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2 or 6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1922463" y="293211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1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6977063" y="289401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1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1389063" y="291941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1</a:t>
            </a:r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7480300" y="32337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7561263" y="3308350"/>
            <a:ext cx="434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7662863" y="2906713"/>
            <a:ext cx="2952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1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27063" y="3287713"/>
            <a:ext cx="600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PRE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88950" y="3808413"/>
            <a:ext cx="10445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Preamble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4489450" y="1574800"/>
            <a:ext cx="2527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>
            <a:off x="5791200" y="15748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6426200" y="15875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5262563" y="1616075"/>
            <a:ext cx="473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SD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872163" y="1616075"/>
            <a:ext cx="460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FC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519863" y="1619250"/>
            <a:ext cx="4857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ED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1338263" y="1597025"/>
            <a:ext cx="2124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Token Frame Format</a:t>
            </a:r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5245100" y="157480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4538663" y="1616075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PRE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69925" y="4546600"/>
            <a:ext cx="8794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Frame </a:t>
            </a:r>
          </a:p>
          <a:p>
            <a:pPr eaLnBrk="0" hangingPunct="0"/>
            <a:r>
              <a:rPr lang="en-US" sz="1800"/>
              <a:t>Control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1357313" y="2314575"/>
            <a:ext cx="1971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/>
              <a:t>Data Frame Format</a:t>
            </a:r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1824038" y="4573588"/>
            <a:ext cx="6467475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dirty="0"/>
              <a:t>CLFFZZZZ  	C = Synch/</a:t>
            </a:r>
            <a:r>
              <a:rPr lang="en-US" sz="1800" dirty="0" err="1"/>
              <a:t>Asynch</a:t>
            </a:r>
            <a:r>
              <a:rPr lang="en-US" sz="1800" dirty="0"/>
              <a:t>   </a:t>
            </a:r>
          </a:p>
          <a:p>
            <a:pPr eaLnBrk="0" hangingPunct="0"/>
            <a:r>
              <a:rPr lang="en-US" sz="1800" dirty="0"/>
              <a:t>		L = Address length (16 or 48 bits)</a:t>
            </a:r>
          </a:p>
          <a:p>
            <a:pPr eaLnBrk="0" hangingPunct="0"/>
            <a:r>
              <a:rPr lang="en-US" sz="1800" dirty="0"/>
              <a:t>		FF = LLC/MAC control/reserved frame </a:t>
            </a:r>
            <a:r>
              <a:rPr lang="en-US" sz="1800" dirty="0" smtClean="0"/>
              <a:t>type</a:t>
            </a:r>
          </a:p>
          <a:p>
            <a:pPr eaLnBrk="0" hangingPunct="0"/>
            <a:r>
              <a:rPr lang="en-US" dirty="0"/>
              <a:t> </a:t>
            </a:r>
            <a:r>
              <a:rPr lang="en-US" dirty="0" smtClean="0"/>
              <a:t>                                  ZZZZ = Sub-type of control frame</a:t>
            </a:r>
            <a:endParaRPr lang="en-US" sz="1800" dirty="0"/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7777163" y="5943600"/>
            <a:ext cx="769937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/>
              <a:t>Figure 6.63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3352800" y="5867400"/>
            <a:ext cx="2816225" cy="24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000"/>
              <a:t>Leon-Garcia &amp; Widjaja:  </a:t>
            </a:r>
            <a:r>
              <a:rPr lang="en-US" sz="1000" i="1"/>
              <a:t>Communication Networks</a:t>
            </a:r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1447800" y="228600"/>
            <a:ext cx="5486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FDDI frame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363" y="739775"/>
            <a:ext cx="5868987" cy="549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9396" name="Rectangle 7"/>
          <p:cNvSpPr>
            <a:spLocks noChangeArrowheads="1"/>
          </p:cNvSpPr>
          <p:nvPr/>
        </p:nvSpPr>
        <p:spPr bwMode="auto">
          <a:xfrm>
            <a:off x="5237163" y="6350000"/>
            <a:ext cx="1809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endParaRPr lang="en-US" sz="1600" i="1"/>
          </a:p>
        </p:txBody>
      </p:sp>
      <p:sp>
        <p:nvSpPr>
          <p:cNvPr id="59397" name="Rectangle 8"/>
          <p:cNvSpPr>
            <a:spLocks noChangeArrowheads="1"/>
          </p:cNvSpPr>
          <p:nvPr/>
        </p:nvSpPr>
        <p:spPr bwMode="auto">
          <a:xfrm>
            <a:off x="3255963" y="41275"/>
            <a:ext cx="271145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rgbClr val="063DE8"/>
                </a:solidFill>
              </a:rPr>
              <a:t>Token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Networks: Token Ring and FDDI</a:t>
            </a:r>
          </a:p>
          <a:p>
            <a:r>
              <a:rPr lang="en-US"/>
              <a:t>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E435D-54ED-4FAB-8868-805CFE4AE039}" type="slidenum">
              <a:rPr lang="en-US"/>
              <a:pPr/>
              <a:t>40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924800" cy="95885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Differences between </a:t>
            </a:r>
            <a:r>
              <a:rPr lang="en-US" sz="4000" b="1" dirty="0">
                <a:solidFill>
                  <a:srgbClr val="006600"/>
                </a:solidFill>
              </a:rPr>
              <a:t>802.5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and </a:t>
            </a:r>
            <a:r>
              <a:rPr lang="en-US" sz="4000" b="1" dirty="0">
                <a:solidFill>
                  <a:srgbClr val="996600"/>
                </a:solidFill>
              </a:rPr>
              <a:t>FDDI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4495800" cy="4419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006600"/>
                </a:solidFill>
              </a:rPr>
              <a:t>Token  </a:t>
            </a:r>
            <a:r>
              <a:rPr lang="en-US" dirty="0" smtClean="0">
                <a:solidFill>
                  <a:srgbClr val="006600"/>
                </a:solidFill>
              </a:rPr>
              <a:t>Ring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6600"/>
                </a:solidFill>
              </a:rPr>
              <a:t>Shielded </a:t>
            </a:r>
            <a:r>
              <a:rPr lang="en-US" dirty="0">
                <a:solidFill>
                  <a:srgbClr val="006600"/>
                </a:solidFill>
              </a:rPr>
              <a:t>twisted pair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6600"/>
                </a:solidFill>
              </a:rPr>
              <a:t>4, 16 Mbps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6600"/>
                </a:solidFill>
              </a:rPr>
              <a:t>No reliability </a:t>
            </a:r>
            <a:r>
              <a:rPr lang="en-US" dirty="0" smtClean="0">
                <a:solidFill>
                  <a:srgbClr val="006600"/>
                </a:solidFill>
              </a:rPr>
              <a:t>specified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6600"/>
                </a:solidFill>
              </a:rPr>
              <a:t>Differential </a:t>
            </a:r>
            <a:r>
              <a:rPr lang="en-US" dirty="0">
                <a:solidFill>
                  <a:srgbClr val="006600"/>
                </a:solidFill>
              </a:rPr>
              <a:t>Manchester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6600"/>
                </a:solidFill>
              </a:rPr>
              <a:t>Centralized clock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6600"/>
                </a:solidFill>
              </a:rPr>
              <a:t>Priority and </a:t>
            </a:r>
            <a:r>
              <a:rPr lang="en-US" dirty="0" smtClean="0">
                <a:solidFill>
                  <a:srgbClr val="006600"/>
                </a:solidFill>
              </a:rPr>
              <a:t>Reservation</a:t>
            </a:r>
            <a:endParaRPr lang="en-US" dirty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6600"/>
                </a:solidFill>
              </a:rPr>
              <a:t>New token </a:t>
            </a:r>
            <a:r>
              <a:rPr lang="en-US" i="1" dirty="0">
                <a:solidFill>
                  <a:srgbClr val="006600"/>
                </a:solidFill>
              </a:rPr>
              <a:t>after receive</a:t>
            </a:r>
            <a:endParaRPr lang="en-US" dirty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447800"/>
            <a:ext cx="4876800" cy="472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>
                <a:solidFill>
                  <a:srgbClr val="996600"/>
                </a:solidFill>
              </a:rPr>
              <a:t>FDDI</a:t>
            </a:r>
          </a:p>
          <a:p>
            <a:r>
              <a:rPr lang="en-US" dirty="0">
                <a:solidFill>
                  <a:srgbClr val="996600"/>
                </a:solidFill>
              </a:rPr>
              <a:t>Optical Fiber</a:t>
            </a:r>
          </a:p>
          <a:p>
            <a:r>
              <a:rPr lang="en-US" dirty="0">
                <a:solidFill>
                  <a:srgbClr val="996600"/>
                </a:solidFill>
              </a:rPr>
              <a:t>100 Mbps</a:t>
            </a:r>
          </a:p>
          <a:p>
            <a:r>
              <a:rPr lang="en-US" dirty="0">
                <a:solidFill>
                  <a:srgbClr val="996600"/>
                </a:solidFill>
              </a:rPr>
              <a:t>Reliability specified (dual ring)</a:t>
            </a:r>
          </a:p>
          <a:p>
            <a:r>
              <a:rPr lang="en-US" dirty="0">
                <a:solidFill>
                  <a:srgbClr val="996600"/>
                </a:solidFill>
              </a:rPr>
              <a:t>4B/5B encoding</a:t>
            </a:r>
          </a:p>
          <a:p>
            <a:r>
              <a:rPr lang="en-US" dirty="0">
                <a:solidFill>
                  <a:srgbClr val="996600"/>
                </a:solidFill>
              </a:rPr>
              <a:t>Distributed clocking</a:t>
            </a:r>
          </a:p>
          <a:p>
            <a:r>
              <a:rPr lang="en-US" dirty="0">
                <a:solidFill>
                  <a:srgbClr val="996600"/>
                </a:solidFill>
              </a:rPr>
              <a:t>Timed Token Rotation Time</a:t>
            </a:r>
          </a:p>
          <a:p>
            <a:r>
              <a:rPr lang="en-US" dirty="0">
                <a:solidFill>
                  <a:srgbClr val="996600"/>
                </a:solidFill>
              </a:rPr>
              <a:t>New token </a:t>
            </a:r>
            <a:r>
              <a:rPr lang="en-US" i="1" dirty="0">
                <a:solidFill>
                  <a:srgbClr val="996600"/>
                </a:solidFill>
              </a:rPr>
              <a:t>after transmit</a:t>
            </a:r>
            <a:endParaRPr lang="en-US" dirty="0">
              <a:solidFill>
                <a:srgbClr val="99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8950" y="787400"/>
            <a:ext cx="5624513" cy="539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3255963" y="41275"/>
            <a:ext cx="271145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rgbClr val="063DE8"/>
                </a:solidFill>
              </a:rPr>
              <a:t>Token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Token </a:t>
            </a:r>
            <a:r>
              <a:rPr lang="en-US" sz="3200" dirty="0"/>
              <a:t>Bus (IEEE 802.4) </a:t>
            </a:r>
            <a:endParaRPr lang="en-US" sz="3200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Token Bus combines features of Ethernet  (a bus topology) and Token ring.</a:t>
            </a:r>
          </a:p>
          <a:p>
            <a:pPr eaLnBrk="1" hangingPunct="1"/>
            <a:r>
              <a:rPr lang="en-US" sz="2400" dirty="0" smtClean="0"/>
              <a:t>Token bus is a physical bus that operates as a logical ring using tokens.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Stations are logically organized into a  ring</a:t>
            </a:r>
            <a:r>
              <a:rPr lang="en-US" sz="2400" dirty="0" smtClean="0"/>
              <a:t>. A token is passed among the stations. If a station wants to send data, it must wait and capture the token.</a:t>
            </a:r>
          </a:p>
          <a:p>
            <a:pPr eaLnBrk="1" hangingPunct="1"/>
            <a:r>
              <a:rPr lang="en-US" sz="2400" dirty="0" smtClean="0"/>
              <a:t>Token Bus is </a:t>
            </a:r>
            <a:r>
              <a:rPr lang="en-US" sz="2400" dirty="0" smtClean="0">
                <a:solidFill>
                  <a:srgbClr val="FF0000"/>
                </a:solidFill>
              </a:rPr>
              <a:t>limited to factory automation and process control </a:t>
            </a:r>
            <a:r>
              <a:rPr lang="en-US" sz="2400" dirty="0" smtClean="0"/>
              <a:t>and has no commercial applications in data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4799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802.4 - Token Bus</a:t>
            </a:r>
          </a:p>
        </p:txBody>
      </p:sp>
      <p:graphicFrame>
        <p:nvGraphicFramePr>
          <p:cNvPr id="769024" name="Object 1024"/>
          <p:cNvGraphicFramePr>
            <a:graphicFrameLocks noChangeAspect="1"/>
          </p:cNvGraphicFramePr>
          <p:nvPr/>
        </p:nvGraphicFramePr>
        <p:xfrm>
          <a:off x="228600" y="1143000"/>
          <a:ext cx="8686800" cy="414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Photo Editor Photo" r:id="rId3" imgW="3076190" imgH="1467055" progId="">
                  <p:embed/>
                </p:oleObj>
              </mc:Choice>
              <mc:Fallback>
                <p:oleObj name="Photo Editor Photo" r:id="rId3" imgW="3076190" imgH="146705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686800" cy="414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533400" y="5334000"/>
            <a:ext cx="8016875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Physical line or tree, but logical ring.  Stations know “left” and “right” stations.  One token “passed” from station to station.  Only station with token can transmit.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Bus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57350"/>
            <a:ext cx="8534400" cy="4114800"/>
          </a:xfrm>
        </p:spPr>
        <p:txBody>
          <a:bodyPr/>
          <a:lstStyle/>
          <a:p>
            <a:r>
              <a:rPr lang="en-US"/>
              <a:t>Physical order of stations does not matter </a:t>
            </a:r>
          </a:p>
          <a:p>
            <a:pPr lvl="1"/>
            <a:r>
              <a:rPr lang="en-US"/>
              <a:t>line is broadcast medium</a:t>
            </a:r>
          </a:p>
          <a:p>
            <a:r>
              <a:rPr lang="en-US"/>
              <a:t>“Send” </a:t>
            </a:r>
            <a:r>
              <a:rPr lang="en-US" i="1"/>
              <a:t>token</a:t>
            </a:r>
            <a:r>
              <a:rPr lang="en-US"/>
              <a:t> by addressing neighbor</a:t>
            </a:r>
          </a:p>
          <a:p>
            <a:r>
              <a:rPr lang="en-US"/>
              <a:t>Provisions for adding, deleting stations</a:t>
            </a:r>
          </a:p>
          <a:p>
            <a:endParaRPr lang="en-US"/>
          </a:p>
          <a:p>
            <a:r>
              <a:rPr lang="en-US"/>
              <a:t>Physical layer is not at all compatible with 802.3</a:t>
            </a:r>
          </a:p>
          <a:p>
            <a:r>
              <a:rPr lang="en-US"/>
              <a:t>A </a:t>
            </a:r>
            <a:r>
              <a:rPr lang="en-US" i="1"/>
              <a:t>very</a:t>
            </a:r>
            <a:r>
              <a:rPr lang="en-US"/>
              <a:t> complicated standard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Bus Sub-Layer Protocol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Send for some time, then pass token</a:t>
            </a:r>
          </a:p>
          <a:p>
            <a:pPr>
              <a:lnSpc>
                <a:spcPct val="200000"/>
              </a:lnSpc>
            </a:pPr>
            <a:r>
              <a:rPr lang="en-US" dirty="0"/>
              <a:t>If no data, then pass token right away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Set </a:t>
            </a:r>
            <a:r>
              <a:rPr lang="en-US" dirty="0"/>
              <a:t>timer for how long to </a:t>
            </a:r>
            <a:r>
              <a:rPr lang="en-US" dirty="0" smtClean="0"/>
              <a:t>transmit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2246</Words>
  <Application>Microsoft Office PowerPoint</Application>
  <PresentationFormat>On-screen Show (4:3)</PresentationFormat>
  <Paragraphs>344</Paragraphs>
  <Slides>40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Office Theme</vt:lpstr>
      <vt:lpstr>Photo Editor Photo</vt:lpstr>
      <vt:lpstr>Slide</vt:lpstr>
      <vt:lpstr>Token Ring (IEEE 802.5)</vt:lpstr>
      <vt:lpstr>PowerPoint Presentation</vt:lpstr>
      <vt:lpstr>PowerPoint Presentation</vt:lpstr>
      <vt:lpstr>PowerPoint Presentation</vt:lpstr>
      <vt:lpstr>PowerPoint Presentation</vt:lpstr>
      <vt:lpstr>Token Bus (IEEE 802.4) </vt:lpstr>
      <vt:lpstr>802.4 - Token Bus</vt:lpstr>
      <vt:lpstr>Token Bus</vt:lpstr>
      <vt:lpstr>Token Bus Sub-Layer Protocol</vt:lpstr>
      <vt:lpstr>Token Bus Frame Format</vt:lpstr>
      <vt:lpstr>Token Bus Control Frame Summary</vt:lpstr>
      <vt:lpstr>Token Ring </vt:lpstr>
      <vt:lpstr>IEEE 802.5 - Token Ring</vt:lpstr>
      <vt:lpstr>Token Ring Operation</vt:lpstr>
      <vt:lpstr>PowerPoint Presentation</vt:lpstr>
      <vt:lpstr>Token Ring (IEEE 802.5)</vt:lpstr>
      <vt:lpstr>Token Ring (IEEE 802.5)</vt:lpstr>
      <vt:lpstr>Token Ring (IEEE 802.5)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Re-inserting (Releasing) Token</vt:lpstr>
      <vt:lpstr>IEEE 802.5 Token Ring</vt:lpstr>
      <vt:lpstr>Token Ring</vt:lpstr>
      <vt:lpstr>Token Maintenance Issues</vt:lpstr>
      <vt:lpstr>PowerPoint Presentation</vt:lpstr>
      <vt:lpstr>PowerPoint Presentation</vt:lpstr>
      <vt:lpstr>Fiber Distributed Data Interface (FDDI) </vt:lpstr>
      <vt:lpstr>Fiber Distributed Data Interface (FDDI)</vt:lpstr>
      <vt:lpstr>PowerPoint Presentation</vt:lpstr>
      <vt:lpstr>PowerPoint Presentation</vt:lpstr>
      <vt:lpstr>PowerPoint Presentation</vt:lpstr>
      <vt:lpstr>FDDI</vt:lpstr>
      <vt:lpstr>PowerPoint Presentation</vt:lpstr>
      <vt:lpstr>Differences between 802.5 and FDDI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802.4 - Token Bus</dc:title>
  <dc:creator>Vlsi</dc:creator>
  <cp:lastModifiedBy>Admin</cp:lastModifiedBy>
  <cp:revision>27</cp:revision>
  <dcterms:created xsi:type="dcterms:W3CDTF">2019-07-15T05:06:06Z</dcterms:created>
  <dcterms:modified xsi:type="dcterms:W3CDTF">2022-01-29T03:41:32Z</dcterms:modified>
</cp:coreProperties>
</file>