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37053-0D87-4309-9C84-C3E594A2ED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1C12F-7A71-4C47-AC75-02618A51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3F32A6-78B8-4652-9DF8-2644834C6684}" type="slidenum">
              <a:rPr lang="en-IN" altLang="en-US" smtClean="0"/>
              <a:pPr/>
              <a:t>3</a:t>
            </a:fld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19496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6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44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9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0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8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977D-F7CE-4EFC-80FA-27835E28E0E7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74C8-8E13-40DF-AC4F-CF416AFDE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/>
          <a:lstStyle/>
          <a:p>
            <a:pPr algn="just" eaLnBrk="1" hangingPunct="1"/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1800" b="1" i="1" dirty="0">
                <a:solidFill>
                  <a:srgbClr val="0000FF"/>
                </a:solidFill>
                <a:latin typeface="Gill Sans MT" panose="020B0502020104020203" pitchFamily="34" charset="0"/>
              </a:rPr>
              <a:t> </a:t>
            </a:r>
            <a:r>
              <a:rPr lang="en-IN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Behrouz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IN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“Data communication &amp; Networking”, </a:t>
            </a:r>
            <a:r>
              <a:rPr lang="en-IN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Mc-Graw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Hill, 5th Edition Reprint, 2014.</a:t>
            </a:r>
          </a:p>
          <a:p>
            <a:pPr algn="just" eaLnBrk="1" hangingPunct="1"/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Andrew S. </a:t>
            </a:r>
            <a:r>
              <a:rPr lang="en-IN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“Computer Networks”, Pearson Education India, 5th Edition, 2013. </a:t>
            </a:r>
          </a:p>
          <a:p>
            <a:pPr algn="just" eaLnBrk="1" hangingPunct="1"/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William Stallings, “Data &amp; Computer Communication”, Pearson Education India, 10th Edition, 2014.</a:t>
            </a:r>
          </a:p>
          <a:p>
            <a:pPr eaLnBrk="1" hangingPunct="1"/>
            <a:endParaRPr lang="en-I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4099" name="Title 3"/>
          <p:cNvSpPr txBox="1">
            <a:spLocks/>
          </p:cNvSpPr>
          <p:nvPr/>
        </p:nvSpPr>
        <p:spPr bwMode="auto">
          <a:xfrm>
            <a:off x="1524000" y="466726"/>
            <a:ext cx="91440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18ECC303J – Computer Communication Networks </a:t>
            </a:r>
          </a:p>
        </p:txBody>
      </p:sp>
      <p:sp>
        <p:nvSpPr>
          <p:cNvPr id="4100" name="Subtitle 4"/>
          <p:cNvSpPr txBox="1">
            <a:spLocks/>
          </p:cNvSpPr>
          <p:nvPr/>
        </p:nvSpPr>
        <p:spPr bwMode="auto">
          <a:xfrm>
            <a:off x="3276600" y="2382838"/>
            <a:ext cx="48768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Course Credit : 4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 Theory 	     : 9 Hours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1"/>
            <a:ext cx="1585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95600" y="166688"/>
            <a:ext cx="6096000" cy="747712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Continued…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8991600" cy="5594350"/>
          </a:xfrm>
        </p:spPr>
        <p:txBody>
          <a:bodyPr/>
          <a:lstStyle/>
          <a:p>
            <a:pPr algn="just" eaLnBrk="1" hangingPunct="1"/>
            <a:r>
              <a:rPr lang="en-IN" altLang="en-US" sz="2400" b="1" i="1">
                <a:latin typeface="Times New Roman" panose="02020603050405020304" pitchFamily="18" charset="0"/>
              </a:rPr>
              <a:t>Data rate</a:t>
            </a:r>
            <a:endParaRPr lang="en-IN" altLang="en-US" sz="2400" b="1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 It defines the transmission rate (number of bits sent per second). </a:t>
            </a:r>
          </a:p>
          <a:p>
            <a:pPr algn="just" eaLnBrk="1" hangingPunct="1"/>
            <a:r>
              <a:rPr lang="en-IN" altLang="en-US" sz="2400" b="1" i="1">
                <a:latin typeface="Times New Roman" panose="02020603050405020304" pitchFamily="18" charset="0"/>
              </a:rPr>
              <a:t>Synchronization of bits</a:t>
            </a:r>
            <a:r>
              <a:rPr lang="en-IN" altLang="en-US" sz="2400" b="1"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The sender and receiver must be synchronized at the bit level. </a:t>
            </a:r>
          </a:p>
          <a:p>
            <a:pPr algn="just" eaLnBrk="1" hangingPunct="1"/>
            <a:r>
              <a:rPr lang="en-IN" altLang="en-US" sz="2400" b="1" i="1">
                <a:latin typeface="Times New Roman" panose="02020603050405020304" pitchFamily="18" charset="0"/>
              </a:rPr>
              <a:t>Line configuration</a:t>
            </a:r>
            <a:endParaRPr lang="en-IN" altLang="en-US" sz="2400" b="1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The physical layer is concerned with the connection of devices to the media (point-to-point or multipoint configuration). </a:t>
            </a:r>
          </a:p>
          <a:p>
            <a:pPr algn="just" eaLnBrk="1" hangingPunct="1"/>
            <a:r>
              <a:rPr lang="en-IN" altLang="en-US" sz="2400" b="1" i="1">
                <a:latin typeface="Times New Roman" panose="02020603050405020304" pitchFamily="18" charset="0"/>
              </a:rPr>
              <a:t>Physical topology</a:t>
            </a:r>
            <a:endParaRPr lang="en-IN" altLang="en-US" sz="2400" b="1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 It defines how devices are connected (mesh, star, ring, bus or hybrid) to make a network. </a:t>
            </a:r>
          </a:p>
          <a:p>
            <a:pPr algn="just" eaLnBrk="1" hangingPunct="1"/>
            <a:r>
              <a:rPr lang="en-IN" altLang="en-US" sz="2400" b="1" i="1">
                <a:latin typeface="Times New Roman" panose="02020603050405020304" pitchFamily="18" charset="0"/>
              </a:rPr>
              <a:t>Transmission mode</a:t>
            </a:r>
            <a:endParaRPr lang="en-IN" altLang="en-US" sz="2400" b="1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</a:rPr>
              <a:t>The physical layer also defines the direction of transmission between two devices: simplex, half-duplex, or full-duplex </a:t>
            </a:r>
          </a:p>
          <a:p>
            <a:pPr eaLnBrk="1" hangingPunct="1"/>
            <a:endParaRPr lang="en-I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8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038601" y="76200"/>
            <a:ext cx="3617913" cy="641350"/>
          </a:xfrm>
        </p:spPr>
        <p:txBody>
          <a:bodyPr/>
          <a:lstStyle/>
          <a:p>
            <a:pPr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</p:txBody>
      </p:sp>
      <p:pic>
        <p:nvPicPr>
          <p:cNvPr id="15363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752600"/>
            <a:ext cx="3048000" cy="2438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717550"/>
            <a:ext cx="5715000" cy="591185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</a:rPr>
              <a:t>The data link layer transforms a raw transmission facility to a reliable link.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</a:rPr>
              <a:t>It is responsible for node to node delivery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</a:rPr>
              <a:t>It makes the data appear error-free to the upper layer (network layer). </a:t>
            </a:r>
          </a:p>
          <a:p>
            <a:pPr algn="just" eaLnBrk="1" hangingPunct="1">
              <a:defRPr/>
            </a:pPr>
            <a:r>
              <a:rPr lang="en-IN" sz="2400" dirty="0">
                <a:latin typeface="Times New Roman" panose="02020603050405020304" pitchFamily="18" charset="0"/>
              </a:rPr>
              <a:t>Other responsibilities include: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Times New Roman" panose="02020603050405020304" pitchFamily="18" charset="0"/>
              </a:rPr>
              <a:t> Framing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</a:rPr>
              <a:t>The data link layer divides the stream of bits received from the network layer into manageable data units called frames.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latin typeface="Times New Roman" panose="02020603050405020304" pitchFamily="18" charset="0"/>
              </a:rPr>
              <a:t>Physical addressing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</a:rPr>
              <a:t>If frames are to be distributed to different systems on the network </a:t>
            </a:r>
          </a:p>
          <a:p>
            <a:pPr eaLnBrk="1" hangingPunct="1">
              <a:defRPr/>
            </a:pPr>
            <a:endParaRPr lang="en-IN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9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2895600" cy="641350"/>
          </a:xfrm>
        </p:spPr>
        <p:txBody>
          <a:bodyPr/>
          <a:lstStyle/>
          <a:p>
            <a:pPr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pic>
        <p:nvPicPr>
          <p:cNvPr id="1638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4724401"/>
            <a:ext cx="6034088" cy="1947863"/>
          </a:xfrm>
        </p:spPr>
      </p:pic>
      <p:sp>
        <p:nvSpPr>
          <p:cNvPr id="1946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884238"/>
            <a:ext cx="8991600" cy="3790950"/>
          </a:xfrm>
        </p:spPr>
        <p:txBody>
          <a:bodyPr/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</a:rPr>
              <a:t>If destination is outside the sender's network, the receiver address is the address of the device that connects the network to the next one. </a:t>
            </a:r>
            <a:endParaRPr lang="en-IN" altLang="en-US" sz="20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I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receiving rate is less than the transmission rate, the data link layer imposes a flow control mechanism to avoid overwhelming the receiver. </a:t>
            </a:r>
            <a:endParaRPr lang="en-I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I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link layer adds reliability to the physical layer by adding a trailer to detect and retransmit damaged/lost frames and to recognize duplicate frames.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IN" alt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</a:t>
            </a:r>
            <a:endParaRPr lang="en-I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two or more devices are connected to the same link, a data link layer protocol determines which device has control over the link at any given time. </a:t>
            </a:r>
          </a:p>
          <a:p>
            <a:pPr eaLnBrk="1" hangingPunct="1">
              <a:defRPr/>
            </a:pPr>
            <a:endParaRPr lang="en-IN" altLang="en-US" dirty="0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114800" y="230188"/>
            <a:ext cx="3352800" cy="5651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IN" altLang="en-US" sz="36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pic>
        <p:nvPicPr>
          <p:cNvPr id="17411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1" y="1854200"/>
            <a:ext cx="2841625" cy="3149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735014"/>
            <a:ext cx="6172200" cy="650398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network layer is responsible for the source-to-destination delivery of a packet.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two systems are attached to different networks with connecting devices between the networks, there is often a need for the network layer to accomplish source-to-destination delivery. </a:t>
            </a:r>
          </a:p>
          <a:p>
            <a:pPr algn="just" eaLnBrk="1" hangingPunct="1">
              <a:defRPr/>
            </a:pPr>
            <a:r>
              <a:rPr lang="en-IN" sz="2000" dirty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IN" sz="2000" b="1" i="1" dirty="0">
                <a:latin typeface="Times New Roman" panose="02020603050405020304" pitchFamily="18" charset="0"/>
              </a:rPr>
              <a:t>Logical addressing </a:t>
            </a:r>
            <a:endParaRPr lang="en-IN" sz="2000" b="1" dirty="0"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physical addressing given by the data link layer handles the addressing problem locally.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If a packet passes the network boundary, then logical addressing system is required to help distinguish the source and destination systems.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IN" sz="2000" dirty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IN" sz="2000" b="1" i="1" dirty="0">
                <a:latin typeface="Times New Roman" panose="02020603050405020304" pitchFamily="18" charset="0"/>
              </a:rPr>
              <a:t>Routing </a:t>
            </a:r>
            <a:endParaRPr lang="en-IN" sz="2000" b="1" dirty="0"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independent networks or links are connected to create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internetworks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(network of networks) or a large network, the connecting devices (called routers or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switches)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route or switch the packets to destination. </a:t>
            </a:r>
          </a:p>
          <a:p>
            <a:pPr eaLnBrk="1" hangingPunct="1">
              <a:defRPr/>
            </a:pPr>
            <a:endParaRPr lang="en-IN" dirty="0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43338" y="152400"/>
            <a:ext cx="3505200" cy="4889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</p:txBody>
      </p:sp>
      <p:pic>
        <p:nvPicPr>
          <p:cNvPr id="18435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72400" y="1905000"/>
            <a:ext cx="2895600" cy="32575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838200"/>
            <a:ext cx="6172200" cy="601980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 is responsible for source to destination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-to-process)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of the entire message.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application program running on a host.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treats each one independently, as though each piece belonged to a separate message, whether or not it does.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layer, on the other hand,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whole message arrives intact and in order, overseeing both error control and flow control at the source-to-destination level. </a:t>
            </a:r>
          </a:p>
          <a:p>
            <a:pPr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responsibilities of the transport layer include: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I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Service-point addressing </a:t>
            </a:r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source-to-destination delivery means delivery not only from one computer to the next but also from a specific process on one computer to a specific process on the other. </a:t>
            </a:r>
          </a:p>
          <a:p>
            <a:pPr eaLnBrk="1" hangingPunct="1">
              <a:defRPr/>
            </a:pPr>
            <a:endParaRPr lang="en-IN" dirty="0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136526"/>
            <a:ext cx="8229600" cy="473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85800"/>
            <a:ext cx="9067800" cy="6172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and reassembly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message is divided into transmittable segments, with each segment containing a sequence number. 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numbers enable the transport layer to reassemble the message correctly upon arriving at the destination and to identify and replace packets that were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in transmission.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control 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connectionless transport layer treats each segment as an independent packet and delivers it to the transport layer at the destination machine. </a:t>
            </a: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oriented transport layer makes a connection with the transport layer at the destination machine first before delivering the packets. After all the data are transferred, the connection is terminated.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flow control at this layer is performed end to end.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4813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error control at this layer is performed process-to-process. </a:t>
            </a:r>
          </a:p>
          <a:p>
            <a:pPr marL="404813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sending transport layer makes sure that the entire message arrives at the receiving transport layer without error (damage, loss, or duplication). </a:t>
            </a:r>
          </a:p>
          <a:p>
            <a:pPr marL="0" indent="0">
              <a:buNone/>
              <a:defRPr/>
            </a:pPr>
            <a:endParaRPr lang="en-IN" dirty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7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5638800" cy="533400"/>
          </a:xfrm>
        </p:spPr>
        <p:txBody>
          <a:bodyPr/>
          <a:lstStyle/>
          <a:p>
            <a:pPr algn="ctr"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</a:p>
        </p:txBody>
      </p:sp>
      <p:pic>
        <p:nvPicPr>
          <p:cNvPr id="20483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0" y="2286000"/>
            <a:ext cx="2819400" cy="2819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457200"/>
            <a:ext cx="6096000" cy="6400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session layer is the network dialog controller.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establishes, maintains, and synchronizes the interaction among communicating systems. </a:t>
            </a:r>
          </a:p>
          <a:p>
            <a:pPr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responsibilities of the session layer include the following: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control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two systems to enter into a dialog and communication between two processes to take place in either half-duplex / full-duplex mode.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session layer allows a process to add checkpoints, or synchronization points, to a stream of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system is sending a file of 2000 pages, it is advisable to insert checkpoints after every 100 pages to ensure that each 100-page unit is received and acknowledged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crash happens during the transmission of page 523, the pages 501 to 523 will be resent.</a:t>
            </a:r>
            <a:endParaRPr lang="en-IN" dirty="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8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104775"/>
            <a:ext cx="57150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</p:txBody>
      </p:sp>
      <p:pic>
        <p:nvPicPr>
          <p:cNvPr id="2150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77200" y="1600200"/>
            <a:ext cx="2590800" cy="3276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457201"/>
            <a:ext cx="6553200" cy="629602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presentation layer is concerned with the syntax and semantics of the information exchanged between two systems.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Syntax means- the format and the coding scheme used for the information exchange between peer layers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Semantics – the interpretation of control information for synchronization, coordination and error handling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main functions of this layer is translation, encryption/decryption and compression/decompression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 responsibilities of the presentation layer include: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IN" sz="2000" b="1" i="1" dirty="0">
                <a:latin typeface="Times New Roman" panose="02020603050405020304" pitchFamily="18" charset="0"/>
              </a:rPr>
              <a:t>Translation </a:t>
            </a:r>
            <a:endParaRPr lang="en-IN" sz="2000" b="1" dirty="0">
              <a:latin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Different computers use different encoding systems, the presentation layer is responsible for interoperability between these different encoding methods.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presentation layer at the sender changes the information from its sender-dependent format into a common format.  The presentation layer at the receiving machine changes the common format into its receiver-dependent format. </a:t>
            </a:r>
          </a:p>
          <a:p>
            <a:pPr eaLnBrk="1" hangingPunct="1">
              <a:defRPr/>
            </a:pPr>
            <a:endParaRPr lang="en-IN" dirty="0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5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810000" y="76201"/>
            <a:ext cx="4572000" cy="544513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IN" altLang="en-US" sz="3200" b="1">
              <a:solidFill>
                <a:srgbClr val="0000FF"/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IN" altLang="en-US" sz="2000" b="1" i="1" dirty="0">
                <a:latin typeface="Times New Roman" panose="02020603050405020304" pitchFamily="18" charset="0"/>
              </a:rPr>
              <a:t>Encryption </a:t>
            </a:r>
            <a:endParaRPr lang="en-IN" altLang="en-US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carry sensitive information, a system must ensure privacy.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sender transforms the information into another form (encryption) before sending.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receiver transforms the encrypted message back to its original form (decryption). </a:t>
            </a:r>
          </a:p>
          <a:p>
            <a:pPr marL="0" indent="0" algn="just">
              <a:buNone/>
              <a:defRPr/>
            </a:pPr>
            <a:r>
              <a:rPr lang="en-IN" altLang="en-US" sz="2000" b="1" i="1" dirty="0">
                <a:latin typeface="Times New Roman" panose="02020603050405020304" pitchFamily="18" charset="0"/>
              </a:rPr>
              <a:t>Compression </a:t>
            </a:r>
            <a:endParaRPr lang="en-IN" altLang="en-US" sz="2000" b="1" dirty="0">
              <a:latin typeface="Times New Roman" panose="02020603050405020304" pitchFamily="18" charset="0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compression reduces the number of bits contained in the information.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It is particularly important in multimedia transmission. </a:t>
            </a:r>
          </a:p>
          <a:p>
            <a:pPr eaLnBrk="1" hangingPunct="1">
              <a:defRPr/>
            </a:pPr>
            <a:endParaRPr lang="en-IN" alt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0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667000" y="76200"/>
            <a:ext cx="5638800" cy="469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</p:txBody>
      </p:sp>
      <p:pic>
        <p:nvPicPr>
          <p:cNvPr id="23555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9600" y="1524000"/>
            <a:ext cx="2362200" cy="2743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990601"/>
            <a:ext cx="6705600" cy="513556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layer enables the user, whether human or software, to access the network.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user interfaces and support for services such as electronic mail, remote file access and transfer, shared database management, and other types of distributed information services. </a:t>
            </a:r>
          </a:p>
          <a:p>
            <a:pPr algn="just" eaLnBrk="1" hangingPunct="1"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services provided by the application layer include: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virtual terminal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virtual terminal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version of a physical terminal, and it allows a user to log on to a remote host.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so, the application creates a software emulation of a terminal at the remote host.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user's computer talks to the software terminal which in turn, talks to the host, and vice versa. 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67056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Unit-2 : OSI Lower Layers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8686800" cy="5137150"/>
          </a:xfrm>
        </p:spPr>
        <p:txBody>
          <a:bodyPr/>
          <a:lstStyle/>
          <a:p>
            <a:pPr marL="501650" indent="-457200" algn="just">
              <a:buSzPct val="89000"/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OSI Network models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Layered Architecture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- Introduction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 Layer Addressing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Error detection and Correction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Link control – LLC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Link control – MAC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Flow and Error Control Protocol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ARQ Schemes</a:t>
            </a:r>
          </a:p>
          <a:p>
            <a:pPr marL="501650" indent="-457200" algn="just"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HDLC protocol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1"/>
            <a:ext cx="1585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9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0" y="228601"/>
            <a:ext cx="45720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communication is complex, we may need to divide the task between different layers, in which case we need____.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network layer is responsible for the _____ delivery of a packet. 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version of a physical terminal, and it allows a user to log on to a remote host.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___ is an application program running on a host.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IN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800600" y="274638"/>
            <a:ext cx="2743200" cy="715962"/>
          </a:xfrm>
        </p:spPr>
        <p:txBody>
          <a:bodyPr/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Protocol Layering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Source to destination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Network virtual Terminal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1" y="23814"/>
            <a:ext cx="14335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5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038600" y="17463"/>
            <a:ext cx="3505200" cy="6858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914400"/>
            <a:ext cx="9144000" cy="2819400"/>
          </a:xfrm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en-US" sz="2000" dirty="0"/>
              <a:t>The data-link layer is located between the physical and the network layers. </a:t>
            </a:r>
          </a:p>
          <a:p>
            <a:pPr algn="just" eaLnBrk="1" hangingPunct="1">
              <a:defRPr/>
            </a:pPr>
            <a:r>
              <a:rPr lang="en-US" sz="2000" dirty="0"/>
              <a:t>The data-link layer provides services to the network layer; it receives services from the physical layer</a:t>
            </a:r>
          </a:p>
          <a:p>
            <a:pPr algn="just" eaLnBrk="1" hangingPunct="1">
              <a:defRPr/>
            </a:pPr>
            <a:r>
              <a:rPr lang="en-US" sz="2000" dirty="0"/>
              <a:t>Communication at the data-link layer is node-to-node. </a:t>
            </a:r>
          </a:p>
          <a:p>
            <a:pPr algn="just" eaLnBrk="1" hangingPunct="1">
              <a:defRPr/>
            </a:pPr>
            <a:r>
              <a:rPr lang="en-US" sz="2000" dirty="0"/>
              <a:t>A data unit from one point in the Internet needs to pass through many networks (LANs and WANs) to reach another point. </a:t>
            </a:r>
          </a:p>
          <a:p>
            <a:pPr algn="just" eaLnBrk="1" hangingPunct="1">
              <a:defRPr/>
            </a:pPr>
            <a:r>
              <a:rPr lang="en-US" sz="2000" dirty="0"/>
              <a:t>These LAN and WAN are connected by routers. 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r>
              <a:rPr lang="en-US" sz="2000" b="1" dirty="0">
                <a:solidFill>
                  <a:srgbClr val="FF0000"/>
                </a:solidFill>
              </a:rPr>
              <a:t>Two end hosts and the routers as nodes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the networks in between as links</a:t>
            </a:r>
          </a:p>
          <a:p>
            <a:pPr algn="just" eaLnBrk="1" hangingPunct="1"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3810000"/>
            <a:ext cx="7575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8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276600" y="-228600"/>
            <a:ext cx="54864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63D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of Data-link layer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2209800"/>
            <a:ext cx="9144000" cy="5486400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When a packet is travelling in the Internet, the data-link layer of a node (host or router) is responsible for delivering a datagram to the next node in the path. </a:t>
            </a:r>
          </a:p>
          <a:p>
            <a:pPr algn="just" eaLnBrk="1" hangingPunct="1"/>
            <a:r>
              <a:rPr lang="en-US" altLang="en-US" sz="2400"/>
              <a:t>Data-link layer of the sending node needs to </a:t>
            </a:r>
            <a:r>
              <a:rPr lang="en-US" altLang="en-US" sz="2400">
                <a:solidFill>
                  <a:srgbClr val="FF0000"/>
                </a:solidFill>
              </a:rPr>
              <a:t>encapsulate the datagram </a:t>
            </a:r>
            <a:r>
              <a:rPr lang="en-US" altLang="en-US" sz="2400"/>
              <a:t>received from the network </a:t>
            </a:r>
            <a:r>
              <a:rPr lang="en-US" altLang="en-US" sz="2400">
                <a:solidFill>
                  <a:srgbClr val="FF0000"/>
                </a:solidFill>
              </a:rPr>
              <a:t>in a frame. </a:t>
            </a:r>
            <a:r>
              <a:rPr lang="en-US" altLang="en-US" sz="2400"/>
              <a:t>Data-link layer of the receiving node needs to decapsulate the datagram from the frame. </a:t>
            </a:r>
          </a:p>
          <a:p>
            <a:pPr algn="just" eaLnBrk="1" hangingPunct="1"/>
            <a:r>
              <a:rPr lang="en-US" altLang="en-US" sz="2400"/>
              <a:t>Encapsulation and Decapsulation is needed at each intermediate node.</a:t>
            </a:r>
          </a:p>
          <a:p>
            <a:pPr algn="just" eaLnBrk="1" hangingPunct="1"/>
            <a:r>
              <a:rPr lang="en-US" altLang="en-US" sz="2400"/>
              <a:t>Reason: Each link may be using a different protocol with a different frame format. Even if one link and the next are using the same protocol, encapsulation and decapsulation are needed because the link-layer addresses are normally different.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3733801" y="304800"/>
            <a:ext cx="45259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Link layer addressing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1828800"/>
            <a:ext cx="8534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service provided by the data-link layer is framing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5029200" cy="609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Layer Addressing</a:t>
            </a:r>
          </a:p>
        </p:txBody>
      </p:sp>
      <p:sp>
        <p:nvSpPr>
          <p:cNvPr id="28675" name="Text Placeholder 4"/>
          <p:cNvSpPr>
            <a:spLocks noGrp="1"/>
          </p:cNvSpPr>
          <p:nvPr>
            <p:ph type="body" sz="half" idx="1"/>
          </p:nvPr>
        </p:nvSpPr>
        <p:spPr>
          <a:xfrm>
            <a:off x="1524000" y="838200"/>
            <a:ext cx="9144000" cy="2286000"/>
          </a:xfrm>
        </p:spPr>
        <p:txBody>
          <a:bodyPr>
            <a:normAutofit fontScale="62500" lnSpcReduction="20000"/>
          </a:bodyPr>
          <a:lstStyle/>
          <a:p>
            <a:pPr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a connectionless internetwork such as the Internet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cannot make a datagram reach its destination using only IP addresses. 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that each datagram in the Internet, from the same source host to the same destination host, may take a different path. 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and destination IP addresses define the two ends but cannot define which links the datagram should pass through. 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remember that the IP addresses in a datagram should not be changed. If the destination IP address in a datagram changes, the packet never reaches its destination; if the source IP address in a datagram changes, the destination host or a router can never communicate with the source if a response needs to be sent back or an error needs to be reported back to the source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need another addressing mechanism in a connectionless internetwork: the link-layer addresses of the two nodes. 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link-layer address is sometimes called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link address, sometimes a physical address, and sometimes a MAC address. 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Since a link is controlled at the data-link layer, the addresses need to belong to the data-link layer. 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88026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7"/>
          <p:cNvSpPr>
            <a:spLocks noChangeArrowheads="1"/>
          </p:cNvSpPr>
          <p:nvPr/>
        </p:nvSpPr>
        <p:spPr bwMode="auto">
          <a:xfrm>
            <a:off x="1524000" y="106364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When a datagram passes from the network layer to the data-link layer, the datagram will be encapsulated in a frame and two data-link addresses are added to the frame header. These two addresses are changed every time the frame moves from one link to another.</a:t>
            </a:r>
          </a:p>
        </p:txBody>
      </p:sp>
    </p:spTree>
    <p:extLst>
      <p:ext uri="{BB962C8B-B14F-4D97-AF65-F5344CB8AC3E}">
        <p14:creationId xmlns:p14="http://schemas.microsoft.com/office/powerpoint/2010/main" val="38063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1524000" y="41275"/>
            <a:ext cx="9144000" cy="6464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Consider  the figure shown in  previous slide:</a:t>
            </a:r>
          </a:p>
          <a:p>
            <a:pPr algn="just" eaLnBrk="1" hangingPunct="1">
              <a:defRPr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We have three links and two routers.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Two hosts: </a:t>
            </a:r>
            <a:r>
              <a:rPr lang="en-US" sz="2200" b="1" dirty="0"/>
              <a:t>Alice as source and Bob as destination</a:t>
            </a:r>
            <a:r>
              <a:rPr lang="en-US" sz="22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For each host, we have shown two addresses, the IP addresses (N) and the link-layer addresses (L).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A router has as many pairs of addresses as the number of links the router is connected to.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In the figure in the previous slide, it is shown three frames, one in each link.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Each frame carries the same datagram with the same source and destination addresses (N1 and N8), but the link-layer addresses of the frame change from link to link. </a:t>
            </a:r>
          </a:p>
          <a:p>
            <a:pPr marL="342900" algn="just"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</a:rPr>
              <a:t>In link 1, the link-layer addresses are L1 and L2. </a:t>
            </a:r>
          </a:p>
          <a:p>
            <a:pPr marL="342900" algn="just"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</a:rPr>
              <a:t>In link 2, they are L4 and L5.</a:t>
            </a:r>
          </a:p>
          <a:p>
            <a:pPr marL="342900" algn="just"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FF0000"/>
                </a:solidFill>
              </a:rPr>
              <a:t>In link 3, they are L7 and L8. </a:t>
            </a:r>
          </a:p>
          <a:p>
            <a:pPr algn="just" eaLnBrk="1" hangingPunct="1">
              <a:defRPr/>
            </a:pPr>
            <a:r>
              <a:rPr lang="en-US" sz="2200" dirty="0"/>
              <a:t>Note that the IP addresses and the link-layer addresses are not in the same order. </a:t>
            </a:r>
          </a:p>
          <a:p>
            <a:pPr algn="just" eaLnBrk="1" hangingPunct="1">
              <a:defRPr/>
            </a:pPr>
            <a:r>
              <a:rPr lang="en-US" sz="2200" dirty="0"/>
              <a:t>For IP addresses, the source address comes before the destination address; </a:t>
            </a:r>
          </a:p>
          <a:p>
            <a:pPr algn="just" eaLnBrk="1" hangingPunct="1">
              <a:defRPr/>
            </a:pPr>
            <a:r>
              <a:rPr lang="en-US" sz="2200" dirty="0"/>
              <a:t>For link-layer addresses, the destination address comes before the source</a:t>
            </a:r>
          </a:p>
        </p:txBody>
      </p:sp>
    </p:spTree>
    <p:extLst>
      <p:ext uri="{BB962C8B-B14F-4D97-AF65-F5344CB8AC3E}">
        <p14:creationId xmlns:p14="http://schemas.microsoft.com/office/powerpoint/2010/main" val="13473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495800" y="34926"/>
            <a:ext cx="3581400" cy="650875"/>
          </a:xfrm>
        </p:spPr>
        <p:txBody>
          <a:bodyPr/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 –Week 4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1524000" y="2132014"/>
            <a:ext cx="3505200" cy="160178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7</a:t>
            </a:r>
          </a:p>
          <a:p>
            <a:pPr marL="508000" indent="-4635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models</a:t>
            </a:r>
          </a:p>
          <a:p>
            <a:pPr marL="508000" indent="-4635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layer Architecture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5029200" y="2132014"/>
            <a:ext cx="3733800" cy="19827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>
            <a:lvl1pPr marL="0" indent="0" algn="r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192024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" algn="ctr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8</a:t>
            </a:r>
          </a:p>
          <a:p>
            <a:pPr marL="502920" indent="-457200" algn="l"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</a:p>
          <a:p>
            <a:pPr marL="502920" indent="-457200" algn="l"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Layer Addressing</a:t>
            </a:r>
          </a:p>
          <a:p>
            <a:pPr algn="l">
              <a:defRPr/>
            </a:pPr>
            <a:endParaRPr lang="en-US" sz="2000" kern="0" dirty="0"/>
          </a:p>
        </p:txBody>
      </p:sp>
      <p:sp>
        <p:nvSpPr>
          <p:cNvPr id="6149" name="Subtitle 4"/>
          <p:cNvSpPr txBox="1">
            <a:spLocks/>
          </p:cNvSpPr>
          <p:nvPr/>
        </p:nvSpPr>
        <p:spPr bwMode="auto">
          <a:xfrm>
            <a:off x="8382000" y="2209800"/>
            <a:ext cx="2508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2150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87425" indent="-29368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81113" indent="-2921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98613" indent="-3159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chemeClr val="tx2"/>
              </a:buClr>
              <a:buSzPct val="120000"/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9</a:t>
            </a:r>
          </a:p>
          <a:p>
            <a:pPr algn="ctr" eaLnBrk="1" hangingPunct="1">
              <a:buClr>
                <a:schemeClr val="tx2"/>
              </a:buClr>
              <a:buSzPct val="12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1" y="1"/>
            <a:ext cx="15859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6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81400" y="1"/>
            <a:ext cx="5257800" cy="574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0" y="685801"/>
            <a:ext cx="9144000" cy="9763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 models have been devised to define computer network operations</a:t>
            </a:r>
          </a:p>
          <a:p>
            <a:pPr lvl="1" algn="just" eaLnBrk="1" hangingPunct="1"/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</a:p>
          <a:p>
            <a:pPr lvl="1" algn="just" eaLnBrk="1" hangingPunct="1"/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TCP/IP model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63713"/>
            <a:ext cx="388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510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819400" y="14288"/>
            <a:ext cx="6324600" cy="779462"/>
          </a:xfrm>
        </p:spPr>
        <p:txBody>
          <a:bodyPr/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Layered Architecture</a:t>
            </a:r>
          </a:p>
        </p:txBody>
      </p:sp>
      <p:pic>
        <p:nvPicPr>
          <p:cNvPr id="9219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7338" y="1012825"/>
            <a:ext cx="8991600" cy="5562600"/>
          </a:xfrm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315200" cy="685800"/>
          </a:xfrm>
        </p:spPr>
        <p:txBody>
          <a:bodyPr/>
          <a:lstStyle/>
          <a:p>
            <a:pPr eaLnBrk="1" hangingPunct="1"/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communication &amp; Interfaces </a:t>
            </a: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0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1"/>
            <a:ext cx="8991600" cy="5745163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processes on each machine that communicate at a given layer are called peer-to-peer processes. </a:t>
            </a:r>
          </a:p>
          <a:p>
            <a:pPr marL="0" indent="0" algn="just">
              <a:buNone/>
              <a:defRPr/>
            </a:pPr>
            <a:r>
              <a:rPr lang="en-IN" sz="2000" b="1" i="1" dirty="0">
                <a:latin typeface="Times New Roman" panose="02020603050405020304" pitchFamily="18" charset="0"/>
              </a:rPr>
              <a:t>Organization of Layers </a:t>
            </a:r>
            <a:endParaRPr lang="en-IN" sz="2000" b="1" dirty="0">
              <a:latin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seven layers can be thought of as belonging to </a:t>
            </a:r>
            <a:r>
              <a:rPr lang="en-US" sz="2000" b="1" dirty="0">
                <a:latin typeface="Times New Roman" panose="02020603050405020304" pitchFamily="18" charset="0"/>
              </a:rPr>
              <a:t>three subgroups.</a:t>
            </a:r>
          </a:p>
          <a:p>
            <a:pPr marL="0" indent="0" algn="just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Layers 1, 2, and 3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(Physical, Data link, and Network) are </a:t>
            </a:r>
            <a:r>
              <a:rPr lang="en-US" sz="2000" b="1" i="1" dirty="0">
                <a:latin typeface="Times New Roman" panose="02020603050405020304" pitchFamily="18" charset="0"/>
              </a:rPr>
              <a:t>Network support layers </a:t>
            </a:r>
          </a:p>
          <a:p>
            <a:pPr marL="457200" lvl="1" indent="0" algn="just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It deals with the physical aspects of moving data from one device to another.</a:t>
            </a:r>
          </a:p>
          <a:p>
            <a:pPr marL="0" lvl="1" indent="0" algn="just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Layers 5, 6, and 7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Session, Presentation, and Application) are 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User support layers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that allows interoperability among unrelated software systems. </a:t>
            </a:r>
          </a:p>
          <a:p>
            <a:pPr marL="0" lvl="1" indent="0" algn="just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Layer 4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</a:rPr>
              <a:t>Transport layer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links the two subgroups and ensures that what the lower layers have transmitted is in a form that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upper layers can use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lvl="1" indent="0" algn="just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are  a sender, the layer operates from Layer 7 to Layer 1, if you are a receiver, the layer operated from Layer 1 to Layer 7.</a:t>
            </a:r>
          </a:p>
          <a:p>
            <a:pPr marL="0" lvl="1" indent="0" algn="just"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At each layer, a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header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possibly a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trailer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is </a:t>
            </a:r>
            <a:r>
              <a:rPr lang="en-US" altLang="en-US" sz="20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added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to the data unit. </a:t>
            </a:r>
            <a:r>
              <a:rPr lang="en-I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This is called </a:t>
            </a:r>
            <a:r>
              <a:rPr lang="en-IN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encapsulation</a:t>
            </a:r>
            <a:r>
              <a:rPr lang="en-IN" altLang="en-US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lvl="1" indent="0" algn="just"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When the data unit passes through the physical layer, it is changed into an electromagnetic signal and transmitted across a physical link. </a:t>
            </a:r>
          </a:p>
          <a:p>
            <a:pPr marL="0" lvl="1" indent="0" algn="just">
              <a:buNone/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905000" y="76200"/>
            <a:ext cx="731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communication &amp; Interfaces 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2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0" y="-31750"/>
            <a:ext cx="2971800" cy="825500"/>
          </a:xfrm>
        </p:spPr>
        <p:txBody>
          <a:bodyPr/>
          <a:lstStyle/>
          <a:p>
            <a:pPr eaLnBrk="1" hangingPunct="1"/>
            <a:r>
              <a:rPr lang="en-IN" altLang="en-US" sz="3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</a:p>
        </p:txBody>
      </p:sp>
      <p:pic>
        <p:nvPicPr>
          <p:cNvPr id="12291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8150" y="1676401"/>
            <a:ext cx="3733800" cy="3013075"/>
          </a:xfrm>
        </p:spPr>
      </p:pic>
      <p:sp>
        <p:nvSpPr>
          <p:cNvPr id="12292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1066800"/>
            <a:ext cx="5264150" cy="5715000"/>
          </a:xfrm>
        </p:spPr>
        <p:txBody>
          <a:bodyPr/>
          <a:lstStyle/>
          <a:p>
            <a:pPr algn="just" eaLnBrk="1" hangingPunct="1"/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The main functions of this layer are to transmit a bit stream over a physical medium. </a:t>
            </a:r>
          </a:p>
          <a:p>
            <a:pPr algn="just" eaLnBrk="1" hangingPunct="1"/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It deals with the mechanical and electrical specifications of the interface and </a:t>
            </a:r>
            <a:r>
              <a:rPr lang="en-I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transmission medium. </a:t>
            </a:r>
          </a:p>
          <a:p>
            <a:pPr algn="just" eaLnBrk="1" hangingPunct="1"/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It also defines the procedures and functions that physical devices and interfaces have to perform for transmission to occur. </a:t>
            </a:r>
            <a:r>
              <a:rPr lang="en-I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Other responsibilities include: </a:t>
            </a:r>
          </a:p>
          <a:p>
            <a:pPr algn="just" eaLnBrk="1" hangingPunct="1"/>
            <a:r>
              <a:rPr lang="en-US" altLang="en-US" sz="180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</a:rPr>
              <a:t>Physical characteristics of interfaces and medium 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It defines the </a:t>
            </a:r>
          </a:p>
          <a:p>
            <a:pPr algn="just" eaLnBrk="1" hangingPunct="1"/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altLang="en-US" sz="1800">
                <a:latin typeface="Times New Roman" panose="02020603050405020304" pitchFamily="18" charset="0"/>
              </a:rPr>
              <a:t>characteristics of the interface between devices and </a:t>
            </a:r>
            <a:r>
              <a:rPr lang="en-IN" altLang="en-US" sz="1800">
                <a:latin typeface="Times New Roman" panose="02020603050405020304" pitchFamily="18" charset="0"/>
              </a:rPr>
              <a:t>transmission medium, Type of medium</a:t>
            </a:r>
            <a:r>
              <a:rPr lang="en-IN" altLang="en-US" sz="1800">
                <a:solidFill>
                  <a:srgbClr val="00B05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en-IN" altLang="en-US" sz="180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en-IN" altLang="en-US" sz="1800" i="1">
                <a:solidFill>
                  <a:srgbClr val="FF0000"/>
                </a:solidFill>
                <a:latin typeface="Times New Roman" panose="02020603050405020304" pitchFamily="18" charset="0"/>
              </a:rPr>
              <a:t>Representation of bits</a:t>
            </a:r>
            <a:r>
              <a:rPr lang="en-I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</a:p>
          <a:p>
            <a:pPr lvl="1" algn="just" eaLnBrk="1" hangingPunct="1"/>
            <a:r>
              <a:rPr lang="en-US" altLang="en-US" sz="1600">
                <a:latin typeface="Times New Roman" panose="02020603050405020304" pitchFamily="18" charset="0"/>
              </a:rPr>
              <a:t>To be transmitted, bits must be encoded into signals - electrical or optical. </a:t>
            </a:r>
          </a:p>
          <a:p>
            <a:pPr lvl="1" algn="just" eaLnBrk="1" hangingPunct="1"/>
            <a:r>
              <a:rPr lang="en-US" altLang="en-US" sz="1600">
                <a:latin typeface="Times New Roman" panose="02020603050405020304" pitchFamily="18" charset="0"/>
              </a:rPr>
              <a:t>The physical layer defines the type of encoding. </a:t>
            </a:r>
          </a:p>
          <a:p>
            <a:pPr eaLnBrk="1" hangingPunct="1"/>
            <a:endParaRPr lang="en-IN" altLang="en-US" smtClean="0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46038"/>
            <a:ext cx="5105400" cy="715962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Physical Layer </a:t>
            </a:r>
            <a:endParaRPr lang="en-IN" altLang="en-US" sz="3200">
              <a:solidFill>
                <a:srgbClr val="0000FF"/>
              </a:solidFill>
            </a:endParaRPr>
          </a:p>
        </p:txBody>
      </p:sp>
      <p:pic>
        <p:nvPicPr>
          <p:cNvPr id="13315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"/>
          <a:stretch>
            <a:fillRect/>
          </a:stretch>
        </p:blipFill>
        <p:spPr>
          <a:xfrm>
            <a:off x="2251076" y="990601"/>
            <a:ext cx="7578725" cy="4525963"/>
          </a:xfrm>
        </p:spPr>
      </p:pic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1" y="0"/>
            <a:ext cx="14335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6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2410</Words>
  <Application>Microsoft Office PowerPoint</Application>
  <PresentationFormat>Widescreen</PresentationFormat>
  <Paragraphs>203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Gill Sans MT</vt:lpstr>
      <vt:lpstr>Times New Roman</vt:lpstr>
      <vt:lpstr>Wingdings</vt:lpstr>
      <vt:lpstr>Office Theme</vt:lpstr>
      <vt:lpstr>PowerPoint Presentation</vt:lpstr>
      <vt:lpstr>Unit-2 : OSI Lower Layers</vt:lpstr>
      <vt:lpstr>Unit 2 –Week 4</vt:lpstr>
      <vt:lpstr>Network Models</vt:lpstr>
      <vt:lpstr>OSI Layered Architecture</vt:lpstr>
      <vt:lpstr>Layer communication &amp; Interfaces </vt:lpstr>
      <vt:lpstr>PowerPoint Presentation</vt:lpstr>
      <vt:lpstr>Physical layer</vt:lpstr>
      <vt:lpstr>Physical Layer </vt:lpstr>
      <vt:lpstr>Continued…</vt:lpstr>
      <vt:lpstr>Data Link Layer</vt:lpstr>
      <vt:lpstr>Continued…</vt:lpstr>
      <vt:lpstr>Network Layer</vt:lpstr>
      <vt:lpstr>Transport Layer</vt:lpstr>
      <vt:lpstr>Transport layer</vt:lpstr>
      <vt:lpstr>Session Layer</vt:lpstr>
      <vt:lpstr>Presentation layer</vt:lpstr>
      <vt:lpstr>Presentation layer</vt:lpstr>
      <vt:lpstr>Application Layer</vt:lpstr>
      <vt:lpstr>Review Questions</vt:lpstr>
      <vt:lpstr>Answers</vt:lpstr>
      <vt:lpstr>Data Link Layer</vt:lpstr>
      <vt:lpstr>Services of Data-link layer</vt:lpstr>
      <vt:lpstr>Link Layer Addressing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2022-01-31T06:33:31Z</dcterms:created>
  <dcterms:modified xsi:type="dcterms:W3CDTF">2022-01-31T06:34:53Z</dcterms:modified>
</cp:coreProperties>
</file>