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5" r:id="rId18"/>
    <p:sldId id="286" r:id="rId19"/>
    <p:sldId id="272" r:id="rId20"/>
    <p:sldId id="273" r:id="rId21"/>
    <p:sldId id="274" r:id="rId22"/>
    <p:sldId id="294" r:id="rId23"/>
    <p:sldId id="275" r:id="rId24"/>
    <p:sldId id="276" r:id="rId25"/>
    <p:sldId id="277" r:id="rId26"/>
    <p:sldId id="278" r:id="rId27"/>
    <p:sldId id="288" r:id="rId28"/>
    <p:sldId id="289" r:id="rId29"/>
    <p:sldId id="290" r:id="rId30"/>
    <p:sldId id="291" r:id="rId31"/>
    <p:sldId id="292" r:id="rId32"/>
    <p:sldId id="293" r:id="rId33"/>
  </p:sldIdLst>
  <p:sldSz cx="9144000" cy="6858000" type="screen4x3"/>
  <p:notesSz cx="6858000" cy="9144000"/>
  <p:embeddedFontLst>
    <p:embeddedFont>
      <p:font typeface="Times" panose="02020603050405020304" pitchFamily="18" charset="0"/>
      <p:regular r:id="rId35"/>
      <p:bold r:id="rId36"/>
      <p:italic r:id="rId37"/>
      <p:boldItalic r:id="rId38"/>
    </p:embeddedFont>
    <p:embeddedFont>
      <p:font typeface="Tahoma" panose="020B0604030504040204" pitchFamily="3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751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433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600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34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089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155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640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108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5D4C26-49E0-44A4-A0D2-CE551940C2D7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5460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13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  <p:sp>
        <p:nvSpPr>
          <p:cNvPr id="273" name="Google Shape;2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051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sp>
        <p:nvSpPr>
          <p:cNvPr id="292" name="Google Shape;2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29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627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p:sp>
        <p:nvSpPr>
          <p:cNvPr id="303" name="Google Shape;3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164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  <p:sp>
        <p:nvSpPr>
          <p:cNvPr id="315" name="Google Shape;3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76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  <p:sp>
        <p:nvSpPr>
          <p:cNvPr id="326" name="Google Shape;3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574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sp>
        <p:nvSpPr>
          <p:cNvPr id="337" name="Google Shape;3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43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674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99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235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208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05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2736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170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3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59" name="Google Shape;59;p1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0" name="Google Shape;60;p13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" name="Google Shape;61;p13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2" name="Google Shape;62;p13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3" name="Google Shape;63;p13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" name="Google Shape;64;p13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65" name="Google Shape;65;p13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Google Shape;67;p13"/>
            <p:cNvSpPr txBox="1"/>
            <p:nvPr/>
          </p:nvSpPr>
          <p:spPr>
            <a:xfrm rot="10800000" flipH="1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8" name="Google Shape;68;p13"/>
          <p:cNvSpPr txBox="1"/>
          <p:nvPr/>
        </p:nvSpPr>
        <p:spPr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McGraw-Hill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©"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McGraw-Hill Companies, Inc., 2000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pic>
        <p:nvPicPr>
          <p:cNvPr id="85" name="Google Shape;85;p15" descr="Forouzan4e07_banner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09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12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Access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0" y="6507162"/>
            <a:ext cx="914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The McGraw-Hill Companies, Inc. Permission required for reproduction or display.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cxnSp>
        <p:nvCxnSpPr>
          <p:cNvPr id="176" name="Google Shape;176;p24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7" name="Google Shape;177;p24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8" name="Google Shape;178;p24"/>
          <p:cNvSpPr txBox="1"/>
          <p:nvPr/>
        </p:nvSpPr>
        <p:spPr>
          <a:xfrm>
            <a:off x="304800" y="381000"/>
            <a:ext cx="6559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12.11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 for three persistence methods</a:t>
            </a:r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0075" y="1173162"/>
            <a:ext cx="5064125" cy="492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cxnSp>
        <p:nvCxnSpPr>
          <p:cNvPr id="187" name="Google Shape;187;p25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8" name="Google Shape;188;p25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9" name="Google Shape;189;p25"/>
          <p:cNvSpPr txBox="1"/>
          <p:nvPr/>
        </p:nvSpPr>
        <p:spPr>
          <a:xfrm>
            <a:off x="304800" y="381000"/>
            <a:ext cx="5848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12.12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of the first bit in CSMA/CD</a:t>
            </a:r>
            <a:endParaRPr/>
          </a:p>
        </p:txBody>
      </p:sp>
      <p:cxnSp>
        <p:nvCxnSpPr>
          <p:cNvPr id="190" name="Google Shape;190;p2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" y="2033587"/>
            <a:ext cx="9058275" cy="2614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cxnSp>
        <p:nvCxnSpPr>
          <p:cNvPr id="198" name="Google Shape;198;p26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9" name="Google Shape;199;p26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00" name="Google Shape;200;p26"/>
          <p:cNvSpPr txBox="1"/>
          <p:nvPr/>
        </p:nvSpPr>
        <p:spPr>
          <a:xfrm>
            <a:off x="304800" y="381000"/>
            <a:ext cx="570547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12.13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and abortion in CSMA/CD</a:t>
            </a:r>
            <a:endParaRPr sz="3200" b="0" i="0" u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25" y="2081212"/>
            <a:ext cx="8994775" cy="294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228600" y="973137"/>
            <a:ext cx="8686800" cy="2227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network using CSMA/CD has a bandwidth of 10 Mbps. If the maximum propagation time (including the delays in the devices and ignoring the time needed to send a jamming signal, as we see later) is 25.6 μs, what is the minimum size of the frame?</a:t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1143000" y="0"/>
            <a:ext cx="24876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12.5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152400" y="3276600"/>
            <a:ext cx="8686800" cy="3081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frame transmission time is T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× T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51.2 μs. This means, in the worst case, a station needs to transmit for a period of 51.2 μs to detect the collision. The minimum size of the frame is 10 Mbps × 51.2 μs = 512 bits or 64 bytes. This is actually the minimum size of the frame for Standard Ethernet.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cxnSp>
        <p:nvCxnSpPr>
          <p:cNvPr id="225" name="Google Shape;225;p28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6" name="Google Shape;226;p28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7" name="Google Shape;227;p28"/>
          <p:cNvSpPr txBox="1"/>
          <p:nvPr/>
        </p:nvSpPr>
        <p:spPr>
          <a:xfrm>
            <a:off x="304800" y="381000"/>
            <a:ext cx="5387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12.14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 for the CSMA/CD</a:t>
            </a:r>
            <a:endParaRPr/>
          </a:p>
        </p:txBody>
      </p:sp>
      <p:cxnSp>
        <p:nvCxnSpPr>
          <p:cNvPr id="228" name="Google Shape;228;p2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812" y="1012825"/>
            <a:ext cx="6297612" cy="50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cxnSp>
        <p:nvCxnSpPr>
          <p:cNvPr id="236" name="Google Shape;236;p29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7" name="Google Shape;237;p29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38" name="Google Shape;238;p29"/>
          <p:cNvSpPr txBox="1"/>
          <p:nvPr/>
        </p:nvSpPr>
        <p:spPr>
          <a:xfrm>
            <a:off x="304800" y="381000"/>
            <a:ext cx="76914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12.15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level during transmission, idleness, or collision</a:t>
            </a:r>
            <a:endParaRPr/>
          </a:p>
        </p:txBody>
      </p:sp>
      <p:cxnSp>
        <p:nvCxnSpPr>
          <p:cNvPr id="239" name="Google Shape;239;p29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387" y="2378075"/>
            <a:ext cx="7212012" cy="22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0" y="1122363"/>
            <a:ext cx="9144000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 typeface="Arial" charset="0"/>
              <a:buChar char="•"/>
              <a:defRPr/>
            </a:pPr>
            <a:r>
              <a:rPr lang="en-US" sz="1800" dirty="0"/>
              <a:t>Carrier sense multiple access with collision avoidance (CSMA/CA) was invented for wireless networks.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en-US" sz="1800" dirty="0"/>
              <a:t> Collisions are avoided through the use of three strategies: </a:t>
            </a:r>
          </a:p>
          <a:p>
            <a:pPr algn="just">
              <a:defRPr/>
            </a:pPr>
            <a:r>
              <a:rPr lang="en-US" sz="1800" dirty="0"/>
              <a:t>                    </a:t>
            </a:r>
            <a:r>
              <a:rPr lang="en-US" sz="1800" dirty="0">
                <a:solidFill>
                  <a:srgbClr val="FF0000"/>
                </a:solidFill>
              </a:rPr>
              <a:t>Interframe space (IFS)</a:t>
            </a:r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</a:rPr>
              <a:t>                    Contention window</a:t>
            </a:r>
          </a:p>
          <a:p>
            <a:pPr algn="just">
              <a:defRPr/>
            </a:pPr>
            <a:r>
              <a:rPr lang="en-US" sz="1800" dirty="0">
                <a:solidFill>
                  <a:srgbClr val="FF0000"/>
                </a:solidFill>
              </a:rPr>
              <a:t>                    Acknowledgments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en-US" sz="1800" dirty="0"/>
              <a:t>When an idle channel is found, the station does not send immediately. It waits for a period of time called IFS. 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en-US" sz="1800" dirty="0"/>
              <a:t>The IFS time allows the front of the transmitted signal by the distant station to reach this station. 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en-US" sz="1800" dirty="0"/>
              <a:t>After waiting an IFS time, if the channel is still idle, the station can send, but it still needs to wait a time equal to the contention window 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en-US" sz="1800" dirty="0"/>
              <a:t>The contention window is an amount of time divided into slots. A station that is ready to send chooses a random number of slots as its wait time. The number of slots in the window changes according to the binary exponential back-off strategy.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en-US" sz="1800" dirty="0"/>
              <a:t>One interesting point about the contention window is that the station needs to sense the channel after each time slot. 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en-US" sz="1800" dirty="0"/>
              <a:t>However, if the station finds the channel busy, it does not restart the process; it just stops the timer and restarts it when the channel is sensed as idle.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875" y="0"/>
            <a:ext cx="9144000" cy="6858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CSMA / CA</a:t>
            </a:r>
          </a:p>
        </p:txBody>
      </p:sp>
    </p:spTree>
    <p:extLst>
      <p:ext uri="{BB962C8B-B14F-4D97-AF65-F5344CB8AC3E}">
        <p14:creationId xmlns:p14="http://schemas.microsoft.com/office/powerpoint/2010/main" val="185815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200400" y="361950"/>
            <a:ext cx="2587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Timing in CSMA/CA</a:t>
            </a:r>
          </a:p>
        </p:txBody>
      </p:sp>
      <p:pic>
        <p:nvPicPr>
          <p:cNvPr id="512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117600"/>
            <a:ext cx="85105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3309938"/>
            <a:ext cx="8153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 Acknowledgment.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With all these precautions, there still may be a collision resulting in destroyed data.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 addition, the data may be corrupted during the transmission.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positive acknowledgment and the time-out timer can help guarantee that the receiver has received the frame. </a:t>
            </a:r>
          </a:p>
        </p:txBody>
      </p:sp>
    </p:spTree>
    <p:extLst>
      <p:ext uri="{BB962C8B-B14F-4D97-AF65-F5344CB8AC3E}">
        <p14:creationId xmlns:p14="http://schemas.microsoft.com/office/powerpoint/2010/main" val="12765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31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6" name="Google Shape;266;p31"/>
          <p:cNvCxnSpPr/>
          <p:nvPr/>
        </p:nvCxnSpPr>
        <p:spPr>
          <a:xfrm>
            <a:off x="458787" y="38862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67" name="Google Shape;267;p31"/>
          <p:cNvSpPr txBox="1"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CSMA/CA, the IFS can also be used to define the priority of a station or a frame.</a:t>
            </a:r>
            <a:endParaRPr/>
          </a:p>
        </p:txBody>
      </p:sp>
      <p:grpSp>
        <p:nvGrpSpPr>
          <p:cNvPr id="268" name="Google Shape;268;p31"/>
          <p:cNvGrpSpPr/>
          <p:nvPr/>
        </p:nvGrpSpPr>
        <p:grpSpPr>
          <a:xfrm>
            <a:off x="457200" y="1981200"/>
            <a:ext cx="1143000" cy="566737"/>
            <a:chOff x="1200" y="1248"/>
            <a:chExt cx="720" cy="357"/>
          </a:xfrm>
        </p:grpSpPr>
        <p:pic>
          <p:nvPicPr>
            <p:cNvPr id="269" name="Google Shape;269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31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77" name="Google Shape;277;p32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4" name="Google Shape;284;p32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5" name="Google Shape;285;p32"/>
          <p:cNvCxnSpPr/>
          <p:nvPr/>
        </p:nvCxnSpPr>
        <p:spPr>
          <a:xfrm>
            <a:off x="458787" y="54102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6" name="Google Shape;286;p32"/>
          <p:cNvSpPr txBox="1"/>
          <p:nvPr/>
        </p:nvSpPr>
        <p:spPr>
          <a:xfrm>
            <a:off x="495300" y="2759075"/>
            <a:ext cx="8077200" cy="2528887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CSMA/CA, if the station finds the channel busy, it does not restart the timer of the contention window;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stops the timer and restarts it when the channel becomes idle.</a:t>
            </a:r>
            <a:endParaRPr/>
          </a:p>
        </p:txBody>
      </p:sp>
      <p:grpSp>
        <p:nvGrpSpPr>
          <p:cNvPr id="287" name="Google Shape;287;p32"/>
          <p:cNvGrpSpPr/>
          <p:nvPr/>
        </p:nvGrpSpPr>
        <p:grpSpPr>
          <a:xfrm>
            <a:off x="457200" y="1981200"/>
            <a:ext cx="1143000" cy="566737"/>
            <a:chOff x="1200" y="1248"/>
            <a:chExt cx="720" cy="357"/>
          </a:xfrm>
        </p:grpSpPr>
        <p:pic>
          <p:nvPicPr>
            <p:cNvPr id="288" name="Google Shape;288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32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cxnSp>
        <p:nvCxnSpPr>
          <p:cNvPr id="94" name="Google Shape;94;p16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" name="Google Shape;95;p16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6" name="Google Shape;96;p16"/>
          <p:cNvSpPr txBox="1"/>
          <p:nvPr/>
        </p:nvSpPr>
        <p:spPr>
          <a:xfrm>
            <a:off x="304800" y="381000"/>
            <a:ext cx="84756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  </a:t>
            </a: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link layer divided into two functionality-oriented sublayers</a:t>
            </a:r>
            <a:endParaRPr/>
          </a:p>
        </p:txBody>
      </p:sp>
      <p:cxnSp>
        <p:nvCxnSpPr>
          <p:cNvPr id="97" name="Google Shape;97;p1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5125" y="2038350"/>
            <a:ext cx="53752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cxnSp>
        <p:nvCxnSpPr>
          <p:cNvPr id="296" name="Google Shape;296;p33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7" name="Google Shape;297;p33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98" name="Google Shape;298;p33"/>
          <p:cNvSpPr txBox="1"/>
          <p:nvPr/>
        </p:nvSpPr>
        <p:spPr>
          <a:xfrm>
            <a:off x="304800" y="381000"/>
            <a:ext cx="49863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12.17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 for CSMA/CA</a:t>
            </a:r>
            <a:endParaRPr/>
          </a:p>
        </p:txBody>
      </p:sp>
      <p:cxnSp>
        <p:nvCxnSpPr>
          <p:cNvPr id="299" name="Google Shape;299;p3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00" name="Google Shape;30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092200"/>
            <a:ext cx="3025775" cy="48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875" y="0"/>
            <a:ext cx="9144000" cy="6858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Difference between CSMA-CD &amp; CSMA-CA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752600"/>
          <a:ext cx="7620000" cy="357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CSMA-CD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CSMA-CA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8" marB="45728"/>
                </a:tc>
              </a:tr>
              <a:tr h="396310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Effective after a collision.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Effective before a collision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/>
                </a:tc>
              </a:tr>
              <a:tr h="701165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 only reduces the recovery time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CSMA-CA minimizes the possibility of collision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/>
                </a:tc>
              </a:tr>
              <a:tr h="396310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in </a:t>
                      </a:r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wired networks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in </a:t>
                      </a:r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wireless networks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/>
                </a:tc>
              </a:tr>
              <a:tr h="1006019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CSMA-CD resend the data frame whenever a conflict occurs.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CSMA / CA will first transmit the intent to send for data transmission.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/>
                </a:tc>
              </a:tr>
              <a:tr h="701165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CSMA-CD is used in </a:t>
                      </a:r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802.3 standard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CSMA / CA is used in </a:t>
                      </a:r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 standard.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307" name="Google Shape;307;p34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228600" y="406400"/>
            <a:ext cx="5830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12-2   CONTROLLED ACCESS</a:t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304800" y="1524000"/>
            <a:ext cx="8229600" cy="222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28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 access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stations consult one another to find which station has the right to send. A station cannot send unless it has been authorized by other stations. We discuss three popular controlled-access methods.</a:t>
            </a:r>
            <a:endParaRPr/>
          </a:p>
        </p:txBody>
      </p:sp>
      <p:sp>
        <p:nvSpPr>
          <p:cNvPr id="311" name="Google Shape;311;p34"/>
          <p:cNvSpPr txBox="1"/>
          <p:nvPr/>
        </p:nvSpPr>
        <p:spPr>
          <a:xfrm>
            <a:off x="304800" y="5048250"/>
            <a:ext cx="67056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Reservation</a:t>
            </a:r>
            <a:b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Polling</a:t>
            </a:r>
            <a:b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 Passing</a:t>
            </a:r>
            <a:endParaRPr/>
          </a:p>
        </p:txBody>
      </p:sp>
      <p:sp>
        <p:nvSpPr>
          <p:cNvPr id="312" name="Google Shape;312;p34"/>
          <p:cNvSpPr txBox="1"/>
          <p:nvPr/>
        </p:nvSpPr>
        <p:spPr>
          <a:xfrm>
            <a:off x="317500" y="4572000"/>
            <a:ext cx="48625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lang="en-US" sz="2800" b="1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cxnSp>
        <p:nvCxnSpPr>
          <p:cNvPr id="319" name="Google Shape;319;p35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0" name="Google Shape;320;p35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21" name="Google Shape;321;p35"/>
          <p:cNvSpPr txBox="1"/>
          <p:nvPr/>
        </p:nvSpPr>
        <p:spPr>
          <a:xfrm>
            <a:off x="304800" y="381000"/>
            <a:ext cx="4764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12.18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Reservation access method</a:t>
            </a:r>
            <a:endParaRPr/>
          </a:p>
        </p:txBody>
      </p:sp>
      <p:cxnSp>
        <p:nvCxnSpPr>
          <p:cNvPr id="322" name="Google Shape;322;p3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23" name="Google Shape;32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00" y="2514600"/>
            <a:ext cx="78613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cxnSp>
        <p:nvCxnSpPr>
          <p:cNvPr id="330" name="Google Shape;330;p36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1" name="Google Shape;331;p36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2" name="Google Shape;332;p36"/>
          <p:cNvSpPr txBox="1"/>
          <p:nvPr/>
        </p:nvSpPr>
        <p:spPr>
          <a:xfrm>
            <a:off x="304800" y="381000"/>
            <a:ext cx="71786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12.19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and poll functions in polling access method</a:t>
            </a:r>
            <a:endParaRPr/>
          </a:p>
        </p:txBody>
      </p:sp>
      <p:cxnSp>
        <p:nvCxnSpPr>
          <p:cNvPr id="333" name="Google Shape;333;p3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34" name="Google Shape;33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600" y="1951037"/>
            <a:ext cx="8483600" cy="307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cxnSp>
        <p:nvCxnSpPr>
          <p:cNvPr id="341" name="Google Shape;341;p37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2" name="Google Shape;342;p37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3" name="Google Shape;343;p37"/>
          <p:cNvSpPr txBox="1"/>
          <p:nvPr/>
        </p:nvSpPr>
        <p:spPr>
          <a:xfrm>
            <a:off x="76200" y="381000"/>
            <a:ext cx="89344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12.20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ring and physical topology in token-passing access method</a:t>
            </a:r>
            <a:endParaRPr/>
          </a:p>
        </p:txBody>
      </p:sp>
      <p:cxnSp>
        <p:nvCxnSpPr>
          <p:cNvPr id="344" name="Google Shape;344;p3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45" name="Google Shape;34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136650"/>
            <a:ext cx="7102475" cy="50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/>
          <p:cNvSpPr txBox="1">
            <a:spLocks/>
          </p:cNvSpPr>
          <p:nvPr/>
        </p:nvSpPr>
        <p:spPr>
          <a:xfrm>
            <a:off x="0" y="1371600"/>
            <a:ext cx="9067800" cy="228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Token ring is used in 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802.5 standard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and 16 Mbps 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is the supported data rate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Twisted pair cabling with 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Manchester Line coding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access method is 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passing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Each station take turns in sending data and can transmit only during its turn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May send only one frame during each turn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Whenever a station wishes to send a frame, it first waits for the token. When the station gets the token, it start sending frame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intended recipient retains a copy of the frame and indicates by setting the response bits at the tail of the frame</a:t>
            </a:r>
          </a:p>
        </p:txBody>
      </p:sp>
      <p:sp>
        <p:nvSpPr>
          <p:cNvPr id="54275" name="TextBox 4"/>
          <p:cNvSpPr txBox="1">
            <a:spLocks noChangeArrowheads="1"/>
          </p:cNvSpPr>
          <p:nvPr/>
        </p:nvSpPr>
        <p:spPr bwMode="auto">
          <a:xfrm>
            <a:off x="3429000" y="152400"/>
            <a:ext cx="2335213" cy="64611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sz="3600" b="1">
                <a:solidFill>
                  <a:srgbClr val="FFFF00"/>
                </a:solidFill>
              </a:rPr>
              <a:t>Token ring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88" y="34925"/>
            <a:ext cx="15859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0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" t="2499" r="7964" b="2353"/>
          <a:stretch>
            <a:fillRect/>
          </a:stretch>
        </p:blipFill>
        <p:spPr bwMode="auto">
          <a:xfrm>
            <a:off x="990600" y="381000"/>
            <a:ext cx="7483475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5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66700" y="914400"/>
            <a:ext cx="8229600" cy="2590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Token Bus is used in </a:t>
            </a:r>
            <a:r>
              <a:rPr lang="en-US" sz="24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802.4 standard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Channel access method is </a:t>
            </a:r>
            <a:r>
              <a:rPr lang="en-US" sz="24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passing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Token bus is a logical ring on a physical bus topology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smtClean="0"/>
              <a:t>The network is physically a bus topology and logically arranged as a ring with respect to passing the token from node to node</a:t>
            </a:r>
          </a:p>
        </p:txBody>
      </p:sp>
      <p:sp>
        <p:nvSpPr>
          <p:cNvPr id="56323" name="Title 4"/>
          <p:cNvSpPr>
            <a:spLocks noGrp="1"/>
          </p:cNvSpPr>
          <p:nvPr>
            <p:ph type="title"/>
          </p:nvPr>
        </p:nvSpPr>
        <p:spPr>
          <a:xfrm>
            <a:off x="3200400" y="152400"/>
            <a:ext cx="2362200" cy="584200"/>
          </a:xfrm>
          <a:solidFill>
            <a:srgbClr val="C00000"/>
          </a:solidFill>
        </p:spPr>
        <p:txBody>
          <a:bodyPr>
            <a:spAutoFit/>
          </a:bodyPr>
          <a:lstStyle/>
          <a:p>
            <a:r>
              <a:rPr lang="en-US" sz="32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Bus</a:t>
            </a:r>
          </a:p>
        </p:txBody>
      </p:sp>
      <p:pic>
        <p:nvPicPr>
          <p:cNvPr id="56324" name="Picture 2" descr="IEEE 802.4: Token Bus Network, Assignment Help, Physical 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67100"/>
            <a:ext cx="7391400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88" y="34925"/>
            <a:ext cx="15859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5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3733800" y="0"/>
            <a:ext cx="1676400" cy="6397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r>
              <a:rPr lang="en-US" sz="3200" b="1" smtClean="0"/>
              <a:t>FDDI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2879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Fiber Distributed Data Interface (FDDI) standardized by </a:t>
            </a:r>
            <a:r>
              <a:rPr lang="en-US" sz="20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 and ITU-T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It uses Dual ring, one act as primary and the other as secondary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Normally secondary ring is idle and used for redundancy for auto repairing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Supported data rate is </a:t>
            </a:r>
            <a:r>
              <a:rPr lang="en-US" sz="20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Mbps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Access method: </a:t>
            </a:r>
            <a:r>
              <a:rPr lang="en-US" sz="20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passing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Permits up to </a:t>
            </a:r>
            <a:r>
              <a:rPr lang="en-US" sz="20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 stations and spans up to 200 Km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Uses 4B/5B encoder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Uses 1300 nm wavelength light source</a:t>
            </a:r>
          </a:p>
        </p:txBody>
      </p:sp>
      <p:pic>
        <p:nvPicPr>
          <p:cNvPr id="57348" name="Picture 4" descr="Fiber Distributed Data Interface (FDDI) - ppt video onlin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6589" r="11407" b="10416"/>
          <a:stretch>
            <a:fillRect/>
          </a:stretch>
        </p:blipFill>
        <p:spPr bwMode="auto">
          <a:xfrm>
            <a:off x="2489200" y="3571875"/>
            <a:ext cx="42164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925"/>
            <a:ext cx="1219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7" name="Google Shape;107;p17"/>
          <p:cNvSpPr txBox="1"/>
          <p:nvPr/>
        </p:nvSpPr>
        <p:spPr>
          <a:xfrm>
            <a:off x="304800" y="381000"/>
            <a:ext cx="8504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12.2  </a:t>
            </a: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Taxonomy of multiple-access protocols discussed in this chapter</a:t>
            </a:r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897062"/>
            <a:ext cx="6554787" cy="328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4114800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r>
              <a:rPr lang="en-US" sz="3200" b="1" smtClean="0">
                <a:cs typeface="Times New Roman" panose="02020603050405020304" pitchFamily="18" charset="0"/>
              </a:rPr>
              <a:t>FDDI- Time registers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144000" cy="5940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dirty="0"/>
              <a:t>FDDI defines 3 time registers to control the circulation of the token and to distribute link access opportunities equally to all the nodes in the n/w. The 3 registers are</a:t>
            </a:r>
          </a:p>
          <a:p>
            <a:pPr marL="1428750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C00000"/>
                </a:solidFill>
              </a:rPr>
              <a:t>Synchronous Allocation (SA)</a:t>
            </a:r>
          </a:p>
          <a:p>
            <a:pPr marL="1428750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C00000"/>
                </a:solidFill>
              </a:rPr>
              <a:t>Target Token Rotation Time (TTRT)</a:t>
            </a:r>
          </a:p>
          <a:p>
            <a:pPr marL="1428750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C00000"/>
                </a:solidFill>
              </a:rPr>
              <a:t>Absolute Maximum Time (AMT)</a:t>
            </a:r>
          </a:p>
          <a:p>
            <a:pPr algn="just">
              <a:defRPr/>
            </a:pPr>
            <a:r>
              <a:rPr lang="en-US" sz="2000" dirty="0"/>
              <a:t>Values of these registers are set when the ring is initialized and do not vary in the course of operation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r>
              <a:rPr lang="en-US" sz="2000" dirty="0"/>
              <a:t>Synchronous Allocation- Time allowed for each station to send synchronous data. This value is different for each station and its negotiated during initialization of the ring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r>
              <a:rPr lang="en-US" sz="2000" dirty="0"/>
              <a:t>TTRT- Average time required for a token to circulate around the ring once.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r>
              <a:rPr lang="en-US" sz="2000" dirty="0"/>
              <a:t>AMT- Its value is twice the TTRT . It’s the maximum time a token take to complete one rotation, beyond which the token is reinitialized 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4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3200400" y="-76200"/>
            <a:ext cx="2971800" cy="609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r>
              <a:rPr lang="en-US" sz="3200" b="1" smtClean="0">
                <a:cs typeface="Times New Roman" panose="02020603050405020304" pitchFamily="18" charset="0"/>
              </a:rPr>
              <a:t>FDDI -Timers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30225"/>
            <a:ext cx="9144000" cy="655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dirty="0"/>
              <a:t>Each station contains a set of timers that compare the actual timings with the values in  the time registers. FDDI uses 2 timers and they are</a:t>
            </a:r>
          </a:p>
          <a:p>
            <a:pPr algn="just">
              <a:defRPr/>
            </a:pPr>
            <a:endParaRPr lang="en-US" sz="2000" dirty="0"/>
          </a:p>
          <a:p>
            <a:pPr marL="1200150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C00000"/>
                </a:solidFill>
              </a:rPr>
              <a:t>Token Rotation Timer (TRT)</a:t>
            </a:r>
          </a:p>
          <a:p>
            <a:pPr marL="1200150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C00000"/>
                </a:solidFill>
              </a:rPr>
              <a:t>Token Holding Timer (THT)</a:t>
            </a:r>
          </a:p>
          <a:p>
            <a:pPr marL="1200150" indent="-342900" algn="just"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rgbClr val="C00000"/>
              </a:solidFill>
            </a:endParaRPr>
          </a:p>
          <a:p>
            <a:pPr algn="just">
              <a:defRPr/>
            </a:pPr>
            <a:r>
              <a:rPr lang="en-US" sz="2000" dirty="0"/>
              <a:t>TRT: Runs continuously and measures the actual time taken  by the token to complete one rotation. We use an incrementing TRT.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r>
              <a:rPr lang="en-US" sz="2000" dirty="0"/>
              <a:t>THT: Begins running as soon </a:t>
            </a:r>
            <a:r>
              <a:rPr lang="en-US" sz="2000" dirty="0" smtClean="0"/>
              <a:t>as </a:t>
            </a:r>
            <a:r>
              <a:rPr lang="en-US" sz="2000" dirty="0"/>
              <a:t>the token is received and it shows how much time remains for sending asynchronous frames, once synchronous frames have been sent. </a:t>
            </a:r>
            <a:r>
              <a:rPr lang="en-US" sz="2000" dirty="0"/>
              <a:t>We use decrementing THT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r>
              <a:rPr lang="en-US" sz="2000" b="1" dirty="0"/>
              <a:t>Station Procedure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r>
              <a:rPr lang="en-US" sz="2000" dirty="0"/>
              <a:t>When a token arrives, each station follows this procedure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dirty="0"/>
              <a:t>THT is set to TTRT – TRT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dirty="0"/>
              <a:t>TRT is set to 0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dirty="0"/>
              <a:t>Station sends its synchronous data first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dirty="0"/>
              <a:t>Station sends asynchronous data as long as THT is positive</a:t>
            </a:r>
          </a:p>
          <a:p>
            <a:pPr algn="just"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66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28600" y="228600"/>
            <a:ext cx="48133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12-1   RANDOM ACCESS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04800" y="1143000"/>
            <a:ext cx="822960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28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access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28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contention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methods, no station is superior to another station and none is assigned the control over another. No station permits, or does not permit, another station to send. At each instance, a station that has data to send uses a procedure defined by the protocol to make a decision on whether or not to send. 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04800" y="4743450"/>
            <a:ext cx="7924800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ALOHA</a:t>
            </a:r>
            <a:b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 Sense Multiple Access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 Sense Multiple Access with Collision Detection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 Sense Multiple Access with Collision Avoidance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17500" y="4267200"/>
            <a:ext cx="48625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lang="en-US" sz="2800" b="1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0" name="Google Shape;130;p19"/>
          <p:cNvSpPr txBox="1"/>
          <p:nvPr/>
        </p:nvSpPr>
        <p:spPr>
          <a:xfrm>
            <a:off x="304800" y="381000"/>
            <a:ext cx="63007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12.8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Space/time model of the collision in CSMA</a:t>
            </a:r>
            <a:endParaRPr/>
          </a:p>
        </p:txBody>
      </p:sp>
      <p:cxnSp>
        <p:nvCxnSpPr>
          <p:cNvPr id="131" name="Google Shape;131;p19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850" y="1066800"/>
            <a:ext cx="7880350" cy="507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cxnSp>
        <p:nvCxnSpPr>
          <p:cNvPr id="139" name="Google Shape;139;p20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0" name="Google Shape;140;p20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1" name="Google Shape;141;p20"/>
          <p:cNvSpPr txBox="1"/>
          <p:nvPr/>
        </p:nvSpPr>
        <p:spPr>
          <a:xfrm>
            <a:off x="304800" y="381000"/>
            <a:ext cx="45354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12.9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Vulnerable time in CSMA</a:t>
            </a:r>
            <a:endParaRPr/>
          </a:p>
        </p:txBody>
      </p:sp>
      <p:cxnSp>
        <p:nvCxnSpPr>
          <p:cNvPr id="142" name="Google Shape;142;p2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035175"/>
            <a:ext cx="8839200" cy="32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152400" y="8382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2" name="Google Shape;152;p21"/>
          <p:cNvSpPr txBox="1"/>
          <p:nvPr/>
        </p:nvSpPr>
        <p:spPr>
          <a:xfrm>
            <a:off x="304800" y="228600"/>
            <a:ext cx="59467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12.10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 of three persistence methods</a:t>
            </a:r>
            <a:endParaRPr/>
          </a:p>
        </p:txBody>
      </p:sp>
      <p:cxnSp>
        <p:nvCxnSpPr>
          <p:cNvPr id="153" name="Google Shape;153;p21"/>
          <p:cNvCxnSpPr/>
          <p:nvPr/>
        </p:nvCxnSpPr>
        <p:spPr>
          <a:xfrm>
            <a:off x="152400" y="64008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7350" y="914400"/>
            <a:ext cx="5100637" cy="542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93700" y="366712"/>
            <a:ext cx="8458200" cy="212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1-Persistent</a:t>
            </a:r>
            <a:endParaRPr/>
          </a:p>
          <a:p>
            <a:pPr marL="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1-persistent method 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simple and straightforward.</a:t>
            </a:r>
            <a:endParaRPr/>
          </a:p>
          <a:p>
            <a:pPr marL="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this method, after the station finds the line idle, it sends its frame immediately (with probability 1). </a:t>
            </a:r>
            <a:endParaRPr/>
          </a:p>
          <a:p>
            <a:pPr marL="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 has the highest chance of collision because two or more stations may find the line idle and send their frames immediately. 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463550" y="2503487"/>
            <a:ext cx="831850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Nonpersistent</a:t>
            </a:r>
            <a:endParaRPr/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</a:t>
            </a:r>
            <a:r>
              <a:rPr lang="en-US" sz="2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nonpersistent method, 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station that has a frame to send senses the line. </a:t>
            </a:r>
            <a:endParaRPr/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line is idle, it sends immediately. If the line is not idle, it waits a random amount of time and then senses the line again. </a:t>
            </a:r>
            <a:endParaRPr/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nonpersistent approach reduces the chance of collision because it is unlikely that two or more stations will wait the same amount of time and retry to send simultaneously. </a:t>
            </a:r>
            <a:endParaRPr/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this method reduces the efficiency of the network because the medium remains idle when there may be stations with frames to send.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38100" y="25400"/>
            <a:ext cx="9067800" cy="313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-Persistent</a:t>
            </a:r>
            <a:endParaRPr/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</a:t>
            </a:r>
            <a:r>
              <a:rPr lang="en-US" sz="2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-persistent method 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if the channel has time slots with a slot duration equal to or greater than the maximum propagation time. </a:t>
            </a:r>
            <a:endParaRPr/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-persistent approach combines the advantages of the other two strategies. </a:t>
            </a:r>
            <a:endParaRPr/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reduces the chance of collision and improves efficiency. In this method, after the station finds the line idle it follows these steps: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probability </a:t>
            </a:r>
            <a:r>
              <a:rPr lang="en-US" sz="2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station sends its frame.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0" y="3276600"/>
            <a:ext cx="9067800" cy="212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With probability </a:t>
            </a:r>
            <a:r>
              <a:rPr lang="en-US" sz="2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1 − </a:t>
            </a:r>
            <a:r>
              <a:rPr lang="en-US" sz="2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station waits for the beginning of the next time slot and checks the line again.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line is idle, it goes to step 1.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line is busy, it acts as though a collision has occurred and uses the backoff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1632</Words>
  <Application>Microsoft Office PowerPoint</Application>
  <PresentationFormat>On-screen Show (4:3)</PresentationFormat>
  <Paragraphs>182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Times</vt:lpstr>
      <vt:lpstr>Noto Sans Symbols</vt:lpstr>
      <vt:lpstr>Times New Roman</vt:lpstr>
      <vt:lpstr>Wingdings</vt:lpstr>
      <vt:lpstr>Arial</vt:lpstr>
      <vt:lpstr>Tahoma</vt:lpstr>
      <vt:lpstr>Blends</vt:lpstr>
      <vt:lpstr>1_Blends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Token Bus</vt:lpstr>
      <vt:lpstr>FDDI</vt:lpstr>
      <vt:lpstr>FDDI- Time registers </vt:lpstr>
      <vt:lpstr>FDDI -Timers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modified xsi:type="dcterms:W3CDTF">2021-02-25T08:55:05Z</dcterms:modified>
</cp:coreProperties>
</file>