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0AAF5-ABD3-4F7C-BC6E-E47123A9BC7F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3DAC-468E-4405-9595-CF02F6E9CB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96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588A86-5C1F-4B88-8E5D-A2D1949BA28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4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FACB9-4E35-4CB3-835A-2EBF55FAED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9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5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7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469CCFA-41EC-43A1-9F9A-82315C9F0D80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724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3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0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9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1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DE7D-06C4-46FF-B7EB-5972A0BC2B75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AAA5-211D-44E6-A09C-D89E6BEC69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058400" y="6324600"/>
            <a:ext cx="381000" cy="381000"/>
          </a:xfrm>
        </p:spPr>
        <p:txBody>
          <a:bodyPr/>
          <a:lstStyle/>
          <a:p>
            <a:pPr>
              <a:defRPr/>
            </a:pPr>
            <a:fld id="{66A70F9E-BD85-46B8-8C89-0FDA14FB9B95}" type="slidenum">
              <a:rPr lang="en-US" sz="2000">
                <a:latin typeface="+mj-lt"/>
              </a:rPr>
              <a:pPr>
                <a:defRPr/>
              </a:pPr>
              <a:t>1</a:t>
            </a:fld>
            <a:endParaRPr lang="en-US" sz="2000" dirty="0">
              <a:latin typeface="+mj-lt"/>
            </a:endParaRP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1752601" y="2514601"/>
            <a:ext cx="7878763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ko-KR" sz="3600" b="1" dirty="0"/>
              <a:t>Session 8</a:t>
            </a:r>
            <a:r>
              <a:rPr lang="en-US" altLang="ko-KR" sz="3600" b="1" dirty="0" smtClean="0"/>
              <a:t>:</a:t>
            </a:r>
            <a:endParaRPr lang="en-US" altLang="ko-KR" sz="3600" b="1" dirty="0"/>
          </a:p>
          <a:p>
            <a:pPr algn="ctr">
              <a:buNone/>
            </a:pPr>
            <a:r>
              <a:rPr lang="en-US" sz="3600" b="1" i="1" dirty="0"/>
              <a:t>Routing Protocols- Distance Vector&amp; Link State</a:t>
            </a:r>
            <a:endParaRPr lang="en-US" altLang="en-US" sz="3600" i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74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0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2895600"/>
            <a:ext cx="8077200" cy="3200400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915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C200CB-7330-4A04-A64A-E218829E8A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155" name="Rectangle 8"/>
          <p:cNvSpPr>
            <a:spLocks noChangeArrowheads="1"/>
          </p:cNvSpPr>
          <p:nvPr/>
        </p:nvSpPr>
        <p:spPr bwMode="gray">
          <a:xfrm>
            <a:off x="1966914" y="744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600" y="762000"/>
            <a:ext cx="89154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3962400" y="152400"/>
            <a:ext cx="42735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latin typeface="Times New Roman" pitchFamily="18" charset="0"/>
              </a:rPr>
              <a:t>Distance vector routing</a:t>
            </a:r>
            <a:endParaRPr lang="ar-SA" sz="3200"/>
          </a:p>
        </p:txBody>
      </p:sp>
      <p:sp>
        <p:nvSpPr>
          <p:cNvPr id="14" name="TextBox 13"/>
          <p:cNvSpPr txBox="1"/>
          <p:nvPr/>
        </p:nvSpPr>
        <p:spPr>
          <a:xfrm>
            <a:off x="1981200" y="914401"/>
            <a:ext cx="8153400" cy="164352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rtlCol="1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dirty="0"/>
              <a:t> </a:t>
            </a:r>
            <a:r>
              <a:rPr lang="en-US" sz="2000" dirty="0">
                <a:latin typeface="+mj-lt"/>
              </a:rPr>
              <a:t>The least cost route between any two nodes is the route with min distance.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  <a:defRPr/>
            </a:pPr>
            <a:endParaRPr lang="en-US" sz="900" dirty="0">
              <a:latin typeface="+mj-lt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 Each node maintains a table which contains : Destination, Cost, Next hop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65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"/>
          <p:cNvSpPr>
            <a:spLocks noGrp="1" noChangeArrowheads="1"/>
          </p:cNvSpPr>
          <p:nvPr>
            <p:ph idx="1"/>
          </p:nvPr>
        </p:nvSpPr>
        <p:spPr>
          <a:xfrm>
            <a:off x="2057400" y="990600"/>
            <a:ext cx="81534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GB" sz="1000" b="1" u="sng" dirty="0">
              <a:solidFill>
                <a:srgbClr val="FF0000"/>
              </a:solidFill>
              <a:latin typeface="Times New Roman" pitchFamily="18" charset="0"/>
            </a:endParaRPr>
          </a:p>
          <a:p>
            <a:pPr marL="514350" lvl="1" indent="-514350">
              <a:lnSpc>
                <a:spcPct val="80000"/>
              </a:lnSpc>
              <a:buClr>
                <a:srgbClr val="002060"/>
              </a:buClr>
              <a:buSzPct val="100000"/>
              <a:buFont typeface="Times New Roman" pitchFamily="18" charset="0"/>
              <a:buAutoNum type="arabicPeriod"/>
              <a:defRPr/>
            </a:pPr>
            <a:r>
              <a:rPr lang="en-GB" b="1" dirty="0">
                <a:latin typeface="Times New Roman" pitchFamily="18" charset="0"/>
              </a:rPr>
              <a:t>Each router shares its entire routing table with its </a:t>
            </a:r>
            <a:r>
              <a:rPr lang="en-GB" b="1" u="sng" dirty="0">
                <a:solidFill>
                  <a:srgbClr val="FF0000"/>
                </a:solidFill>
                <a:latin typeface="Times New Roman" pitchFamily="18" charset="0"/>
              </a:rPr>
              <a:t>neighbours</a:t>
            </a:r>
            <a:r>
              <a:rPr lang="en-GB" sz="2800" b="1" u="sng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en-GB" sz="3000" b="1" u="sng" dirty="0">
              <a:solidFill>
                <a:srgbClr val="FF0000"/>
              </a:solidFill>
              <a:latin typeface="Times New Roman" pitchFamily="18" charset="0"/>
            </a:endParaRPr>
          </a:p>
          <a:p>
            <a:pPr marL="514350" lvl="1" indent="-514350">
              <a:lnSpc>
                <a:spcPct val="80000"/>
              </a:lnSpc>
              <a:buClr>
                <a:srgbClr val="002060"/>
              </a:buClr>
              <a:buSzPct val="100000"/>
              <a:buFont typeface="Times New Roman" pitchFamily="18" charset="0"/>
              <a:buAutoNum type="arabicPeriod" startAt="2"/>
              <a:defRPr/>
            </a:pPr>
            <a:r>
              <a:rPr lang="en-GB" sz="3000" b="1" dirty="0">
                <a:solidFill>
                  <a:srgbClr val="7030A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FF"/>
                </a:solidFill>
                <a:latin typeface="Times New Roman" pitchFamily="18" charset="0"/>
              </a:rPr>
              <a:t>Sharing:</a:t>
            </a:r>
          </a:p>
          <a:p>
            <a:pPr marL="147637" indent="-514350">
              <a:lnSpc>
                <a:spcPct val="80000"/>
              </a:lnSpc>
              <a:buClr>
                <a:srgbClr val="00206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periodically update </a:t>
            </a:r>
            <a:r>
              <a:rPr lang="en-US" sz="2400" b="1" dirty="0">
                <a:latin typeface="Times New Roman" pitchFamily="18" charset="0"/>
              </a:rPr>
              <a:t>:on the order of several seconds -30s-</a:t>
            </a:r>
          </a:p>
          <a:p>
            <a:pPr marL="147637" indent="-514350">
              <a:lnSpc>
                <a:spcPct val="80000"/>
              </a:lnSpc>
              <a:buClr>
                <a:srgbClr val="002060"/>
              </a:buClr>
              <a:buSzPct val="100000"/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Triggered update</a:t>
            </a:r>
            <a:r>
              <a:rPr lang="en-US" sz="2400" b="1" dirty="0">
                <a:latin typeface="Times New Roman" pitchFamily="18" charset="0"/>
              </a:rPr>
              <a:t>: The change can result from the following:</a:t>
            </a:r>
          </a:p>
          <a:p>
            <a:pPr marL="788987" lvl="2" indent="-514350">
              <a:lnSpc>
                <a:spcPct val="8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900" b="1" dirty="0">
                <a:latin typeface="Times New Roman" pitchFamily="18" charset="0"/>
              </a:rPr>
              <a:t>A node receives a table from a neighbor,  resulting in  changes in its own table after updating.</a:t>
            </a:r>
          </a:p>
          <a:p>
            <a:pPr marL="788987" lvl="2" indent="-514350">
              <a:lnSpc>
                <a:spcPct val="80000"/>
              </a:lnSpc>
              <a:buClr>
                <a:srgbClr val="002060"/>
              </a:buClr>
              <a:buSzPct val="100000"/>
              <a:buFont typeface="Wingdings" pitchFamily="2" charset="2"/>
              <a:buChar char="Ø"/>
              <a:defRPr/>
            </a:pPr>
            <a:r>
              <a:rPr lang="en-US" sz="1900" b="1" dirty="0">
                <a:latin typeface="Times New Roman" pitchFamily="18" charset="0"/>
              </a:rPr>
              <a:t>A node detects some failure in the neighboring links which results in a distance change to  infinity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∞</a:t>
            </a:r>
            <a:endParaRPr lang="en-US" sz="2800" b="1" dirty="0">
              <a:latin typeface="Times New Roman" pitchFamily="18" charset="0"/>
            </a:endParaRPr>
          </a:p>
          <a:p>
            <a:pPr marL="514350" indent="-514350">
              <a:buClr>
                <a:schemeClr val="tx1"/>
              </a:buClr>
              <a:buFont typeface="Wingdings 2" pitchFamily="18" charset="2"/>
              <a:buAutoNum type="arabicPeriod" startAt="3"/>
              <a:defRPr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Each update is a list of pairs: Destination, Cost</a:t>
            </a:r>
            <a:r>
              <a:rPr lang="en-US" sz="1800" b="1" dirty="0">
                <a:latin typeface="Times New Roman" pitchFamily="18" charset="0"/>
              </a:rPr>
              <a:t> (two column routing table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en-GB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8BB24B-B5D9-4CA6-B4C1-2341687AD4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gray">
          <a:xfrm>
            <a:off x="1966914" y="744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600" y="762000"/>
            <a:ext cx="89154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Rectangle 9"/>
          <p:cNvSpPr>
            <a:spLocks noChangeArrowheads="1"/>
          </p:cNvSpPr>
          <p:nvPr/>
        </p:nvSpPr>
        <p:spPr bwMode="auto">
          <a:xfrm>
            <a:off x="3886201" y="228600"/>
            <a:ext cx="4410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tx2"/>
                </a:solidFill>
                <a:latin typeface="Times New Roman" pitchFamily="18" charset="0"/>
              </a:rPr>
              <a:t>Distance vector routing</a:t>
            </a:r>
            <a:endParaRPr lang="ar-SA" sz="3200" dirty="0">
              <a:solidFill>
                <a:schemeClr val="tx2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65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533401"/>
            <a:ext cx="4895892" cy="584775"/>
          </a:xfr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ea typeface="+mn-ea"/>
                <a:cs typeface="+mn-cs"/>
              </a:rPr>
              <a:t>Two-Node Loop Instability</a:t>
            </a:r>
            <a:endParaRPr lang="th-TH" sz="3200" dirty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A problem with distance vector routing is instability, which means that a network using this protocol can become unstable</a:t>
            </a:r>
            <a:endParaRPr lang="th-TH" sz="2800" dirty="0"/>
          </a:p>
        </p:txBody>
      </p:sp>
      <p:pic>
        <p:nvPicPr>
          <p:cNvPr id="1741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62400" y="3084513"/>
            <a:ext cx="3962400" cy="3617912"/>
          </a:xfrm>
          <a:noFill/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80855"/>
            <a:ext cx="9144000" cy="69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24" y="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260648"/>
            <a:ext cx="8229600" cy="5832648"/>
          </a:xfrm>
        </p:spPr>
        <p:txBody>
          <a:bodyPr>
            <a:noAutofit/>
          </a:bodyPr>
          <a:lstStyle/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At the beginning, both the nodes A and B know how to reach X. 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But suddenly the link between A and X fails. Node A changes its table.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If A can send its table to B immediately, everything is fine.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system becomes unstable if B sends its routing table to A before receiving A’s routing table.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Node A receives the update from B and assumes that B has found a new route to X, then it immediately updates its table. 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Based </a:t>
            </a:r>
            <a:r>
              <a:rPr lang="en-IN" sz="2800" dirty="0"/>
              <a:t>on the triggered update strategy, A sends its update to B.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6632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3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-11150"/>
            <a:ext cx="9143999" cy="686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0" y="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7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88640"/>
            <a:ext cx="8229600" cy="6480720"/>
          </a:xfrm>
        </p:spPr>
        <p:txBody>
          <a:bodyPr>
            <a:normAutofit/>
          </a:bodyPr>
          <a:lstStyle/>
          <a:p>
            <a:pPr marL="38862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8862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However , if the instability is between three nodes, stability cannot be guaranteed.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Suppose after finding that X is not reachable, node A sends packet to B and C, where packet to C is lost and it remains in the dark and still thinks that there is a route to X via A.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After a while, node C sends to B its routing table, which includes the route to X.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Now node B is fully fooled here. Now B updates its table with a cost of 8 and thinks it find a route to X via C.</a:t>
            </a:r>
          </a:p>
          <a:p>
            <a:pPr marL="388620" indent="-342900">
              <a:buFont typeface="Wingdings" panose="05000000000000000000" pitchFamily="2" charset="2"/>
              <a:buChar char="Ø"/>
            </a:pPr>
            <a:r>
              <a:rPr lang="en-IN" sz="2400" dirty="0"/>
              <a:t>Now B shares its table to node A, again this node A is fooled by updating its table  with a cost of 12 and thinks it find a way to reach X via B.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516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ea typeface="+mn-ea"/>
                <a:cs typeface="+mn-cs"/>
              </a:rPr>
              <a:t>Solutions to two-node instability</a:t>
            </a:r>
            <a:endParaRPr lang="th-TH" sz="3200" dirty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862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8862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Defining Infinity</a:t>
            </a:r>
            <a:r>
              <a:rPr lang="en-US" sz="2400" dirty="0"/>
              <a:t>. Most implementation of the distance vector protocol define the distance between each node to be 1 and define </a:t>
            </a:r>
            <a:r>
              <a:rPr lang="en-US" sz="2400" dirty="0">
                <a:solidFill>
                  <a:srgbClr val="FF0000"/>
                </a:solidFill>
              </a:rPr>
              <a:t>16 as infinity</a:t>
            </a:r>
            <a:r>
              <a:rPr lang="en-US" sz="2400" dirty="0"/>
              <a:t>. Therefore, the distance vector cannot be used in large systems</a:t>
            </a:r>
          </a:p>
          <a:p>
            <a:pPr marL="38862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Split Horizon</a:t>
            </a:r>
            <a:r>
              <a:rPr lang="en-US" sz="2400" dirty="0"/>
              <a:t>. In this strategy, instead of </a:t>
            </a:r>
            <a:r>
              <a:rPr lang="en-US" sz="2400" dirty="0" smtClean="0"/>
              <a:t>sen</a:t>
            </a:r>
            <a:r>
              <a:rPr lang="en-US" sz="2400" dirty="0" smtClean="0"/>
              <a:t>ding </a:t>
            </a:r>
            <a:r>
              <a:rPr lang="en-US" sz="2400" dirty="0"/>
              <a:t>the table through each interface, each node sends </a:t>
            </a:r>
            <a:r>
              <a:rPr lang="en-US" sz="2400" dirty="0">
                <a:solidFill>
                  <a:srgbClr val="FF0000"/>
                </a:solidFill>
              </a:rPr>
              <a:t>only part of its table </a:t>
            </a:r>
            <a:r>
              <a:rPr lang="en-US" sz="2400" dirty="0"/>
              <a:t>through each interface. If node B thinks that the optimum route to reach X is via A, it </a:t>
            </a:r>
            <a:r>
              <a:rPr lang="en-US" sz="2400" dirty="0">
                <a:solidFill>
                  <a:srgbClr val="FF0000"/>
                </a:solidFill>
              </a:rPr>
              <a:t>does not need to advertise </a:t>
            </a:r>
            <a:r>
              <a:rPr lang="en-US" sz="2400" dirty="0"/>
              <a:t>this piece of information to A.</a:t>
            </a:r>
            <a:endParaRPr lang="th-TH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itchFamily="18" charset="0"/>
                <a:ea typeface="+mn-ea"/>
                <a:cs typeface="+mn-cs"/>
              </a:rPr>
              <a:t>Solutions to two-node instability (cont.)</a:t>
            </a:r>
            <a:endParaRPr lang="th-TH" sz="3200" dirty="0"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5120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08226" y="2816226"/>
            <a:ext cx="7573963" cy="2093913"/>
          </a:xfrm>
          <a:noFill/>
          <a:ln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3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0"/>
            <a:ext cx="8229600" cy="5620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ea typeface="+mn-ea"/>
                <a:cs typeface="+mn-cs"/>
              </a:rPr>
              <a:t>Solutions to two-node instability (cont.)</a:t>
            </a:r>
            <a:endParaRPr lang="th-TH" sz="3200" dirty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20688"/>
            <a:ext cx="8229600" cy="5976664"/>
          </a:xfrm>
        </p:spPr>
        <p:txBody>
          <a:bodyPr>
            <a:norm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Split Horizon and Poison Reverse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Normally </a:t>
            </a:r>
            <a:r>
              <a:rPr lang="en-US" sz="2000" dirty="0">
                <a:solidFill>
                  <a:srgbClr val="FF0000"/>
                </a:solidFill>
              </a:rPr>
              <a:t>DVR uses a timer</a:t>
            </a:r>
            <a:r>
              <a:rPr lang="en-US" sz="2000" dirty="0"/>
              <a:t>, and if there is </a:t>
            </a:r>
            <a:r>
              <a:rPr lang="en-US" sz="2000" dirty="0">
                <a:solidFill>
                  <a:srgbClr val="FF0000"/>
                </a:solidFill>
              </a:rPr>
              <a:t>no news about a route</a:t>
            </a:r>
            <a:r>
              <a:rPr lang="en-US" sz="2000" dirty="0"/>
              <a:t>, the node </a:t>
            </a:r>
            <a:r>
              <a:rPr lang="en-US" sz="2000" dirty="0">
                <a:solidFill>
                  <a:srgbClr val="FF0000"/>
                </a:solidFill>
              </a:rPr>
              <a:t>deletes</a:t>
            </a:r>
            <a:r>
              <a:rPr lang="en-US" sz="2000" dirty="0"/>
              <a:t> the route from its table.</a:t>
            </a:r>
          </a:p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When node B eliminates the route to X from its advertisement to A, node A can’t guess that this is due to Split horizon strategy or because node B hasn’t received any news about X recently</a:t>
            </a:r>
          </a:p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This strategy is a combination between split horizon and poison reverse where node </a:t>
            </a:r>
            <a:r>
              <a:rPr lang="en-US" sz="2000" dirty="0">
                <a:solidFill>
                  <a:srgbClr val="FF0000"/>
                </a:solidFill>
              </a:rPr>
              <a:t>B can still advertise </a:t>
            </a:r>
            <a:r>
              <a:rPr lang="en-US" sz="2000" dirty="0"/>
              <a:t>the value of X, but if the source of information is A, it can </a:t>
            </a:r>
            <a:r>
              <a:rPr lang="en-US" sz="2000" dirty="0">
                <a:solidFill>
                  <a:srgbClr val="FF0000"/>
                </a:solidFill>
              </a:rPr>
              <a:t>replace the distance with infinity </a:t>
            </a:r>
            <a:r>
              <a:rPr lang="en-US" sz="2000" dirty="0"/>
              <a:t>as a warning: </a:t>
            </a:r>
            <a:r>
              <a:rPr lang="en-US" sz="2000" dirty="0">
                <a:solidFill>
                  <a:srgbClr val="FF0000"/>
                </a:solidFill>
              </a:rPr>
              <a:t>“Don’t use this value; what I know about this route comes from you.”</a:t>
            </a:r>
            <a:endParaRPr lang="th-TH" sz="2000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0063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EFD58F-09DD-4420-902F-57B2225D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Routing Protocol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AD9E35-84DA-4EED-9F70-EACA7F07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4001"/>
            <a:ext cx="9855200" cy="5105399"/>
          </a:xfrm>
        </p:spPr>
        <p:txBody>
          <a:bodyPr>
            <a:noAutofit/>
          </a:bodyPr>
          <a:lstStyle/>
          <a:p>
            <a:pPr marL="502920" indent="-45720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3B3835"/>
                </a:solidFill>
                <a:effectLst/>
              </a:rPr>
              <a:t>Routing protocols are the set of rules used by the routers to communicate between source &amp; destination. </a:t>
            </a:r>
          </a:p>
          <a:p>
            <a:pPr marL="502920" indent="-45720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3B3835"/>
                </a:solidFill>
                <a:effectLst/>
              </a:rPr>
              <a:t>Each protocol has its own algorithm to choose the best path. </a:t>
            </a:r>
          </a:p>
          <a:p>
            <a:pPr marL="502920" indent="-45720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3B3835"/>
                </a:solidFill>
                <a:effectLst/>
              </a:rPr>
              <a:t>The metrics by routing protocols ,</a:t>
            </a:r>
          </a:p>
          <a:p>
            <a:r>
              <a:rPr lang="en-US" sz="1400" dirty="0">
                <a:solidFill>
                  <a:srgbClr val="3B3835"/>
                </a:solidFill>
              </a:rPr>
              <a:t>	</a:t>
            </a:r>
            <a:r>
              <a:rPr lang="en-US" sz="1400" b="0" i="0" dirty="0">
                <a:solidFill>
                  <a:srgbClr val="3B3835"/>
                </a:solidFill>
                <a:effectLst/>
              </a:rPr>
              <a:t>*Number of network layer devices along with the path (hop count)</a:t>
            </a:r>
          </a:p>
          <a:p>
            <a:r>
              <a:rPr lang="en-US" sz="1400" b="0" i="0" dirty="0">
                <a:solidFill>
                  <a:srgbClr val="3B3835"/>
                </a:solidFill>
                <a:effectLst/>
              </a:rPr>
              <a:t>	*Bandwidth </a:t>
            </a:r>
          </a:p>
          <a:p>
            <a:r>
              <a:rPr lang="en-US" sz="1400" b="0" i="0" dirty="0">
                <a:solidFill>
                  <a:srgbClr val="3B3835"/>
                </a:solidFill>
                <a:effectLst/>
              </a:rPr>
              <a:t>	*Delay </a:t>
            </a:r>
          </a:p>
          <a:p>
            <a:r>
              <a:rPr lang="en-US" sz="1400" b="0" i="0" dirty="0">
                <a:solidFill>
                  <a:srgbClr val="3B3835"/>
                </a:solidFill>
                <a:effectLst/>
              </a:rPr>
              <a:t>	*Load </a:t>
            </a:r>
          </a:p>
          <a:p>
            <a:r>
              <a:rPr lang="en-US" sz="1400" b="0" i="0" dirty="0">
                <a:solidFill>
                  <a:srgbClr val="3B3835"/>
                </a:solidFill>
                <a:effectLst/>
              </a:rPr>
              <a:t>	*MTU (maximum transmission unit)</a:t>
            </a:r>
          </a:p>
          <a:p>
            <a:r>
              <a:rPr lang="en-US" sz="1400" b="0" i="0" dirty="0">
                <a:solidFill>
                  <a:srgbClr val="3B3835"/>
                </a:solidFill>
                <a:effectLst/>
              </a:rPr>
              <a:t>	*Cost </a:t>
            </a:r>
          </a:p>
          <a:p>
            <a:pPr marL="502920" indent="-45720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3B3835"/>
                </a:solidFill>
                <a:effectLst/>
              </a:rPr>
              <a:t>Routing protocols store the result of these metrics in routing table.</a:t>
            </a:r>
          </a:p>
          <a:p>
            <a:pPr marL="502920" indent="-457200">
              <a:buFont typeface="Wingdings" panose="05000000000000000000" pitchFamily="2" charset="2"/>
              <a:buChar char="ü"/>
            </a:pPr>
            <a:r>
              <a:rPr lang="en-IN" sz="1400" b="0" i="0" dirty="0">
                <a:solidFill>
                  <a:srgbClr val="3B3835"/>
                </a:solidFill>
                <a:effectLst/>
              </a:rPr>
              <a:t>TYPES OF ROUTING PROTOCOL </a:t>
            </a:r>
          </a:p>
          <a:p>
            <a:pPr marL="1035050" lvl="1" indent="-342900"/>
            <a:r>
              <a:rPr lang="en-IN" sz="1400" b="0" i="0" dirty="0">
                <a:solidFill>
                  <a:srgbClr val="3B3835"/>
                </a:solidFill>
                <a:effectLst/>
              </a:rPr>
              <a:t>STATIC ROUTING</a:t>
            </a:r>
          </a:p>
          <a:p>
            <a:pPr marL="1035050" lvl="1" indent="-342900"/>
            <a:r>
              <a:rPr lang="en-IN" sz="1400" b="0" i="0" dirty="0">
                <a:solidFill>
                  <a:srgbClr val="3B3835"/>
                </a:solidFill>
                <a:effectLst/>
              </a:rPr>
              <a:t>DYNAMIC ROUTING</a:t>
            </a:r>
          </a:p>
          <a:p>
            <a:pPr lvl="1" indent="0">
              <a:buNone/>
            </a:pPr>
            <a:r>
              <a:rPr lang="en-IN" sz="1400" b="0" i="0" dirty="0">
                <a:solidFill>
                  <a:srgbClr val="3B3835"/>
                </a:solidFill>
                <a:effectLst/>
              </a:rPr>
              <a:t>	      1. DISTANCE </a:t>
            </a:r>
            <a:r>
              <a:rPr lang="en-IN" sz="1400" b="0" i="0" dirty="0" smtClean="0">
                <a:solidFill>
                  <a:srgbClr val="3B3835"/>
                </a:solidFill>
                <a:effectLst/>
              </a:rPr>
              <a:t>VECTOR</a:t>
            </a:r>
            <a:endParaRPr lang="en-IN" sz="1400" b="0" i="0" dirty="0">
              <a:solidFill>
                <a:srgbClr val="3B3835"/>
              </a:solidFill>
              <a:effectLst/>
            </a:endParaRPr>
          </a:p>
          <a:p>
            <a:pPr lvl="1" indent="0">
              <a:buNone/>
            </a:pPr>
            <a:r>
              <a:rPr lang="en-IN" sz="1400" dirty="0">
                <a:solidFill>
                  <a:srgbClr val="3B3835"/>
                </a:solidFill>
              </a:rPr>
              <a:t>		</a:t>
            </a:r>
            <a:r>
              <a:rPr lang="en-IN" sz="1400" b="0" i="0" dirty="0">
                <a:solidFill>
                  <a:srgbClr val="3B3835"/>
                </a:solidFill>
                <a:effectLst/>
              </a:rPr>
              <a:t> RIP- </a:t>
            </a:r>
            <a:r>
              <a:rPr lang="en-IN" sz="1400" b="0" i="0" dirty="0" smtClean="0">
                <a:solidFill>
                  <a:srgbClr val="3B3835"/>
                </a:solidFill>
                <a:effectLst/>
              </a:rPr>
              <a:t>RIPv1, RIPv2, IGRP </a:t>
            </a:r>
            <a:endParaRPr lang="en-IN" sz="1400" b="0" i="0" dirty="0">
              <a:solidFill>
                <a:srgbClr val="3B3835"/>
              </a:solidFill>
              <a:effectLst/>
            </a:endParaRPr>
          </a:p>
          <a:p>
            <a:pPr lvl="1" indent="0">
              <a:buNone/>
            </a:pPr>
            <a:r>
              <a:rPr lang="en-IN" sz="1400" b="0" i="0" dirty="0">
                <a:solidFill>
                  <a:srgbClr val="3B3835"/>
                </a:solidFill>
                <a:effectLst/>
              </a:rPr>
              <a:t>	       2.LINK </a:t>
            </a:r>
            <a:r>
              <a:rPr lang="en-IN" sz="1400" b="0" i="0" dirty="0" smtClean="0">
                <a:solidFill>
                  <a:srgbClr val="3B3835"/>
                </a:solidFill>
                <a:effectLst/>
              </a:rPr>
              <a:t>STATE</a:t>
            </a:r>
            <a:endParaRPr lang="en-IN" sz="1400" b="0" i="0" dirty="0">
              <a:solidFill>
                <a:srgbClr val="3B3835"/>
              </a:solidFill>
              <a:effectLst/>
            </a:endParaRPr>
          </a:p>
          <a:p>
            <a:pPr lvl="1" indent="0">
              <a:buNone/>
            </a:pPr>
            <a:r>
              <a:rPr lang="en-IN" sz="1400" b="0" i="0" dirty="0">
                <a:solidFill>
                  <a:srgbClr val="3B3835"/>
                </a:solidFill>
                <a:effectLst/>
              </a:rPr>
              <a:t>	                   </a:t>
            </a:r>
            <a:r>
              <a:rPr lang="en-IN" sz="1400" dirty="0" smtClean="0">
                <a:solidFill>
                  <a:srgbClr val="3B3835"/>
                </a:solidFill>
              </a:rPr>
              <a:t>OSPF, </a:t>
            </a:r>
            <a:r>
              <a:rPr lang="en-IN" sz="1400" b="0" i="0" dirty="0" smtClean="0">
                <a:solidFill>
                  <a:srgbClr val="3B3835"/>
                </a:solidFill>
                <a:effectLst/>
              </a:rPr>
              <a:t>EIGRP</a:t>
            </a:r>
            <a:endParaRPr lang="en-IN" sz="1400" b="0" i="0" dirty="0">
              <a:solidFill>
                <a:srgbClr val="3B3835"/>
              </a:solidFill>
              <a:effectLst/>
            </a:endParaRPr>
          </a:p>
          <a:p>
            <a:pPr lvl="1" indent="0">
              <a:buNone/>
            </a:pPr>
            <a:r>
              <a:rPr lang="en-IN" sz="1400" dirty="0">
                <a:solidFill>
                  <a:srgbClr val="3B3835"/>
                </a:solidFill>
              </a:rPr>
              <a:t>		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856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000" dirty="0"/>
              <a:t>In DVR, the periodic update of the routing table normally occurs every _______.</a:t>
            </a:r>
          </a:p>
          <a:p>
            <a:pPr marL="514350" indent="-514350">
              <a:buAutoNum type="arabicPeriod"/>
            </a:pPr>
            <a:r>
              <a:rPr lang="en-IN" sz="2000" dirty="0"/>
              <a:t> In distance vector routing, each node shares its routing table with its ______ periodically.</a:t>
            </a:r>
          </a:p>
          <a:p>
            <a:pPr marL="514350" indent="-514350">
              <a:buAutoNum type="arabicPeriod"/>
            </a:pPr>
            <a:r>
              <a:rPr lang="en-IN" sz="2000" dirty="0"/>
              <a:t>Distance vector routing algorithm is implemented in Internet as _______.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8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sz="2400" dirty="0"/>
              <a:t>30 Seconds</a:t>
            </a:r>
          </a:p>
          <a:p>
            <a:pPr marL="514350" indent="-514350">
              <a:buAutoNum type="arabicPeriod"/>
            </a:pPr>
            <a:r>
              <a:rPr lang="en-IN" sz="2400" dirty="0"/>
              <a:t>Immediate neighbours</a:t>
            </a:r>
          </a:p>
          <a:p>
            <a:pPr marL="514350" indent="-514350">
              <a:buAutoNum type="arabicPeriod"/>
            </a:pPr>
            <a:r>
              <a:rPr lang="en-IN" sz="2400" dirty="0"/>
              <a:t>RIP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7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LSR (Link State Routing)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5949280"/>
          </a:xfrm>
        </p:spPr>
        <p:txBody>
          <a:bodyPr>
            <a:normAutofit/>
          </a:bodyPr>
          <a:lstStyle/>
          <a:p>
            <a:pPr marL="38862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8862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8862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It has different philosophy from that of DVR.</a:t>
            </a:r>
          </a:p>
          <a:p>
            <a:pPr marL="38862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Each node in the domain has the entire topology </a:t>
            </a:r>
            <a:r>
              <a:rPr lang="en-IN" sz="2000" dirty="0"/>
              <a:t>of the domain – list of nodes and links, how they are connected including the type, cost(metric), and conditions of the links.</a:t>
            </a:r>
          </a:p>
          <a:p>
            <a:pPr marL="38862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Node uses </a:t>
            </a:r>
            <a:r>
              <a:rPr lang="en-IN" sz="2000" dirty="0">
                <a:solidFill>
                  <a:srgbClr val="FF0000"/>
                </a:solidFill>
              </a:rPr>
              <a:t>Dijkstra’s algorithm </a:t>
            </a:r>
            <a:r>
              <a:rPr lang="en-IN" sz="2000" dirty="0"/>
              <a:t>to build a routing table.</a:t>
            </a:r>
          </a:p>
          <a:p>
            <a:pPr marL="38862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LSR is based on the assumption that, although the global knowledge about the topology is not clear, each node has partial </a:t>
            </a:r>
            <a:r>
              <a:rPr lang="en-IN" sz="2000" dirty="0" smtClean="0"/>
              <a:t>knowledge</a:t>
            </a:r>
            <a:r>
              <a:rPr lang="en-IN" sz="2000" dirty="0"/>
              <a:t>.</a:t>
            </a:r>
          </a:p>
          <a:p>
            <a:pPr marL="38862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It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FF0000"/>
                </a:solidFill>
              </a:rPr>
              <a:t>knows the </a:t>
            </a:r>
            <a:r>
              <a:rPr lang="en-IN" sz="2000" dirty="0" smtClean="0">
                <a:solidFill>
                  <a:srgbClr val="FF0000"/>
                </a:solidFill>
              </a:rPr>
              <a:t>state(type</a:t>
            </a:r>
            <a:r>
              <a:rPr lang="en-IN" sz="2000" dirty="0">
                <a:solidFill>
                  <a:srgbClr val="FF0000"/>
                </a:solidFill>
              </a:rPr>
              <a:t>, condition and cost) of its link</a:t>
            </a:r>
            <a:r>
              <a:rPr lang="en-IN" sz="2000" dirty="0"/>
              <a:t>.</a:t>
            </a:r>
          </a:p>
          <a:p>
            <a:pPr marL="38862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</a:rPr>
              <a:t>In </a:t>
            </a:r>
            <a:r>
              <a:rPr lang="en-IN" sz="2000" dirty="0" smtClean="0">
                <a:solidFill>
                  <a:srgbClr val="FF0000"/>
                </a:solidFill>
              </a:rPr>
              <a:t>other words </a:t>
            </a:r>
            <a:r>
              <a:rPr lang="en-IN" sz="2000" dirty="0">
                <a:solidFill>
                  <a:srgbClr val="FF0000"/>
                </a:solidFill>
              </a:rPr>
              <a:t>the whole topology can be obtained from the partial knowledge of each node</a:t>
            </a:r>
            <a:r>
              <a:rPr lang="en-IN" sz="2000" dirty="0"/>
              <a:t>.</a:t>
            </a:r>
          </a:p>
          <a:p>
            <a:pPr algn="just"/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8864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260648"/>
            <a:ext cx="8352928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260029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263" y="0"/>
            <a:ext cx="913525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24" y="285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649"/>
            <a:ext cx="8229600" cy="5865515"/>
          </a:xfrm>
        </p:spPr>
        <p:txBody>
          <a:bodyPr>
            <a:normAutofit/>
          </a:bodyPr>
          <a:lstStyle/>
          <a:p>
            <a:endParaRPr lang="en-IN" sz="2000" b="1" dirty="0"/>
          </a:p>
          <a:p>
            <a:r>
              <a:rPr lang="en-IN" sz="2000" b="1" dirty="0"/>
              <a:t>Building the routing table:</a:t>
            </a:r>
          </a:p>
          <a:p>
            <a:pPr algn="just">
              <a:buNone/>
            </a:pPr>
            <a:r>
              <a:rPr lang="en-IN" sz="2000" dirty="0"/>
              <a:t>Four set of actions are required to ensure that each node has the routing table showing the least cost node to every node.</a:t>
            </a:r>
          </a:p>
          <a:p>
            <a:pPr marL="514350" indent="-514350" algn="just">
              <a:buAutoNum type="arabicPeriod"/>
            </a:pPr>
            <a:r>
              <a:rPr lang="en-IN" sz="2000" dirty="0"/>
              <a:t>Creation of LSP</a:t>
            </a:r>
          </a:p>
          <a:p>
            <a:pPr marL="514350" indent="-514350" algn="just">
              <a:buAutoNum type="arabicPeriod"/>
            </a:pPr>
            <a:r>
              <a:rPr lang="en-IN" sz="2000" dirty="0"/>
              <a:t>Dissemination of LSP – Flooding</a:t>
            </a:r>
          </a:p>
          <a:p>
            <a:pPr marL="514350" indent="-514350" algn="just">
              <a:buAutoNum type="arabicPeriod"/>
            </a:pPr>
            <a:r>
              <a:rPr lang="en-IN" sz="2000" dirty="0"/>
              <a:t>Formation of a </a:t>
            </a:r>
            <a:r>
              <a:rPr lang="en-IN" sz="2000" dirty="0">
                <a:solidFill>
                  <a:srgbClr val="FF0000"/>
                </a:solidFill>
              </a:rPr>
              <a:t>shortest path tree</a:t>
            </a:r>
            <a:r>
              <a:rPr lang="en-IN" sz="2000" dirty="0"/>
              <a:t> for each node</a:t>
            </a:r>
          </a:p>
          <a:p>
            <a:pPr marL="514350" indent="-514350" algn="just">
              <a:buAutoNum type="arabicPeriod"/>
            </a:pPr>
            <a:r>
              <a:rPr lang="en-IN" sz="2000" dirty="0"/>
              <a:t>Calculation of a routing table based on the shortest path tree.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-3675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4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8964488" cy="6858000"/>
          </a:xfrm>
        </p:spPr>
        <p:txBody>
          <a:bodyPr>
            <a:normAutofit/>
          </a:bodyPr>
          <a:lstStyle/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Creation of LSP: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A LSP can carry a large amount of information.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It carries Node identity, list of links – needed to make the topology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A </a:t>
            </a:r>
            <a:r>
              <a:rPr lang="en-IN" sz="2000" dirty="0">
                <a:solidFill>
                  <a:srgbClr val="FF0000"/>
                </a:solidFill>
              </a:rPr>
              <a:t>sequence number – facilitates </a:t>
            </a:r>
            <a:r>
              <a:rPr lang="en-IN" sz="2000" dirty="0"/>
              <a:t>flooding and </a:t>
            </a:r>
            <a:r>
              <a:rPr lang="en-IN" sz="2000" dirty="0">
                <a:solidFill>
                  <a:srgbClr val="FF0000"/>
                </a:solidFill>
              </a:rPr>
              <a:t>distinguishes new LSP’s </a:t>
            </a:r>
            <a:r>
              <a:rPr lang="en-IN" sz="2000" dirty="0"/>
              <a:t>from the old LSP’s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An </a:t>
            </a:r>
            <a:r>
              <a:rPr lang="en-IN" sz="2000" dirty="0">
                <a:solidFill>
                  <a:srgbClr val="FF0000"/>
                </a:solidFill>
              </a:rPr>
              <a:t>age – prevents the old LSP’s </a:t>
            </a:r>
            <a:r>
              <a:rPr lang="en-IN" sz="2000" dirty="0"/>
              <a:t>from remaining in the domain for the longer time.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LSP’s are generated on 2 occasion: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1. when there is a change in the topology of the domain – </a:t>
            </a:r>
            <a:r>
              <a:rPr lang="en-IN" sz="2000" dirty="0">
                <a:solidFill>
                  <a:srgbClr val="FF0000"/>
                </a:solidFill>
              </a:rPr>
              <a:t>Triggering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2. on a </a:t>
            </a:r>
            <a:r>
              <a:rPr lang="en-IN" sz="2000" dirty="0">
                <a:solidFill>
                  <a:srgbClr val="FF0000"/>
                </a:solidFill>
              </a:rPr>
              <a:t>periodic </a:t>
            </a:r>
            <a:r>
              <a:rPr lang="en-IN" sz="2000" dirty="0"/>
              <a:t>basis: </a:t>
            </a:r>
            <a:r>
              <a:rPr lang="en-IN" sz="2000" dirty="0" smtClean="0"/>
              <a:t>Ranges from </a:t>
            </a:r>
            <a:r>
              <a:rPr lang="en-IN" sz="2000" dirty="0"/>
              <a:t>1</a:t>
            </a:r>
            <a:r>
              <a:rPr lang="en-IN" sz="2000" dirty="0" smtClean="0"/>
              <a:t> to </a:t>
            </a:r>
            <a:r>
              <a:rPr lang="en-IN" sz="2000" dirty="0"/>
              <a:t>2 </a:t>
            </a:r>
            <a:r>
              <a:rPr lang="en-IN" sz="2000" dirty="0" smtClean="0">
                <a:solidFill>
                  <a:srgbClr val="FF0000"/>
                </a:solidFill>
              </a:rPr>
              <a:t>minutes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24" y="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6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692696"/>
            <a:ext cx="8640960" cy="616530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Flooding</a:t>
            </a:r>
            <a:r>
              <a:rPr lang="en-IN" sz="2000" b="1" dirty="0"/>
              <a:t>:</a:t>
            </a:r>
            <a:endParaRPr lang="en-IN" sz="2000" dirty="0"/>
          </a:p>
          <a:p>
            <a:pPr algn="just"/>
            <a:r>
              <a:rPr lang="en-IN" sz="1800" dirty="0"/>
              <a:t>After a node has prepared the LSP, it must be disseminated </a:t>
            </a:r>
            <a:r>
              <a:rPr lang="en-IN" sz="1800" dirty="0">
                <a:solidFill>
                  <a:srgbClr val="FF0000"/>
                </a:solidFill>
              </a:rPr>
              <a:t>to all other nodes </a:t>
            </a:r>
            <a:r>
              <a:rPr lang="en-IN" sz="1800" dirty="0"/>
              <a:t>, not only to its neighbours.</a:t>
            </a:r>
          </a:p>
          <a:p>
            <a:pPr algn="just"/>
            <a:r>
              <a:rPr lang="en-IN" sz="1800" dirty="0"/>
              <a:t>It is based on the following:</a:t>
            </a:r>
          </a:p>
          <a:p>
            <a:pPr algn="just"/>
            <a:r>
              <a:rPr lang="en-IN" sz="1800" dirty="0"/>
              <a:t>1. The creating node </a:t>
            </a:r>
            <a:r>
              <a:rPr lang="en-IN" sz="1800" dirty="0">
                <a:solidFill>
                  <a:srgbClr val="FF0000"/>
                </a:solidFill>
              </a:rPr>
              <a:t>sends</a:t>
            </a:r>
            <a:r>
              <a:rPr lang="en-IN" sz="1800" dirty="0"/>
              <a:t> a copy of the LSP </a:t>
            </a:r>
            <a:r>
              <a:rPr lang="en-IN" sz="1800" dirty="0">
                <a:solidFill>
                  <a:srgbClr val="FF0000"/>
                </a:solidFill>
              </a:rPr>
              <a:t>out of each interface</a:t>
            </a:r>
            <a:r>
              <a:rPr lang="en-IN" sz="1800" dirty="0"/>
              <a:t>.</a:t>
            </a:r>
          </a:p>
          <a:p>
            <a:pPr algn="just"/>
            <a:r>
              <a:rPr lang="en-IN" sz="1800" dirty="0"/>
              <a:t>2. A </a:t>
            </a:r>
            <a:r>
              <a:rPr lang="en-IN" sz="1800" dirty="0">
                <a:solidFill>
                  <a:srgbClr val="FF0000"/>
                </a:solidFill>
              </a:rPr>
              <a:t>node that receives </a:t>
            </a:r>
            <a:r>
              <a:rPr lang="en-IN" sz="1800" dirty="0"/>
              <a:t>the LSP compares it with the copy. </a:t>
            </a:r>
            <a:r>
              <a:rPr lang="en-IN" sz="1800" dirty="0">
                <a:solidFill>
                  <a:srgbClr val="FF0000"/>
                </a:solidFill>
              </a:rPr>
              <a:t>If</a:t>
            </a:r>
            <a:r>
              <a:rPr lang="en-IN" sz="1800" dirty="0"/>
              <a:t> the newly arrived LSP is </a:t>
            </a:r>
            <a:r>
              <a:rPr lang="en-IN" sz="1800" dirty="0">
                <a:solidFill>
                  <a:srgbClr val="FF0000"/>
                </a:solidFill>
              </a:rPr>
              <a:t>older</a:t>
            </a:r>
            <a:r>
              <a:rPr lang="en-IN" sz="1800" dirty="0"/>
              <a:t> than the one it has found (by checking the sequence number), it </a:t>
            </a:r>
            <a:r>
              <a:rPr lang="en-IN" sz="1800" dirty="0">
                <a:solidFill>
                  <a:srgbClr val="FF0000"/>
                </a:solidFill>
              </a:rPr>
              <a:t>discards</a:t>
            </a:r>
            <a:r>
              <a:rPr lang="en-IN" sz="1800" dirty="0"/>
              <a:t> the LSP</a:t>
            </a:r>
            <a:r>
              <a:rPr lang="en-IN" sz="1800" dirty="0" smtClean="0"/>
              <a:t>. </a:t>
            </a:r>
            <a:r>
              <a:rPr lang="en-IN" sz="1800" dirty="0">
                <a:solidFill>
                  <a:srgbClr val="00B050"/>
                </a:solidFill>
              </a:rPr>
              <a:t>(Controlled flooding</a:t>
            </a:r>
            <a:r>
              <a:rPr lang="en-IN" sz="1800" dirty="0">
                <a:solidFill>
                  <a:srgbClr val="33A4B3"/>
                </a:solidFill>
              </a:rPr>
              <a:t>)</a:t>
            </a:r>
          </a:p>
          <a:p>
            <a:pPr algn="just"/>
            <a:endParaRPr lang="en-IN" sz="1800" dirty="0"/>
          </a:p>
          <a:p>
            <a:pPr algn="just"/>
            <a:r>
              <a:rPr lang="en-IN" sz="1800" dirty="0">
                <a:solidFill>
                  <a:srgbClr val="FF0000"/>
                </a:solidFill>
              </a:rPr>
              <a:t>If</a:t>
            </a:r>
            <a:r>
              <a:rPr lang="en-IN" sz="1800" dirty="0"/>
              <a:t> it is </a:t>
            </a:r>
            <a:r>
              <a:rPr lang="en-IN" sz="1800" dirty="0">
                <a:solidFill>
                  <a:srgbClr val="FF0000"/>
                </a:solidFill>
              </a:rPr>
              <a:t>newer</a:t>
            </a:r>
            <a:r>
              <a:rPr lang="en-IN" sz="1800" dirty="0"/>
              <a:t> one then the node does the following:</a:t>
            </a:r>
          </a:p>
          <a:p>
            <a:pPr algn="just"/>
            <a:r>
              <a:rPr lang="en-IN" sz="1800" dirty="0"/>
              <a:t>1. </a:t>
            </a:r>
            <a:r>
              <a:rPr lang="en-IN" sz="1800" dirty="0">
                <a:solidFill>
                  <a:srgbClr val="FF0000"/>
                </a:solidFill>
              </a:rPr>
              <a:t>Discards the old </a:t>
            </a:r>
            <a:r>
              <a:rPr lang="en-IN" sz="1800" dirty="0"/>
              <a:t>LSP and </a:t>
            </a:r>
            <a:r>
              <a:rPr lang="en-IN" sz="1800" dirty="0">
                <a:solidFill>
                  <a:srgbClr val="FF0000"/>
                </a:solidFill>
              </a:rPr>
              <a:t>keep the new </a:t>
            </a:r>
            <a:r>
              <a:rPr lang="en-IN" sz="1800" dirty="0"/>
              <a:t>LSP</a:t>
            </a:r>
          </a:p>
          <a:p>
            <a:pPr algn="just"/>
            <a:r>
              <a:rPr lang="en-IN" sz="1800" dirty="0"/>
              <a:t>2. </a:t>
            </a:r>
            <a:r>
              <a:rPr lang="en-IN" sz="1800" dirty="0">
                <a:solidFill>
                  <a:srgbClr val="FF0000"/>
                </a:solidFill>
              </a:rPr>
              <a:t>sends a copy of it out of each interface except the one from which the packet arrived</a:t>
            </a:r>
            <a:r>
              <a:rPr lang="en-IN" sz="1800" dirty="0" smtClean="0"/>
              <a:t>. </a:t>
            </a:r>
            <a:r>
              <a:rPr lang="en-IN" sz="1800" dirty="0" smtClean="0">
                <a:solidFill>
                  <a:srgbClr val="00B050"/>
                </a:solidFill>
              </a:rPr>
              <a:t>(Controlled flooding)</a:t>
            </a:r>
            <a:endParaRPr lang="en-IN" sz="1800" dirty="0">
              <a:solidFill>
                <a:srgbClr val="00B050"/>
              </a:solidFill>
            </a:endParaRPr>
          </a:p>
          <a:p>
            <a:endParaRPr lang="en-IN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0" y="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322887"/>
            <a:ext cx="5472608" cy="3917054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node A –root of the tree and move it to the tentative list.</a:t>
            </a:r>
          </a:p>
          <a:p>
            <a:pPr marL="0" algn="just">
              <a:spcBef>
                <a:spcPts val="0"/>
              </a:spcBef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</a:t>
            </a:r>
            <a:r>
              <a:rPr lang="en-I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: Empty	Tentative list: A(0</a:t>
            </a:r>
            <a:r>
              <a:rPr lang="en-I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A – shortest cumulative cost from all nodes in the tentative list. Add all neighbours of A to the tentative list.</a:t>
            </a:r>
          </a:p>
          <a:p>
            <a:pPr marL="0" algn="just">
              <a:spcBef>
                <a:spcPts val="0"/>
              </a:spcBef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list : A(0) 	Tentative list: B(5), C(2), D(3)</a:t>
            </a:r>
          </a:p>
          <a:p>
            <a:pPr marL="342900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shortest cumulative cost from all nodes in the tentative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has 3 neighbours, but node A is already processed, which makes the unprocessed neighbours B and E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Node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is already in tentative list with a cumulative cost of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</a:p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A can also reach Node B through node C with a cost of 6.   Since 5 &lt; 6, keep the node B with a cost of 5in the T. L. And do not replace it.</a:t>
            </a:r>
          </a:p>
          <a:p>
            <a:pPr marL="0">
              <a:spcBef>
                <a:spcPts val="0"/>
              </a:spcBef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list : A(0), C(2)    Tentative list: B(5),D(3),E(6)</a:t>
            </a:r>
          </a:p>
          <a:p>
            <a:pPr marL="514350" indent="-51435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doing so we can formulate the shortest path tree and once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find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, the routing table for A to reach all other nodes by shortest path can be calculated.</a:t>
            </a:r>
          </a:p>
          <a:p>
            <a:pPr marL="514350" indent="-514350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96" y="0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124744"/>
            <a:ext cx="5328592" cy="44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4077072"/>
            <a:ext cx="5048250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4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489BD1-D8FA-4AD2-9888-BA50B8DF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4" y="1484784"/>
            <a:ext cx="5029200" cy="366712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9E547EB-BA45-4DFA-8A7A-994226B80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58" y="1484784"/>
            <a:ext cx="4867275" cy="37242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617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D60073-FDA1-44D4-8D9F-FB4F4942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9576"/>
            <a:ext cx="4654081" cy="352636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10D15C5-436E-4AC8-A269-3BC21BBBD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6" y="11331"/>
            <a:ext cx="4353383" cy="339257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93E4EF-A6AF-4520-ACB8-A7FBD79CB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111" y="3320311"/>
            <a:ext cx="4485600" cy="352635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6925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2"/>
          <p:cNvSpPr>
            <a:spLocks noGrp="1" noChangeArrowheads="1"/>
          </p:cNvSpPr>
          <p:nvPr>
            <p:ph idx="1"/>
          </p:nvPr>
        </p:nvSpPr>
        <p:spPr>
          <a:xfrm>
            <a:off x="2362200" y="914400"/>
            <a:ext cx="7772400" cy="2514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GB" sz="2400" dirty="0"/>
              <a:t>Each AS (autonomous system</a:t>
            </a:r>
            <a:r>
              <a:rPr lang="en-GB" sz="2400" dirty="0" smtClean="0"/>
              <a:t>) can </a:t>
            </a:r>
            <a:r>
              <a:rPr lang="en-GB" sz="2400" dirty="0"/>
              <a:t>choose one or more intradomain(interior) routing protocol to handle routing inside the AS such as </a:t>
            </a:r>
            <a:r>
              <a:rPr lang="en-GB" sz="2400" b="1" u="sng" dirty="0">
                <a:solidFill>
                  <a:srgbClr val="FF0000"/>
                </a:solidFill>
              </a:rPr>
              <a:t>RIP</a:t>
            </a:r>
            <a:r>
              <a:rPr lang="en-GB" sz="2400" dirty="0"/>
              <a:t> and </a:t>
            </a:r>
            <a:r>
              <a:rPr lang="en-GB" sz="2400" b="1" u="sng" dirty="0">
                <a:solidFill>
                  <a:srgbClr val="FF0000"/>
                </a:solidFill>
              </a:rPr>
              <a:t>OSPF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GB" sz="2400" dirty="0"/>
              <a:t>One interdomain (exterior) routing protocol is usually chosen to handle routing between ASs ; </a:t>
            </a:r>
            <a:r>
              <a:rPr lang="en-GB" sz="2400" b="1" u="sng" dirty="0">
                <a:solidFill>
                  <a:srgbClr val="FF0000"/>
                </a:solidFill>
              </a:rPr>
              <a:t>BGP</a:t>
            </a:r>
          </a:p>
          <a:p>
            <a:pPr eaLnBrk="1" hangingPunct="1">
              <a:buFont typeface="Wingdings" pitchFamily="2" charset="2"/>
              <a:buChar char="Ø"/>
            </a:pPr>
            <a:endParaRPr lang="en-GB" sz="2400" dirty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583EC8-71EB-4D88-A2EA-3E9034ACB9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2514600" y="90489"/>
            <a:ext cx="7086600" cy="106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Interior and Exterior routing protocols</a:t>
            </a:r>
          </a:p>
          <a:p>
            <a:pPr algn="ctr"/>
            <a:endParaRPr lang="en-US" altLang="en-US" dirty="0">
              <a:latin typeface="Times New Roman" pitchFamily="18" charset="0"/>
            </a:endParaRPr>
          </a:p>
        </p:txBody>
      </p:sp>
      <p:sp>
        <p:nvSpPr>
          <p:cNvPr id="41989" name="Rectangle 9"/>
          <p:cNvSpPr>
            <a:spLocks noChangeArrowheads="1"/>
          </p:cNvSpPr>
          <p:nvPr/>
        </p:nvSpPr>
        <p:spPr bwMode="gray">
          <a:xfrm>
            <a:off x="1966914" y="654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0" y="609600"/>
            <a:ext cx="89154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1" y="3048000"/>
            <a:ext cx="6837363" cy="322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986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C1500A-B158-4CB1-804A-48148B19B7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1219200"/>
            <a:ext cx="8458200" cy="5595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r>
              <a:rPr lang="en-US" sz="2400" dirty="0">
                <a:latin typeface="+mj-lt"/>
              </a:rPr>
              <a:t>Each </a:t>
            </a:r>
            <a:r>
              <a:rPr lang="en-US" sz="2400" dirty="0" smtClean="0">
                <a:latin typeface="+mj-lt"/>
              </a:rPr>
              <a:t>node(router</a:t>
            </a:r>
            <a:r>
              <a:rPr lang="en-US" sz="2400" dirty="0">
                <a:latin typeface="+mj-lt"/>
              </a:rPr>
              <a:t>) maintains a set of triples (table): Destination, Cost and  Next Hop</a:t>
            </a: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endParaRPr lang="en-US" sz="1000" dirty="0">
              <a:latin typeface="+mj-lt"/>
            </a:endParaRP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r>
              <a:rPr lang="en-US" sz="2400" dirty="0">
                <a:latin typeface="+mj-lt"/>
              </a:rPr>
              <a:t> Node knows the cost to each neighbor (</a:t>
            </a:r>
            <a:r>
              <a:rPr lang="en-US" sz="2400" i="1" dirty="0">
                <a:latin typeface="Times New Roman" pitchFamily="18" charset="0"/>
              </a:rPr>
              <a:t>the distance between itself and its immediate neighbors)</a:t>
            </a:r>
            <a:r>
              <a:rPr lang="en-US" sz="2400" dirty="0">
                <a:latin typeface="+mj-lt"/>
              </a:rPr>
              <a:t> </a:t>
            </a: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endParaRPr lang="en-US" sz="900" dirty="0">
              <a:latin typeface="+mj-lt"/>
            </a:endParaRP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r>
              <a:rPr lang="en-US" sz="2400" dirty="0">
                <a:latin typeface="+mj-lt"/>
              </a:rPr>
              <a:t> Directly connected neighbors exchange updates</a:t>
            </a:r>
          </a:p>
          <a:p>
            <a:pPr lvl="1">
              <a:buClr>
                <a:srgbClr val="FF0000"/>
              </a:buClr>
              <a:buSzPct val="111000"/>
              <a:buFont typeface="Wingdings" pitchFamily="2" charset="2"/>
              <a:buChar char="§"/>
              <a:defRPr/>
            </a:pPr>
            <a:r>
              <a:rPr lang="en-US" sz="2400" dirty="0">
                <a:latin typeface="+mj-lt"/>
              </a:rPr>
              <a:t> periodically (on the order of several seconds -30s)</a:t>
            </a:r>
          </a:p>
          <a:p>
            <a:pPr lvl="1">
              <a:buClr>
                <a:srgbClr val="FF0000"/>
              </a:buClr>
              <a:buSzPct val="111000"/>
              <a:buFont typeface="Wingdings" pitchFamily="2" charset="2"/>
              <a:buChar char="§"/>
              <a:defRPr/>
            </a:pPr>
            <a:r>
              <a:rPr lang="en-US" sz="2400" dirty="0">
                <a:latin typeface="+mj-lt"/>
              </a:rPr>
              <a:t> whenever table changes (called </a:t>
            </a:r>
            <a:r>
              <a:rPr lang="en-US" sz="2400" i="1" dirty="0">
                <a:solidFill>
                  <a:srgbClr val="002060"/>
                </a:solidFill>
                <a:latin typeface="+mj-lt"/>
              </a:rPr>
              <a:t>triggered update)</a:t>
            </a:r>
          </a:p>
          <a:p>
            <a:pPr lvl="1">
              <a:buClr>
                <a:srgbClr val="FF0000"/>
              </a:buClr>
              <a:buSzPct val="111000"/>
              <a:buFont typeface="Wingdings" pitchFamily="2" charset="2"/>
              <a:buChar char="§"/>
              <a:defRPr/>
            </a:pPr>
            <a:endParaRPr lang="en-US" sz="900" i="1" dirty="0">
              <a:solidFill>
                <a:schemeClr val="accent1"/>
              </a:solidFill>
              <a:latin typeface="+mj-lt"/>
            </a:endParaRP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r>
              <a:rPr lang="en-US" sz="2400" dirty="0">
                <a:latin typeface="+mj-lt"/>
              </a:rPr>
              <a:t> Each update is a list of pairs: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Destination, Cost</a:t>
            </a: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endParaRPr lang="en-US" sz="900" dirty="0">
              <a:latin typeface="+mj-lt"/>
            </a:endParaRP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r>
              <a:rPr lang="en-US" sz="2400" dirty="0">
                <a:latin typeface="+mj-lt"/>
              </a:rPr>
              <a:t>Update local table if receive a “better” </a:t>
            </a:r>
            <a:r>
              <a:rPr lang="en-US" sz="2400" dirty="0" smtClean="0">
                <a:latin typeface="+mj-lt"/>
              </a:rPr>
              <a:t>route </a:t>
            </a:r>
            <a:r>
              <a:rPr lang="en-US" sz="2400" dirty="0">
                <a:latin typeface="+mj-lt"/>
              </a:rPr>
              <a:t>(smaller cost)</a:t>
            </a:r>
          </a:p>
          <a:p>
            <a:pPr>
              <a:buClr>
                <a:srgbClr val="FF0000"/>
              </a:buClr>
              <a:buSzPct val="111000"/>
              <a:defRPr/>
            </a:pPr>
            <a:endParaRPr lang="en-US" sz="2400" dirty="0">
              <a:latin typeface="+mj-lt"/>
            </a:endParaRP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endParaRPr lang="en-US" sz="2400" dirty="0">
              <a:latin typeface="+mj-lt"/>
            </a:endParaRPr>
          </a:p>
          <a:p>
            <a:pPr>
              <a:buClr>
                <a:srgbClr val="FF0000"/>
              </a:buClr>
              <a:buSzPct val="111000"/>
              <a:buFont typeface="Wingdings" pitchFamily="2" charset="2"/>
              <a:buChar char="Ø"/>
              <a:defRPr/>
            </a:pPr>
            <a:endParaRPr lang="en-US" sz="9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228600"/>
            <a:ext cx="4800600" cy="584200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1E48C0"/>
                </a:solidFill>
                <a:latin typeface="+mj-lt"/>
              </a:rPr>
              <a:t>Distance Vector Routing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762000"/>
            <a:ext cx="89154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62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57249"/>
          </a:xfrm>
        </p:spPr>
        <p:txBody>
          <a:bodyPr/>
          <a:lstStyle/>
          <a:p>
            <a:r>
              <a:rPr lang="en-US" sz="3200" dirty="0">
                <a:solidFill>
                  <a:srgbClr val="1E48C0"/>
                </a:solidFill>
                <a:ea typeface="+mn-ea"/>
                <a:cs typeface="+mn-cs"/>
              </a:rPr>
              <a:t>Updating 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534400" cy="5135563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Times New Roman" pitchFamily="18" charset="0"/>
              </a:rPr>
              <a:t>When a node receives a two-column table from a neighbor, it needs to update its routing table.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</a:rPr>
              <a:t>   1</a:t>
            </a:r>
            <a:r>
              <a:rPr lang="en-US" sz="2000" dirty="0">
                <a:latin typeface="Times New Roman" pitchFamily="18" charset="0"/>
              </a:rPr>
              <a:t>. The receiving node needs to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add the cost between itself and the sending node</a:t>
            </a:r>
            <a:r>
              <a:rPr lang="en-US" sz="2000" dirty="0">
                <a:latin typeface="Times New Roman" pitchFamily="18" charset="0"/>
              </a:rPr>
              <a:t> to each value in the second column.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</a:rPr>
              <a:t>    2. The receiving node needs to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add the name of the sending node </a:t>
            </a:r>
            <a:r>
              <a:rPr lang="en-US" sz="2000" dirty="0">
                <a:latin typeface="Times New Roman" pitchFamily="18" charset="0"/>
              </a:rPr>
              <a:t>to each row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as</a:t>
            </a:r>
            <a:r>
              <a:rPr lang="en-US" sz="2000" dirty="0">
                <a:latin typeface="Times New Roman" pitchFamily="18" charset="0"/>
              </a:rPr>
              <a:t> the third column (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next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hop node</a:t>
            </a:r>
            <a:r>
              <a:rPr lang="en-US" sz="2000" dirty="0">
                <a:latin typeface="Times New Roman" pitchFamily="18" charset="0"/>
              </a:rPr>
              <a:t>).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</a:rPr>
              <a:t>    3. The receiving node needs to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compare each row of its old table </a:t>
            </a:r>
            <a:r>
              <a:rPr lang="en-US" sz="2000" dirty="0">
                <a:latin typeface="Times New Roman" pitchFamily="18" charset="0"/>
              </a:rPr>
              <a:t>with the corresponding row of the modified version of the received table.</a:t>
            </a:r>
          </a:p>
          <a:p>
            <a:pPr lvl="1">
              <a:buNone/>
            </a:pPr>
            <a:r>
              <a:rPr lang="en-US" sz="1600" dirty="0">
                <a:latin typeface="Times New Roman" pitchFamily="18" charset="0"/>
              </a:rPr>
              <a:t>    a.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If the next-node entry is different</a:t>
            </a:r>
            <a:r>
              <a:rPr lang="en-US" sz="1600" dirty="0">
                <a:latin typeface="Times New Roman" pitchFamily="18" charset="0"/>
              </a:rPr>
              <a:t>, the receiving node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chooses </a:t>
            </a:r>
            <a:r>
              <a:rPr lang="en-US" sz="1600" dirty="0">
                <a:latin typeface="Times New Roman" pitchFamily="18" charset="0"/>
              </a:rPr>
              <a:t>the row with the 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smaller cost</a:t>
            </a:r>
            <a:r>
              <a:rPr lang="en-US" sz="1600" dirty="0">
                <a:latin typeface="Times New Roman" pitchFamily="18" charset="0"/>
              </a:rPr>
              <a:t>. If there is a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tie</a:t>
            </a:r>
            <a:r>
              <a:rPr lang="en-US" sz="1600" dirty="0">
                <a:latin typeface="Times New Roman" pitchFamily="18" charset="0"/>
              </a:rPr>
              <a:t>, the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old one </a:t>
            </a:r>
            <a:r>
              <a:rPr lang="en-US" sz="1600" dirty="0">
                <a:latin typeface="Times New Roman" pitchFamily="18" charset="0"/>
              </a:rPr>
              <a:t>is kept.</a:t>
            </a:r>
          </a:p>
          <a:p>
            <a:pPr lvl="1">
              <a:buNone/>
            </a:pPr>
            <a:r>
              <a:rPr lang="en-US" sz="1600" dirty="0">
                <a:latin typeface="Times New Roman" pitchFamily="18" charset="0"/>
              </a:rPr>
              <a:t>    b.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If the next-node entry is the same</a:t>
            </a:r>
            <a:r>
              <a:rPr lang="en-US" sz="1600" dirty="0">
                <a:latin typeface="Times New Roman" pitchFamily="18" charset="0"/>
              </a:rPr>
              <a:t>, the receiving node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</a:rPr>
              <a:t>chooses the new </a:t>
            </a:r>
            <a:r>
              <a:rPr lang="en-US" sz="1600" dirty="0">
                <a:latin typeface="Times New Roman" pitchFamily="18" charset="0"/>
              </a:rPr>
              <a:t>row.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0EB903-777F-43B2-A4F4-56A778E72D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52600" y="762000"/>
            <a:ext cx="89154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6" y="168595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69FB1E-C4C6-4AE0-8AD1-9CFCBEC835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107" name="Rectangle 8"/>
          <p:cNvSpPr>
            <a:spLocks noChangeArrowheads="1"/>
          </p:cNvSpPr>
          <p:nvPr/>
        </p:nvSpPr>
        <p:spPr bwMode="gray">
          <a:xfrm>
            <a:off x="1966914" y="744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600" y="762000"/>
            <a:ext cx="89154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3886201" y="152400"/>
            <a:ext cx="4410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latin typeface="Times New Roman" pitchFamily="18" charset="0"/>
              </a:rPr>
              <a:t>Distance vector routing</a:t>
            </a:r>
            <a:endParaRPr lang="ar-SA" sz="3200"/>
          </a:p>
        </p:txBody>
      </p:sp>
      <p:sp>
        <p:nvSpPr>
          <p:cNvPr id="47112" name="Text Box 4"/>
          <p:cNvSpPr txBox="1">
            <a:spLocks noChangeArrowheads="1"/>
          </p:cNvSpPr>
          <p:nvPr/>
        </p:nvSpPr>
        <p:spPr bwMode="auto">
          <a:xfrm>
            <a:off x="1905000" y="990600"/>
            <a:ext cx="769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solidFill>
                  <a:srgbClr val="FF0000"/>
                </a:solidFill>
                <a:latin typeface="Times New Roman" pitchFamily="18" charset="0"/>
              </a:rPr>
              <a:t>Initialization of  tables in distance vector routing:</a:t>
            </a: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2396331" y="1522917"/>
            <a:ext cx="7162800" cy="137268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i="1" dirty="0">
                <a:latin typeface="Times New Roman" pitchFamily="18" charset="0"/>
              </a:rPr>
              <a:t>infinite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</a:rPr>
              <a:t>∞ </a:t>
            </a:r>
            <a:r>
              <a:rPr lang="en-US" i="1" dirty="0">
                <a:latin typeface="Times New Roman" pitchFamily="18" charset="0"/>
              </a:rPr>
              <a:t>( unreachable).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/>
              <a:t>Think the node as the cities and the lines as the roads connecting them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8" y="3212976"/>
            <a:ext cx="7544594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90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B97EE1-EE1A-4C9A-B95B-8DEC4C6443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8131" name="Rectangle 8"/>
          <p:cNvSpPr>
            <a:spLocks noChangeArrowheads="1"/>
          </p:cNvSpPr>
          <p:nvPr/>
        </p:nvSpPr>
        <p:spPr bwMode="gray">
          <a:xfrm>
            <a:off x="1966914" y="744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600" y="914400"/>
            <a:ext cx="8915400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1905001" y="1066800"/>
            <a:ext cx="6758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>
                <a:solidFill>
                  <a:srgbClr val="FF0000"/>
                </a:solidFill>
                <a:latin typeface="Times New Roman" pitchFamily="18" charset="0"/>
              </a:rPr>
              <a:t>Sharing: Updating in distance vector routing</a:t>
            </a:r>
            <a:endParaRPr lang="ar-SA" sz="280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372BCC1-19B0-419C-9927-EC35E81BAAA9}"/>
              </a:ext>
            </a:extLst>
          </p:cNvPr>
          <p:cNvGrpSpPr/>
          <p:nvPr/>
        </p:nvGrpSpPr>
        <p:grpSpPr>
          <a:xfrm>
            <a:off x="784497" y="1823610"/>
            <a:ext cx="9883503" cy="4243388"/>
            <a:chOff x="309836" y="1757980"/>
            <a:chExt cx="9883503" cy="4243388"/>
          </a:xfrm>
        </p:grpSpPr>
        <p:pic>
          <p:nvPicPr>
            <p:cNvPr id="4813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59139" y="1757980"/>
              <a:ext cx="6934200" cy="424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4813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1509" r="32585" b="71606"/>
            <a:stretch>
              <a:fillRect/>
            </a:stretch>
          </p:blipFill>
          <p:spPr bwMode="auto">
            <a:xfrm>
              <a:off x="309836" y="2852936"/>
              <a:ext cx="2667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3886201" y="152400"/>
            <a:ext cx="4410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>
                <a:latin typeface="Times New Roman" pitchFamily="18" charset="0"/>
              </a:rPr>
              <a:t>Distance vector routing</a:t>
            </a:r>
            <a:endParaRPr lang="ar-SA" sz="320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6" y="37728"/>
            <a:ext cx="936104" cy="52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77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1494</Words>
  <Application>Microsoft Office PowerPoint</Application>
  <PresentationFormat>Widescreen</PresentationFormat>
  <Paragraphs>155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맑은 고딕</vt:lpstr>
      <vt:lpstr>Arial</vt:lpstr>
      <vt:lpstr>Calibri</vt:lpstr>
      <vt:lpstr>Calibri Light</vt:lpstr>
      <vt:lpstr>Cordia New</vt:lpstr>
      <vt:lpstr>Times New Roman</vt:lpstr>
      <vt:lpstr>Wingdings</vt:lpstr>
      <vt:lpstr>Wingdings 2</vt:lpstr>
      <vt:lpstr>Office Theme</vt:lpstr>
      <vt:lpstr>PowerPoint Presentation</vt:lpstr>
      <vt:lpstr>Routing Protocol</vt:lpstr>
      <vt:lpstr>PowerPoint Presentation</vt:lpstr>
      <vt:lpstr>PowerPoint Presentation</vt:lpstr>
      <vt:lpstr>PowerPoint Presentation</vt:lpstr>
      <vt:lpstr>PowerPoint Presentation</vt:lpstr>
      <vt:lpstr>Updating routing table</vt:lpstr>
      <vt:lpstr>PowerPoint Presentation</vt:lpstr>
      <vt:lpstr>PowerPoint Presentation</vt:lpstr>
      <vt:lpstr>PowerPoint Presentation</vt:lpstr>
      <vt:lpstr>PowerPoint Presentation</vt:lpstr>
      <vt:lpstr>Two-Node Loop Instability</vt:lpstr>
      <vt:lpstr>PowerPoint Presentation</vt:lpstr>
      <vt:lpstr>PowerPoint Presentation</vt:lpstr>
      <vt:lpstr>PowerPoint Presentation</vt:lpstr>
      <vt:lpstr>PowerPoint Presentation</vt:lpstr>
      <vt:lpstr>Solutions to two-node instability</vt:lpstr>
      <vt:lpstr>Solutions to two-node instability (cont.)</vt:lpstr>
      <vt:lpstr>Solutions to two-node instability (cont.)</vt:lpstr>
      <vt:lpstr>Review Questions</vt:lpstr>
      <vt:lpstr>Answers</vt:lpstr>
      <vt:lpstr>LSR (Link State Routing)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drawbacks of IPv4 </dc:title>
  <dc:creator>Admin</dc:creator>
  <cp:lastModifiedBy>Admin</cp:lastModifiedBy>
  <cp:revision>6</cp:revision>
  <dcterms:created xsi:type="dcterms:W3CDTF">2023-04-12T02:36:47Z</dcterms:created>
  <dcterms:modified xsi:type="dcterms:W3CDTF">2023-04-20T02:45:35Z</dcterms:modified>
</cp:coreProperties>
</file>