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AAF5-ABD3-4F7C-BC6E-E47123A9BC7F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3DAC-468E-4405-9595-CF02F6E9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6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8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469CCFA-41EC-43A1-9F9A-82315C9F0D8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724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9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DE7D-06C4-46FF-B7EB-5972A0BC2B7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F893AAF-CD82-4DF4-8519-911CD260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The drawbacks of IPv4 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CB0844-9028-43E5-8D54-4A415F14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1.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Despite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all short-term solutions, such as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•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Sub-netting, Classless addressing and NAT </a:t>
            </a:r>
          </a:p>
          <a:p>
            <a:pPr marL="97790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92D050"/>
                </a:solidFill>
              </a:rPr>
              <a:t>Address depletion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still a long-term problem in the Internet.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2. The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Internet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must accommodate real-time audio and video transmission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that requires </a:t>
            </a:r>
            <a:r>
              <a:rPr lang="en-US" sz="1800" b="0" i="0" u="none" strike="noStrike" baseline="0" dirty="0">
                <a:solidFill>
                  <a:srgbClr val="92D050"/>
                </a:solidFill>
              </a:rPr>
              <a:t>minimum delay strategies and reservation of resources are not provided in IPv4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Internet must provide </a:t>
            </a:r>
            <a:r>
              <a:rPr lang="en-US" sz="1800" b="0" i="0" u="none" strike="noStrike" baseline="0" dirty="0">
                <a:solidFill>
                  <a:srgbClr val="92D050"/>
                </a:solidFill>
              </a:rPr>
              <a:t>encryption and authentication of data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for some applications. </a:t>
            </a:r>
            <a:r>
              <a:rPr lang="en-US" sz="1800" b="0" i="0" u="none" strike="noStrike" baseline="0" dirty="0">
                <a:solidFill>
                  <a:srgbClr val="FF0000"/>
                </a:solidFill>
              </a:rPr>
              <a:t>No encryption or authentication is provided by IPv4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0C9519-8440-49CC-8CB9-E8A26B1CAB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60096" y="3590925"/>
            <a:ext cx="4438650" cy="303847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5F287C-C76B-4B11-B89E-917F02CF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28600"/>
            <a:ext cx="6991350" cy="32004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73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9D758-6335-423B-9D35-CB4796E7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104016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IN" sz="3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IN" sz="3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IPv6 Packet Format </a:t>
            </a:r>
            <a:r>
              <a:rPr lang="en-IN" sz="3600" b="0" i="0" u="none" strike="noStrike" baseline="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IN" sz="3600" b="0" i="0" u="none" strike="noStrike" baseline="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B41B0-EEEE-4603-B1B5-45CF36D4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7"/>
            <a:ext cx="9855200" cy="488292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The IPv6 packet is shown below.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Each packet is composed of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A mandatory Base Header (40 Bytes) followed by the Payload (65,535 Bytes) of   information.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• The payload consists of two parts: </a:t>
            </a:r>
          </a:p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Optional extension headers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Data from upper layers.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405B26-5B61-4A11-AB53-C6972A6F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713302"/>
            <a:ext cx="5057623" cy="209196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605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617591-9310-465D-9B48-2E84E663CE3F}"/>
              </a:ext>
            </a:extLst>
          </p:cNvPr>
          <p:cNvSpPr txBox="1"/>
          <p:nvPr/>
        </p:nvSpPr>
        <p:spPr>
          <a:xfrm>
            <a:off x="176450" y="620688"/>
            <a:ext cx="652356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/>
            <a:r>
              <a:rPr lang="en-IN" sz="1800" b="1" u="none" strike="noStrike" baseline="0" dirty="0">
                <a:solidFill>
                  <a:srgbClr val="000000"/>
                </a:solidFill>
                <a:latin typeface="+mn-lt"/>
              </a:rPr>
              <a:t>Version </a:t>
            </a:r>
          </a:p>
          <a:p>
            <a:pPr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 The 4-bit field </a:t>
            </a: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Defines the version number of the IP is 6 </a:t>
            </a:r>
          </a:p>
          <a:p>
            <a:pPr marL="285750" indent="-285750"/>
            <a:r>
              <a:rPr lang="en-IN" sz="1800" b="1" i="1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Priority </a:t>
            </a:r>
            <a:r>
              <a:rPr lang="en-IN" sz="1800" b="1" i="1" u="none" strike="noStrike" baseline="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 </a:t>
            </a:r>
            <a:r>
              <a:rPr lang="en-IN" sz="1800" b="1" i="1" u="none" strike="noStrike" baseline="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Traffic class</a:t>
            </a:r>
            <a:endParaRPr lang="en-IN" sz="1800" b="1" i="0" u="none" strike="noStrike" baseline="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4-bit priority field defines the priority of the packet </a:t>
            </a:r>
          </a:p>
          <a:p>
            <a:pPr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With respect to traffic congestion. </a:t>
            </a:r>
          </a:p>
          <a:p>
            <a:pPr marL="285750" indent="-285750" algn="just"/>
            <a:r>
              <a:rPr lang="en-IN" sz="1800" b="1" i="1" u="none" strike="noStrike" baseline="0" dirty="0">
                <a:solidFill>
                  <a:srgbClr val="000000"/>
                </a:solidFill>
                <a:latin typeface="+mn-lt"/>
              </a:rPr>
              <a:t>Flow label </a:t>
            </a:r>
            <a:endParaRPr lang="en-IN" sz="1800" b="1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 3-Byte (24-bit) field </a:t>
            </a:r>
          </a:p>
          <a:p>
            <a:pPr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 Designed to provide special handling  Particular flow of data. </a:t>
            </a:r>
          </a:p>
          <a:p>
            <a:pPr marL="285750" indent="-285750" algn="just"/>
            <a:r>
              <a:rPr lang="en-IN" sz="1800" b="1" i="1" u="none" strike="noStrike" baseline="0" dirty="0">
                <a:solidFill>
                  <a:srgbClr val="000000"/>
                </a:solidFill>
                <a:latin typeface="+mn-lt"/>
              </a:rPr>
              <a:t>Payload length </a:t>
            </a:r>
            <a:endParaRPr lang="en-IN" sz="1800" b="1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2-byte payload length field </a:t>
            </a: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Defines the length of the IP datagram 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Excluding the base header. </a:t>
            </a:r>
          </a:p>
          <a:p>
            <a:pPr marL="285750" indent="-285750" algn="just"/>
            <a:r>
              <a:rPr lang="en-IN" sz="1800" b="1" i="1" u="none" strike="noStrike" baseline="0" dirty="0">
                <a:solidFill>
                  <a:srgbClr val="000000"/>
                </a:solidFill>
                <a:latin typeface="+mn-lt"/>
              </a:rPr>
              <a:t>Next header </a:t>
            </a:r>
            <a:endParaRPr lang="en-IN" sz="1800" b="1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8-bit field defines, the header that follows the base header in the datagram. </a:t>
            </a:r>
          </a:p>
          <a:p>
            <a:pPr marL="285750" indent="-285750" algn="just"/>
            <a:r>
              <a:rPr lang="en-IN" sz="1800" b="1" i="1" u="none" strike="noStrike" baseline="0" dirty="0">
                <a:solidFill>
                  <a:srgbClr val="000000"/>
                </a:solidFill>
                <a:latin typeface="+mn-lt"/>
              </a:rPr>
              <a:t>Hop limit </a:t>
            </a:r>
            <a:endParaRPr lang="en-IN" sz="1800" b="1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8-bit hop limit field serves the same purpose as the TTL field in IPv4. 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49D754DC-476E-4F72-A2F9-7A39813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28600"/>
            <a:ext cx="10261600" cy="392088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Format of IPv6 Datagram</a:t>
            </a:r>
            <a:endParaRPr lang="en-IN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5C26D99C-A83A-4DFA-8580-C434CB28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592" y="1628800"/>
            <a:ext cx="5107586" cy="370882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275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617591-9310-465D-9B48-2E84E663CE3F}"/>
              </a:ext>
            </a:extLst>
          </p:cNvPr>
          <p:cNvSpPr txBox="1"/>
          <p:nvPr/>
        </p:nvSpPr>
        <p:spPr>
          <a:xfrm>
            <a:off x="220506" y="620688"/>
            <a:ext cx="6523566" cy="669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/>
            <a:r>
              <a:rPr lang="en-IN" sz="1800" b="1" u="none" strike="noStrike" baseline="0" dirty="0">
                <a:solidFill>
                  <a:srgbClr val="000000"/>
                </a:solidFill>
                <a:latin typeface="+mn-lt"/>
              </a:rPr>
              <a:t>Source address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16-Byte (128-bit) Internet address </a:t>
            </a: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Identifies the original source of the datagram.</a:t>
            </a:r>
          </a:p>
          <a:p>
            <a:pPr marL="285750" indent="-285750" algn="just"/>
            <a:r>
              <a:rPr lang="en-US" sz="1800" b="1" dirty="0">
                <a:solidFill>
                  <a:srgbClr val="000000"/>
                </a:solidFill>
                <a:latin typeface="+mn-lt"/>
              </a:rPr>
              <a:t>Destination address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16-byte (128-bit) Internet address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Identifies the final destination of the datagram.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If source routing is used -Contains the address of the next router. </a:t>
            </a:r>
            <a:endParaRPr lang="en-IN" sz="1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marL="285750" indent="-285750" algn="just"/>
            <a:r>
              <a:rPr lang="en-IN" sz="1800" b="1" i="0" u="none" strike="noStrike" baseline="0" dirty="0">
                <a:solidFill>
                  <a:srgbClr val="000000"/>
                </a:solidFill>
                <a:latin typeface="+mn-lt"/>
              </a:rPr>
              <a:t>Priority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The 4-bit priority field defines the priority of the packet  With respect to traffic congestion.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The priority field of the IPv6 packet defines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Priority of each packet with respect to other packets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	-From same source.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IPv6 divides traffic into two broad categories: </a:t>
            </a:r>
          </a:p>
          <a:p>
            <a:pPr algn="l">
              <a:buNone/>
            </a:pPr>
            <a:r>
              <a:rPr lang="en-IN" sz="1800" dirty="0">
                <a:solidFill>
                  <a:srgbClr val="000000"/>
                </a:solidFill>
                <a:latin typeface="+mn-lt"/>
              </a:rPr>
              <a:t>	-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 Congestion Controlled 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+mn-lt"/>
              </a:rPr>
              <a:t>– </a:t>
            </a:r>
            <a:r>
              <a:rPr lang="en-IN" sz="1800" b="0" i="0" u="none" strike="noStrike" baseline="0" dirty="0" smtClean="0">
                <a:solidFill>
                  <a:srgbClr val="FF0000"/>
                </a:solidFill>
                <a:latin typeface="+mn-lt"/>
              </a:rPr>
              <a:t>(0 to 7)</a:t>
            </a:r>
            <a:endParaRPr lang="en-IN" sz="1800" b="0" i="0" u="none" strike="noStrike" baseline="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1200150" lvl="2" indent="-285750"/>
            <a:r>
              <a:rPr lang="en-US" sz="1600" b="0" i="0" u="none" strike="noStrike" baseline="0" dirty="0">
                <a:solidFill>
                  <a:srgbClr val="000000"/>
                </a:solidFill>
                <a:latin typeface="+mn-lt"/>
              </a:rPr>
              <a:t>If a source adapts itself to traffic slowdown when there is Congestion, the traffic is referred to as congestion-controlled traffic. </a:t>
            </a: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latin typeface="+mn-lt"/>
              </a:rPr>
              <a:t>	-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+mn-lt"/>
              </a:rPr>
              <a:t>Non-Congestion Controlled. </a:t>
            </a:r>
            <a:r>
              <a:rPr lang="en-IN" sz="1800" b="0" i="0" u="none" strike="noStrike" baseline="0" dirty="0" smtClean="0">
                <a:solidFill>
                  <a:srgbClr val="000000"/>
                </a:solidFill>
                <a:latin typeface="+mn-lt"/>
              </a:rPr>
              <a:t>(8 to</a:t>
            </a:r>
            <a:r>
              <a:rPr lang="en-IN" sz="1800" b="0" i="0" u="none" strike="noStrike" dirty="0" smtClean="0">
                <a:solidFill>
                  <a:srgbClr val="000000"/>
                </a:solidFill>
                <a:latin typeface="+mn-lt"/>
              </a:rPr>
              <a:t> 15)</a:t>
            </a:r>
            <a:endParaRPr lang="en-IN" sz="1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49D754DC-476E-4F72-A2F9-7A39813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392088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Format of IPv6 Datagram</a:t>
            </a:r>
            <a:endParaRPr lang="en-IN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5C26D99C-A83A-4DFA-8580-C434CB28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592" y="1628800"/>
            <a:ext cx="5107586" cy="370882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9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8F6B26-73D0-4BFB-A684-7C8F2F2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060" y="620688"/>
            <a:ext cx="5884939" cy="5256584"/>
          </a:xfrm>
        </p:spPr>
        <p:txBody>
          <a:bodyPr>
            <a:noAutofit/>
          </a:bodyPr>
          <a:lstStyle/>
          <a:p>
            <a:pPr marR="0" algn="just"/>
            <a:r>
              <a:rPr lang="en-IN" sz="1500" b="1" i="0" u="none" strike="noStrike" baseline="0" dirty="0">
                <a:solidFill>
                  <a:srgbClr val="000000"/>
                </a:solidFill>
              </a:rPr>
              <a:t>Flow Label </a:t>
            </a:r>
            <a:endParaRPr lang="en-IN" sz="15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500" b="0" i="0" u="none" strike="noStrike" baseline="0" dirty="0">
                <a:solidFill>
                  <a:srgbClr val="000000"/>
                </a:solidFill>
              </a:rPr>
              <a:t>• To a router,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a flow 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is a sequence of packets that share the same characteristics, </a:t>
            </a:r>
          </a:p>
          <a:p>
            <a:pPr marL="977900" lvl="1" indent="-285750" algn="just"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such as traveling the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same path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, using the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same resources,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 having the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same kind of security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, etc. </a:t>
            </a:r>
          </a:p>
          <a:p>
            <a:pPr algn="just"/>
            <a:r>
              <a:rPr lang="en-US" sz="1500" b="0" i="0" u="none" strike="noStrike" baseline="0" dirty="0">
                <a:solidFill>
                  <a:srgbClr val="000000"/>
                </a:solidFill>
              </a:rPr>
              <a:t>sent from a source to a destination that needs special handling is called flow of packets.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The combination of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source address and the flow label uniquely define a flow of packets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A router that supports the handling of flow labels has a </a:t>
            </a:r>
            <a:r>
              <a:rPr lang="en-US" sz="1500" b="0" i="0" u="none" strike="noStrike" baseline="0" dirty="0">
                <a:solidFill>
                  <a:srgbClr val="FF0000"/>
                </a:solidFill>
              </a:rPr>
              <a:t>flow label table</a:t>
            </a:r>
            <a:r>
              <a:rPr lang="en-US" sz="15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R="0" algn="just"/>
            <a:r>
              <a:rPr lang="en-IN" sz="1500" b="1" i="0" u="none" strike="noStrike" baseline="0" dirty="0">
                <a:solidFill>
                  <a:srgbClr val="000000"/>
                </a:solidFill>
              </a:rPr>
              <a:t>Extension Headers </a:t>
            </a:r>
            <a:endParaRPr lang="en-IN" sz="15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500" b="0" i="0" u="none" strike="noStrike" baseline="0" dirty="0">
                <a:solidFill>
                  <a:srgbClr val="000000"/>
                </a:solidFill>
              </a:rPr>
              <a:t>• The length of the base header is fixed at 40 bytes. </a:t>
            </a:r>
          </a:p>
          <a:p>
            <a:pPr marL="977900" lvl="1" indent="-285750" algn="just"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Gives greater functionality to the IP datagram, </a:t>
            </a:r>
          </a:p>
          <a:p>
            <a:pPr marL="977900" lvl="1" indent="-285750" algn="just"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Can be followed by up to six extension headers. </a:t>
            </a:r>
          </a:p>
          <a:p>
            <a:pPr marL="977900" lvl="1" indent="-285750" algn="just"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solidFill>
                  <a:srgbClr val="000000"/>
                </a:solidFill>
              </a:rPr>
              <a:t>Many of these headers are options in </a:t>
            </a:r>
            <a:r>
              <a:rPr lang="en-US" sz="1500" b="0" i="0" u="none" strike="noStrike" baseline="0" dirty="0" smtClean="0">
                <a:solidFill>
                  <a:srgbClr val="000000"/>
                </a:solidFill>
              </a:rPr>
              <a:t>IPv6. </a:t>
            </a:r>
            <a:endParaRPr lang="en-US" sz="15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500" b="0" i="0" u="none" strike="noStrike" baseline="0" dirty="0">
                <a:solidFill>
                  <a:srgbClr val="000000"/>
                </a:solidFill>
              </a:rPr>
              <a:t>• Six types of extension headers are: </a:t>
            </a:r>
          </a:p>
          <a:p>
            <a:pPr marL="0" indent="0" algn="just">
              <a:buNone/>
            </a:pPr>
            <a:endParaRPr lang="en-IN" sz="15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US" sz="1500" b="0" i="0" u="none" strike="noStrike" baseline="0" dirty="0">
              <a:solidFill>
                <a:srgbClr val="000000"/>
              </a:solidFill>
            </a:endParaRPr>
          </a:p>
          <a:p>
            <a:pPr algn="just"/>
            <a:endParaRPr lang="en-IN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B5E616-00FD-4FC8-B518-E4C80562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00" y="1340768"/>
            <a:ext cx="5284213" cy="39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47F2F9-BB8A-4D01-A52F-DCED93D7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512676"/>
            <a:ext cx="7272808" cy="5832648"/>
          </a:xfrm>
        </p:spPr>
        <p:txBody>
          <a:bodyPr>
            <a:noAutofit/>
          </a:bodyPr>
          <a:lstStyle/>
          <a:p>
            <a:pPr algn="just"/>
            <a:r>
              <a:rPr lang="en-US" sz="1400" b="0" i="0" u="none" strike="noStrike" baseline="0" dirty="0">
                <a:solidFill>
                  <a:srgbClr val="000000"/>
                </a:solidFill>
              </a:rPr>
              <a:t>• Six types of extension headers are: </a:t>
            </a:r>
          </a:p>
          <a:p>
            <a:pPr marL="388620" indent="-342900" algn="just">
              <a:buAutoNum type="arabicPeriod"/>
            </a:pPr>
            <a:r>
              <a:rPr lang="en-IN" sz="1400" b="1" i="0" u="none" strike="noStrike" baseline="0" dirty="0">
                <a:solidFill>
                  <a:srgbClr val="000000"/>
                </a:solidFill>
              </a:rPr>
              <a:t>Hop-by-Hop Option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Used when the source needs to pass </a:t>
            </a:r>
            <a:r>
              <a:rPr lang="en-US" sz="1400" b="0" i="0" u="none" strike="noStrike" baseline="0" dirty="0">
                <a:solidFill>
                  <a:srgbClr val="FF0000"/>
                </a:solidFill>
              </a:rPr>
              <a:t>information to all routers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visited by the datagram. The three options are Pad-1, Pad-N, and jumbo payload.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400" b="0" i="0" u="none" strike="noStrike" baseline="0" dirty="0">
                <a:solidFill>
                  <a:srgbClr val="FF0000"/>
                </a:solidFill>
              </a:rPr>
              <a:t>Pad1 and Pad-N option is designed for alignment purposes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400" b="0" i="0" u="none" strike="noStrike" baseline="0" dirty="0">
                <a:solidFill>
                  <a:srgbClr val="FF0000"/>
                </a:solidFill>
              </a:rPr>
              <a:t>jumbo payload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option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-Define a payload longer than 65,535 bytes. </a:t>
            </a:r>
          </a:p>
          <a:p>
            <a:pPr algn="just"/>
            <a:r>
              <a:rPr lang="en-IN" sz="1400" b="1" u="none" strike="noStrike" baseline="0" dirty="0">
                <a:solidFill>
                  <a:srgbClr val="000000"/>
                </a:solidFill>
              </a:rPr>
              <a:t>2</a:t>
            </a:r>
            <a:r>
              <a:rPr lang="en-IN" sz="1400" b="1" u="none" strike="noStrike" baseline="0" dirty="0" smtClean="0">
                <a:solidFill>
                  <a:srgbClr val="000000"/>
                </a:solidFill>
              </a:rPr>
              <a:t>. Source </a:t>
            </a:r>
            <a:r>
              <a:rPr lang="en-IN" sz="1400" b="1" u="none" strike="noStrike" baseline="0" dirty="0">
                <a:solidFill>
                  <a:srgbClr val="000000"/>
                </a:solidFill>
              </a:rPr>
              <a:t>Routing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Combines the concepts of the strict source route and the loose source route options of IPv4. </a:t>
            </a:r>
          </a:p>
          <a:p>
            <a:pPr algn="just"/>
            <a:r>
              <a:rPr lang="en-IN" sz="1400" b="1" u="none" strike="noStrike" baseline="0" dirty="0">
                <a:solidFill>
                  <a:srgbClr val="000000"/>
                </a:solidFill>
              </a:rPr>
              <a:t>3</a:t>
            </a:r>
            <a:r>
              <a:rPr lang="en-IN" sz="1400" b="1" u="none" strike="noStrike" baseline="0" dirty="0" smtClean="0">
                <a:solidFill>
                  <a:srgbClr val="000000"/>
                </a:solidFill>
              </a:rPr>
              <a:t>. Fragmentation </a:t>
            </a:r>
            <a:endParaRPr lang="en-IN" sz="1400" b="1" u="none" strike="noStrike" baseline="0" dirty="0">
              <a:solidFill>
                <a:srgbClr val="000000"/>
              </a:solidFill>
            </a:endParaRP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FF0000"/>
                </a:solidFill>
              </a:rPr>
              <a:t>Only the original source can fragment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A source must use a </a:t>
            </a:r>
            <a:r>
              <a:rPr lang="en-US" sz="1400" b="0" u="none" strike="noStrike" baseline="0" dirty="0">
                <a:solidFill>
                  <a:srgbClr val="FF0000"/>
                </a:solidFill>
              </a:rPr>
              <a:t>path MTU discovery technique 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to find the smallest </a:t>
            </a:r>
            <a:r>
              <a:rPr lang="en-US" sz="1400" b="0" u="none" strike="noStrike" baseline="0" dirty="0" smtClean="0">
                <a:solidFill>
                  <a:srgbClr val="000000"/>
                </a:solidFill>
              </a:rPr>
              <a:t>MTU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b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supported by any network on the path.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The source then fragments using this knowledge. </a:t>
            </a:r>
          </a:p>
          <a:p>
            <a:pPr algn="just"/>
            <a:r>
              <a:rPr lang="en-IN" sz="1400" b="1" u="none" strike="noStrike" baseline="0" dirty="0">
                <a:solidFill>
                  <a:srgbClr val="000000"/>
                </a:solidFill>
              </a:rPr>
              <a:t>4</a:t>
            </a:r>
            <a:r>
              <a:rPr lang="en-IN" sz="1400" b="1" u="none" strike="noStrike" baseline="0" dirty="0" smtClean="0">
                <a:solidFill>
                  <a:srgbClr val="000000"/>
                </a:solidFill>
              </a:rPr>
              <a:t>. Authentication</a:t>
            </a:r>
            <a:r>
              <a:rPr lang="en-IN" sz="1400" b="0" u="none" strike="noStrike" baseline="0" dirty="0" smtClean="0">
                <a:solidFill>
                  <a:srgbClr val="000000"/>
                </a:solidFill>
              </a:rPr>
              <a:t> </a:t>
            </a:r>
            <a:endParaRPr lang="en-IN" sz="1400" b="0" u="none" strike="noStrike" baseline="0" dirty="0">
              <a:solidFill>
                <a:srgbClr val="000000"/>
              </a:solidFill>
            </a:endParaRP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Validates the </a:t>
            </a:r>
            <a:r>
              <a:rPr lang="en-US" sz="1400" b="0" u="none" strike="noStrike" baseline="0" dirty="0">
                <a:solidFill>
                  <a:srgbClr val="FF0000"/>
                </a:solidFill>
              </a:rPr>
              <a:t>message sender 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and ensures the </a:t>
            </a:r>
            <a:r>
              <a:rPr lang="en-US" sz="1400" b="0" u="none" strike="noStrike" baseline="0" dirty="0">
                <a:solidFill>
                  <a:srgbClr val="FF0000"/>
                </a:solidFill>
              </a:rPr>
              <a:t>integrity of data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en-IN" sz="1400" b="1" u="none" strike="noStrike" baseline="0" dirty="0">
                <a:solidFill>
                  <a:srgbClr val="000000"/>
                </a:solidFill>
              </a:rPr>
              <a:t>5</a:t>
            </a:r>
            <a:r>
              <a:rPr lang="en-IN" sz="1400" b="1" u="none" strike="noStrike" baseline="0" dirty="0" smtClean="0">
                <a:solidFill>
                  <a:srgbClr val="000000"/>
                </a:solidFill>
              </a:rPr>
              <a:t>. Encrypted </a:t>
            </a:r>
            <a:r>
              <a:rPr lang="en-IN" sz="1400" b="1" u="none" strike="noStrike" baseline="0" dirty="0">
                <a:solidFill>
                  <a:srgbClr val="000000"/>
                </a:solidFill>
              </a:rPr>
              <a:t>Security Payload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An extension that provides confidentiality and guards against </a:t>
            </a:r>
            <a:r>
              <a:rPr lang="en-US" sz="1400" b="0" u="none" strike="noStrike" baseline="0" dirty="0">
                <a:solidFill>
                  <a:srgbClr val="FF0000"/>
                </a:solidFill>
              </a:rPr>
              <a:t>eavesdropping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en-IN" sz="1400" b="1" u="none" strike="noStrike" baseline="0" dirty="0">
                <a:solidFill>
                  <a:srgbClr val="000000"/>
                </a:solidFill>
              </a:rPr>
              <a:t>6</a:t>
            </a:r>
            <a:r>
              <a:rPr lang="en-IN" sz="1400" b="1" u="none" strike="noStrike" baseline="0" dirty="0" smtClean="0">
                <a:solidFill>
                  <a:srgbClr val="000000"/>
                </a:solidFill>
              </a:rPr>
              <a:t>. Destination </a:t>
            </a:r>
            <a:r>
              <a:rPr lang="en-IN" sz="1400" b="1" u="none" strike="noStrike" baseline="0" dirty="0">
                <a:solidFill>
                  <a:srgbClr val="000000"/>
                </a:solidFill>
              </a:rPr>
              <a:t>Option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Used when the source needs </a:t>
            </a:r>
            <a:r>
              <a:rPr lang="en-US" sz="1400" b="0" u="none" strike="noStrike" baseline="0" dirty="0">
                <a:solidFill>
                  <a:srgbClr val="FF0000"/>
                </a:solidFill>
              </a:rPr>
              <a:t>to pass information to destination only</a:t>
            </a:r>
            <a:r>
              <a:rPr lang="en-US" sz="1400" b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marL="331470" indent="-285750" algn="just">
              <a:buFont typeface="Arial" panose="020B0604020202020204" pitchFamily="34" charset="0"/>
              <a:buChar char="•"/>
            </a:pPr>
            <a:r>
              <a:rPr lang="en-US" sz="1400" b="0" u="none" strike="noStrike" baseline="0" dirty="0">
                <a:solidFill>
                  <a:srgbClr val="000000"/>
                </a:solidFill>
              </a:rPr>
              <a:t>Intermediate routers cannot access this information. </a:t>
            </a:r>
          </a:p>
          <a:p>
            <a:pPr algn="just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A5186E-CC76-450C-ACE2-3D549502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40" y="1080781"/>
            <a:ext cx="4957069" cy="37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40A610-03F5-4635-9C84-1C127710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8" y="404664"/>
            <a:ext cx="10496082" cy="619268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7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742B67-B778-4B8A-8631-8DF6EB39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476672"/>
            <a:ext cx="10505810" cy="519601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030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95C27-840E-49E6-89B5-0D9551D3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B3CE3-54AA-4D64-AD91-2723324B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/>
              </a:rPr>
              <a:t>Which character(s) are used to express a string of zeros inside of a IPv6 address?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ontserrat"/>
              </a:rPr>
              <a:t>How many bits are in an IPv6 address?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In the IPv6 header, the traffic </a:t>
            </a:r>
            <a:r>
              <a:rPr lang="en-US" b="0" i="0" dirty="0" smtClean="0">
                <a:solidFill>
                  <a:srgbClr val="3A3A3A"/>
                </a:solidFill>
                <a:effectLst/>
                <a:latin typeface="Open Sans"/>
              </a:rPr>
              <a:t>class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Open Sans"/>
              </a:rPr>
              <a:t>(priority field) 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is similar to which field in the IPv4 header?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 IPv6 does not use _________ type of address.</a:t>
            </a:r>
          </a:p>
          <a:p>
            <a:pPr marL="560070" indent="-514350">
              <a:buFont typeface="+mj-lt"/>
              <a:buAutoNum type="arabicPeriod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_________ field determines the lifetime of IPv6 datagram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5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930BA-753B-4457-AD1A-4A352CC3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7974D-B0C5-4BA5-8CCC-C876577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AutoNum type="arabicPeriod"/>
            </a:pPr>
            <a:r>
              <a:rPr lang="en-SG" dirty="0">
                <a:solidFill>
                  <a:srgbClr val="FF0000"/>
                </a:solidFill>
              </a:rPr>
              <a:t>::</a:t>
            </a:r>
          </a:p>
          <a:p>
            <a:pPr marL="560070" indent="-514350">
              <a:buAutoNum type="arabicPeriod"/>
            </a:pPr>
            <a:r>
              <a:rPr lang="en-SG" dirty="0"/>
              <a:t>128</a:t>
            </a:r>
          </a:p>
          <a:p>
            <a:pPr marL="560070" indent="-514350">
              <a:buAutoNum type="arabicPeriod"/>
            </a:pPr>
            <a:r>
              <a:rPr lang="en-SG" dirty="0"/>
              <a:t>TOS</a:t>
            </a:r>
          </a:p>
          <a:p>
            <a:pPr marL="560070" indent="-514350">
              <a:buAutoNum type="arabicPeriod"/>
            </a:pPr>
            <a:r>
              <a:rPr lang="en-SG" dirty="0"/>
              <a:t>Broadcast</a:t>
            </a:r>
          </a:p>
          <a:p>
            <a:pPr marL="560070" indent="-514350">
              <a:buAutoNum type="arabicPeriod"/>
            </a:pPr>
            <a:r>
              <a:rPr lang="en-SG" dirty="0"/>
              <a:t>Hop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1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8FBEC1-CD44-4FD0-AC38-74DFB36A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6" y="1124744"/>
            <a:ext cx="8543547" cy="639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793FDE-B020-4CDA-954A-39B9E9EA376A}"/>
              </a:ext>
            </a:extLst>
          </p:cNvPr>
          <p:cNvSpPr txBox="1"/>
          <p:nvPr/>
        </p:nvSpPr>
        <p:spPr>
          <a:xfrm>
            <a:off x="119336" y="31470"/>
            <a:ext cx="900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Gill Sans MT" panose="020B0502020104020203" pitchFamily="34" charset="0"/>
              </a:rPr>
              <a:t>(Week 8) Session -7 </a:t>
            </a:r>
            <a:br>
              <a:rPr lang="en-US" sz="2800" b="1" dirty="0">
                <a:solidFill>
                  <a:srgbClr val="002060"/>
                </a:solidFill>
                <a:latin typeface="Gill Sans MT" panose="020B0502020104020203" pitchFamily="34" charset="0"/>
              </a:rPr>
            </a:br>
            <a:r>
              <a:rPr lang="en-US" sz="2800" b="1" dirty="0">
                <a:solidFill>
                  <a:srgbClr val="002060"/>
                </a:solidFill>
                <a:latin typeface="Gill Sans MT" panose="020B0502020104020203" pitchFamily="34" charset="0"/>
              </a:rPr>
              <a:t>Network Layer Protocol- IPv6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>
            <a:spLocks noGrp="1" noChangeArrowheads="1"/>
          </p:cNvSpPr>
          <p:nvPr>
            <p:ph type="ctrTitle"/>
          </p:nvPr>
        </p:nvSpPr>
        <p:spPr>
          <a:xfrm>
            <a:off x="2209800" y="1196976"/>
            <a:ext cx="7772400" cy="2087563"/>
          </a:xfrm>
          <a:noFill/>
        </p:spPr>
        <p:txBody>
          <a:bodyPr>
            <a:normAutofit fontScale="90000"/>
          </a:bodyPr>
          <a:lstStyle/>
          <a:p>
            <a:pPr eaLnBrk="1" latinLnBrk="0" hangingPunct="1"/>
            <a:r>
              <a:rPr kumimoji="0" lang="en-US" altLang="ko-KR" b="1" dirty="0"/>
              <a:t>Routing Issues:</a:t>
            </a:r>
            <a:br>
              <a:rPr kumimoji="0" lang="en-US" altLang="ko-KR" b="1" dirty="0"/>
            </a:br>
            <a:r>
              <a:rPr kumimoji="0" lang="en-US" altLang="ko-KR" b="1" dirty="0"/>
              <a:t>Delivery, Forwarding, and Routing</a:t>
            </a:r>
            <a:r>
              <a:rPr kumimoji="0" lang="ko-KR" altLang="en-US" b="1" dirty="0"/>
              <a:t> </a:t>
            </a:r>
            <a:endParaRPr kumimoji="0" lang="en-US" alt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Delivery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543050"/>
          </a:xfrm>
        </p:spPr>
        <p:txBody>
          <a:bodyPr/>
          <a:lstStyle/>
          <a:p>
            <a:pPr eaLnBrk="1" hangingPunct="1"/>
            <a:r>
              <a:rPr lang="en-US" altLang="ko-KR" sz="1800"/>
              <a:t>The network layer supervises the handling of the packets by the underlying physical networks. We define this handling as the delivery of a packet.</a:t>
            </a:r>
          </a:p>
          <a:p>
            <a:pPr eaLnBrk="1" hangingPunct="1"/>
            <a:r>
              <a:rPr lang="en-US" altLang="ko-KR" sz="1800"/>
              <a:t>Direct versus Indirect Delivery</a:t>
            </a:r>
          </a:p>
          <a:p>
            <a:pPr eaLnBrk="1" hangingPunct="1"/>
            <a:endParaRPr lang="en-US" altLang="ko-KR" sz="180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2857501"/>
            <a:ext cx="58293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Forwarding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1971675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Forwarding means </a:t>
            </a:r>
            <a:r>
              <a:rPr lang="en-US" altLang="ko-KR" sz="1800" dirty="0">
                <a:solidFill>
                  <a:srgbClr val="FF0000"/>
                </a:solidFill>
              </a:rPr>
              <a:t>to place the packet in its r</a:t>
            </a:r>
            <a:r>
              <a:rPr lang="en-US" altLang="ko-KR" sz="1800" dirty="0"/>
              <a:t>oute to its destination.</a:t>
            </a:r>
          </a:p>
          <a:p>
            <a:pPr eaLnBrk="1" hangingPunct="1"/>
            <a:r>
              <a:rPr lang="en-US" altLang="ko-KR" sz="1800" dirty="0"/>
              <a:t>Forwarding requires a host or a router to have a </a:t>
            </a:r>
            <a:r>
              <a:rPr lang="en-US" altLang="ko-KR" sz="1800" dirty="0">
                <a:solidFill>
                  <a:srgbClr val="FF0000"/>
                </a:solidFill>
              </a:rPr>
              <a:t>routing table</a:t>
            </a:r>
          </a:p>
          <a:p>
            <a:pPr eaLnBrk="1" hangingPunct="1"/>
            <a:r>
              <a:rPr lang="en-US" altLang="ko-KR" sz="1800" dirty="0"/>
              <a:t>Forwarding </a:t>
            </a:r>
            <a:r>
              <a:rPr lang="en-US" altLang="ko-KR" sz="1800" dirty="0">
                <a:solidFill>
                  <a:srgbClr val="FF0000"/>
                </a:solidFill>
              </a:rPr>
              <a:t>techniques to make the size of the routing table manageable</a:t>
            </a:r>
          </a:p>
          <a:p>
            <a:pPr lvl="1" eaLnBrk="1" hangingPunct="1"/>
            <a:r>
              <a:rPr lang="en-US" altLang="ko-KR" sz="1600" dirty="0"/>
              <a:t>Next-hop method versus </a:t>
            </a:r>
            <a:r>
              <a:rPr lang="en-US" altLang="ko-KR" sz="1600" dirty="0" smtClean="0"/>
              <a:t>source route </a:t>
            </a:r>
            <a:r>
              <a:rPr lang="en-US" altLang="ko-KR" sz="1600" dirty="0"/>
              <a:t>method</a:t>
            </a:r>
          </a:p>
          <a:p>
            <a:pPr lvl="1" eaLnBrk="1" hangingPunct="1"/>
            <a:r>
              <a:rPr lang="en-US" altLang="ko-KR" sz="1600" dirty="0"/>
              <a:t>Network-specific method versus host-specific method </a:t>
            </a:r>
          </a:p>
          <a:p>
            <a:pPr lvl="1" eaLnBrk="1" hangingPunct="1"/>
            <a:r>
              <a:rPr lang="en-US" altLang="ko-KR" sz="1600" dirty="0"/>
              <a:t>Default method</a:t>
            </a:r>
          </a:p>
          <a:p>
            <a:pPr eaLnBrk="1" hangingPunct="1"/>
            <a:endParaRPr lang="en-US" altLang="ko-KR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Forwarding Techniques</a:t>
            </a:r>
          </a:p>
        </p:txBody>
      </p:sp>
      <p:sp>
        <p:nvSpPr>
          <p:cNvPr id="6147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2024034" y="1357298"/>
            <a:ext cx="8229600" cy="21859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It makes the size of the routing table manageable and also handle issues such as security.</a:t>
            </a:r>
          </a:p>
          <a:p>
            <a:r>
              <a:rPr lang="en-US" altLang="ko-KR" sz="2400" dirty="0"/>
              <a:t>Route method versus next-hop method</a:t>
            </a:r>
            <a:endParaRPr lang="ko-KR" altLang="en-US" sz="2400" dirty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106" y="3212976"/>
            <a:ext cx="5919788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Forwarding Techniques</a:t>
            </a:r>
          </a:p>
        </p:txBody>
      </p:sp>
      <p:sp>
        <p:nvSpPr>
          <p:cNvPr id="7171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2024034" y="1428736"/>
            <a:ext cx="8186766" cy="2357452"/>
          </a:xfrm>
        </p:spPr>
        <p:txBody>
          <a:bodyPr/>
          <a:lstStyle/>
          <a:p>
            <a:r>
              <a:rPr lang="en-US" altLang="ko-KR" dirty="0"/>
              <a:t>Host –specific versus network-specific method</a:t>
            </a:r>
            <a:endParaRPr lang="ko-KR" altLang="en-US" dirty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0" y="2000250"/>
            <a:ext cx="48577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173" name="텍스트 개체 틀 5"/>
          <p:cNvSpPr txBox="1">
            <a:spLocks/>
          </p:cNvSpPr>
          <p:nvPr/>
        </p:nvSpPr>
        <p:spPr bwMode="auto">
          <a:xfrm>
            <a:off x="1982788" y="4054475"/>
            <a:ext cx="82296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Default method</a:t>
            </a:r>
            <a:endParaRPr lang="ko-KR" altLang="en-US" sz="2000">
              <a:latin typeface="Times New Roman" pitchFamily="18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0" y="4184651"/>
            <a:ext cx="285750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Network Specific method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sz="half" idx="1"/>
          </p:nvPr>
        </p:nvSpPr>
        <p:spPr>
          <a:xfrm>
            <a:off x="1738314" y="1600200"/>
            <a:ext cx="8715375" cy="4400550"/>
          </a:xfrm>
        </p:spPr>
        <p:txBody>
          <a:bodyPr>
            <a:normAutofit/>
          </a:bodyPr>
          <a:lstStyle/>
          <a:p>
            <a:r>
              <a:rPr lang="en-IN" altLang="en-US" sz="2400" dirty="0"/>
              <a:t>Network specific method reduces the routing table and simplifies the searching process.</a:t>
            </a:r>
          </a:p>
          <a:p>
            <a:r>
              <a:rPr lang="en-IN" altLang="en-US" sz="2400" dirty="0"/>
              <a:t>Instead of having an entry for every destination host connected to same physical network , only one entry that defines the address of the destination network.</a:t>
            </a:r>
          </a:p>
          <a:p>
            <a:r>
              <a:rPr lang="en-IN" altLang="en-US" sz="2400" dirty="0"/>
              <a:t>In other words, we treat all hosts connected to same network as one single entity.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Forwarding Process</a:t>
            </a:r>
          </a:p>
        </p:txBody>
      </p:sp>
      <p:sp>
        <p:nvSpPr>
          <p:cNvPr id="9219" name="텍스트 개체 틀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In classless addressing, we need at least four columns in a routing table</a:t>
            </a:r>
            <a:endParaRPr lang="ko-KR" altLang="en-US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1" y="3429001"/>
            <a:ext cx="7286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Example</a:t>
            </a:r>
          </a:p>
        </p:txBody>
      </p:sp>
      <p:sp>
        <p:nvSpPr>
          <p:cNvPr id="10243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6143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Make a routing table for router R1, using the configuration in Figure </a:t>
            </a:r>
            <a:endParaRPr lang="ko-KR" altLang="en-US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1" y="2327275"/>
            <a:ext cx="5356225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Example</a:t>
            </a:r>
          </a:p>
        </p:txBody>
      </p:sp>
      <p:sp>
        <p:nvSpPr>
          <p:cNvPr id="11267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614363"/>
          </a:xfrm>
        </p:spPr>
        <p:txBody>
          <a:bodyPr/>
          <a:lstStyle/>
          <a:p>
            <a:r>
              <a:rPr lang="en-US" altLang="ko-KR"/>
              <a:t>Routing table for router R1</a:t>
            </a:r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071688"/>
            <a:ext cx="6072188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269" name="텍스트 개체 틀 5"/>
          <p:cNvSpPr txBox="1">
            <a:spLocks/>
          </p:cNvSpPr>
          <p:nvPr/>
        </p:nvSpPr>
        <p:spPr bwMode="auto">
          <a:xfrm>
            <a:off x="1982788" y="4314825"/>
            <a:ext cx="82296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Forwarding process for the destination address 180.70.65.140 ?</a:t>
            </a:r>
          </a:p>
          <a:p>
            <a:pPr marL="342900" indent="-342900" latinLnBrk="1">
              <a:buFontTx/>
              <a:buChar char="•"/>
            </a:pPr>
            <a:r>
              <a:rPr lang="en-US" altLang="ko-KR" sz="2000">
                <a:latin typeface="Times New Roman" pitchFamily="18" charset="0"/>
              </a:rPr>
              <a:t>Forwarding process for the destination address 18.24.32.78 ?</a:t>
            </a:r>
          </a:p>
          <a:p>
            <a:pPr marL="342900" indent="-342900" latinLnBrk="1">
              <a:buFontTx/>
              <a:buChar char="•"/>
            </a:pPr>
            <a:endParaRPr lang="ko-KR" altLang="en-US" sz="2000">
              <a:latin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Address Aggregation</a:t>
            </a:r>
          </a:p>
        </p:txBody>
      </p:sp>
      <p:sp>
        <p:nvSpPr>
          <p:cNvPr id="12291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6143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/>
              <a:t>Classless addressing  increases the number of routing table entries</a:t>
            </a:r>
          </a:p>
          <a:p>
            <a:r>
              <a:rPr lang="en-US" altLang="ko-KR"/>
              <a:t>To alleviate the problem, the address aggregation is used </a:t>
            </a:r>
            <a:endParaRPr lang="ko-KR" altLang="en-US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500313"/>
            <a:ext cx="57165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6B6B6-E844-4799-9A50-5F5E01AF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F637DA-6EAB-4163-BCF0-D5418C28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44" y="1628800"/>
            <a:ext cx="9855200" cy="4411663"/>
          </a:xfrm>
        </p:spPr>
        <p:txBody>
          <a:bodyPr>
            <a:normAutofit/>
          </a:bodyPr>
          <a:lstStyle/>
          <a:p>
            <a:pPr marL="782638" lvl="1" indent="-260350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/>
              <a:t>Shortage of IPv4 addresses </a:t>
            </a:r>
          </a:p>
          <a:p>
            <a:pPr marL="1174750" lvl="2" indent="-195263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>
                <a:solidFill>
                  <a:srgbClr val="FF0000"/>
                </a:solidFill>
              </a:rPr>
              <a:t>Internet is expanding very rapidly </a:t>
            </a:r>
            <a:r>
              <a:rPr lang="en-US" altLang="en-US" sz="2000" dirty="0"/>
              <a:t>in developing countries like India, China</a:t>
            </a:r>
          </a:p>
          <a:p>
            <a:pPr marL="1174750" lvl="2" indent="-195263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>
                <a:solidFill>
                  <a:srgbClr val="FF0000"/>
                </a:solidFill>
              </a:rPr>
              <a:t>New devices </a:t>
            </a:r>
            <a:r>
              <a:rPr lang="en-US" altLang="en-US" sz="2000" dirty="0"/>
              <a:t>like phones need IP address</a:t>
            </a:r>
          </a:p>
          <a:p>
            <a:pPr marL="782638" lvl="1" indent="-260350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/>
              <a:t>End-to-End Reachability is not possible without IPv6</a:t>
            </a:r>
          </a:p>
          <a:p>
            <a:pPr marL="782638" lvl="1" indent="-260350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000" dirty="0"/>
              <a:t>New Features like </a:t>
            </a:r>
            <a:r>
              <a:rPr lang="en-US" altLang="en-US" sz="2000" b="1" dirty="0">
                <a:solidFill>
                  <a:srgbClr val="FF0000"/>
                </a:solidFill>
              </a:rPr>
              <a:t>Autoconfiguration, better support for QoS, Mobility and Security, Route Aggregation, Jumbo Frames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94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Longest Mask Matching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1" y="1428750"/>
            <a:ext cx="5643563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Hierarchical Routing</a:t>
            </a:r>
          </a:p>
        </p:txBody>
      </p:sp>
      <p:sp>
        <p:nvSpPr>
          <p:cNvPr id="14339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614363"/>
          </a:xfrm>
        </p:spPr>
        <p:txBody>
          <a:bodyPr/>
          <a:lstStyle/>
          <a:p>
            <a:r>
              <a:rPr lang="en-US" altLang="ko-KR"/>
              <a:t>To solve the problem of gigantic routing tables</a:t>
            </a:r>
            <a:endParaRPr lang="ko-KR" altLang="en-US"/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963" y="2214563"/>
            <a:ext cx="67056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Routing Table</a:t>
            </a:r>
          </a:p>
        </p:txBody>
      </p:sp>
      <p:sp>
        <p:nvSpPr>
          <p:cNvPr id="15363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2900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Static routing table: created manually</a:t>
            </a:r>
          </a:p>
          <a:p>
            <a:r>
              <a:rPr lang="en-US" altLang="ko-KR" sz="2400" dirty="0"/>
              <a:t>Dynamic routing table: updated periodically by using one of the dynamic routing protocols such as RIP, OSPF, or BGP</a:t>
            </a:r>
          </a:p>
          <a:p>
            <a:r>
              <a:rPr lang="en-US" altLang="ko-KR" sz="2400" dirty="0"/>
              <a:t>Common fields in a routing table</a:t>
            </a:r>
          </a:p>
          <a:p>
            <a:pPr lvl="1"/>
            <a:r>
              <a:rPr lang="en-US" altLang="ko-KR" sz="1400" dirty="0"/>
              <a:t>Flag: U(up), G(gateway), H(host-specific), D(added by redirection), M(modified by redirection)</a:t>
            </a:r>
          </a:p>
          <a:p>
            <a:pPr lvl="1"/>
            <a:r>
              <a:rPr lang="en-US" altLang="ko-KR" sz="1400" dirty="0"/>
              <a:t>Reference count: number of users of this route at the moment</a:t>
            </a:r>
          </a:p>
          <a:p>
            <a:pPr lvl="1"/>
            <a:r>
              <a:rPr lang="en-US" altLang="ko-KR" sz="1400" dirty="0"/>
              <a:t>Use: the number of packets transmitted through this router for the corresponding destination</a:t>
            </a:r>
            <a:endParaRPr lang="ko-KR" altLang="en-US" sz="1400" dirty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643439"/>
            <a:ext cx="669448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Utilities</a:t>
            </a:r>
          </a:p>
        </p:txBody>
      </p:sp>
      <p:sp>
        <p:nvSpPr>
          <p:cNvPr id="16387" name="텍스트 개체 틀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28750"/>
            <a:ext cx="8229600" cy="7572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To find the routing information and the contents of a routing table</a:t>
            </a:r>
          </a:p>
          <a:p>
            <a:r>
              <a:rPr lang="en-US" altLang="ko-KR" b="1" i="1"/>
              <a:t>netstat</a:t>
            </a:r>
            <a:r>
              <a:rPr lang="en-US" altLang="ko-KR"/>
              <a:t> and </a:t>
            </a:r>
            <a:r>
              <a:rPr lang="en-US" altLang="ko-KR" b="1" i="1"/>
              <a:t>ifconfig</a:t>
            </a:r>
          </a:p>
          <a:p>
            <a:endParaRPr lang="en-US" altLang="ko-KR" sz="1600"/>
          </a:p>
        </p:txBody>
      </p:sp>
      <p:pic>
        <p:nvPicPr>
          <p:cNvPr id="1638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301" y="2286000"/>
            <a:ext cx="5180013" cy="12001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38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250" y="3714750"/>
            <a:ext cx="5214938" cy="78898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438" y="4714875"/>
            <a:ext cx="421481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Routing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33416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/>
              <a:t>A router consults a routing table when a packet is ready to be forwarded</a:t>
            </a:r>
          </a:p>
          <a:p>
            <a:pPr eaLnBrk="1" hangingPunct="1"/>
            <a:r>
              <a:rPr lang="en-US" altLang="ko-KR" sz="1800"/>
              <a:t>The routing table specifies the optimum path for the packet: static or dynamic</a:t>
            </a:r>
          </a:p>
          <a:p>
            <a:pPr eaLnBrk="1" hangingPunct="1"/>
            <a:r>
              <a:rPr lang="en-US" altLang="ko-KR" sz="1800"/>
              <a:t>Internet needs dynamic routing tables to be updated as soon as there is a change</a:t>
            </a:r>
          </a:p>
          <a:p>
            <a:pPr eaLnBrk="1" hangingPunct="1"/>
            <a:r>
              <a:rPr lang="en-US" altLang="ko-KR" sz="1800"/>
              <a:t>Routing protocols is a combination of rules and procedures for dynamic routing tables</a:t>
            </a:r>
          </a:p>
          <a:p>
            <a:pPr eaLnBrk="1" hangingPunct="1"/>
            <a:r>
              <a:rPr lang="en-US" altLang="ko-KR" sz="1800"/>
              <a:t>The routing protocols also include procedures for combining information received from other routers</a:t>
            </a:r>
          </a:p>
          <a:p>
            <a:pPr eaLnBrk="1" hangingPunct="1"/>
            <a:r>
              <a:rPr lang="en-US" altLang="ko-KR" sz="1800"/>
              <a:t>Unicast routing and multicasting routing</a:t>
            </a:r>
          </a:p>
          <a:p>
            <a:pPr eaLnBrk="1" hangingPunct="1"/>
            <a:r>
              <a:rPr lang="en-US" altLang="ko-KR" sz="1800"/>
              <a:t>RIP (Routing Information Protocol), OSPF (Open Shortest Path First), BGP (Border Gateway Protocol)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CC"/>
                </a:solidFill>
              </a:rPr>
              <a:t>Optimization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28751"/>
            <a:ext cx="8229600" cy="25003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800"/>
              <a:t>Which of the available pathways is the optimum pathway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One approach is to assign a cost for passing through a network, called metric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Total metric is equal to the sum of the metrics of networks that comprise the route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Router chooses the route with shortest (smallest) metric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RIP (Routing Information Protocol): hop count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OSPF (Open Shortest Path First): allows administrator to assign a cost based on the type of service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BGP (Border Gateway Protocol): criterion is the policy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992313" y="378936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endParaRPr lang="en-US" altLang="ko-KR" sz="360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2063750" y="4652964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buFontTx/>
              <a:buChar char="•"/>
            </a:pPr>
            <a:endParaRPr lang="en-US" altLang="ko-KR">
              <a:latin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C08B-F889-4ED5-BD39-8D2654E3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i="0" u="none" strike="noStrike" baseline="0" dirty="0">
                <a:solidFill>
                  <a:srgbClr val="000000"/>
                </a:solidFill>
                <a:latin typeface="+mn-lt"/>
              </a:rPr>
              <a:t>The advantages are: </a:t>
            </a:r>
            <a:br>
              <a:rPr lang="en-IN" sz="3600" i="0" u="none" strike="noStrike" baseline="0" dirty="0">
                <a:solidFill>
                  <a:srgbClr val="000000"/>
                </a:solidFill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2E80F-1B71-44F0-B618-C88A4C74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855200" cy="5328593"/>
          </a:xfrm>
        </p:spPr>
        <p:txBody>
          <a:bodyPr>
            <a:noAutofit/>
          </a:bodyPr>
          <a:lstStyle/>
          <a:p>
            <a:pPr marL="33147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u="none" strike="noStrike" baseline="0" dirty="0">
                <a:solidFill>
                  <a:srgbClr val="000000"/>
                </a:solidFill>
              </a:rPr>
              <a:t>Larger address space</a:t>
            </a:r>
          </a:p>
          <a:p>
            <a:pPr marL="33147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u="none" strike="noStrike" baseline="0" dirty="0">
                <a:solidFill>
                  <a:srgbClr val="000000"/>
                </a:solidFill>
              </a:rPr>
              <a:t>An IPv6 address is </a:t>
            </a:r>
            <a:r>
              <a:rPr lang="en-US" sz="1600" b="0" u="none" strike="noStrike" baseline="0" dirty="0">
                <a:solidFill>
                  <a:srgbClr val="FF0000"/>
                </a:solidFill>
              </a:rPr>
              <a:t>128 bits long</a:t>
            </a:r>
            <a:r>
              <a:rPr lang="en-US" sz="1600" b="0" u="none" strike="noStrike" baseline="0" dirty="0">
                <a:solidFill>
                  <a:srgbClr val="000000"/>
                </a:solidFill>
              </a:rPr>
              <a:t>. Compared with the 32-bit address of IPv4 </a:t>
            </a:r>
          </a:p>
          <a:p>
            <a:pPr>
              <a:spcBef>
                <a:spcPts val="0"/>
              </a:spcBef>
            </a:pPr>
            <a:r>
              <a:rPr lang="en-US" sz="1600" b="0" u="none" strike="noStrike" baseline="0" dirty="0">
                <a:solidFill>
                  <a:srgbClr val="000000"/>
                </a:solidFill>
              </a:rPr>
              <a:t>Is a huge (</a:t>
            </a:r>
            <a:r>
              <a:rPr lang="en-US" sz="1600" b="0" u="none" strike="noStrike" baseline="0" dirty="0" smtClean="0">
                <a:solidFill>
                  <a:srgbClr val="000000"/>
                </a:solidFill>
              </a:rPr>
              <a:t>2^96</a:t>
            </a:r>
            <a:r>
              <a:rPr lang="en-US" sz="1600" b="0" u="none" strike="noStrike" baseline="0" dirty="0">
                <a:solidFill>
                  <a:srgbClr val="000000"/>
                </a:solidFill>
              </a:rPr>
              <a:t>) increase in the address space. </a:t>
            </a:r>
          </a:p>
          <a:p>
            <a:pPr>
              <a:spcBef>
                <a:spcPts val="0"/>
              </a:spcBef>
            </a:pPr>
            <a:endParaRPr lang="en-IN" sz="1600" b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u="none" strike="noStrike" baseline="0" dirty="0">
                <a:solidFill>
                  <a:srgbClr val="000000"/>
                </a:solidFill>
              </a:rPr>
              <a:t>Better header format </a:t>
            </a:r>
          </a:p>
          <a:p>
            <a:pPr marL="33147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u="none" strike="noStrike" baseline="0" dirty="0">
                <a:solidFill>
                  <a:srgbClr val="000000"/>
                </a:solidFill>
              </a:rPr>
              <a:t>IPv6 uses a new header format in which </a:t>
            </a:r>
            <a:r>
              <a:rPr lang="en-US" sz="1600" b="0" u="none" strike="noStrike" baseline="0" dirty="0">
                <a:solidFill>
                  <a:srgbClr val="FF0000"/>
                </a:solidFill>
              </a:rPr>
              <a:t>options are separated from the base header </a:t>
            </a:r>
            <a:r>
              <a:rPr lang="en-US" sz="1600" b="0" u="none" strike="noStrike" baseline="0" dirty="0">
                <a:solidFill>
                  <a:srgbClr val="000000"/>
                </a:solidFill>
              </a:rPr>
              <a:t>and inserted, when needed. </a:t>
            </a:r>
          </a:p>
          <a:p>
            <a:pPr>
              <a:spcBef>
                <a:spcPts val="0"/>
              </a:spcBef>
            </a:pPr>
            <a:endParaRPr lang="en-IN" sz="1600" b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u="none" strike="noStrike" baseline="0" dirty="0">
                <a:solidFill>
                  <a:srgbClr val="000000"/>
                </a:solidFill>
              </a:rPr>
              <a:t>New options </a:t>
            </a:r>
          </a:p>
          <a:p>
            <a:pPr marL="33147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u="none" strike="noStrike" baseline="0" dirty="0">
                <a:solidFill>
                  <a:srgbClr val="000000"/>
                </a:solidFill>
              </a:rPr>
              <a:t>IPv6 has </a:t>
            </a:r>
            <a:r>
              <a:rPr lang="en-US" sz="1600" b="0" u="none" strike="noStrike" baseline="0" dirty="0">
                <a:solidFill>
                  <a:srgbClr val="FF0000"/>
                </a:solidFill>
              </a:rPr>
              <a:t>new options to allow for additional functionalities</a:t>
            </a:r>
            <a:r>
              <a:rPr lang="en-US" sz="1600" b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ts val="0"/>
              </a:spcBef>
            </a:pPr>
            <a:endParaRPr lang="en-IN" sz="1600" b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600" b="1" u="none" strike="noStrike" baseline="0" dirty="0">
                <a:solidFill>
                  <a:srgbClr val="000000"/>
                </a:solidFill>
              </a:rPr>
              <a:t>Allowance for extension </a:t>
            </a:r>
          </a:p>
          <a:p>
            <a:pPr marL="33147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0" u="none" strike="noStrike" baseline="0" dirty="0">
                <a:solidFill>
                  <a:srgbClr val="000000"/>
                </a:solidFill>
              </a:rPr>
              <a:t> IPv6 is designed to </a:t>
            </a:r>
            <a:r>
              <a:rPr lang="en-US" sz="1600" b="0" u="none" strike="noStrike" baseline="0" dirty="0">
                <a:solidFill>
                  <a:srgbClr val="FF0000"/>
                </a:solidFill>
              </a:rPr>
              <a:t>allow the extension of the protocol if required </a:t>
            </a:r>
            <a:r>
              <a:rPr lang="en-US" sz="1600" b="0" u="none" strike="noStrike" baseline="0" dirty="0">
                <a:solidFill>
                  <a:srgbClr val="000000"/>
                </a:solidFill>
              </a:rPr>
              <a:t>by new technologies or applications. </a:t>
            </a:r>
          </a:p>
          <a:p>
            <a:pPr algn="l"/>
            <a:endParaRPr lang="en-IN" sz="1600" b="0" i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IN" sz="1600" b="1" u="none" strike="noStrike" baseline="0" dirty="0">
                <a:solidFill>
                  <a:srgbClr val="000000"/>
                </a:solidFill>
              </a:rPr>
              <a:t>Support for resource allocation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In IPv6 a mechanism called </a:t>
            </a:r>
            <a:r>
              <a:rPr lang="en-US" sz="1600" b="1" i="0" u="none" strike="noStrike" baseline="0" dirty="0">
                <a:solidFill>
                  <a:srgbClr val="FF0000"/>
                </a:solidFill>
              </a:rPr>
              <a:t>flow label has been added to enable the source to request special handling of the packet such as real-time audio and video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</a:endParaRP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IN" sz="1600" b="1" i="0" u="none" strike="noStrike" baseline="0" dirty="0">
                <a:solidFill>
                  <a:srgbClr val="000000"/>
                </a:solidFill>
              </a:rPr>
              <a:t>Support for more security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600" b="0" i="0" u="none" strike="noStrike" baseline="0" dirty="0">
                <a:solidFill>
                  <a:srgbClr val="FF0000"/>
                </a:solidFill>
              </a:rPr>
              <a:t>encryption and authentication options 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provide confidentiality and integrity of the packet. </a:t>
            </a:r>
          </a:p>
          <a:p>
            <a:pPr marL="33147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b="0" u="none" strike="noStrike" baseline="0" dirty="0">
              <a:solidFill>
                <a:srgbClr val="000000"/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251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BED41-AAA0-49A8-9C57-E413CFF7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824136"/>
          </a:xfrm>
        </p:spPr>
        <p:txBody>
          <a:bodyPr/>
          <a:lstStyle/>
          <a:p>
            <a:r>
              <a:rPr lang="en-SG" dirty="0"/>
              <a:t>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47370-F36C-4DD8-92FB-3EAB6BB1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855200" cy="5256583"/>
          </a:xfrm>
        </p:spPr>
        <p:txBody>
          <a:bodyPr>
            <a:normAutofit fontScale="32500" lnSpcReduction="20000"/>
          </a:bodyPr>
          <a:lstStyle/>
          <a:p>
            <a:pPr marL="392113" indent="-293688" algn="just" defTabSz="414338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98425" defTabSz="414338">
              <a:lnSpc>
                <a:spcPct val="90000"/>
              </a:lnSpc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98425" defTabSz="414338">
              <a:lnSpc>
                <a:spcPct val="90000"/>
              </a:lnSpc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90000"/>
              </a:lnSpc>
              <a:buFontTx/>
              <a:buBlip>
                <a:blip r:embed="rId2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98425" defTabSz="414338">
              <a:lnSpc>
                <a:spcPct val="90000"/>
              </a:lnSpc>
            </a:pPr>
            <a:endParaRPr lang="en-US" altLang="en-US" sz="2400" dirty="0"/>
          </a:p>
          <a:p>
            <a:pPr marL="98425" defTabSz="414338">
              <a:lnSpc>
                <a:spcPct val="90000"/>
              </a:lnSpc>
            </a:pPr>
            <a:endParaRPr lang="en-US" altLang="en-US" sz="2400" dirty="0"/>
          </a:p>
          <a:p>
            <a:pPr marL="98425" defTabSz="414338">
              <a:lnSpc>
                <a:spcPct val="90000"/>
              </a:lnSpc>
            </a:pPr>
            <a:endParaRPr lang="en-US" altLang="en-US" sz="2400" dirty="0"/>
          </a:p>
          <a:p>
            <a:pPr marL="98425" defTabSz="414338">
              <a:lnSpc>
                <a:spcPct val="90000"/>
              </a:lnSpc>
            </a:pPr>
            <a:endParaRPr lang="en-US" altLang="en-US" sz="2400" dirty="0"/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IPv4: 32 bits or 4 bytes long</a:t>
            </a:r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900" dirty="0"/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900" dirty="0"/>
              <a:t>  4,200,000,000 possible addressable nodes</a:t>
            </a:r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900" dirty="0"/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IPv6: 128 bits or 16 bytes</a:t>
            </a:r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900" dirty="0"/>
              <a:t>  3.4 * 10</a:t>
            </a:r>
            <a:r>
              <a:rPr lang="en-US" altLang="en-US" sz="2900" baseline="30000" dirty="0"/>
              <a:t>38</a:t>
            </a:r>
            <a:r>
              <a:rPr lang="en-US" altLang="en-US" sz="2900" dirty="0"/>
              <a:t> possible addressable nodes</a:t>
            </a:r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900" dirty="0"/>
              <a:t>  340,282,366,920,938,463,374,607,432,768,211,456</a:t>
            </a:r>
          </a:p>
          <a:p>
            <a:pPr marL="1436687" lvl="2" indent="-457200" defTabSz="414338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900" dirty="0"/>
              <a:t>  5 * 10</a:t>
            </a:r>
            <a:r>
              <a:rPr lang="en-US" altLang="en-US" sz="2900" baseline="30000" dirty="0"/>
              <a:t>28</a:t>
            </a:r>
            <a:r>
              <a:rPr lang="en-US" altLang="en-US" sz="2900" dirty="0"/>
              <a:t> addresses per person</a:t>
            </a:r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en-US" sz="2900" dirty="0"/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Separated by colon, </a:t>
            </a:r>
            <a:r>
              <a:rPr lang="en-US" altLang="en-US" sz="2900" dirty="0" err="1"/>
              <a:t>eg</a:t>
            </a:r>
            <a:r>
              <a:rPr lang="en-US" altLang="en-US" sz="2900" dirty="0"/>
              <a:t>: </a:t>
            </a:r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Not case sensitive</a:t>
            </a:r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Classless Interdomain Routing</a:t>
            </a:r>
          </a:p>
          <a:p>
            <a:pPr marL="555625" indent="-457200" defTabSz="414338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900" dirty="0"/>
              <a:t>Address Auto configuration</a:t>
            </a:r>
          </a:p>
          <a:p>
            <a:pPr marL="979487" lvl="2" indent="0" defTabSz="414338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D513E7-41DE-4773-B12E-4B6D8397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1017332"/>
            <a:ext cx="5256584" cy="182634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30149E-3CA5-48A8-BB88-127F046C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5013176"/>
            <a:ext cx="3656754" cy="2880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6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A2FE34-F461-443E-95F1-D305FD82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04665"/>
            <a:ext cx="9855200" cy="5531000"/>
          </a:xfrm>
        </p:spPr>
        <p:txBody>
          <a:bodyPr>
            <a:noAutofit/>
          </a:bodyPr>
          <a:lstStyle/>
          <a:p>
            <a:pPr marL="502920" indent="-457200">
              <a:buFont typeface="Wingdings" panose="05000000000000000000" pitchFamily="2" charset="2"/>
              <a:buChar char="ü"/>
            </a:pPr>
            <a:r>
              <a:rPr lang="en-SG" sz="2000" dirty="0"/>
              <a:t>Do not use broadcasting message ,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r>
              <a:rPr lang="en-SG" sz="1800" dirty="0"/>
              <a:t>only use multicast and anycast</a:t>
            </a:r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SG" sz="2000" dirty="0"/>
              <a:t>Simple and efficient addressing structure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r>
              <a:rPr lang="en-SG" sz="1800" dirty="0"/>
              <a:t>Hierarchical and contiguous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r>
              <a:rPr lang="en-SG" sz="1800" dirty="0"/>
              <a:t>Provides for better route summarization(smaller, easier to understand routing tables)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r>
              <a:rPr lang="en-SG" sz="1800" dirty="0"/>
              <a:t>Less complicated network mask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r>
              <a:rPr lang="en-SG" sz="1800" dirty="0"/>
              <a:t>/64 is the standard and default host prefix length</a:t>
            </a:r>
          </a:p>
          <a:p>
            <a:pPr marL="1149350" lvl="1" indent="-457200">
              <a:buFont typeface="Wingdings" panose="05000000000000000000" pitchFamily="2" charset="2"/>
              <a:buChar char="ü"/>
            </a:pPr>
            <a:endParaRPr lang="en-SG" sz="1800" dirty="0"/>
          </a:p>
          <a:p>
            <a:pPr marL="1149350" lvl="1" indent="-457200">
              <a:buFont typeface="Wingdings" panose="05000000000000000000" pitchFamily="2" charset="2"/>
              <a:buChar char="ü"/>
            </a:pPr>
            <a:endParaRPr lang="en-SG" sz="1800" dirty="0"/>
          </a:p>
          <a:p>
            <a:pPr lvl="1" indent="0">
              <a:buNone/>
            </a:pPr>
            <a:endParaRPr lang="en-SG" sz="1800" dirty="0"/>
          </a:p>
          <a:p>
            <a:pPr lvl="1" indent="0">
              <a:buNone/>
            </a:pPr>
            <a:endParaRPr lang="en-SG" sz="1800" dirty="0"/>
          </a:p>
          <a:p>
            <a:pPr marL="502920" indent="-4572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502920" indent="-4572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SG" sz="2000" dirty="0"/>
              <a:t>Integrated security and better support for QOS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9EE4D7-8626-42F6-B3B0-FF3A0DB4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41" y="2806576"/>
            <a:ext cx="5118159" cy="200049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870AEC-7349-4D94-B46D-97D0BBFA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45024"/>
            <a:ext cx="4181475" cy="11620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39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BC539-98B0-4635-B629-BE440FEC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8640"/>
            <a:ext cx="9855200" cy="6512915"/>
          </a:xfrm>
        </p:spPr>
        <p:txBody>
          <a:bodyPr>
            <a:norm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IPv6 address is made of 128 bits divided into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eight 16-bits blocks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block is then converted into</a:t>
            </a: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4-digit Hexadecimal numbers separated by colon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symbols.</a:t>
            </a: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given below is a 128 bit IPv6 address represented in binary format and divided into eight 16-bits blocks:</a:t>
            </a: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block is then converted into Hexadecimal and separated by ‘:’ symbol:</a:t>
            </a: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after converting into Hexadecimal format, IPv6 address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remains long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IPv6 provides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some rules to shorten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address.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rules (</a:t>
            </a:r>
            <a:r>
              <a:rPr lang="en-US" sz="1400" b="1" i="0" dirty="0">
                <a:solidFill>
                  <a:srgbClr val="893611"/>
                </a:solidFill>
                <a:effectLst/>
                <a:latin typeface="Arial" panose="020B0604020202020204" pitchFamily="34" charset="0"/>
              </a:rPr>
              <a:t>Address Abbreviation Rule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)are as follows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Rule.1: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400" b="1" i="0" dirty="0">
                <a:solidFill>
                  <a:srgbClr val="00B050"/>
                </a:solidFill>
                <a:effectLst/>
              </a:rPr>
              <a:t>Discard leading Zero(es):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</a:rPr>
              <a:t>In Block 5, 0063, the leading two 0s can be omitted, such as (5th block):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Rule.2: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 If two </a:t>
            </a:r>
            <a:r>
              <a:rPr lang="en-US" sz="1400" b="0" i="0" dirty="0" smtClean="0">
                <a:solidFill>
                  <a:srgbClr val="000000"/>
                </a:solidFill>
                <a:effectLst/>
              </a:rPr>
              <a:t>or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more blocks contain </a:t>
            </a:r>
            <a:r>
              <a:rPr lang="en-US" sz="1400" b="0" i="0" dirty="0">
                <a:solidFill>
                  <a:srgbClr val="FF0000"/>
                </a:solidFill>
                <a:effectLst/>
              </a:rPr>
              <a:t>consecutive zeroes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omit them all and </a:t>
            </a:r>
            <a:r>
              <a:rPr lang="en-US" sz="1400" b="1" i="0" dirty="0">
                <a:solidFill>
                  <a:srgbClr val="00B050"/>
                </a:solidFill>
                <a:effectLst/>
              </a:rPr>
              <a:t>replace with double colon sign :: </a:t>
            </a:r>
            <a:r>
              <a:rPr lang="en-US" sz="1400" b="0" i="0" dirty="0">
                <a:effectLst/>
              </a:rPr>
              <a:t>, 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uch as (6th and 7th block</a:t>
            </a:r>
            <a:r>
              <a:rPr lang="en-US" sz="1400" b="0" i="0" dirty="0" smtClean="0">
                <a:solidFill>
                  <a:srgbClr val="000000"/>
                </a:solidFill>
                <a:effectLst/>
              </a:rPr>
              <a:t>) - Consecutive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blocks of zeroes can be replaced only once by ::</a:t>
            </a:r>
          </a:p>
          <a:p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r>
              <a:rPr lang="en-US" sz="1400" b="1" dirty="0" smtClean="0"/>
              <a:t>Rule.3</a:t>
            </a:r>
            <a:r>
              <a:rPr lang="en-US" sz="1400" b="1" dirty="0"/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so if there are still blocks of zeroes in the address, they can be </a:t>
            </a:r>
            <a:r>
              <a:rPr lang="en-US" sz="1400" b="1" i="0" dirty="0">
                <a:solidFill>
                  <a:srgbClr val="00B050"/>
                </a:solidFill>
                <a:effectLst/>
              </a:rPr>
              <a:t>shrunk down to a single zero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such as (2nd block):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B3F44C-DB92-42D9-AFE4-8A1FE6E0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246233"/>
            <a:ext cx="5686425" cy="5238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8A7C82-52F7-41B6-9A94-AFF30A0B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329245"/>
            <a:ext cx="3888432" cy="30608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E1D2263-C4E5-4CB6-93AC-5A38B7F61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6326063"/>
            <a:ext cx="2114550" cy="3524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CB5C84F-D5DD-435B-BBA3-1F5D9A1E0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2" y="5372050"/>
            <a:ext cx="2362200" cy="3143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0637863-0C6D-4FE1-B719-598495CF8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512" y="4290197"/>
            <a:ext cx="3143250" cy="3810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1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E87E5-1428-41C4-90B7-D9194CAAEA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0261600" cy="1295400"/>
          </a:xfrm>
        </p:spPr>
        <p:txBody>
          <a:bodyPr/>
          <a:lstStyle/>
          <a:p>
            <a:r>
              <a:rPr lang="en-SG" dirty="0"/>
              <a:t>IPv6 Addressing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54C07C-A9E0-414F-87CC-EF89D8FF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5" y="1988840"/>
            <a:ext cx="5544616" cy="361408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04757F-5387-491C-B7F3-8E26D49F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91" y="1736648"/>
            <a:ext cx="6095178" cy="39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E79EAA-E88C-45B2-A440-A2D2D9B1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4" y="2230730"/>
            <a:ext cx="5946993" cy="213732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D91615-B11D-489F-9EAE-7318CA34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103433"/>
            <a:ext cx="6113847" cy="230425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5B9B01-50DA-4920-9C79-DAFFD1148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99392"/>
            <a:ext cx="4392488" cy="19907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7EF4CE-E866-4129-8D36-189001D7F615}"/>
              </a:ext>
            </a:extLst>
          </p:cNvPr>
          <p:cNvGrpSpPr/>
          <p:nvPr/>
        </p:nvGrpSpPr>
        <p:grpSpPr>
          <a:xfrm>
            <a:off x="6016471" y="4191098"/>
            <a:ext cx="6017146" cy="2563469"/>
            <a:chOff x="6016471" y="4191098"/>
            <a:chExt cx="6017146" cy="25634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726B8E4B-2F20-4ED3-AF9B-F28B538A3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6471" y="4191098"/>
              <a:ext cx="6017146" cy="2563469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BF98DF-EB6E-48D3-B02D-A41BAE392054}"/>
                </a:ext>
              </a:extLst>
            </p:cNvPr>
            <p:cNvSpPr txBox="1"/>
            <p:nvPr/>
          </p:nvSpPr>
          <p:spPr>
            <a:xfrm>
              <a:off x="11496600" y="6523735"/>
              <a:ext cx="393908" cy="2308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SG" sz="900" dirty="0"/>
                <a:t>FC</a:t>
              </a:r>
              <a:endParaRPr lang="en-IN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0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1528</Words>
  <Application>Microsoft Office PowerPoint</Application>
  <PresentationFormat>Widescreen</PresentationFormat>
  <Paragraphs>241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맑은 고딕</vt:lpstr>
      <vt:lpstr>Arial</vt:lpstr>
      <vt:lpstr>Bookman Old Style</vt:lpstr>
      <vt:lpstr>Calibri</vt:lpstr>
      <vt:lpstr>Calibri Light</vt:lpstr>
      <vt:lpstr>Cordia New</vt:lpstr>
      <vt:lpstr>Courier New</vt:lpstr>
      <vt:lpstr>Gill Sans MT</vt:lpstr>
      <vt:lpstr>Montserrat</vt:lpstr>
      <vt:lpstr>Open Sans</vt:lpstr>
      <vt:lpstr>Times New Roman</vt:lpstr>
      <vt:lpstr>Wingdings</vt:lpstr>
      <vt:lpstr>Office Theme</vt:lpstr>
      <vt:lpstr>The drawbacks of IPv4 </vt:lpstr>
      <vt:lpstr>PowerPoint Presentation</vt:lpstr>
      <vt:lpstr>Why IPv6</vt:lpstr>
      <vt:lpstr>The advantages are:  </vt:lpstr>
      <vt:lpstr>IPv6</vt:lpstr>
      <vt:lpstr>PowerPoint Presentation</vt:lpstr>
      <vt:lpstr>PowerPoint Presentation</vt:lpstr>
      <vt:lpstr>IPv6 Addressing</vt:lpstr>
      <vt:lpstr>PowerPoint Presentation</vt:lpstr>
      <vt:lpstr>PowerPoint Presentation</vt:lpstr>
      <vt:lpstr> IPv6 Packet Format  </vt:lpstr>
      <vt:lpstr>Format of IPv6 Datagram</vt:lpstr>
      <vt:lpstr>Format of IPv6 Datagram</vt:lpstr>
      <vt:lpstr>PowerPoint Presentation</vt:lpstr>
      <vt:lpstr>PowerPoint Presentation</vt:lpstr>
      <vt:lpstr>PowerPoint Presentation</vt:lpstr>
      <vt:lpstr>PowerPoint Presentation</vt:lpstr>
      <vt:lpstr>Review Questions</vt:lpstr>
      <vt:lpstr>Answers</vt:lpstr>
      <vt:lpstr>Routing Issues: Delivery, Forwarding, and Routing </vt:lpstr>
      <vt:lpstr>Delivery</vt:lpstr>
      <vt:lpstr>Forwarding</vt:lpstr>
      <vt:lpstr>Forwarding Techniques</vt:lpstr>
      <vt:lpstr>Forwarding Techniques</vt:lpstr>
      <vt:lpstr>Network Specific method</vt:lpstr>
      <vt:lpstr>Forwarding Process</vt:lpstr>
      <vt:lpstr>Example</vt:lpstr>
      <vt:lpstr>Example</vt:lpstr>
      <vt:lpstr>Address Aggregation</vt:lpstr>
      <vt:lpstr>Longest Mask Matching</vt:lpstr>
      <vt:lpstr>Hierarchical Routing</vt:lpstr>
      <vt:lpstr>Routing Table</vt:lpstr>
      <vt:lpstr>Utilities</vt:lpstr>
      <vt:lpstr>Routing Protocols</vt:lpstr>
      <vt:lpstr>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drawbacks of IPv4 </dc:title>
  <dc:creator>Admin</dc:creator>
  <cp:lastModifiedBy>Admin</cp:lastModifiedBy>
  <cp:revision>5</cp:revision>
  <dcterms:created xsi:type="dcterms:W3CDTF">2023-04-12T02:36:47Z</dcterms:created>
  <dcterms:modified xsi:type="dcterms:W3CDTF">2023-04-12T07:17:17Z</dcterms:modified>
</cp:coreProperties>
</file>