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1"/>
  </p:notesMasterIdLst>
  <p:handoutMasterIdLst>
    <p:handoutMasterId r:id="rId112"/>
  </p:handoutMasterIdLst>
  <p:sldIdLst>
    <p:sldId id="269" r:id="rId2"/>
    <p:sldId id="270" r:id="rId3"/>
    <p:sldId id="446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769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87" r:id="rId54"/>
    <p:sldId id="388" r:id="rId55"/>
    <p:sldId id="389" r:id="rId56"/>
    <p:sldId id="390" r:id="rId57"/>
    <p:sldId id="763" r:id="rId58"/>
    <p:sldId id="764" r:id="rId59"/>
    <p:sldId id="765" r:id="rId60"/>
    <p:sldId id="766" r:id="rId61"/>
    <p:sldId id="395" r:id="rId62"/>
    <p:sldId id="396" r:id="rId63"/>
    <p:sldId id="397" r:id="rId64"/>
    <p:sldId id="398" r:id="rId65"/>
    <p:sldId id="399" r:id="rId66"/>
    <p:sldId id="770" r:id="rId67"/>
    <p:sldId id="771" r:id="rId68"/>
    <p:sldId id="767" r:id="rId69"/>
    <p:sldId id="401" r:id="rId70"/>
    <p:sldId id="402" r:id="rId71"/>
    <p:sldId id="403" r:id="rId72"/>
    <p:sldId id="404" r:id="rId73"/>
    <p:sldId id="405" r:id="rId74"/>
    <p:sldId id="406" r:id="rId75"/>
    <p:sldId id="407" r:id="rId76"/>
    <p:sldId id="408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768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434" r:id="rId99"/>
    <p:sldId id="435" r:id="rId100"/>
    <p:sldId id="436" r:id="rId101"/>
    <p:sldId id="437" r:id="rId102"/>
    <p:sldId id="438" r:id="rId103"/>
    <p:sldId id="439" r:id="rId104"/>
    <p:sldId id="440" r:id="rId105"/>
    <p:sldId id="441" r:id="rId106"/>
    <p:sldId id="442" r:id="rId107"/>
    <p:sldId id="443" r:id="rId108"/>
    <p:sldId id="444" r:id="rId109"/>
    <p:sldId id="445" r:id="rId110"/>
  </p:sldIdLst>
  <p:sldSz cx="12192000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ila M" initials="SM" lastIdx="1" clrIdx="0">
    <p:extLst>
      <p:ext uri="{19B8F6BF-5375-455C-9EA6-DF929625EA0E}">
        <p15:presenceInfo xmlns:p15="http://schemas.microsoft.com/office/powerpoint/2012/main" userId="S::susilam@srmist.edu.in::b8715a84-6822-41d4-816b-e9b66fd8cf94" providerId="AD"/>
      </p:ext>
    </p:extLst>
  </p:cmAuthor>
  <p:cmAuthor id="2" name="PRIYALAKSHMI BALASUNDARAM" initials="PB" lastIdx="2" clrIdx="1">
    <p:extLst>
      <p:ext uri="{19B8F6BF-5375-455C-9EA6-DF929625EA0E}">
        <p15:presenceInfo xmlns:p15="http://schemas.microsoft.com/office/powerpoint/2012/main" userId="895271f7bf2d21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4B3"/>
    <a:srgbClr val="893611"/>
    <a:srgbClr val="E4F0AA"/>
    <a:srgbClr val="F3B99F"/>
    <a:srgbClr val="FAEABE"/>
    <a:srgbClr val="FF6600"/>
    <a:srgbClr val="B94917"/>
    <a:srgbClr val="67A888"/>
    <a:srgbClr val="7ABF7A"/>
    <a:srgbClr val="B1D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0141" autoAdjust="0"/>
  </p:normalViewPr>
  <p:slideViewPr>
    <p:cSldViewPr>
      <p:cViewPr varScale="1">
        <p:scale>
          <a:sx n="59" d="100"/>
          <a:sy n="59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8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138"/>
    </p:cViewPr>
  </p:sorterViewPr>
  <p:notesViewPr>
    <p:cSldViewPr>
      <p:cViewPr varScale="1">
        <p:scale>
          <a:sx n="64" d="100"/>
          <a:sy n="64" d="100"/>
        </p:scale>
        <p:origin x="315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DCFCE-5C1D-4108-BC51-C2DE74B51CCA}" type="doc">
      <dgm:prSet loTypeId="urn:microsoft.com/office/officeart/2005/8/layout/default" loCatId="list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F4BC40EE-227E-4892-8A99-0A9DEE22B935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sz="2800" b="0" dirty="0">
              <a:latin typeface="Arial" panose="020B0604020202020204" pitchFamily="34" charset="0"/>
              <a:cs typeface="Arial" panose="020B0604020202020204" pitchFamily="34" charset="0"/>
            </a:rPr>
            <a:t>Session</a:t>
          </a:r>
          <a:r>
            <a:rPr lang="en-SG" sz="3200" b="0" dirty="0">
              <a:latin typeface="Arial" panose="020B0604020202020204" pitchFamily="34" charset="0"/>
              <a:cs typeface="Arial" panose="020B0604020202020204" pitchFamily="34" charset="0"/>
            </a:rPr>
            <a:t> 11</a:t>
          </a:r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6B73F3-8C4C-41FA-9579-C90A78220BE6}" type="parTrans" cxnId="{0DE4EB92-BFB2-43AE-B2ED-E61D10F37CE5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EE6A07-116D-4148-8AD0-55C15512D7DB}" type="sibTrans" cxnId="{0DE4EB92-BFB2-43AE-B2ED-E61D10F37CE5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25A3D-F553-4596-ADD0-0B849B403092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400" b="0" i="1" dirty="0">
              <a:latin typeface="Arial" panose="020B0604020202020204" pitchFamily="34" charset="0"/>
              <a:cs typeface="Arial" panose="020B0604020202020204" pitchFamily="34" charset="0"/>
            </a:rPr>
            <a:t>Routing Information Protocol-RIP</a:t>
          </a:r>
          <a:endParaRPr lang="en-IN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707F24-D345-44C3-8B4A-B98DB5D29024}" type="parTrans" cxnId="{1A975D86-ADFE-4869-9C85-4F10D16F460E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9CA110-9622-4A36-AF09-34865C260C78}" type="sibTrans" cxnId="{1A975D86-ADFE-4869-9C85-4F10D16F460E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FF4D43-D4EF-4C58-9777-5E8AD3FB5011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sz="2400" b="0" dirty="0">
              <a:latin typeface="Arial" panose="020B0604020202020204" pitchFamily="34" charset="0"/>
              <a:cs typeface="Arial" panose="020B0604020202020204" pitchFamily="34" charset="0"/>
            </a:rPr>
            <a:t>Session 12</a:t>
          </a:r>
          <a:endParaRPr lang="en-IN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43F69-917F-43D5-8F4B-7B39595FAF41}" type="parTrans" cxnId="{F5F2CA22-0B8A-49E2-923E-16791AC52914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479CC2-6F8E-4420-AFBF-3F27934102C5}" type="sibTrans" cxnId="{F5F2CA22-0B8A-49E2-923E-16791AC52914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4C3C0-0351-43A8-A830-51ADC5FE1480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400" b="0" i="1" dirty="0">
              <a:latin typeface="Arial" panose="020B0604020202020204" pitchFamily="34" charset="0"/>
              <a:cs typeface="Arial" panose="020B0604020202020204" pitchFamily="34" charset="0"/>
            </a:rPr>
            <a:t>Open Shortest Path First-OSPF</a:t>
          </a:r>
          <a:endParaRPr lang="en-IN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D84C41-A1C6-4348-871A-316CFBD3D54B}" type="parTrans" cxnId="{CF5F65B5-1EF5-4120-8A7E-00BDEE4415D4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F6CCF2-7D38-4DC3-9B10-E9BD528D0A40}" type="sibTrans" cxnId="{CF5F65B5-1EF5-4120-8A7E-00BDEE4415D4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940C8-7A3B-4EDB-A3DD-00B2F6FC5E67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sz="2400" b="0" dirty="0">
              <a:latin typeface="Arial" panose="020B0604020202020204" pitchFamily="34" charset="0"/>
              <a:cs typeface="Arial" panose="020B0604020202020204" pitchFamily="34" charset="0"/>
            </a:rPr>
            <a:t>Session 13</a:t>
          </a:r>
          <a:endParaRPr lang="en-IN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835E3-29E0-430D-B3F3-42FC7529B111}" type="parTrans" cxnId="{06E8836C-BBB0-4483-B831-B0E03C5F9356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B3D76D-B0B3-484B-B354-A7ABB6354184}" type="sibTrans" cxnId="{06E8836C-BBB0-4483-B831-B0E03C5F9356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68DC6-9725-4261-AAAE-2C2296B57D1E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400" b="0" i="1" dirty="0">
              <a:latin typeface="Arial" panose="020B0604020202020204" pitchFamily="34" charset="0"/>
              <a:cs typeface="Arial" panose="020B0604020202020204" pitchFamily="34" charset="0"/>
            </a:rPr>
            <a:t>Border Gateway Protocol-BGP</a:t>
          </a:r>
          <a:endParaRPr lang="en-IN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B36B7-4190-4B87-AE5F-699CE5FA306F}" type="parTrans" cxnId="{D3ECC078-40B0-441D-99EE-DA45B9D4F86F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CC72D0-C966-4C0A-80B1-491C74AA9BAF}" type="sibTrans" cxnId="{D3ECC078-40B0-441D-99EE-DA45B9D4F86F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EA4F33-7E54-418C-B405-99BBCFF07506}" type="pres">
      <dgm:prSet presAssocID="{9C7DCFCE-5C1D-4108-BC51-C2DE74B51C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7BBA78-76E1-48E5-A9CF-B9208B4F89B7}" type="pres">
      <dgm:prSet presAssocID="{F4BC40EE-227E-4892-8A99-0A9DEE22B93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2CA2F7-2D47-4442-8362-644F216AFBDA}" type="pres">
      <dgm:prSet presAssocID="{A0EE6A07-116D-4148-8AD0-55C15512D7DB}" presName="sibTrans" presStyleCnt="0"/>
      <dgm:spPr/>
    </dgm:pt>
    <dgm:pt modelId="{EF39F653-3B12-4DBE-BB0D-4B890FBC13C4}" type="pres">
      <dgm:prSet presAssocID="{85FF4D43-D4EF-4C58-9777-5E8AD3FB50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1C2C04-3864-4275-A30A-52DAA45B2D42}" type="pres">
      <dgm:prSet presAssocID="{9A479CC2-6F8E-4420-AFBF-3F27934102C5}" presName="sibTrans" presStyleCnt="0"/>
      <dgm:spPr/>
    </dgm:pt>
    <dgm:pt modelId="{FAB2AF23-4323-4E99-8D60-8E32426A88E4}" type="pres">
      <dgm:prSet presAssocID="{9F7940C8-7A3B-4EDB-A3DD-00B2F6FC5E67}" presName="node" presStyleLbl="node1" presStyleIdx="2" presStyleCnt="3" custLinFactNeighborX="801" custLinFactNeighborY="-18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975D86-ADFE-4869-9C85-4F10D16F460E}" srcId="{F4BC40EE-227E-4892-8A99-0A9DEE22B935}" destId="{69525A3D-F553-4596-ADD0-0B849B403092}" srcOrd="0" destOrd="0" parTransId="{38707F24-D345-44C3-8B4A-B98DB5D29024}" sibTransId="{AB9CA110-9622-4A36-AF09-34865C260C78}"/>
    <dgm:cxn modelId="{BEC3252A-815E-429F-92D7-AAD7AAC83957}" type="presOf" srcId="{9F7940C8-7A3B-4EDB-A3DD-00B2F6FC5E67}" destId="{FAB2AF23-4323-4E99-8D60-8E32426A88E4}" srcOrd="0" destOrd="0" presId="urn:microsoft.com/office/officeart/2005/8/layout/default"/>
    <dgm:cxn modelId="{0DE4EB92-BFB2-43AE-B2ED-E61D10F37CE5}" srcId="{9C7DCFCE-5C1D-4108-BC51-C2DE74B51CCA}" destId="{F4BC40EE-227E-4892-8A99-0A9DEE22B935}" srcOrd="0" destOrd="0" parTransId="{166B73F3-8C4C-41FA-9579-C90A78220BE6}" sibTransId="{A0EE6A07-116D-4148-8AD0-55C15512D7DB}"/>
    <dgm:cxn modelId="{A2A0E100-BB6C-4421-8DFD-BF1169E9E713}" type="presOf" srcId="{9C7DCFCE-5C1D-4108-BC51-C2DE74B51CCA}" destId="{4AEA4F33-7E54-418C-B405-99BBCFF07506}" srcOrd="0" destOrd="0" presId="urn:microsoft.com/office/officeart/2005/8/layout/default"/>
    <dgm:cxn modelId="{F5F2CA22-0B8A-49E2-923E-16791AC52914}" srcId="{9C7DCFCE-5C1D-4108-BC51-C2DE74B51CCA}" destId="{85FF4D43-D4EF-4C58-9777-5E8AD3FB5011}" srcOrd="1" destOrd="0" parTransId="{7F143F69-917F-43D5-8F4B-7B39595FAF41}" sibTransId="{9A479CC2-6F8E-4420-AFBF-3F27934102C5}"/>
    <dgm:cxn modelId="{D3ECC078-40B0-441D-99EE-DA45B9D4F86F}" srcId="{9F7940C8-7A3B-4EDB-A3DD-00B2F6FC5E67}" destId="{06668DC6-9725-4261-AAAE-2C2296B57D1E}" srcOrd="0" destOrd="0" parTransId="{860B36B7-4190-4B87-AE5F-699CE5FA306F}" sibTransId="{79CC72D0-C966-4C0A-80B1-491C74AA9BAF}"/>
    <dgm:cxn modelId="{1BD4D3CC-DD75-4BEA-B28D-BF4751B5995C}" type="presOf" srcId="{69525A3D-F553-4596-ADD0-0B849B403092}" destId="{017BBA78-76E1-48E5-A9CF-B9208B4F89B7}" srcOrd="0" destOrd="1" presId="urn:microsoft.com/office/officeart/2005/8/layout/default"/>
    <dgm:cxn modelId="{313A08CB-2A8D-4162-BC78-DBAD786D95A8}" type="presOf" srcId="{F4BC40EE-227E-4892-8A99-0A9DEE22B935}" destId="{017BBA78-76E1-48E5-A9CF-B9208B4F89B7}" srcOrd="0" destOrd="0" presId="urn:microsoft.com/office/officeart/2005/8/layout/default"/>
    <dgm:cxn modelId="{98F76117-FF09-4A03-8139-02F69E1F247D}" type="presOf" srcId="{06668DC6-9725-4261-AAAE-2C2296B57D1E}" destId="{FAB2AF23-4323-4E99-8D60-8E32426A88E4}" srcOrd="0" destOrd="1" presId="urn:microsoft.com/office/officeart/2005/8/layout/default"/>
    <dgm:cxn modelId="{FBEF4A1F-BC4A-4AFB-856C-91DDDA9E3026}" type="presOf" srcId="{85FF4D43-D4EF-4C58-9777-5E8AD3FB5011}" destId="{EF39F653-3B12-4DBE-BB0D-4B890FBC13C4}" srcOrd="0" destOrd="0" presId="urn:microsoft.com/office/officeart/2005/8/layout/default"/>
    <dgm:cxn modelId="{CF5F65B5-1EF5-4120-8A7E-00BDEE4415D4}" srcId="{85FF4D43-D4EF-4C58-9777-5E8AD3FB5011}" destId="{EBA4C3C0-0351-43A8-A830-51ADC5FE1480}" srcOrd="0" destOrd="0" parTransId="{CBD84C41-A1C6-4348-871A-316CFBD3D54B}" sibTransId="{E8F6CCF2-7D38-4DC3-9B10-E9BD528D0A40}"/>
    <dgm:cxn modelId="{06E8836C-BBB0-4483-B831-B0E03C5F9356}" srcId="{9C7DCFCE-5C1D-4108-BC51-C2DE74B51CCA}" destId="{9F7940C8-7A3B-4EDB-A3DD-00B2F6FC5E67}" srcOrd="2" destOrd="0" parTransId="{BB4835E3-29E0-430D-B3F3-42FC7529B111}" sibTransId="{17B3D76D-B0B3-484B-B354-A7ABB6354184}"/>
    <dgm:cxn modelId="{05FF57DE-9BBF-4C5B-BCBD-1C85F819FCC9}" type="presOf" srcId="{EBA4C3C0-0351-43A8-A830-51ADC5FE1480}" destId="{EF39F653-3B12-4DBE-BB0D-4B890FBC13C4}" srcOrd="0" destOrd="1" presId="urn:microsoft.com/office/officeart/2005/8/layout/default"/>
    <dgm:cxn modelId="{54A43967-DCB8-4557-B6CE-51FF3B1DEE19}" type="presParOf" srcId="{4AEA4F33-7E54-418C-B405-99BBCFF07506}" destId="{017BBA78-76E1-48E5-A9CF-B9208B4F89B7}" srcOrd="0" destOrd="0" presId="urn:microsoft.com/office/officeart/2005/8/layout/default"/>
    <dgm:cxn modelId="{F0C3CC5B-F08B-4F8E-8F49-76DEFD77784E}" type="presParOf" srcId="{4AEA4F33-7E54-418C-B405-99BBCFF07506}" destId="{9A2CA2F7-2D47-4442-8362-644F216AFBDA}" srcOrd="1" destOrd="0" presId="urn:microsoft.com/office/officeart/2005/8/layout/default"/>
    <dgm:cxn modelId="{C0783346-00EA-427B-8703-402D29408193}" type="presParOf" srcId="{4AEA4F33-7E54-418C-B405-99BBCFF07506}" destId="{EF39F653-3B12-4DBE-BB0D-4B890FBC13C4}" srcOrd="2" destOrd="0" presId="urn:microsoft.com/office/officeart/2005/8/layout/default"/>
    <dgm:cxn modelId="{6AA802B4-AAD1-435E-8570-869394A52B55}" type="presParOf" srcId="{4AEA4F33-7E54-418C-B405-99BBCFF07506}" destId="{721C2C04-3864-4275-A30A-52DAA45B2D42}" srcOrd="3" destOrd="0" presId="urn:microsoft.com/office/officeart/2005/8/layout/default"/>
    <dgm:cxn modelId="{FF2D139D-F672-4A0A-8CFB-B6BD7A5622B9}" type="presParOf" srcId="{4AEA4F33-7E54-418C-B405-99BBCFF07506}" destId="{FAB2AF23-4323-4E99-8D60-8E32426A88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BBA78-76E1-48E5-A9CF-B9208B4F89B7}">
      <dsp:nvSpPr>
        <dsp:cNvPr id="0" name=""/>
        <dsp:cNvSpPr/>
      </dsp:nvSpPr>
      <dsp:spPr>
        <a:xfrm>
          <a:off x="394256" y="569"/>
          <a:ext cx="3551931" cy="213115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b="0" kern="1200" dirty="0">
              <a:latin typeface="Arial" panose="020B0604020202020204" pitchFamily="34" charset="0"/>
              <a:cs typeface="Arial" panose="020B0604020202020204" pitchFamily="34" charset="0"/>
            </a:rPr>
            <a:t>Session</a:t>
          </a:r>
          <a:r>
            <a:rPr lang="en-SG" sz="3200" b="0" kern="1200" dirty="0">
              <a:latin typeface="Arial" panose="020B0604020202020204" pitchFamily="34" charset="0"/>
              <a:cs typeface="Arial" panose="020B0604020202020204" pitchFamily="34" charset="0"/>
            </a:rPr>
            <a:t> 11</a:t>
          </a:r>
          <a:endParaRPr lang="en-IN" sz="32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1" kern="1200" dirty="0">
              <a:latin typeface="Arial" panose="020B0604020202020204" pitchFamily="34" charset="0"/>
              <a:cs typeface="Arial" panose="020B0604020202020204" pitchFamily="34" charset="0"/>
            </a:rPr>
            <a:t>Routing Information Protocol-RIP</a:t>
          </a:r>
          <a:endParaRPr lang="en-IN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256" y="569"/>
        <a:ext cx="3551931" cy="2131158"/>
      </dsp:txXfrm>
    </dsp:sp>
    <dsp:sp modelId="{EF39F653-3B12-4DBE-BB0D-4B890FBC13C4}">
      <dsp:nvSpPr>
        <dsp:cNvPr id="0" name=""/>
        <dsp:cNvSpPr/>
      </dsp:nvSpPr>
      <dsp:spPr>
        <a:xfrm>
          <a:off x="4301381" y="569"/>
          <a:ext cx="3551931" cy="213115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6697"/>
                <a:lumOff val="2949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6697"/>
                <a:lumOff val="2949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6697"/>
                <a:lumOff val="29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b="0" kern="1200" dirty="0">
              <a:latin typeface="Arial" panose="020B0604020202020204" pitchFamily="34" charset="0"/>
              <a:cs typeface="Arial" panose="020B0604020202020204" pitchFamily="34" charset="0"/>
            </a:rPr>
            <a:t>Session 12</a:t>
          </a:r>
          <a:endParaRPr lang="en-IN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1" kern="1200" dirty="0">
              <a:latin typeface="Arial" panose="020B0604020202020204" pitchFamily="34" charset="0"/>
              <a:cs typeface="Arial" panose="020B0604020202020204" pitchFamily="34" charset="0"/>
            </a:rPr>
            <a:t>Open Shortest Path First-OSPF</a:t>
          </a:r>
          <a:endParaRPr lang="en-IN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1381" y="569"/>
        <a:ext cx="3551931" cy="2131158"/>
      </dsp:txXfrm>
    </dsp:sp>
    <dsp:sp modelId="{FAB2AF23-4323-4E99-8D60-8E32426A88E4}">
      <dsp:nvSpPr>
        <dsp:cNvPr id="0" name=""/>
        <dsp:cNvSpPr/>
      </dsp:nvSpPr>
      <dsp:spPr>
        <a:xfrm>
          <a:off x="2376269" y="2448262"/>
          <a:ext cx="3551931" cy="213115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6697"/>
                <a:lumOff val="2949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6697"/>
                <a:lumOff val="2949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6697"/>
                <a:lumOff val="29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b="0" kern="1200" dirty="0">
              <a:latin typeface="Arial" panose="020B0604020202020204" pitchFamily="34" charset="0"/>
              <a:cs typeface="Arial" panose="020B0604020202020204" pitchFamily="34" charset="0"/>
            </a:rPr>
            <a:t>Session 13</a:t>
          </a:r>
          <a:endParaRPr lang="en-IN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1" kern="1200" dirty="0">
              <a:latin typeface="Arial" panose="020B0604020202020204" pitchFamily="34" charset="0"/>
              <a:cs typeface="Arial" panose="020B0604020202020204" pitchFamily="34" charset="0"/>
            </a:rPr>
            <a:t>Border Gateway Protocol-BGP</a:t>
          </a:r>
          <a:endParaRPr lang="en-IN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6269" y="2448262"/>
        <a:ext cx="3551931" cy="213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1"/>
            <a:ext cx="276860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810260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26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24001"/>
            <a:ext cx="9855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4/18/2023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18ECC303J – Computer Communication Networks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601" y="3083896"/>
            <a:ext cx="6840759" cy="1497232"/>
          </a:xfrm>
        </p:spPr>
        <p:txBody>
          <a:bodyPr/>
          <a:lstStyle/>
          <a:p>
            <a:r>
              <a:rPr lang="en-US" dirty="0"/>
              <a:t>Course Credit : 4</a:t>
            </a:r>
          </a:p>
          <a:p>
            <a:r>
              <a:rPr lang="en-US" dirty="0"/>
              <a:t>Theory : 9 Hours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FAA6CB-BF5E-4428-9B36-4B3C3058ABBA}"/>
              </a:ext>
            </a:extLst>
          </p:cNvPr>
          <p:cNvSpPr txBox="1"/>
          <p:nvPr/>
        </p:nvSpPr>
        <p:spPr>
          <a:xfrm>
            <a:off x="0" y="5660433"/>
            <a:ext cx="12191999" cy="12249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Reference Text Books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1.Behrouz A. </a:t>
            </a:r>
            <a:r>
              <a:rPr lang="en-IN" sz="16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Fehrouzan</a:t>
            </a: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, “Data communication &amp; Networking”, Mc-Graw Hill, 5th Edition Reprint, 2014.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2. Andrew S. Tanenbaum, “Computer Networks”, Pearson Education India, 5th Edition, 2013. 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3. William Stallings, “Data &amp; Computer Communication”, Pearson Education India, 10th Edition, 2014</a:t>
            </a:r>
            <a:r>
              <a:rPr lang="en-IN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550711"/>
            <a:ext cx="6362955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Requests and Response</a:t>
            </a:r>
            <a:r>
              <a:rPr sz="3993" spc="-45" dirty="0"/>
              <a:t> </a:t>
            </a:r>
            <a:r>
              <a:rPr sz="3993" dirty="0"/>
              <a:t>(Cont.)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234902" cy="3806753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dirty="0">
                <a:latin typeface="Times New Roman"/>
                <a:cs typeface="Times New Roman"/>
              </a:rPr>
              <a:t>Response: solicited or</a:t>
            </a:r>
            <a:r>
              <a:rPr sz="2904" spc="-36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unsolicited</a:t>
            </a:r>
          </a:p>
          <a:p>
            <a:pPr marL="835673" marR="555578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solicited response</a:t>
            </a:r>
            <a:r>
              <a:rPr sz="2541" spc="-5" dirty="0">
                <a:latin typeface="Times New Roman"/>
                <a:cs typeface="Times New Roman"/>
              </a:rPr>
              <a:t>: </a:t>
            </a:r>
            <a:r>
              <a:rPr sz="2541" dirty="0">
                <a:latin typeface="Times New Roman"/>
                <a:cs typeface="Times New Roman"/>
              </a:rPr>
              <a:t>sent only </a:t>
            </a:r>
            <a:r>
              <a:rPr sz="2541" spc="5" dirty="0">
                <a:latin typeface="Times New Roman"/>
                <a:cs typeface="Times New Roman"/>
              </a:rPr>
              <a:t>in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answer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541" spc="-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request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marR="4611" lvl="2" indent="-426481">
              <a:spcBef>
                <a:spcPts val="53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Contain information </a:t>
            </a:r>
            <a:r>
              <a:rPr sz="2178" spc="-9" dirty="0">
                <a:latin typeface="Times New Roman"/>
                <a:cs typeface="Times New Roman"/>
              </a:rPr>
              <a:t>about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destination </a:t>
            </a:r>
            <a:r>
              <a:rPr sz="2178" spc="-9" dirty="0">
                <a:latin typeface="Times New Roman"/>
                <a:cs typeface="Times New Roman"/>
              </a:rPr>
              <a:t>specified </a:t>
            </a:r>
            <a:r>
              <a:rPr sz="2178" dirty="0">
                <a:latin typeface="Times New Roman"/>
                <a:cs typeface="Times New Roman"/>
              </a:rPr>
              <a:t>in  the </a:t>
            </a:r>
            <a:r>
              <a:rPr sz="2178" spc="-5" dirty="0">
                <a:latin typeface="Times New Roman"/>
                <a:cs typeface="Times New Roman"/>
              </a:rPr>
              <a:t>corresponding</a:t>
            </a:r>
            <a:r>
              <a:rPr sz="2178" spc="-36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Times New Roman"/>
                <a:cs typeface="Times New Roman"/>
              </a:rPr>
              <a:t>request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9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An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unsolicited response</a:t>
            </a:r>
            <a:r>
              <a:rPr sz="2541" spc="-5" dirty="0">
                <a:latin typeface="Times New Roman"/>
                <a:cs typeface="Times New Roman"/>
              </a:rPr>
              <a:t>: sent</a:t>
            </a:r>
            <a:r>
              <a:rPr sz="2541" spc="5" dirty="0">
                <a:latin typeface="Times New Roman"/>
                <a:cs typeface="Times New Roman"/>
              </a:rPr>
              <a:t> </a:t>
            </a:r>
            <a:r>
              <a:rPr sz="2541" i="1" spc="-5" dirty="0">
                <a:latin typeface="Times New Roman"/>
                <a:cs typeface="Times New Roman"/>
              </a:rPr>
              <a:t>periodically</a:t>
            </a:r>
            <a:endParaRPr sz="2541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54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5" dirty="0">
                <a:solidFill>
                  <a:srgbClr val="FF0000"/>
                </a:solidFill>
                <a:latin typeface="Times New Roman"/>
                <a:cs typeface="Times New Roman"/>
              </a:rPr>
              <a:t>Every</a:t>
            </a:r>
            <a:r>
              <a:rPr sz="2178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30s</a:t>
            </a:r>
          </a:p>
          <a:p>
            <a:pPr marL="1261578" lvl="2" indent="-426481">
              <a:spcBef>
                <a:spcPts val="522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Contains information </a:t>
            </a:r>
            <a:r>
              <a:rPr sz="2178" spc="-9" dirty="0">
                <a:latin typeface="Times New Roman"/>
                <a:cs typeface="Times New Roman"/>
              </a:rPr>
              <a:t>about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entire routing</a:t>
            </a:r>
            <a:r>
              <a:rPr sz="2178" spc="-9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table</a:t>
            </a:r>
            <a:endParaRPr sz="2178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99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Also called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update</a:t>
            </a:r>
            <a:r>
              <a:rPr sz="2178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793009"/>
            <a:ext cx="6981329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5"/>
              </a:spcBef>
            </a:pPr>
            <a:r>
              <a:rPr spc="-5" dirty="0"/>
              <a:t>Open Message </a:t>
            </a:r>
            <a:r>
              <a:rPr dirty="0"/>
              <a:t>Packet </a:t>
            </a:r>
            <a:r>
              <a:rPr spc="-9" dirty="0"/>
              <a:t>Format</a:t>
            </a:r>
            <a:r>
              <a:rPr dirty="0"/>
              <a:t>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13225"/>
            <a:ext cx="6961158" cy="387326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437431" indent="-426481">
              <a:spcBef>
                <a:spcPts val="43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spc="-5" dirty="0">
                <a:latin typeface="Times New Roman"/>
                <a:cs typeface="Times New Roman"/>
              </a:rPr>
              <a:t>number:</a:t>
            </a:r>
            <a:r>
              <a:rPr sz="2904" spc="-14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4-byte</a:t>
            </a: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Define the </a:t>
            </a:r>
            <a:r>
              <a:rPr sz="2541" spc="-5" dirty="0">
                <a:latin typeface="Times New Roman"/>
                <a:cs typeface="Times New Roman"/>
              </a:rPr>
              <a:t>router that sends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open</a:t>
            </a:r>
            <a:r>
              <a:rPr sz="2541" spc="-68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message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3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Option parameter </a:t>
            </a:r>
            <a:r>
              <a:rPr sz="2904" dirty="0">
                <a:latin typeface="Times New Roman"/>
                <a:cs typeface="Times New Roman"/>
              </a:rPr>
              <a:t>length:</a:t>
            </a:r>
            <a:r>
              <a:rPr sz="2904" spc="-23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1-byte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Define 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length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total option</a:t>
            </a:r>
            <a:r>
              <a:rPr sz="2541" spc="-1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marR="99128" indent="-426481">
              <a:lnSpc>
                <a:spcPts val="2351"/>
              </a:lnSpc>
              <a:spcBef>
                <a:spcPts val="531"/>
              </a:spcBef>
              <a:tabLst>
                <a:tab pos="1261578" algn="l"/>
              </a:tabLst>
            </a:pPr>
            <a:r>
              <a:rPr sz="1452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452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178" spc="-5" dirty="0">
                <a:latin typeface="Times New Roman"/>
                <a:cs typeface="Times New Roman"/>
              </a:rPr>
              <a:t>Since open message </a:t>
            </a:r>
            <a:r>
              <a:rPr sz="2178" spc="9" dirty="0">
                <a:latin typeface="Times New Roman"/>
                <a:cs typeface="Times New Roman"/>
              </a:rPr>
              <a:t>may </a:t>
            </a:r>
            <a:r>
              <a:rPr sz="2178" spc="-5" dirty="0">
                <a:latin typeface="Times New Roman"/>
                <a:cs typeface="Times New Roman"/>
              </a:rPr>
              <a:t>also contain some</a:t>
            </a:r>
            <a:r>
              <a:rPr sz="2178" spc="-64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option  </a:t>
            </a:r>
            <a:r>
              <a:rPr sz="2178" spc="-9" dirty="0">
                <a:latin typeface="Times New Roman"/>
                <a:cs typeface="Times New Roman"/>
              </a:rPr>
              <a:t>parameters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0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Option parameters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895"/>
              </a:lnSpc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only </a:t>
            </a:r>
            <a:r>
              <a:rPr sz="2541" dirty="0">
                <a:latin typeface="Times New Roman"/>
                <a:cs typeface="Times New Roman"/>
              </a:rPr>
              <a:t>option </a:t>
            </a:r>
            <a:r>
              <a:rPr sz="2541" spc="-5" dirty="0">
                <a:latin typeface="Times New Roman"/>
                <a:cs typeface="Times New Roman"/>
              </a:rPr>
              <a:t>parameters defined so </a:t>
            </a:r>
            <a:r>
              <a:rPr sz="2541" dirty="0">
                <a:latin typeface="Times New Roman"/>
                <a:cs typeface="Times New Roman"/>
              </a:rPr>
              <a:t>far</a:t>
            </a:r>
            <a:r>
              <a:rPr sz="2541" spc="-64" dirty="0">
                <a:latin typeface="Times New Roman"/>
                <a:cs typeface="Times New Roman"/>
              </a:rPr>
              <a:t> </a:t>
            </a:r>
            <a:r>
              <a:rPr sz="2541" spc="9" dirty="0">
                <a:latin typeface="Times New Roman"/>
                <a:cs typeface="Times New Roman"/>
              </a:rPr>
              <a:t>is</a:t>
            </a:r>
            <a:endParaRPr sz="2541" dirty="0">
              <a:latin typeface="Times New Roman"/>
              <a:cs typeface="Times New Roman"/>
            </a:endParaRPr>
          </a:p>
          <a:p>
            <a:pPr marL="835673">
              <a:lnSpc>
                <a:spcPts val="2895"/>
              </a:lnSpc>
            </a:pP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authentication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4521772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Update</a:t>
            </a:r>
            <a:r>
              <a:rPr sz="3993" spc="-59" dirty="0"/>
              <a:t> </a:t>
            </a:r>
            <a:r>
              <a:rPr sz="3993" spc="-5" dirty="0"/>
              <a:t>Message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6286308" cy="3717048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Used </a:t>
            </a:r>
            <a:r>
              <a:rPr sz="2904" dirty="0">
                <a:latin typeface="Times New Roman"/>
                <a:cs typeface="Times New Roman"/>
              </a:rPr>
              <a:t>by </a:t>
            </a:r>
            <a:r>
              <a:rPr sz="2904" spc="-5" dirty="0">
                <a:latin typeface="Times New Roman"/>
                <a:cs typeface="Times New Roman"/>
              </a:rPr>
              <a:t>a router to</a:t>
            </a:r>
            <a:endParaRPr sz="2904" dirty="0">
              <a:latin typeface="Times New Roman"/>
              <a:cs typeface="Times New Roman"/>
            </a:endParaRPr>
          </a:p>
          <a:p>
            <a:pPr marL="835673" marR="461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Withdraw </a:t>
            </a:r>
            <a:r>
              <a:rPr sz="254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lang="en-IN" sz="254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(route)</a:t>
            </a:r>
            <a:r>
              <a:rPr sz="254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that have</a:t>
            </a:r>
            <a:r>
              <a:rPr sz="2541" spc="-86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advertised  </a:t>
            </a:r>
            <a:r>
              <a:rPr sz="2541" dirty="0">
                <a:latin typeface="Times New Roman"/>
                <a:cs typeface="Times New Roman"/>
              </a:rPr>
              <a:t>previously</a:t>
            </a:r>
          </a:p>
          <a:p>
            <a:pPr marL="835673" lvl="1" indent="-395936"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Announce</a:t>
            </a:r>
            <a:r>
              <a:rPr sz="2541" spc="-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route to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541" spc="-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43801" indent="-426481">
              <a:spcBef>
                <a:spcPts val="658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Note, a router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can withdraw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several  </a:t>
            </a:r>
            <a:r>
              <a:rPr sz="2904" dirty="0">
                <a:latin typeface="Times New Roman"/>
                <a:cs typeface="Times New Roman"/>
              </a:rPr>
              <a:t>destinations </a:t>
            </a:r>
            <a:r>
              <a:rPr sz="2904" spc="-5" dirty="0">
                <a:latin typeface="Times New Roman"/>
                <a:cs typeface="Times New Roman"/>
              </a:rPr>
              <a:t>in a </a:t>
            </a:r>
            <a:r>
              <a:rPr sz="2904" spc="5" dirty="0">
                <a:latin typeface="Times New Roman"/>
                <a:cs typeface="Times New Roman"/>
              </a:rPr>
              <a:t>single </a:t>
            </a:r>
            <a:r>
              <a:rPr sz="2904" dirty="0">
                <a:latin typeface="Times New Roman"/>
                <a:cs typeface="Times New Roman"/>
              </a:rPr>
              <a:t>update</a:t>
            </a:r>
            <a:r>
              <a:rPr sz="2904" spc="-6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message</a:t>
            </a:r>
          </a:p>
          <a:p>
            <a:pPr marL="835673" marR="327929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However, </a:t>
            </a:r>
            <a:r>
              <a:rPr sz="2541" spc="5" dirty="0">
                <a:latin typeface="Times New Roman"/>
                <a:cs typeface="Times New Roman"/>
              </a:rPr>
              <a:t>it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can only advertise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541" spc="-10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new  </a:t>
            </a:r>
            <a:r>
              <a:rPr sz="2541" spc="-5" dirty="0">
                <a:latin typeface="Times New Roman"/>
                <a:cs typeface="Times New Roman"/>
              </a:rPr>
              <a:t>destination </a:t>
            </a:r>
            <a:r>
              <a:rPr sz="2541" spc="5" dirty="0">
                <a:latin typeface="Times New Roman"/>
                <a:cs typeface="Times New Roman"/>
              </a:rPr>
              <a:t>in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single </a:t>
            </a:r>
            <a:r>
              <a:rPr sz="2541" dirty="0">
                <a:latin typeface="Times New Roman"/>
                <a:cs typeface="Times New Roman"/>
              </a:rPr>
              <a:t>update</a:t>
            </a:r>
            <a:r>
              <a:rPr sz="2541" spc="-9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message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4976372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Update Message</a:t>
            </a:r>
            <a:r>
              <a:rPr sz="3993" spc="-54" dirty="0"/>
              <a:t> </a:t>
            </a:r>
            <a:r>
              <a:rPr sz="3993" spc="-9" dirty="0"/>
              <a:t>Format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4" y="1926495"/>
            <a:ext cx="7097741" cy="3915912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425905" marR="2505289" indent="-425905" algn="r">
              <a:spcBef>
                <a:spcPts val="3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25905" algn="l"/>
                <a:tab pos="426481" algn="l"/>
              </a:tabLst>
            </a:pPr>
            <a:r>
              <a:rPr sz="2541" dirty="0" smtClean="0">
                <a:latin typeface="Times New Roman"/>
                <a:cs typeface="Times New Roman"/>
              </a:rPr>
              <a:t>Unfeasible </a:t>
            </a:r>
            <a:r>
              <a:rPr sz="2541" spc="-5" dirty="0" smtClean="0">
                <a:latin typeface="Times New Roman"/>
                <a:cs typeface="Times New Roman"/>
              </a:rPr>
              <a:t>routes length</a:t>
            </a:r>
            <a:r>
              <a:rPr sz="2541" spc="-5" dirty="0">
                <a:latin typeface="Times New Roman"/>
                <a:cs typeface="Times New Roman"/>
              </a:rPr>
              <a:t>: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2-byte</a:t>
            </a:r>
            <a:endParaRPr sz="2541" dirty="0">
              <a:latin typeface="Times New Roman"/>
              <a:cs typeface="Times New Roman"/>
            </a:endParaRPr>
          </a:p>
          <a:p>
            <a:pPr marL="395359" marR="2512781" lvl="1" indent="-395359" algn="r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395936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length </a:t>
            </a:r>
            <a:r>
              <a:rPr sz="2178" dirty="0">
                <a:latin typeface="Times New Roman"/>
                <a:cs typeface="Times New Roman"/>
              </a:rPr>
              <a:t>of the next</a:t>
            </a:r>
            <a:r>
              <a:rPr sz="2178" spc="-86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field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Withdraw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routes</a:t>
            </a:r>
            <a:endParaRPr sz="2541" dirty="0">
              <a:latin typeface="Times New Roman"/>
              <a:cs typeface="Times New Roman"/>
            </a:endParaRPr>
          </a:p>
          <a:p>
            <a:pPr marL="835673" marR="4611" lvl="1" indent="-395936">
              <a:lnSpc>
                <a:spcPts val="2351"/>
              </a:lnSpc>
              <a:spcBef>
                <a:spcPts val="5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List </a:t>
            </a:r>
            <a:r>
              <a:rPr sz="2178" spc="-5" dirty="0">
                <a:latin typeface="Times New Roman"/>
                <a:cs typeface="Times New Roman"/>
              </a:rPr>
              <a:t>all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routes that should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deleted </a:t>
            </a:r>
            <a:r>
              <a:rPr sz="2178" spc="-5" dirty="0">
                <a:latin typeface="Times New Roman"/>
                <a:cs typeface="Times New Roman"/>
              </a:rPr>
              <a:t>from </a:t>
            </a:r>
            <a:r>
              <a:rPr sz="2178" dirty="0">
                <a:latin typeface="Times New Roman"/>
                <a:cs typeface="Times New Roman"/>
              </a:rPr>
              <a:t>the previously  </a:t>
            </a:r>
            <a:r>
              <a:rPr sz="2178" spc="-5" dirty="0">
                <a:latin typeface="Times New Roman"/>
                <a:cs typeface="Times New Roman"/>
              </a:rPr>
              <a:t>advertised </a:t>
            </a:r>
            <a:r>
              <a:rPr sz="2178" dirty="0">
                <a:latin typeface="Times New Roman"/>
                <a:cs typeface="Times New Roman"/>
              </a:rPr>
              <a:t>list</a:t>
            </a:r>
          </a:p>
          <a:p>
            <a:pPr marL="437431" indent="-426481">
              <a:spcBef>
                <a:spcPts val="277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Path attributes length:</a:t>
            </a:r>
            <a:r>
              <a:rPr sz="2541" spc="-27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2-byte</a:t>
            </a: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length </a:t>
            </a:r>
            <a:r>
              <a:rPr sz="2178" dirty="0">
                <a:latin typeface="Times New Roman"/>
                <a:cs typeface="Times New Roman"/>
              </a:rPr>
              <a:t>of the next</a:t>
            </a:r>
            <a:r>
              <a:rPr sz="2178" spc="-36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field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Path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attributes: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473"/>
              </a:lnSpc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Defines </a:t>
            </a:r>
            <a:r>
              <a:rPr sz="2178" i="1" dirty="0">
                <a:latin typeface="Times New Roman"/>
                <a:cs typeface="Times New Roman"/>
              </a:rPr>
              <a:t>the </a:t>
            </a:r>
            <a:r>
              <a:rPr sz="2178" i="1" spc="-5" dirty="0">
                <a:latin typeface="Times New Roman"/>
                <a:cs typeface="Times New Roman"/>
              </a:rPr>
              <a:t>attributes </a:t>
            </a:r>
            <a:r>
              <a:rPr sz="2178" i="1" dirty="0">
                <a:latin typeface="Times New Roman"/>
                <a:cs typeface="Times New Roman"/>
              </a:rPr>
              <a:t>of </a:t>
            </a:r>
            <a:r>
              <a:rPr sz="2178" i="1" spc="-9" dirty="0">
                <a:latin typeface="Times New Roman"/>
                <a:cs typeface="Times New Roman"/>
              </a:rPr>
              <a:t>the </a:t>
            </a:r>
            <a:r>
              <a:rPr sz="2178" i="1" dirty="0">
                <a:latin typeface="Times New Roman"/>
                <a:cs typeface="Times New Roman"/>
              </a:rPr>
              <a:t>path </a:t>
            </a:r>
            <a:r>
              <a:rPr sz="2178" i="1" spc="-9" dirty="0">
                <a:latin typeface="Times New Roman"/>
                <a:cs typeface="Times New Roman"/>
              </a:rPr>
              <a:t>(route) </a:t>
            </a:r>
            <a:r>
              <a:rPr sz="2178" i="1" dirty="0">
                <a:latin typeface="Times New Roman"/>
                <a:cs typeface="Times New Roman"/>
              </a:rPr>
              <a:t>to the</a:t>
            </a:r>
            <a:r>
              <a:rPr sz="2178" i="1" spc="-41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network</a:t>
            </a:r>
            <a:endParaRPr sz="2178" dirty="0">
              <a:latin typeface="Times New Roman"/>
              <a:cs typeface="Times New Roman"/>
            </a:endParaRPr>
          </a:p>
          <a:p>
            <a:pPr marL="835673">
              <a:lnSpc>
                <a:spcPts val="2473"/>
              </a:lnSpc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whose reachability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being announced </a:t>
            </a:r>
            <a:r>
              <a:rPr sz="2178" dirty="0">
                <a:latin typeface="Times New Roman"/>
                <a:cs typeface="Times New Roman"/>
              </a:rPr>
              <a:t>in this</a:t>
            </a:r>
            <a:r>
              <a:rPr sz="2178" spc="-36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msssage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13-54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67507" y="934379"/>
            <a:ext cx="2597395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Update</a:t>
            </a:r>
            <a:r>
              <a:rPr sz="2904" spc="-68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999966"/>
                </a:solidFill>
                <a:latin typeface="Times New Roman"/>
                <a:cs typeface="Times New Roman"/>
              </a:rPr>
              <a:t>Message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5368" y="1615951"/>
            <a:ext cx="7637622" cy="453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1664" y="1172249"/>
            <a:ext cx="5976664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Update Message</a:t>
            </a:r>
            <a:r>
              <a:rPr sz="3993" spc="-54" dirty="0"/>
              <a:t> </a:t>
            </a:r>
            <a:r>
              <a:rPr sz="3993" spc="-9" dirty="0"/>
              <a:t>Format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4850"/>
            <a:ext cx="7304058" cy="368254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437431" indent="-426481">
              <a:spcBef>
                <a:spcPts val="722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Network </a:t>
            </a:r>
            <a:r>
              <a:rPr sz="2541" spc="-9" dirty="0">
                <a:latin typeface="Times New Roman"/>
                <a:cs typeface="Times New Roman"/>
              </a:rPr>
              <a:t>Layer </a:t>
            </a:r>
            <a:r>
              <a:rPr sz="2541" spc="-5" dirty="0">
                <a:latin typeface="Times New Roman"/>
                <a:cs typeface="Times New Roman"/>
              </a:rPr>
              <a:t>reachability information</a:t>
            </a:r>
            <a:r>
              <a:rPr sz="2541" spc="9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(NLRI)</a:t>
            </a:r>
            <a:endParaRPr sz="2541" dirty="0">
              <a:latin typeface="Times New Roman"/>
              <a:cs typeface="Times New Roman"/>
            </a:endParaRPr>
          </a:p>
          <a:p>
            <a:pPr marL="835673" marR="635111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that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actually advertised 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178" spc="-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5" dirty="0">
                <a:solidFill>
                  <a:srgbClr val="FF0000"/>
                </a:solidFill>
                <a:latin typeface="Times New Roman"/>
                <a:cs typeface="Times New Roman"/>
              </a:rPr>
              <a:t>this 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Has </a:t>
            </a:r>
            <a:r>
              <a:rPr sz="2178" dirty="0">
                <a:latin typeface="Times New Roman"/>
                <a:cs typeface="Times New Roman"/>
              </a:rPr>
              <a:t>two</a:t>
            </a:r>
            <a:r>
              <a:rPr sz="2178" spc="-5" dirty="0">
                <a:latin typeface="Times New Roman"/>
                <a:cs typeface="Times New Roman"/>
              </a:rPr>
              <a:t> fields</a:t>
            </a:r>
            <a:endParaRPr sz="2178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0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Length: </a:t>
            </a:r>
            <a:r>
              <a:rPr sz="1815" spc="-5" dirty="0">
                <a:latin typeface="Times New Roman"/>
                <a:cs typeface="Times New Roman"/>
              </a:rPr>
              <a:t>define </a:t>
            </a:r>
            <a:r>
              <a:rPr sz="1815" spc="-9" dirty="0">
                <a:latin typeface="Times New Roman"/>
                <a:cs typeface="Times New Roman"/>
              </a:rPr>
              <a:t>the number </a:t>
            </a:r>
            <a:r>
              <a:rPr sz="1815" spc="-5" dirty="0">
                <a:latin typeface="Times New Roman"/>
                <a:cs typeface="Times New Roman"/>
              </a:rPr>
              <a:t>of bits in </a:t>
            </a:r>
            <a:r>
              <a:rPr sz="1815" spc="-9" dirty="0">
                <a:latin typeface="Times New Roman"/>
                <a:cs typeface="Times New Roman"/>
              </a:rPr>
              <a:t>the</a:t>
            </a:r>
            <a:r>
              <a:rPr sz="1815" spc="5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prefix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IP address </a:t>
            </a:r>
            <a:r>
              <a:rPr sz="1815" spc="-9" dirty="0">
                <a:latin typeface="Times New Roman"/>
                <a:cs typeface="Times New Roman"/>
              </a:rPr>
              <a:t>prefix: the </a:t>
            </a:r>
            <a:r>
              <a:rPr sz="1815" spc="-5" dirty="0">
                <a:latin typeface="Times New Roman"/>
                <a:cs typeface="Times New Roman"/>
              </a:rPr>
              <a:t>common </a:t>
            </a:r>
            <a:r>
              <a:rPr sz="1815" dirty="0">
                <a:latin typeface="Times New Roman"/>
                <a:cs typeface="Times New Roman"/>
              </a:rPr>
              <a:t>part of </a:t>
            </a:r>
            <a:r>
              <a:rPr sz="1815" spc="-9" dirty="0">
                <a:latin typeface="Times New Roman"/>
                <a:cs typeface="Times New Roman"/>
              </a:rPr>
              <a:t>the network</a:t>
            </a:r>
            <a:r>
              <a:rPr sz="1815" spc="41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address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Example: </a:t>
            </a:r>
            <a:r>
              <a:rPr sz="1815" spc="-5" dirty="0">
                <a:latin typeface="Times New Roman"/>
                <a:cs typeface="Times New Roman"/>
              </a:rPr>
              <a:t>if a network is</a:t>
            </a:r>
            <a:r>
              <a:rPr sz="1815" spc="-9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153.18.7.0/24</a:t>
            </a:r>
          </a:p>
          <a:p>
            <a:pPr marL="1668464" lvl="3" indent="-396512">
              <a:spcBef>
                <a:spcPts val="398"/>
              </a:spcBef>
              <a:buClr>
                <a:srgbClr val="999966"/>
              </a:buClr>
              <a:buSzPct val="77777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634" spc="-9" dirty="0">
                <a:latin typeface="Times New Roman"/>
                <a:cs typeface="Times New Roman"/>
              </a:rPr>
              <a:t>Length </a:t>
            </a:r>
            <a:r>
              <a:rPr sz="1634" dirty="0">
                <a:latin typeface="Times New Roman"/>
                <a:cs typeface="Times New Roman"/>
              </a:rPr>
              <a:t>=</a:t>
            </a:r>
            <a:r>
              <a:rPr sz="1634" spc="14" dirty="0">
                <a:latin typeface="Times New Roman"/>
                <a:cs typeface="Times New Roman"/>
              </a:rPr>
              <a:t> </a:t>
            </a:r>
            <a:r>
              <a:rPr sz="1634" spc="9" dirty="0">
                <a:latin typeface="Times New Roman"/>
                <a:cs typeface="Times New Roman"/>
              </a:rPr>
              <a:t>24</a:t>
            </a:r>
            <a:endParaRPr sz="1634" dirty="0">
              <a:latin typeface="Times New Roman"/>
              <a:cs typeface="Times New Roman"/>
            </a:endParaRPr>
          </a:p>
          <a:p>
            <a:pPr marL="1668464" lvl="3" indent="-396512">
              <a:spcBef>
                <a:spcPts val="413"/>
              </a:spcBef>
              <a:buClr>
                <a:srgbClr val="999966"/>
              </a:buClr>
              <a:buSzPct val="77777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634" dirty="0">
                <a:latin typeface="Times New Roman"/>
                <a:cs typeface="Times New Roman"/>
              </a:rPr>
              <a:t>IP </a:t>
            </a:r>
            <a:r>
              <a:rPr sz="1634" spc="-5" dirty="0">
                <a:latin typeface="Times New Roman"/>
                <a:cs typeface="Times New Roman"/>
              </a:rPr>
              <a:t>address prefix </a:t>
            </a:r>
            <a:r>
              <a:rPr sz="1634" dirty="0">
                <a:latin typeface="Times New Roman"/>
                <a:cs typeface="Times New Roman"/>
              </a:rPr>
              <a:t>=</a:t>
            </a:r>
            <a:r>
              <a:rPr sz="1634" spc="5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Times New Roman"/>
                <a:cs typeface="Times New Roman"/>
              </a:rPr>
              <a:t>153.18.7</a:t>
            </a:r>
          </a:p>
          <a:p>
            <a:pPr marL="43743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Thus, </a:t>
            </a:r>
            <a:r>
              <a:rPr sz="2541" spc="-5" dirty="0">
                <a:latin typeface="Times New Roman"/>
                <a:cs typeface="Times New Roman"/>
              </a:rPr>
              <a:t>BGP4 supports </a:t>
            </a:r>
            <a:r>
              <a:rPr sz="2541" i="1" spc="-5" dirty="0">
                <a:latin typeface="Times New Roman"/>
                <a:cs typeface="Times New Roman"/>
              </a:rPr>
              <a:t>classless addressing </a:t>
            </a:r>
            <a:r>
              <a:rPr sz="2541" spc="-5" dirty="0">
                <a:latin typeface="Times New Roman"/>
                <a:cs typeface="Times New Roman"/>
              </a:rPr>
              <a:t>and</a:t>
            </a:r>
            <a:r>
              <a:rPr sz="2541" spc="-14" dirty="0">
                <a:latin typeface="Times New Roman"/>
                <a:cs typeface="Times New Roman"/>
              </a:rPr>
              <a:t> </a:t>
            </a:r>
            <a:r>
              <a:rPr sz="2541" i="1" spc="-5" dirty="0">
                <a:latin typeface="Times New Roman"/>
                <a:cs typeface="Times New Roman"/>
              </a:rPr>
              <a:t>CIDR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545787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Keepalive</a:t>
            </a:r>
            <a:r>
              <a:rPr sz="3993" spc="-32" dirty="0"/>
              <a:t> </a:t>
            </a:r>
            <a:r>
              <a:rPr sz="3993" spc="-5" dirty="0"/>
              <a:t>Message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285616" cy="246627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</a:t>
            </a: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spc="-5" dirty="0">
                <a:latin typeface="Times New Roman"/>
                <a:cs typeface="Times New Roman"/>
              </a:rPr>
              <a:t>routers </a:t>
            </a:r>
            <a:r>
              <a:rPr sz="2904" dirty="0">
                <a:latin typeface="Times New Roman"/>
                <a:cs typeface="Times New Roman"/>
              </a:rPr>
              <a:t>exchange </a:t>
            </a:r>
            <a:r>
              <a:rPr sz="2904" spc="-5" dirty="0">
                <a:latin typeface="Times New Roman"/>
                <a:cs typeface="Times New Roman"/>
              </a:rPr>
              <a:t>keepalive</a:t>
            </a:r>
            <a:r>
              <a:rPr sz="2904" spc="5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message</a:t>
            </a:r>
            <a:endParaRPr sz="2904">
              <a:latin typeface="Times New Roman"/>
              <a:cs typeface="Times New Roman"/>
            </a:endParaRPr>
          </a:p>
          <a:p>
            <a:pPr marL="437431"/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regularly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Tell </a:t>
            </a:r>
            <a:r>
              <a:rPr sz="2541" spc="-5" dirty="0">
                <a:latin typeface="Times New Roman"/>
                <a:cs typeface="Times New Roman"/>
              </a:rPr>
              <a:t>each other that they </a:t>
            </a:r>
            <a:r>
              <a:rPr sz="2541" dirty="0">
                <a:latin typeface="Times New Roman"/>
                <a:cs typeface="Times New Roman"/>
              </a:rPr>
              <a:t>are</a:t>
            </a:r>
            <a:r>
              <a:rPr sz="2541" spc="-6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alive</a:t>
            </a:r>
            <a:endParaRPr sz="2541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Format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Consist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only </a:t>
            </a:r>
            <a:r>
              <a:rPr sz="2541" spc="5" dirty="0">
                <a:latin typeface="Times New Roman"/>
                <a:cs typeface="Times New Roman"/>
              </a:rPr>
              <a:t>the </a:t>
            </a:r>
            <a:r>
              <a:rPr sz="2541" spc="-9" dirty="0">
                <a:latin typeface="Times New Roman"/>
                <a:cs typeface="Times New Roman"/>
              </a:rPr>
              <a:t>common</a:t>
            </a:r>
            <a:r>
              <a:rPr sz="2541" spc="-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header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5174" y="4669895"/>
            <a:ext cx="7316736" cy="105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sp>
        <p:nvSpPr>
          <p:cNvPr id="6" name="object 6"/>
          <p:cNvSpPr txBox="1"/>
          <p:nvPr/>
        </p:nvSpPr>
        <p:spPr>
          <a:xfrm>
            <a:off x="5152016" y="5842325"/>
            <a:ext cx="3320248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Times New Roman"/>
                <a:cs typeface="Times New Roman"/>
              </a:rPr>
              <a:t>Keepalive</a:t>
            </a:r>
            <a:r>
              <a:rPr sz="1815" b="1" spc="-45" dirty="0">
                <a:latin typeface="Times New Roman"/>
                <a:cs typeface="Times New Roman"/>
              </a:rPr>
              <a:t> </a:t>
            </a:r>
            <a:r>
              <a:rPr sz="1815" b="1" spc="-5" dirty="0">
                <a:latin typeface="Times New Roman"/>
                <a:cs typeface="Times New Roman"/>
              </a:rPr>
              <a:t>Message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5529884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Notification</a:t>
            </a:r>
            <a:r>
              <a:rPr sz="3993" spc="-54" dirty="0"/>
              <a:t> </a:t>
            </a:r>
            <a:r>
              <a:rPr sz="3993" spc="-5" dirty="0"/>
              <a:t>Message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41910"/>
            <a:ext cx="6013717" cy="463873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37431" indent="-426481">
              <a:lnSpc>
                <a:spcPts val="2609"/>
              </a:lnSpc>
              <a:spcBef>
                <a:spcPts val="91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dirty="0">
                <a:latin typeface="Times New Roman"/>
                <a:cs typeface="Times New Roman"/>
              </a:rPr>
              <a:t>Sent </a:t>
            </a:r>
            <a:r>
              <a:rPr sz="2178" spc="9" dirty="0">
                <a:latin typeface="Times New Roman"/>
                <a:cs typeface="Times New Roman"/>
              </a:rPr>
              <a:t>by </a:t>
            </a:r>
            <a:r>
              <a:rPr sz="2178" dirty="0">
                <a:latin typeface="Times New Roman"/>
                <a:cs typeface="Times New Roman"/>
              </a:rPr>
              <a:t>a</a:t>
            </a:r>
            <a:r>
              <a:rPr sz="2178" spc="-68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router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5" dirty="0">
                <a:latin typeface="Times New Roman"/>
                <a:cs typeface="Times New Roman"/>
              </a:rPr>
              <a:t>Whenever an </a:t>
            </a:r>
            <a:r>
              <a:rPr sz="1815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error </a:t>
            </a:r>
            <a:r>
              <a:rPr sz="1815" i="1" dirty="0">
                <a:solidFill>
                  <a:srgbClr val="FF3300"/>
                </a:solidFill>
                <a:latin typeface="Times New Roman"/>
                <a:cs typeface="Times New Roman"/>
              </a:rPr>
              <a:t>condition </a:t>
            </a:r>
            <a:r>
              <a:rPr sz="1815" spc="-18" dirty="0">
                <a:latin typeface="Times New Roman"/>
                <a:cs typeface="Times New Roman"/>
              </a:rPr>
              <a:t>is</a:t>
            </a:r>
            <a:r>
              <a:rPr sz="1815" spc="27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detected</a:t>
            </a:r>
            <a:endParaRPr sz="1815" dirty="0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A </a:t>
            </a:r>
            <a:r>
              <a:rPr sz="1815" spc="-5" dirty="0">
                <a:latin typeface="Times New Roman"/>
                <a:cs typeface="Times New Roman"/>
              </a:rPr>
              <a:t>router </a:t>
            </a:r>
            <a:r>
              <a:rPr sz="1815" spc="-9" dirty="0">
                <a:latin typeface="Times New Roman"/>
                <a:cs typeface="Times New Roman"/>
              </a:rPr>
              <a:t>wants </a:t>
            </a:r>
            <a:r>
              <a:rPr sz="1815" spc="-5" dirty="0">
                <a:latin typeface="Times New Roman"/>
                <a:cs typeface="Times New Roman"/>
              </a:rPr>
              <a:t>to </a:t>
            </a:r>
            <a:r>
              <a:rPr sz="1815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close </a:t>
            </a:r>
            <a:r>
              <a:rPr sz="1815" spc="-9" dirty="0">
                <a:latin typeface="Times New Roman"/>
                <a:cs typeface="Times New Roman"/>
              </a:rPr>
              <a:t>the</a:t>
            </a:r>
            <a:r>
              <a:rPr sz="1815" spc="50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connection</a:t>
            </a:r>
            <a:endParaRPr sz="1815" dirty="0">
              <a:latin typeface="Times New Roman"/>
              <a:cs typeface="Times New Roman"/>
            </a:endParaRPr>
          </a:p>
          <a:p>
            <a:pPr marL="437431" indent="-426481">
              <a:lnSpc>
                <a:spcPts val="2609"/>
              </a:lnSpc>
              <a:spcBef>
                <a:spcPts val="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9" dirty="0">
                <a:latin typeface="Times New Roman"/>
                <a:cs typeface="Times New Roman"/>
              </a:rPr>
              <a:t>Format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Error code: </a:t>
            </a:r>
            <a:r>
              <a:rPr sz="1815" spc="-9" dirty="0">
                <a:latin typeface="Times New Roman"/>
                <a:cs typeface="Times New Roman"/>
              </a:rPr>
              <a:t>1-byte,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define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the category </a:t>
            </a:r>
            <a:r>
              <a:rPr sz="1815" spc="9" dirty="0">
                <a:latin typeface="Times New Roman"/>
                <a:cs typeface="Times New Roman"/>
              </a:rPr>
              <a:t>of </a:t>
            </a:r>
            <a:r>
              <a:rPr sz="1815" spc="-9" dirty="0">
                <a:latin typeface="Times New Roman"/>
                <a:cs typeface="Times New Roman"/>
              </a:rPr>
              <a:t>the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error</a:t>
            </a:r>
          </a:p>
          <a:p>
            <a:pPr marL="1261578" lvl="2" indent="-426481">
              <a:spcBef>
                <a:spcPts val="9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dirty="0">
                <a:latin typeface="Times New Roman"/>
                <a:cs typeface="Times New Roman"/>
              </a:rPr>
              <a:t>Message </a:t>
            </a:r>
            <a:r>
              <a:rPr sz="1634" b="1" spc="-9" dirty="0">
                <a:latin typeface="Times New Roman"/>
                <a:cs typeface="Times New Roman"/>
              </a:rPr>
              <a:t>header</a:t>
            </a:r>
            <a:r>
              <a:rPr sz="1634" b="1" spc="9" dirty="0">
                <a:latin typeface="Times New Roman"/>
                <a:cs typeface="Times New Roman"/>
              </a:rPr>
              <a:t> </a:t>
            </a:r>
            <a:r>
              <a:rPr sz="1634" b="1" spc="-9" dirty="0">
                <a:latin typeface="Times New Roman"/>
                <a:cs typeface="Times New Roman"/>
              </a:rPr>
              <a:t>error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spc="-5" dirty="0">
                <a:latin typeface="Times New Roman"/>
                <a:cs typeface="Times New Roman"/>
              </a:rPr>
              <a:t>Open </a:t>
            </a:r>
            <a:r>
              <a:rPr sz="1634" b="1" spc="-9" dirty="0">
                <a:latin typeface="Times New Roman"/>
                <a:cs typeface="Times New Roman"/>
              </a:rPr>
              <a:t>message</a:t>
            </a:r>
            <a:r>
              <a:rPr sz="1634" b="1" spc="5" dirty="0">
                <a:latin typeface="Times New Roman"/>
                <a:cs typeface="Times New Roman"/>
              </a:rPr>
              <a:t> </a:t>
            </a:r>
            <a:r>
              <a:rPr sz="1634" b="1" spc="-5" dirty="0">
                <a:latin typeface="Times New Roman"/>
                <a:cs typeface="Times New Roman"/>
              </a:rPr>
              <a:t>error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spc="-9" dirty="0">
                <a:latin typeface="Times New Roman"/>
                <a:cs typeface="Times New Roman"/>
              </a:rPr>
              <a:t>Update message</a:t>
            </a:r>
            <a:r>
              <a:rPr sz="1634" b="1" spc="41" dirty="0">
                <a:latin typeface="Times New Roman"/>
                <a:cs typeface="Times New Roman"/>
              </a:rPr>
              <a:t> </a:t>
            </a:r>
            <a:r>
              <a:rPr sz="1634" b="1" spc="-9" dirty="0">
                <a:latin typeface="Times New Roman"/>
                <a:cs typeface="Times New Roman"/>
              </a:rPr>
              <a:t>error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spc="-9" dirty="0">
                <a:latin typeface="Times New Roman"/>
                <a:cs typeface="Times New Roman"/>
              </a:rPr>
              <a:t>Hold </a:t>
            </a:r>
            <a:r>
              <a:rPr sz="1634" b="1" dirty="0">
                <a:latin typeface="Times New Roman"/>
                <a:cs typeface="Times New Roman"/>
              </a:rPr>
              <a:t>timer</a:t>
            </a:r>
            <a:r>
              <a:rPr sz="1634" b="1" spc="-14" dirty="0">
                <a:latin typeface="Times New Roman"/>
                <a:cs typeface="Times New Roman"/>
              </a:rPr>
              <a:t> </a:t>
            </a:r>
            <a:r>
              <a:rPr sz="1634" b="1" dirty="0">
                <a:latin typeface="Times New Roman"/>
                <a:cs typeface="Times New Roman"/>
              </a:rPr>
              <a:t>expired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spc="-5" dirty="0">
                <a:latin typeface="Times New Roman"/>
                <a:cs typeface="Times New Roman"/>
              </a:rPr>
              <a:t>Finite state </a:t>
            </a:r>
            <a:r>
              <a:rPr sz="1634" b="1" spc="-9" dirty="0">
                <a:latin typeface="Times New Roman"/>
                <a:cs typeface="Times New Roman"/>
              </a:rPr>
              <a:t>machine</a:t>
            </a:r>
            <a:r>
              <a:rPr sz="1634" b="1" spc="36" dirty="0">
                <a:latin typeface="Times New Roman"/>
                <a:cs typeface="Times New Roman"/>
              </a:rPr>
              <a:t> </a:t>
            </a:r>
            <a:r>
              <a:rPr sz="1634" b="1" spc="-5" dirty="0">
                <a:latin typeface="Times New Roman"/>
                <a:cs typeface="Times New Roman"/>
              </a:rPr>
              <a:t>error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lnSpc>
                <a:spcPts val="1956"/>
              </a:lnSpc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b="1" dirty="0">
                <a:latin typeface="Times New Roman"/>
                <a:cs typeface="Times New Roman"/>
              </a:rPr>
              <a:t>Cease</a:t>
            </a:r>
            <a:endParaRPr sz="1634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Error </a:t>
            </a:r>
            <a:r>
              <a:rPr sz="1815" spc="-5" dirty="0">
                <a:latin typeface="Times New Roman"/>
                <a:cs typeface="Times New Roman"/>
              </a:rPr>
              <a:t>subcode: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14" dirty="0">
                <a:latin typeface="Times New Roman"/>
                <a:cs typeface="Times New Roman"/>
              </a:rPr>
              <a:t>1-byte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lnSpc>
                <a:spcPts val="1956"/>
              </a:lnSpc>
              <a:spcBef>
                <a:spcPts val="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spc="-5" dirty="0">
                <a:latin typeface="Times New Roman"/>
                <a:cs typeface="Times New Roman"/>
              </a:rPr>
              <a:t>Furthermore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sz="1634" dirty="0">
                <a:latin typeface="Times New Roman"/>
                <a:cs typeface="Times New Roman"/>
              </a:rPr>
              <a:t>in </a:t>
            </a:r>
            <a:r>
              <a:rPr sz="1634" spc="-9" dirty="0">
                <a:latin typeface="Times New Roman"/>
                <a:cs typeface="Times New Roman"/>
              </a:rPr>
              <a:t>each </a:t>
            </a:r>
            <a:r>
              <a:rPr sz="1634" dirty="0">
                <a:latin typeface="Times New Roman"/>
                <a:cs typeface="Times New Roman"/>
              </a:rPr>
              <a:t>category</a:t>
            </a: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Error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data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32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spc="-5" dirty="0">
                <a:latin typeface="Times New Roman"/>
                <a:cs typeface="Times New Roman"/>
              </a:rPr>
              <a:t>Used </a:t>
            </a:r>
            <a:r>
              <a:rPr sz="1634" dirty="0">
                <a:latin typeface="Times New Roman"/>
                <a:cs typeface="Times New Roman"/>
              </a:rPr>
              <a:t>to </a:t>
            </a:r>
            <a:r>
              <a:rPr sz="1634" spc="-9" dirty="0">
                <a:latin typeface="Times New Roman"/>
                <a:cs typeface="Times New Roman"/>
              </a:rPr>
              <a:t>give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diagnostic information </a:t>
            </a:r>
            <a:r>
              <a:rPr sz="1634" dirty="0">
                <a:latin typeface="Times New Roman"/>
                <a:cs typeface="Times New Roman"/>
              </a:rPr>
              <a:t>about the</a:t>
            </a:r>
            <a:r>
              <a:rPr sz="1634" spc="54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Times New Roman"/>
                <a:cs typeface="Times New Roman"/>
              </a:rPr>
              <a:t>error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13-56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764" y="975873"/>
            <a:ext cx="3313739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Notification</a:t>
            </a:r>
            <a:r>
              <a:rPr sz="2904" spc="-73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999966"/>
                </a:solidFill>
                <a:latin typeface="Times New Roman"/>
                <a:cs typeface="Times New Roman"/>
              </a:rPr>
              <a:t>Message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3030" y="2362840"/>
            <a:ext cx="7325036" cy="32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465" y="788290"/>
            <a:ext cx="2701706" cy="346795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1"/>
              </a:spcBef>
              <a:tabLst>
                <a:tab pos="1347450" algn="l"/>
              </a:tabLst>
            </a:pPr>
            <a:r>
              <a:rPr sz="2178" i="1" dirty="0">
                <a:solidFill>
                  <a:srgbClr val="FF0066"/>
                </a:solidFill>
                <a:latin typeface="Times New Roman"/>
                <a:cs typeface="Times New Roman"/>
              </a:rPr>
              <a:t>Table</a:t>
            </a:r>
            <a:r>
              <a:rPr sz="2178" i="1" spc="-9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178" i="1" dirty="0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sz="2178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Error</a:t>
            </a:r>
            <a:r>
              <a:rPr sz="2178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78" i="1" spc="-9" dirty="0">
                <a:solidFill>
                  <a:srgbClr val="000000"/>
                </a:solidFill>
                <a:latin typeface="Times New Roman"/>
                <a:cs typeface="Times New Roman"/>
              </a:rPr>
              <a:t>codes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7912" y="1131857"/>
            <a:ext cx="7709545" cy="4918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94570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Encapsulation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149033" cy="3235844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707152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spc="-5" dirty="0">
                <a:latin typeface="Times New Roman"/>
                <a:cs typeface="Times New Roman"/>
              </a:rPr>
              <a:t>message </a:t>
            </a:r>
            <a:r>
              <a:rPr sz="2904" dirty="0">
                <a:latin typeface="Times New Roman"/>
                <a:cs typeface="Times New Roman"/>
              </a:rPr>
              <a:t>are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encapsulated in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TCP  </a:t>
            </a:r>
            <a:r>
              <a:rPr sz="2904" spc="-5" dirty="0">
                <a:latin typeface="Times New Roman"/>
                <a:cs typeface="Times New Roman"/>
              </a:rPr>
              <a:t>segments </a:t>
            </a:r>
            <a:r>
              <a:rPr sz="2904" dirty="0">
                <a:latin typeface="Times New Roman"/>
                <a:cs typeface="Times New Roman"/>
              </a:rPr>
              <a:t>using 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well-known port</a:t>
            </a:r>
            <a:r>
              <a:rPr sz="2904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FF0000"/>
                </a:solidFill>
                <a:latin typeface="Times New Roman"/>
                <a:cs typeface="Times New Roman"/>
              </a:rPr>
              <a:t>179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No </a:t>
            </a:r>
            <a:r>
              <a:rPr sz="2541" dirty="0">
                <a:latin typeface="Times New Roman"/>
                <a:cs typeface="Times New Roman"/>
              </a:rPr>
              <a:t>need </a:t>
            </a:r>
            <a:r>
              <a:rPr sz="2541" spc="-5" dirty="0">
                <a:latin typeface="Times New Roman"/>
                <a:cs typeface="Times New Roman"/>
              </a:rPr>
              <a:t>for </a:t>
            </a:r>
            <a:r>
              <a:rPr sz="2541" dirty="0">
                <a:latin typeface="Times New Roman"/>
                <a:cs typeface="Times New Roman"/>
              </a:rPr>
              <a:t>error </a:t>
            </a:r>
            <a:r>
              <a:rPr sz="2541" spc="-5" dirty="0">
                <a:latin typeface="Times New Roman"/>
                <a:cs typeface="Times New Roman"/>
              </a:rPr>
              <a:t>control </a:t>
            </a:r>
            <a:r>
              <a:rPr sz="2541" spc="-9" dirty="0">
                <a:latin typeface="Times New Roman"/>
                <a:cs typeface="Times New Roman"/>
              </a:rPr>
              <a:t>and </a:t>
            </a:r>
            <a:r>
              <a:rPr sz="2541" dirty="0">
                <a:latin typeface="Times New Roman"/>
                <a:cs typeface="Times New Roman"/>
              </a:rPr>
              <a:t>flow</a:t>
            </a:r>
            <a:r>
              <a:rPr sz="2541" spc="-5" dirty="0">
                <a:latin typeface="Times New Roman"/>
                <a:cs typeface="Times New Roman"/>
              </a:rPr>
              <a:t> control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Thus, when a </a:t>
            </a:r>
            <a:r>
              <a:rPr sz="2904" spc="-9" dirty="0">
                <a:latin typeface="Times New Roman"/>
                <a:cs typeface="Times New Roman"/>
              </a:rPr>
              <a:t>TCP </a:t>
            </a:r>
            <a:r>
              <a:rPr sz="2904" dirty="0">
                <a:latin typeface="Times New Roman"/>
                <a:cs typeface="Times New Roman"/>
              </a:rPr>
              <a:t>connection </a:t>
            </a:r>
            <a:r>
              <a:rPr sz="2904" spc="-5" dirty="0">
                <a:latin typeface="Times New Roman"/>
                <a:cs typeface="Times New Roman"/>
              </a:rPr>
              <a:t>is</a:t>
            </a:r>
            <a:r>
              <a:rPr sz="2904" spc="14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opened</a:t>
            </a:r>
          </a:p>
          <a:p>
            <a:pPr marL="835673" marR="119645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exchange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update, keepalive,</a:t>
            </a:r>
            <a:r>
              <a:rPr sz="2541" spc="-82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and  notification </a:t>
            </a:r>
            <a:r>
              <a:rPr sz="2541" spc="-9" dirty="0">
                <a:latin typeface="Times New Roman"/>
                <a:cs typeface="Times New Roman"/>
              </a:rPr>
              <a:t>message </a:t>
            </a:r>
            <a:r>
              <a:rPr sz="2541" spc="-5" dirty="0">
                <a:latin typeface="Times New Roman"/>
                <a:cs typeface="Times New Roman"/>
              </a:rPr>
              <a:t>is</a:t>
            </a:r>
            <a:r>
              <a:rPr sz="2541" spc="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continued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Until a </a:t>
            </a:r>
            <a:r>
              <a:rPr sz="2541" i="1" spc="-9" dirty="0">
                <a:latin typeface="Times New Roman"/>
                <a:cs typeface="Times New Roman"/>
              </a:rPr>
              <a:t>notification </a:t>
            </a:r>
            <a:r>
              <a:rPr sz="2541" i="1" spc="-5" dirty="0">
                <a:latin typeface="Times New Roman"/>
                <a:cs typeface="Times New Roman"/>
              </a:rPr>
              <a:t>message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type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cease </a:t>
            </a:r>
            <a:r>
              <a:rPr sz="2541" spc="-5" dirty="0">
                <a:latin typeface="Times New Roman"/>
                <a:cs typeface="Times New Roman"/>
              </a:rPr>
              <a:t>is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sent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324" y="661157"/>
            <a:ext cx="7315353" cy="628928"/>
          </a:xfrm>
          <a:prstGeom prst="rect">
            <a:avLst/>
          </a:prstGeom>
        </p:spPr>
        <p:txBody>
          <a:bodyPr vert="horz" wrap="square" lIns="0" tIns="12494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3267" i="1" spc="-5">
                <a:solidFill>
                  <a:srgbClr val="000000"/>
                </a:solidFill>
                <a:latin typeface="Times New Roman"/>
                <a:cs typeface="Times New Roman"/>
              </a:rPr>
              <a:t>Figure </a:t>
            </a:r>
            <a:r>
              <a:rPr sz="3267" i="1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3267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 </a:t>
            </a:r>
            <a:r>
              <a:rPr sz="3267" i="1" dirty="0">
                <a:solidFill>
                  <a:srgbClr val="000000"/>
                </a:solidFill>
                <a:latin typeface="Times New Roman"/>
                <a:cs typeface="Times New Roman"/>
              </a:rPr>
              <a:t>of a </a:t>
            </a:r>
            <a:r>
              <a:rPr sz="3267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Domain </a:t>
            </a:r>
            <a:r>
              <a:rPr sz="3267" i="1" spc="-9" dirty="0">
                <a:solidFill>
                  <a:srgbClr val="000000"/>
                </a:solidFill>
                <a:latin typeface="Times New Roman"/>
                <a:cs typeface="Times New Roman"/>
              </a:rPr>
              <a:t>Using  RIP</a:t>
            </a:r>
            <a:endParaRPr sz="32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8355" y="2003227"/>
            <a:ext cx="7253113" cy="4154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5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38323" y="1969571"/>
            <a:ext cx="7252191" cy="3969705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437431" marR="57633" indent="-426481">
              <a:lnSpc>
                <a:spcPts val="2351"/>
              </a:lnSpc>
              <a:spcBef>
                <a:spcPts val="386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5" dirty="0">
                <a:latin typeface="Times New Roman"/>
                <a:cs typeface="Times New Roman"/>
              </a:rPr>
              <a:t>Following Figure shows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 message sent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R1 to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R2 </a:t>
            </a:r>
            <a:r>
              <a:rPr sz="2178" dirty="0">
                <a:latin typeface="Times New Roman"/>
                <a:cs typeface="Times New Roman"/>
              </a:rPr>
              <a:t>in </a:t>
            </a:r>
            <a:r>
              <a:rPr sz="2178" spc="-9" dirty="0" smtClean="0">
                <a:latin typeface="Times New Roman"/>
                <a:cs typeface="Times New Roman"/>
              </a:rPr>
              <a:t>Fig</a:t>
            </a:r>
            <a:r>
              <a:rPr lang="en-US" sz="2178" spc="-9" dirty="0" smtClean="0">
                <a:latin typeface="Times New Roman"/>
                <a:cs typeface="Times New Roman"/>
              </a:rPr>
              <a:t> given in the previous slide.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18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14" dirty="0">
                <a:latin typeface="Times New Roman"/>
                <a:cs typeface="Times New Roman"/>
              </a:rPr>
              <a:t>message </a:t>
            </a:r>
            <a:r>
              <a:rPr sz="1815" spc="-5" dirty="0">
                <a:latin typeface="Times New Roman"/>
                <a:cs typeface="Times New Roman"/>
              </a:rPr>
              <a:t>is sent </a:t>
            </a:r>
            <a:r>
              <a:rPr sz="1815" spc="-9" dirty="0">
                <a:latin typeface="Times New Roman"/>
                <a:cs typeface="Times New Roman"/>
              </a:rPr>
              <a:t>out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5" dirty="0">
                <a:latin typeface="Times New Roman"/>
                <a:cs typeface="Times New Roman"/>
              </a:rPr>
              <a:t>interface</a:t>
            </a:r>
            <a:r>
              <a:rPr sz="1815" spc="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130.10.0.2</a:t>
            </a:r>
            <a:endParaRPr sz="1815" dirty="0">
              <a:latin typeface="Times New Roman"/>
              <a:cs typeface="Times New Roman"/>
            </a:endParaRPr>
          </a:p>
          <a:p>
            <a:pPr marL="437431" marR="824723" indent="-426481">
              <a:lnSpc>
                <a:spcPts val="2351"/>
              </a:lnSpc>
              <a:spcBef>
                <a:spcPts val="54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message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prepared with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combination </a:t>
            </a:r>
            <a:r>
              <a:rPr sz="2178" dirty="0">
                <a:latin typeface="Times New Roman"/>
                <a:cs typeface="Times New Roman"/>
              </a:rPr>
              <a:t>of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split 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horizon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poison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reverse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strategy </a:t>
            </a:r>
            <a:r>
              <a:rPr sz="2178" dirty="0">
                <a:latin typeface="Times New Roman"/>
                <a:cs typeface="Times New Roman"/>
              </a:rPr>
              <a:t>in</a:t>
            </a:r>
            <a:r>
              <a:rPr sz="2178" spc="-50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mind.</a:t>
            </a:r>
          </a:p>
          <a:p>
            <a:pPr marL="835673" marR="643756" lvl="1" indent="-395936">
              <a:lnSpc>
                <a:spcPts val="1960"/>
              </a:lnSpc>
              <a:spcBef>
                <a:spcPts val="4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Router R1 </a:t>
            </a:r>
            <a:r>
              <a:rPr sz="1815" spc="-5" dirty="0">
                <a:latin typeface="Times New Roman"/>
                <a:cs typeface="Times New Roman"/>
              </a:rPr>
              <a:t>has obtained information about networks </a:t>
            </a:r>
            <a:r>
              <a:rPr sz="1815" dirty="0">
                <a:latin typeface="Times New Roman"/>
                <a:cs typeface="Times New Roman"/>
              </a:rPr>
              <a:t>195.2.4.0,  </a:t>
            </a:r>
            <a:r>
              <a:rPr sz="1815" spc="-5" dirty="0">
                <a:latin typeface="Times New Roman"/>
                <a:cs typeface="Times New Roman"/>
              </a:rPr>
              <a:t>195.2.5.0, </a:t>
            </a:r>
            <a:r>
              <a:rPr sz="1815" spc="-9" dirty="0">
                <a:latin typeface="Times New Roman"/>
                <a:cs typeface="Times New Roman"/>
              </a:rPr>
              <a:t>and </a:t>
            </a:r>
            <a:r>
              <a:rPr sz="1815" spc="-5" dirty="0">
                <a:latin typeface="Times New Roman"/>
                <a:cs typeface="Times New Roman"/>
              </a:rPr>
              <a:t>195.2.6.0 </a:t>
            </a:r>
            <a:r>
              <a:rPr sz="1815" spc="-9" dirty="0">
                <a:latin typeface="Times New Roman"/>
                <a:cs typeface="Times New Roman"/>
              </a:rPr>
              <a:t>from </a:t>
            </a:r>
            <a:r>
              <a:rPr sz="1815" spc="-5" dirty="0">
                <a:latin typeface="Times New Roman"/>
                <a:cs typeface="Times New Roman"/>
              </a:rPr>
              <a:t>router</a:t>
            </a:r>
            <a:r>
              <a:rPr sz="1815" spc="4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R2.</a:t>
            </a:r>
            <a:endParaRPr sz="1815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1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5" dirty="0">
                <a:latin typeface="Times New Roman"/>
                <a:cs typeface="Times New Roman"/>
              </a:rPr>
              <a:t>When </a:t>
            </a:r>
            <a:r>
              <a:rPr sz="1815" spc="-9" dirty="0">
                <a:latin typeface="Times New Roman"/>
                <a:cs typeface="Times New Roman"/>
              </a:rPr>
              <a:t>R1 sends </a:t>
            </a:r>
            <a:r>
              <a:rPr sz="1815" spc="-5" dirty="0">
                <a:latin typeface="Times New Roman"/>
                <a:cs typeface="Times New Roman"/>
              </a:rPr>
              <a:t>an update </a:t>
            </a:r>
            <a:r>
              <a:rPr sz="1815" spc="-14" dirty="0">
                <a:latin typeface="Times New Roman"/>
                <a:cs typeface="Times New Roman"/>
              </a:rPr>
              <a:t>message </a:t>
            </a:r>
            <a:r>
              <a:rPr sz="1815" spc="-5" dirty="0">
                <a:latin typeface="Times New Roman"/>
                <a:cs typeface="Times New Roman"/>
              </a:rPr>
              <a:t>to</a:t>
            </a:r>
            <a:r>
              <a:rPr sz="1815" spc="11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R2,</a:t>
            </a:r>
            <a:endParaRPr sz="1815" dirty="0">
              <a:latin typeface="Times New Roman"/>
              <a:cs typeface="Times New Roman"/>
            </a:endParaRPr>
          </a:p>
          <a:p>
            <a:pPr marL="1261578" marR="4611" indent="-426481">
              <a:lnSpc>
                <a:spcPts val="1760"/>
              </a:lnSpc>
              <a:spcBef>
                <a:spcPts val="449"/>
              </a:spcBef>
              <a:tabLst>
                <a:tab pos="1261578" algn="l"/>
              </a:tabLst>
            </a:pPr>
            <a:r>
              <a:rPr sz="1089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089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634" spc="-5" dirty="0">
                <a:latin typeface="Times New Roman"/>
                <a:cs typeface="Times New Roman"/>
              </a:rPr>
              <a:t>Replace </a:t>
            </a:r>
            <a:r>
              <a:rPr sz="1634" dirty="0">
                <a:latin typeface="Times New Roman"/>
                <a:cs typeface="Times New Roman"/>
              </a:rPr>
              <a:t>the </a:t>
            </a:r>
            <a:r>
              <a:rPr sz="1634" spc="-5" dirty="0">
                <a:latin typeface="Times New Roman"/>
                <a:cs typeface="Times New Roman"/>
              </a:rPr>
              <a:t>actual value </a:t>
            </a:r>
            <a:r>
              <a:rPr sz="1634" spc="5" dirty="0">
                <a:latin typeface="Times New Roman"/>
                <a:cs typeface="Times New Roman"/>
              </a:rPr>
              <a:t>of </a:t>
            </a:r>
            <a:r>
              <a:rPr sz="1634" dirty="0">
                <a:latin typeface="Times New Roman"/>
                <a:cs typeface="Times New Roman"/>
              </a:rPr>
              <a:t>the </a:t>
            </a:r>
            <a:r>
              <a:rPr sz="1634" spc="-5" dirty="0">
                <a:latin typeface="Times New Roman"/>
                <a:cs typeface="Times New Roman"/>
              </a:rPr>
              <a:t>hop counts for </a:t>
            </a:r>
            <a:r>
              <a:rPr sz="1634" spc="-9" dirty="0">
                <a:latin typeface="Times New Roman"/>
                <a:cs typeface="Times New Roman"/>
              </a:rPr>
              <a:t>these </a:t>
            </a:r>
            <a:r>
              <a:rPr sz="1634" dirty="0">
                <a:latin typeface="Times New Roman"/>
                <a:cs typeface="Times New Roman"/>
              </a:rPr>
              <a:t>three </a:t>
            </a:r>
            <a:r>
              <a:rPr sz="1634" spc="-5" dirty="0">
                <a:latin typeface="Times New Roman"/>
                <a:cs typeface="Times New Roman"/>
              </a:rPr>
              <a:t>networks </a:t>
            </a:r>
            <a:r>
              <a:rPr sz="1634" spc="-9" dirty="0">
                <a:latin typeface="Times New Roman"/>
                <a:cs typeface="Times New Roman"/>
              </a:rPr>
              <a:t>with 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16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(infinity) </a:t>
            </a:r>
            <a:r>
              <a:rPr sz="1634" dirty="0">
                <a:latin typeface="Times New Roman"/>
                <a:cs typeface="Times New Roman"/>
              </a:rPr>
              <a:t>to </a:t>
            </a:r>
            <a:r>
              <a:rPr sz="1634" spc="-5" dirty="0">
                <a:latin typeface="Times New Roman"/>
                <a:cs typeface="Times New Roman"/>
              </a:rPr>
              <a:t>prevent </a:t>
            </a:r>
            <a:r>
              <a:rPr sz="1634" dirty="0">
                <a:latin typeface="Times New Roman"/>
                <a:cs typeface="Times New Roman"/>
              </a:rPr>
              <a:t>any </a:t>
            </a:r>
            <a:r>
              <a:rPr sz="1634" spc="-5" dirty="0">
                <a:latin typeface="Times New Roman"/>
                <a:cs typeface="Times New Roman"/>
              </a:rPr>
              <a:t>confusion for</a:t>
            </a:r>
            <a:r>
              <a:rPr sz="1634" spc="36" dirty="0">
                <a:latin typeface="Times New Roman"/>
                <a:cs typeface="Times New Roman"/>
              </a:rPr>
              <a:t> </a:t>
            </a:r>
            <a:r>
              <a:rPr sz="1634" spc="-5" dirty="0">
                <a:latin typeface="Times New Roman"/>
                <a:cs typeface="Times New Roman"/>
              </a:rPr>
              <a:t>R2.</a:t>
            </a:r>
            <a:endParaRPr sz="163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241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figure also shows </a:t>
            </a:r>
            <a:r>
              <a:rPr sz="2178" spc="5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table extracted from </a:t>
            </a:r>
            <a:r>
              <a:rPr sz="2178" dirty="0">
                <a:latin typeface="Times New Roman"/>
                <a:cs typeface="Times New Roman"/>
              </a:rPr>
              <a:t>the</a:t>
            </a:r>
            <a:r>
              <a:rPr sz="2178" spc="-36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message.</a:t>
            </a:r>
            <a:endParaRPr sz="2178" dirty="0">
              <a:latin typeface="Times New Roman"/>
              <a:cs typeface="Times New Roman"/>
            </a:endParaRPr>
          </a:p>
          <a:p>
            <a:pPr marL="835673" marR="338880" lvl="1" indent="-395936">
              <a:lnSpc>
                <a:spcPts val="1960"/>
              </a:lnSpc>
              <a:spcBef>
                <a:spcPts val="4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Router R2 </a:t>
            </a:r>
            <a:r>
              <a:rPr sz="1815" spc="-5" dirty="0">
                <a:latin typeface="Times New Roman"/>
                <a:cs typeface="Times New Roman"/>
              </a:rPr>
              <a:t>uses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source address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IP datagram carrying </a:t>
            </a:r>
            <a:r>
              <a:rPr sz="1815" spc="-9" dirty="0">
                <a:latin typeface="Times New Roman"/>
                <a:cs typeface="Times New Roman"/>
              </a:rPr>
              <a:t>the  RIP </a:t>
            </a:r>
            <a:r>
              <a:rPr sz="1815" spc="-14" dirty="0">
                <a:latin typeface="Times New Roman"/>
                <a:cs typeface="Times New Roman"/>
              </a:rPr>
              <a:t>message </a:t>
            </a:r>
            <a:r>
              <a:rPr sz="1815" dirty="0">
                <a:latin typeface="Times New Roman"/>
                <a:cs typeface="Times New Roman"/>
              </a:rPr>
              <a:t>from </a:t>
            </a:r>
            <a:r>
              <a:rPr sz="1815" spc="-9" dirty="0">
                <a:latin typeface="Times New Roman"/>
                <a:cs typeface="Times New Roman"/>
              </a:rPr>
              <a:t>R1 </a:t>
            </a:r>
            <a:r>
              <a:rPr sz="1815" spc="-5" dirty="0">
                <a:latin typeface="Times New Roman"/>
                <a:cs typeface="Times New Roman"/>
              </a:rPr>
              <a:t>(130.10.02) as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14" dirty="0">
                <a:latin typeface="Times New Roman"/>
                <a:cs typeface="Times New Roman"/>
              </a:rPr>
              <a:t>next </a:t>
            </a:r>
            <a:r>
              <a:rPr sz="1815" spc="-9" dirty="0">
                <a:latin typeface="Times New Roman"/>
                <a:cs typeface="Times New Roman"/>
              </a:rPr>
              <a:t>hop</a:t>
            </a:r>
            <a:r>
              <a:rPr sz="1815" spc="127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address.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0262" y="1162293"/>
            <a:ext cx="3241682" cy="493471"/>
          </a:xfrm>
          <a:prstGeom prst="rect">
            <a:avLst/>
          </a:prstGeom>
          <a:solidFill>
            <a:srgbClr val="CCCC00"/>
          </a:solidFill>
          <a:ln w="39624">
            <a:solidFill>
              <a:srgbClr val="FF3300"/>
            </a:solidFill>
          </a:ln>
        </p:spPr>
        <p:txBody>
          <a:bodyPr vert="horz" wrap="square" lIns="0" tIns="46104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9128">
              <a:spcBef>
                <a:spcPts val="363"/>
              </a:spcBef>
            </a:pPr>
            <a:r>
              <a:rPr lang="en-IN" sz="2904" i="1" spc="-5" dirty="0">
                <a:solidFill>
                  <a:srgbClr val="000000"/>
                </a:solidFill>
              </a:rPr>
              <a:t>Review Question</a:t>
            </a:r>
            <a:endParaRPr sz="2904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2214" y="420470"/>
            <a:ext cx="7192255" cy="2886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1278">
              <a:spcBef>
                <a:spcPts val="91"/>
              </a:spcBef>
              <a:tabLst>
                <a:tab pos="1568183" algn="l"/>
              </a:tabLst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Solution </a:t>
            </a:r>
            <a:endParaRPr sz="1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21079" y="315813"/>
            <a:ext cx="7798526" cy="954357"/>
            <a:chOff x="850391" y="347979"/>
            <a:chExt cx="8592820" cy="1051560"/>
          </a:xfrm>
        </p:grpSpPr>
        <p:sp>
          <p:nvSpPr>
            <p:cNvPr id="4" name="object 4"/>
            <p:cNvSpPr/>
            <p:nvPr/>
          </p:nvSpPr>
          <p:spPr>
            <a:xfrm>
              <a:off x="1139952" y="454659"/>
              <a:ext cx="439420" cy="475615"/>
            </a:xfrm>
            <a:custGeom>
              <a:avLst/>
              <a:gdLst/>
              <a:ahLst/>
              <a:cxnLst/>
              <a:rect l="l" t="t" r="r" b="b"/>
              <a:pathLst>
                <a:path w="439419" h="475615">
                  <a:moveTo>
                    <a:pt x="438912" y="0"/>
                  </a:moveTo>
                  <a:lnTo>
                    <a:pt x="0" y="0"/>
                  </a:lnTo>
                  <a:lnTo>
                    <a:pt x="0" y="423684"/>
                  </a:lnTo>
                  <a:lnTo>
                    <a:pt x="0" y="475488"/>
                  </a:lnTo>
                  <a:lnTo>
                    <a:pt x="438912" y="475488"/>
                  </a:lnTo>
                  <a:lnTo>
                    <a:pt x="438912" y="423684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454659"/>
              <a:ext cx="32918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19" y="878331"/>
              <a:ext cx="421005" cy="475615"/>
            </a:xfrm>
            <a:custGeom>
              <a:avLst/>
              <a:gdLst/>
              <a:ahLst/>
              <a:cxnLst/>
              <a:rect l="l" t="t" r="r" b="b"/>
              <a:pathLst>
                <a:path w="421005" h="475615">
                  <a:moveTo>
                    <a:pt x="420624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420624" y="475487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850391" y="805179"/>
              <a:ext cx="8592312" cy="548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484375" y="347979"/>
              <a:ext cx="33655" cy="1051560"/>
            </a:xfrm>
            <a:custGeom>
              <a:avLst/>
              <a:gdLst/>
              <a:ahLst/>
              <a:cxnLst/>
              <a:rect l="l" t="t" r="r" b="b"/>
              <a:pathLst>
                <a:path w="33655" h="1051560">
                  <a:moveTo>
                    <a:pt x="33528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33528" y="105156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/>
          <p:nvPr/>
        </p:nvSpPr>
        <p:spPr>
          <a:xfrm>
            <a:off x="3520388" y="1389119"/>
            <a:ext cx="5192255" cy="4915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4047372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Timers </a:t>
            </a:r>
            <a:r>
              <a:rPr sz="3993" spc="-5" dirty="0"/>
              <a:t>in</a:t>
            </a:r>
            <a:r>
              <a:rPr sz="3993" spc="-41" dirty="0"/>
              <a:t> </a:t>
            </a:r>
            <a:r>
              <a:rPr sz="3993" spc="9" dirty="0"/>
              <a:t>RIP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4047373" cy="3092262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dirty="0">
                <a:latin typeface="Times New Roman"/>
                <a:cs typeface="Times New Roman"/>
              </a:rPr>
              <a:t>uses three</a:t>
            </a:r>
            <a:r>
              <a:rPr sz="2904" spc="-36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timers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Periodic</a:t>
            </a:r>
            <a:r>
              <a:rPr sz="2541" spc="-32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timer</a:t>
            </a:r>
            <a:endParaRPr sz="2541">
              <a:latin typeface="Times New Roman"/>
              <a:cs typeface="Times New Roman"/>
            </a:endParaRP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Expiration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timer</a:t>
            </a:r>
            <a:endParaRPr sz="2541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Clr>
                <a:srgbClr val="999966"/>
              </a:buClr>
              <a:buFont typeface="Wingdings"/>
              <a:buChar char=""/>
            </a:pPr>
            <a:endParaRPr sz="3676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Garbage </a:t>
            </a:r>
            <a:r>
              <a:rPr sz="2541" spc="-9" dirty="0">
                <a:latin typeface="Times New Roman"/>
                <a:cs typeface="Times New Roman"/>
              </a:rPr>
              <a:t>collection</a:t>
            </a:r>
            <a:r>
              <a:rPr sz="2541" spc="-59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timer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13-10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5419" y="1103119"/>
            <a:ext cx="1876441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6633"/>
                </a:solidFill>
                <a:latin typeface="Times New Roman"/>
                <a:cs typeface="Times New Roman"/>
              </a:rPr>
              <a:t>RIP</a:t>
            </a:r>
            <a:r>
              <a:rPr sz="2904" spc="-91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6633"/>
                </a:solidFill>
                <a:latin typeface="Times New Roman"/>
                <a:cs typeface="Times New Roman"/>
              </a:rPr>
              <a:t>Timers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8420" y="2564904"/>
            <a:ext cx="6495160" cy="196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3945708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Periodic</a:t>
            </a:r>
            <a:r>
              <a:rPr sz="3993" spc="-64" dirty="0"/>
              <a:t> </a:t>
            </a:r>
            <a:r>
              <a:rPr sz="3993" spc="-5" dirty="0"/>
              <a:t>Timer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05162"/>
            <a:ext cx="7357077" cy="2847644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Periodic</a:t>
            </a:r>
            <a:r>
              <a:rPr sz="2904" spc="-14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timer</a:t>
            </a: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Control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advertising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regular update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message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 dirty="0">
              <a:latin typeface="Times New Roman"/>
              <a:cs typeface="Times New Roman"/>
            </a:endParaRPr>
          </a:p>
          <a:p>
            <a:pPr marL="835673" marR="4611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Although </a:t>
            </a:r>
            <a:r>
              <a:rPr sz="2541" spc="-5" dirty="0">
                <a:latin typeface="Times New Roman"/>
                <a:cs typeface="Times New Roman"/>
              </a:rPr>
              <a:t>protocol specifies 30 </a:t>
            </a:r>
            <a:r>
              <a:rPr sz="2541" spc="5" dirty="0">
                <a:latin typeface="Times New Roman"/>
                <a:cs typeface="Times New Roman"/>
              </a:rPr>
              <a:t>s,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dirty="0">
                <a:latin typeface="Times New Roman"/>
                <a:cs typeface="Times New Roman"/>
              </a:rPr>
              <a:t>working  </a:t>
            </a:r>
            <a:r>
              <a:rPr sz="2541" spc="-5" dirty="0">
                <a:latin typeface="Times New Roman"/>
                <a:cs typeface="Times New Roman"/>
              </a:rPr>
              <a:t>model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25 and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35</a:t>
            </a:r>
            <a:r>
              <a:rPr sz="2541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</a:p>
          <a:p>
            <a:pPr marL="835673">
              <a:spcBef>
                <a:spcPts val="540"/>
              </a:spcBef>
              <a:tabLst>
                <a:tab pos="1261578" algn="l"/>
              </a:tabLst>
            </a:pPr>
            <a:r>
              <a:rPr sz="1452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452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Prevent routers update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simultaneously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23374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Expiration</a:t>
            </a:r>
            <a:r>
              <a:rPr sz="3993" spc="-41" dirty="0"/>
              <a:t> </a:t>
            </a:r>
            <a:r>
              <a:rPr sz="3993" spc="-14" dirty="0"/>
              <a:t>Timer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8119"/>
            <a:ext cx="7319042" cy="3979400"/>
          </a:xfrm>
          <a:prstGeom prst="rect">
            <a:avLst/>
          </a:prstGeom>
        </p:spPr>
        <p:txBody>
          <a:bodyPr vert="horz" wrap="square" lIns="0" tIns="88751" rIns="0" bIns="0" rtlCol="0">
            <a:spAutoFit/>
          </a:bodyPr>
          <a:lstStyle/>
          <a:p>
            <a:pPr marL="437431" indent="-426481">
              <a:spcBef>
                <a:spcPts val="699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Govern 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validity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541" spc="-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route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4611" indent="-426481">
              <a:lnSpc>
                <a:spcPct val="100699"/>
              </a:lnSpc>
              <a:spcBef>
                <a:spcPts val="58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Set </a:t>
            </a:r>
            <a:r>
              <a:rPr sz="2541" spc="5" dirty="0">
                <a:latin typeface="Times New Roman"/>
                <a:cs typeface="Times New Roman"/>
              </a:rPr>
              <a:t>to </a:t>
            </a:r>
            <a:r>
              <a:rPr sz="2541" dirty="0">
                <a:latin typeface="Times New Roman"/>
                <a:cs typeface="Times New Roman"/>
              </a:rPr>
              <a:t>180 s </a:t>
            </a:r>
            <a:r>
              <a:rPr sz="2541" spc="5" dirty="0">
                <a:latin typeface="Times New Roman"/>
                <a:cs typeface="Times New Roman"/>
              </a:rPr>
              <a:t>for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9" dirty="0">
                <a:latin typeface="Times New Roman"/>
                <a:cs typeface="Times New Roman"/>
              </a:rPr>
              <a:t>route </a:t>
            </a:r>
            <a:r>
              <a:rPr sz="2541" spc="-5" dirty="0">
                <a:latin typeface="Times New Roman"/>
                <a:cs typeface="Times New Roman"/>
              </a:rPr>
              <a:t>when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router </a:t>
            </a:r>
            <a:r>
              <a:rPr sz="2541" spc="-9" dirty="0">
                <a:latin typeface="Times New Roman"/>
                <a:cs typeface="Times New Roman"/>
              </a:rPr>
              <a:t>receives </a:t>
            </a:r>
            <a:r>
              <a:rPr sz="2541" spc="-5" dirty="0">
                <a:latin typeface="Times New Roman"/>
                <a:cs typeface="Times New Roman"/>
              </a:rPr>
              <a:t>update  information for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9" dirty="0">
                <a:latin typeface="Times New Roman"/>
                <a:cs typeface="Times New Roman"/>
              </a:rPr>
              <a:t>route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1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If </a:t>
            </a:r>
            <a:r>
              <a:rPr sz="2178" dirty="0">
                <a:latin typeface="Times New Roman"/>
                <a:cs typeface="Times New Roman"/>
              </a:rPr>
              <a:t>a new </a:t>
            </a:r>
            <a:r>
              <a:rPr sz="2178" spc="-5" dirty="0">
                <a:latin typeface="Times New Roman"/>
                <a:cs typeface="Times New Roman"/>
              </a:rPr>
              <a:t>update for </a:t>
            </a:r>
            <a:r>
              <a:rPr sz="2178" dirty="0">
                <a:latin typeface="Times New Roman"/>
                <a:cs typeface="Times New Roman"/>
              </a:rPr>
              <a:t>the route is </a:t>
            </a:r>
            <a:r>
              <a:rPr sz="2178" spc="-9" dirty="0">
                <a:latin typeface="Times New Roman"/>
                <a:cs typeface="Times New Roman"/>
              </a:rPr>
              <a:t>received,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timer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reset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normal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r>
              <a:rPr sz="2178" spc="-5" dirty="0">
                <a:latin typeface="Times New Roman"/>
                <a:cs typeface="Times New Roman"/>
              </a:rPr>
              <a:t>, </a:t>
            </a:r>
            <a:r>
              <a:rPr sz="2178" dirty="0">
                <a:latin typeface="Times New Roman"/>
                <a:cs typeface="Times New Roman"/>
              </a:rPr>
              <a:t>this </a:t>
            </a:r>
            <a:r>
              <a:rPr sz="2178" spc="-5" dirty="0">
                <a:latin typeface="Times New Roman"/>
                <a:cs typeface="Times New Roman"/>
              </a:rPr>
              <a:t>occurs </a:t>
            </a:r>
            <a:r>
              <a:rPr sz="2178" spc="5" dirty="0">
                <a:latin typeface="Times New Roman"/>
                <a:cs typeface="Times New Roman"/>
              </a:rPr>
              <a:t>every </a:t>
            </a:r>
            <a:r>
              <a:rPr sz="2178" dirty="0">
                <a:latin typeface="Times New Roman"/>
                <a:cs typeface="Times New Roman"/>
              </a:rPr>
              <a:t>30</a:t>
            </a:r>
            <a:r>
              <a:rPr sz="2178" spc="-41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s</a:t>
            </a: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2360" dirty="0">
              <a:latin typeface="Times New Roman"/>
              <a:cs typeface="Times New Roman"/>
            </a:endParaRPr>
          </a:p>
          <a:p>
            <a:pPr marL="425905" marR="650096" indent="-425905" algn="r">
              <a:spcBef>
                <a:spcPts val="1566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25905" algn="l"/>
                <a:tab pos="426481" algn="l"/>
              </a:tabLst>
            </a:pPr>
            <a:r>
              <a:rPr sz="2541" dirty="0">
                <a:latin typeface="Times New Roman"/>
                <a:cs typeface="Times New Roman"/>
              </a:rPr>
              <a:t>If </a:t>
            </a:r>
            <a:r>
              <a:rPr sz="2541" spc="-5" dirty="0">
                <a:latin typeface="Times New Roman"/>
                <a:cs typeface="Times New Roman"/>
              </a:rPr>
              <a:t>timer </a:t>
            </a:r>
            <a:r>
              <a:rPr sz="2541" dirty="0">
                <a:latin typeface="Times New Roman"/>
                <a:cs typeface="Times New Roman"/>
              </a:rPr>
              <a:t>goes </a:t>
            </a:r>
            <a:r>
              <a:rPr sz="2541" spc="5" dirty="0">
                <a:latin typeface="Times New Roman"/>
                <a:cs typeface="Times New Roman"/>
              </a:rPr>
              <a:t>off, </a:t>
            </a:r>
            <a:r>
              <a:rPr sz="2541" dirty="0">
                <a:latin typeface="Times New Roman"/>
                <a:cs typeface="Times New Roman"/>
              </a:rPr>
              <a:t>the route </a:t>
            </a:r>
            <a:r>
              <a:rPr sz="2541" spc="-5" dirty="0">
                <a:latin typeface="Times New Roman"/>
                <a:cs typeface="Times New Roman"/>
              </a:rPr>
              <a:t>is considered</a:t>
            </a:r>
            <a:r>
              <a:rPr sz="2541" spc="-100" dirty="0"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expired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95359" marR="689862" lvl="1" indent="-395359" algn="r">
              <a:spcBef>
                <a:spcPts val="5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395936" algn="l"/>
              </a:tabLst>
            </a:pPr>
            <a:r>
              <a:rPr sz="2178" dirty="0">
                <a:latin typeface="Times New Roman"/>
                <a:cs typeface="Times New Roman"/>
              </a:rPr>
              <a:t>The hop </a:t>
            </a:r>
            <a:r>
              <a:rPr sz="2178" spc="-5" dirty="0">
                <a:latin typeface="Times New Roman"/>
                <a:cs typeface="Times New Roman"/>
              </a:rPr>
              <a:t>count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latin typeface="Times New Roman"/>
                <a:cs typeface="Times New Roman"/>
              </a:rPr>
              <a:t>route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set </a:t>
            </a:r>
            <a:r>
              <a:rPr sz="2178" dirty="0">
                <a:latin typeface="Times New Roman"/>
                <a:cs typeface="Times New Roman"/>
              </a:rPr>
              <a:t>to </a:t>
            </a:r>
            <a:r>
              <a:rPr sz="2178" i="1" dirty="0">
                <a:solidFill>
                  <a:srgbClr val="FF0000"/>
                </a:solidFill>
                <a:latin typeface="Times New Roman"/>
                <a:cs typeface="Times New Roman"/>
              </a:rPr>
              <a:t>16</a:t>
            </a:r>
            <a:r>
              <a:rPr sz="2178" i="1" dirty="0">
                <a:latin typeface="Times New Roman"/>
                <a:cs typeface="Times New Roman"/>
              </a:rPr>
              <a:t>, </a:t>
            </a:r>
            <a:r>
              <a:rPr sz="2178" spc="-5" dirty="0">
                <a:latin typeface="Times New Roman"/>
                <a:cs typeface="Times New Roman"/>
              </a:rPr>
              <a:t>which</a:t>
            </a:r>
            <a:r>
              <a:rPr sz="2178" spc="-59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means</a:t>
            </a:r>
            <a:endParaRPr sz="2178" dirty="0">
              <a:latin typeface="Times New Roman"/>
              <a:cs typeface="Times New Roman"/>
            </a:endParaRPr>
          </a:p>
          <a:p>
            <a:pPr marL="835673"/>
            <a:r>
              <a:rPr sz="2178" i="1" spc="-5" dirty="0">
                <a:latin typeface="Times New Roman"/>
                <a:cs typeface="Times New Roman"/>
              </a:rPr>
              <a:t>destination </a:t>
            </a:r>
            <a:r>
              <a:rPr sz="2178" i="1" dirty="0">
                <a:latin typeface="Times New Roman"/>
                <a:cs typeface="Times New Roman"/>
              </a:rPr>
              <a:t>is</a:t>
            </a:r>
            <a:r>
              <a:rPr sz="2178" i="1" spc="-23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unreachable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6321972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Garbage Collection</a:t>
            </a:r>
            <a:r>
              <a:rPr sz="3993" spc="-54" dirty="0"/>
              <a:t> </a:t>
            </a:r>
            <a:r>
              <a:rPr sz="3993" spc="-9" dirty="0"/>
              <a:t>Timer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64039"/>
            <a:ext cx="7451592" cy="3827292"/>
          </a:xfrm>
          <a:prstGeom prst="rect">
            <a:avLst/>
          </a:prstGeom>
        </p:spPr>
        <p:txBody>
          <a:bodyPr vert="horz" wrap="square" lIns="0" tIns="56478" rIns="0" bIns="0" rtlCol="0">
            <a:spAutoFit/>
          </a:bodyPr>
          <a:lstStyle/>
          <a:p>
            <a:pPr marL="437431" marR="516964" indent="-426481">
              <a:lnSpc>
                <a:spcPts val="2741"/>
              </a:lnSpc>
              <a:spcBef>
                <a:spcPts val="44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When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route becomes invalid,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router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not 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immediately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purge</a:t>
            </a:r>
            <a:r>
              <a:rPr sz="2541" spc="5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that route </a:t>
            </a:r>
            <a:r>
              <a:rPr sz="2541" dirty="0">
                <a:latin typeface="Times New Roman"/>
                <a:cs typeface="Times New Roman"/>
              </a:rPr>
              <a:t>from </a:t>
            </a:r>
            <a:r>
              <a:rPr sz="2541" spc="5" dirty="0">
                <a:latin typeface="Times New Roman"/>
                <a:cs typeface="Times New Roman"/>
              </a:rPr>
              <a:t>its</a:t>
            </a:r>
            <a:r>
              <a:rPr sz="2541" spc="-127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table</a:t>
            </a:r>
            <a:endParaRPr sz="2541" dirty="0">
              <a:latin typeface="Times New Roman"/>
              <a:cs typeface="Times New Roman"/>
            </a:endParaRPr>
          </a:p>
          <a:p>
            <a:pPr marL="437431" marR="122757" indent="-426481">
              <a:lnSpc>
                <a:spcPts val="2741"/>
              </a:lnSpc>
              <a:spcBef>
                <a:spcPts val="617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It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continues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advertise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route with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metric value </a:t>
            </a:r>
            <a:r>
              <a:rPr sz="2541" spc="5" dirty="0">
                <a:latin typeface="Times New Roman"/>
                <a:cs typeface="Times New Roman"/>
              </a:rPr>
              <a:t>of  </a:t>
            </a:r>
            <a:r>
              <a:rPr sz="2541" spc="9" dirty="0">
                <a:latin typeface="Times New Roman"/>
                <a:cs typeface="Times New Roman"/>
              </a:rPr>
              <a:t>16</a:t>
            </a:r>
            <a:endParaRPr sz="2541" dirty="0">
              <a:latin typeface="Times New Roman"/>
              <a:cs typeface="Times New Roman"/>
            </a:endParaRPr>
          </a:p>
          <a:p>
            <a:pPr marL="437431" marR="704847" indent="-426481">
              <a:lnSpc>
                <a:spcPts val="2741"/>
              </a:lnSpc>
              <a:spcBef>
                <a:spcPts val="64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dirty="0">
                <a:latin typeface="Times New Roman"/>
                <a:cs typeface="Times New Roman"/>
              </a:rPr>
              <a:t>garbage </a:t>
            </a:r>
            <a:r>
              <a:rPr sz="2541" spc="-9" dirty="0">
                <a:latin typeface="Times New Roman"/>
                <a:cs typeface="Times New Roman"/>
              </a:rPr>
              <a:t>collection </a:t>
            </a:r>
            <a:r>
              <a:rPr sz="2541" spc="-5" dirty="0">
                <a:latin typeface="Times New Roman"/>
                <a:cs typeface="Times New Roman"/>
              </a:rPr>
              <a:t>timer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spc="-5" dirty="0">
                <a:latin typeface="Times New Roman"/>
                <a:cs typeface="Times New Roman"/>
              </a:rPr>
              <a:t>set </a:t>
            </a:r>
            <a:r>
              <a:rPr sz="2541" spc="5" dirty="0">
                <a:latin typeface="Times New Roman"/>
                <a:cs typeface="Times New Roman"/>
              </a:rPr>
              <a:t>to </a:t>
            </a:r>
            <a:r>
              <a:rPr sz="2541" dirty="0">
                <a:latin typeface="Times New Roman"/>
                <a:cs typeface="Times New Roman"/>
              </a:rPr>
              <a:t>120 s </a:t>
            </a:r>
            <a:r>
              <a:rPr sz="2541" spc="5" dirty="0">
                <a:latin typeface="Times New Roman"/>
                <a:cs typeface="Times New Roman"/>
              </a:rPr>
              <a:t>for</a:t>
            </a:r>
            <a:r>
              <a:rPr sz="2541" spc="-11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that  </a:t>
            </a:r>
            <a:r>
              <a:rPr sz="2541" spc="5" dirty="0">
                <a:latin typeface="Times New Roman"/>
                <a:cs typeface="Times New Roman"/>
              </a:rPr>
              <a:t>route</a:t>
            </a:r>
            <a:endParaRPr sz="2541" dirty="0">
              <a:latin typeface="Times New Roman"/>
              <a:cs typeface="Times New Roman"/>
            </a:endParaRPr>
          </a:p>
          <a:p>
            <a:pPr marL="437431" marR="4611" indent="-426481">
              <a:lnSpc>
                <a:spcPts val="2741"/>
              </a:lnSpc>
              <a:spcBef>
                <a:spcPts val="617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When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count </a:t>
            </a:r>
            <a:r>
              <a:rPr sz="2541" spc="-9" dirty="0">
                <a:latin typeface="Times New Roman"/>
                <a:cs typeface="Times New Roman"/>
              </a:rPr>
              <a:t>reaches </a:t>
            </a:r>
            <a:r>
              <a:rPr sz="2541" dirty="0">
                <a:latin typeface="Times New Roman"/>
                <a:cs typeface="Times New Roman"/>
              </a:rPr>
              <a:t>zero, the </a:t>
            </a:r>
            <a:r>
              <a:rPr sz="2541" spc="-5" dirty="0">
                <a:latin typeface="Times New Roman"/>
                <a:cs typeface="Times New Roman"/>
              </a:rPr>
              <a:t>route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dirty="0">
                <a:latin typeface="Times New Roman"/>
                <a:cs typeface="Times New Roman"/>
              </a:rPr>
              <a:t>purged from  the</a:t>
            </a:r>
            <a:r>
              <a:rPr sz="2541" spc="-9" dirty="0">
                <a:latin typeface="Times New Roman"/>
                <a:cs typeface="Times New Roman"/>
              </a:rPr>
              <a:t> table</a:t>
            </a:r>
            <a:endParaRPr sz="2541" dirty="0">
              <a:latin typeface="Times New Roman"/>
              <a:cs typeface="Times New Roman"/>
            </a:endParaRPr>
          </a:p>
          <a:p>
            <a:pPr marL="437431" marR="170592" indent="-426481">
              <a:lnSpc>
                <a:spcPts val="2741"/>
              </a:lnSpc>
              <a:spcBef>
                <a:spcPts val="617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Allow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neighbors to become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aware </a:t>
            </a:r>
            <a:r>
              <a:rPr sz="2541" i="1" spc="5" dirty="0">
                <a:solidFill>
                  <a:srgbClr val="FF3300"/>
                </a:solidFill>
                <a:latin typeface="Times New Roman"/>
                <a:cs typeface="Times New Roman"/>
              </a:rPr>
              <a:t>of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the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invalidity</a:t>
            </a:r>
            <a:r>
              <a:rPr sz="2541" i="1" spc="-15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of 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route prior to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purging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38323" y="1904841"/>
            <a:ext cx="6768097" cy="2068461"/>
          </a:xfrm>
          <a:prstGeom prst="rect">
            <a:avLst/>
          </a:prstGeom>
        </p:spPr>
        <p:txBody>
          <a:bodyPr vert="horz" wrap="square" lIns="0" tIns="100277" rIns="0" bIns="0" rtlCol="0">
            <a:spAutoFit/>
          </a:bodyPr>
          <a:lstStyle/>
          <a:p>
            <a:pPr marL="437431" indent="-426481">
              <a:spcBef>
                <a:spcPts val="7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spc="-5" dirty="0">
                <a:latin typeface="Times New Roman"/>
                <a:cs typeface="Times New Roman"/>
              </a:rPr>
              <a:t>routing table has </a:t>
            </a:r>
            <a:r>
              <a:rPr sz="2904" dirty="0">
                <a:latin typeface="Times New Roman"/>
                <a:cs typeface="Times New Roman"/>
              </a:rPr>
              <a:t>20</a:t>
            </a:r>
            <a:r>
              <a:rPr sz="2904" spc="18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entries.</a:t>
            </a:r>
            <a:endParaRPr sz="2904">
              <a:latin typeface="Times New Roman"/>
              <a:cs typeface="Times New Roman"/>
            </a:endParaRPr>
          </a:p>
          <a:p>
            <a:pPr marL="437431" marR="195375" indent="-426481">
              <a:spcBef>
                <a:spcPts val="694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It </a:t>
            </a:r>
            <a:r>
              <a:rPr sz="2904" dirty="0">
                <a:latin typeface="Times New Roman"/>
                <a:cs typeface="Times New Roman"/>
              </a:rPr>
              <a:t>does not </a:t>
            </a:r>
            <a:r>
              <a:rPr sz="2904" spc="-5" dirty="0">
                <a:latin typeface="Times New Roman"/>
                <a:cs typeface="Times New Roman"/>
              </a:rPr>
              <a:t>receive information </a:t>
            </a:r>
            <a:r>
              <a:rPr sz="2904" dirty="0">
                <a:latin typeface="Times New Roman"/>
                <a:cs typeface="Times New Roman"/>
              </a:rPr>
              <a:t>about five  </a:t>
            </a:r>
            <a:r>
              <a:rPr sz="2904" spc="-5" dirty="0">
                <a:latin typeface="Times New Roman"/>
                <a:cs typeface="Times New Roman"/>
              </a:rPr>
              <a:t>routes </a:t>
            </a:r>
            <a:r>
              <a:rPr sz="2904" spc="5" dirty="0">
                <a:latin typeface="Times New Roman"/>
                <a:cs typeface="Times New Roman"/>
              </a:rPr>
              <a:t>for </a:t>
            </a:r>
            <a:r>
              <a:rPr sz="2904" dirty="0">
                <a:latin typeface="Times New Roman"/>
                <a:cs typeface="Times New Roman"/>
              </a:rPr>
              <a:t>200</a:t>
            </a:r>
            <a:r>
              <a:rPr sz="2904" spc="-32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seconds.</a:t>
            </a:r>
            <a:endParaRPr sz="2904">
              <a:latin typeface="Times New Roman"/>
              <a:cs typeface="Times New Roman"/>
            </a:endParaRPr>
          </a:p>
          <a:p>
            <a:pPr marL="437431" indent="-426481">
              <a:spcBef>
                <a:spcPts val="67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How many </a:t>
            </a:r>
            <a:r>
              <a:rPr sz="2904" dirty="0">
                <a:latin typeface="Times New Roman"/>
                <a:cs typeface="Times New Roman"/>
              </a:rPr>
              <a:t>timers </a:t>
            </a:r>
            <a:r>
              <a:rPr sz="2904" spc="-9" dirty="0">
                <a:latin typeface="Times New Roman"/>
                <a:cs typeface="Times New Roman"/>
              </a:rPr>
              <a:t>are </a:t>
            </a:r>
            <a:r>
              <a:rPr sz="2904" dirty="0">
                <a:latin typeface="Times New Roman"/>
                <a:cs typeface="Times New Roman"/>
              </a:rPr>
              <a:t>running </a:t>
            </a:r>
            <a:r>
              <a:rPr sz="2904" spc="-5" dirty="0">
                <a:latin typeface="Times New Roman"/>
                <a:cs typeface="Times New Roman"/>
              </a:rPr>
              <a:t>at this</a:t>
            </a:r>
            <a:r>
              <a:rPr sz="2904" spc="5" dirty="0">
                <a:latin typeface="Times New Roman"/>
                <a:cs typeface="Times New Roman"/>
              </a:rPr>
              <a:t> </a:t>
            </a:r>
            <a:r>
              <a:rPr sz="2904" spc="-9" dirty="0">
                <a:latin typeface="Times New Roman"/>
                <a:cs typeface="Times New Roman"/>
              </a:rPr>
              <a:t>time?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7276" y="615790"/>
            <a:ext cx="2791380" cy="940389"/>
          </a:xfrm>
          <a:prstGeom prst="rect">
            <a:avLst/>
          </a:prstGeom>
          <a:solidFill>
            <a:srgbClr val="CCCC00"/>
          </a:solidFill>
          <a:ln w="39624">
            <a:solidFill>
              <a:srgbClr val="FF3300"/>
            </a:solidFill>
          </a:ln>
        </p:spPr>
        <p:txBody>
          <a:bodyPr vert="horz" wrap="square" lIns="0" tIns="46104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9128">
              <a:spcBef>
                <a:spcPts val="363"/>
              </a:spcBef>
            </a:pPr>
            <a:r>
              <a:rPr lang="en-IN" sz="2904" i="1" spc="-5" dirty="0">
                <a:solidFill>
                  <a:srgbClr val="000000"/>
                </a:solidFill>
              </a:rPr>
              <a:t>Review Question</a:t>
            </a:r>
            <a:r>
              <a:rPr sz="2904" i="1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2904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E0B7178-84B2-475E-90DC-0A80A095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7728" y="145829"/>
            <a:ext cx="5735960" cy="823913"/>
          </a:xfrm>
        </p:spPr>
        <p:txBody>
          <a:bodyPr/>
          <a:lstStyle/>
          <a:p>
            <a:r>
              <a:rPr lang="en-US" dirty="0"/>
              <a:t>Unit 3 – Network Layer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="" xmlns:a16="http://schemas.microsoft.com/office/drawing/2014/main" id="{8761E9BF-81D0-43F8-A97B-E82A5ABD4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562598"/>
              </p:ext>
            </p:extLst>
          </p:nvPr>
        </p:nvGraphicFramePr>
        <p:xfrm>
          <a:off x="2495600" y="1556792"/>
          <a:ext cx="8247569" cy="461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E06505-F1EE-4B65-90B0-300802C1D143}"/>
              </a:ext>
            </a:extLst>
          </p:cNvPr>
          <p:cNvSpPr txBox="1"/>
          <p:nvPr/>
        </p:nvSpPr>
        <p:spPr>
          <a:xfrm>
            <a:off x="587388" y="3068960"/>
            <a:ext cx="1310359" cy="4924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SG" dirty="0"/>
              <a:t>Week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38324" y="1905162"/>
            <a:ext cx="4568350" cy="1951437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solidFill>
                  <a:srgbClr val="660000"/>
                </a:solidFill>
                <a:latin typeface="Times New Roman"/>
                <a:cs typeface="Times New Roman"/>
              </a:rPr>
              <a:t>The timers </a:t>
            </a:r>
            <a:r>
              <a:rPr sz="2904" spc="-9" dirty="0">
                <a:solidFill>
                  <a:srgbClr val="660000"/>
                </a:solidFill>
                <a:latin typeface="Times New Roman"/>
                <a:cs typeface="Times New Roman"/>
              </a:rPr>
              <a:t>are </a:t>
            </a:r>
            <a:r>
              <a:rPr sz="2904" dirty="0">
                <a:solidFill>
                  <a:srgbClr val="660000"/>
                </a:solidFill>
                <a:latin typeface="Times New Roman"/>
                <a:cs typeface="Times New Roman"/>
              </a:rPr>
              <a:t>listed </a:t>
            </a:r>
            <a:r>
              <a:rPr sz="2904" spc="-5" dirty="0">
                <a:solidFill>
                  <a:srgbClr val="660000"/>
                </a:solidFill>
                <a:latin typeface="Times New Roman"/>
                <a:cs typeface="Times New Roman"/>
              </a:rPr>
              <a:t>below: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660000"/>
                </a:solidFill>
                <a:latin typeface="Times New Roman"/>
                <a:cs typeface="Times New Roman"/>
              </a:rPr>
              <a:t>Periodic </a:t>
            </a:r>
            <a:r>
              <a:rPr sz="2541" spc="-9" dirty="0">
                <a:solidFill>
                  <a:srgbClr val="660000"/>
                </a:solidFill>
                <a:latin typeface="Times New Roman"/>
                <a:cs typeface="Times New Roman"/>
              </a:rPr>
              <a:t>timer:</a:t>
            </a:r>
            <a:r>
              <a:rPr sz="2541" spc="-32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solidFill>
                  <a:srgbClr val="660000"/>
                </a:solidFill>
                <a:latin typeface="Times New Roman"/>
                <a:cs typeface="Times New Roman"/>
              </a:rPr>
              <a:t>1</a:t>
            </a:r>
            <a:endParaRPr sz="2541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660000"/>
                </a:solidFill>
                <a:latin typeface="Times New Roman"/>
                <a:cs typeface="Times New Roman"/>
              </a:rPr>
              <a:t>Expiration </a:t>
            </a:r>
            <a:r>
              <a:rPr sz="2541" spc="-9" dirty="0">
                <a:solidFill>
                  <a:srgbClr val="660000"/>
                </a:solidFill>
                <a:latin typeface="Times New Roman"/>
                <a:cs typeface="Times New Roman"/>
              </a:rPr>
              <a:t>timer: </a:t>
            </a:r>
            <a:r>
              <a:rPr sz="2541" spc="-5" dirty="0">
                <a:solidFill>
                  <a:srgbClr val="660000"/>
                </a:solidFill>
                <a:latin typeface="Times New Roman"/>
                <a:cs typeface="Times New Roman"/>
              </a:rPr>
              <a:t>20 </a:t>
            </a:r>
            <a:r>
              <a:rPr sz="2541" dirty="0">
                <a:solidFill>
                  <a:srgbClr val="660000"/>
                </a:solidFill>
                <a:latin typeface="Times New Roman"/>
                <a:cs typeface="Times New Roman"/>
              </a:rPr>
              <a:t>- 5 =</a:t>
            </a:r>
            <a:r>
              <a:rPr sz="2541" spc="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541" spc="-14" dirty="0">
                <a:solidFill>
                  <a:srgbClr val="660000"/>
                </a:solidFill>
                <a:latin typeface="Times New Roman"/>
                <a:cs typeface="Times New Roman"/>
              </a:rPr>
              <a:t>15</a:t>
            </a:r>
            <a:endParaRPr sz="2541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660000"/>
                </a:solidFill>
                <a:latin typeface="Times New Roman"/>
                <a:cs typeface="Times New Roman"/>
              </a:rPr>
              <a:t>Garbage </a:t>
            </a:r>
            <a:r>
              <a:rPr sz="2541" spc="-9" dirty="0">
                <a:solidFill>
                  <a:srgbClr val="660000"/>
                </a:solidFill>
                <a:latin typeface="Times New Roman"/>
                <a:cs typeface="Times New Roman"/>
              </a:rPr>
              <a:t>collection timer:</a:t>
            </a:r>
            <a:r>
              <a:rPr sz="2541" spc="-23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solidFill>
                  <a:srgbClr val="660000"/>
                </a:solidFill>
                <a:latin typeface="Times New Roman"/>
                <a:cs typeface="Times New Roman"/>
              </a:rPr>
              <a:t>5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2809" y="1084839"/>
            <a:ext cx="1491471" cy="493471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46104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9128">
              <a:spcBef>
                <a:spcPts val="363"/>
              </a:spcBef>
            </a:pPr>
            <a:r>
              <a:rPr sz="2904" i="1" spc="-5" dirty="0">
                <a:solidFill>
                  <a:schemeClr val="bg1"/>
                </a:solidFill>
                <a:latin typeface="Times New Roman"/>
                <a:cs typeface="Times New Roman"/>
              </a:rPr>
              <a:t>Solution</a:t>
            </a:r>
            <a:endParaRPr sz="2904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29763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RIP Version</a:t>
            </a:r>
            <a:r>
              <a:rPr sz="3993" spc="-59" dirty="0"/>
              <a:t> </a:t>
            </a:r>
            <a:r>
              <a:rPr sz="3993" spc="-5" dirty="0"/>
              <a:t>2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6975566" cy="253693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augment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the length </a:t>
            </a:r>
            <a:r>
              <a:rPr sz="2904" dirty="0">
                <a:latin typeface="Times New Roman"/>
                <a:cs typeface="Times New Roman"/>
              </a:rPr>
              <a:t>of the </a:t>
            </a:r>
            <a:r>
              <a:rPr sz="2904" spc="-9" dirty="0">
                <a:latin typeface="Times New Roman"/>
                <a:cs typeface="Times New Roman"/>
              </a:rPr>
              <a:t>message  </a:t>
            </a:r>
            <a:r>
              <a:rPr sz="2904" dirty="0">
                <a:latin typeface="Times New Roman"/>
                <a:cs typeface="Times New Roman"/>
              </a:rPr>
              <a:t>of </a:t>
            </a:r>
            <a:r>
              <a:rPr sz="2904" spc="-5" dirty="0">
                <a:latin typeface="Times New Roman"/>
                <a:cs typeface="Times New Roman"/>
              </a:rPr>
              <a:t>each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9" dirty="0">
                <a:latin typeface="Times New Roman"/>
                <a:cs typeface="Times New Roman"/>
              </a:rPr>
              <a:t>entry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marR="37000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Only </a:t>
            </a:r>
            <a:r>
              <a:rPr sz="2904" dirty="0">
                <a:latin typeface="Times New Roman"/>
                <a:cs typeface="Times New Roman"/>
              </a:rPr>
              <a:t>replace those fields </a:t>
            </a:r>
            <a:r>
              <a:rPr sz="2904" spc="-5" dirty="0">
                <a:latin typeface="Times New Roman"/>
                <a:cs typeface="Times New Roman"/>
              </a:rPr>
              <a:t>in version 1 that  </a:t>
            </a:r>
            <a:r>
              <a:rPr sz="2904" spc="-9" dirty="0">
                <a:latin typeface="Times New Roman"/>
                <a:cs typeface="Times New Roman"/>
              </a:rPr>
              <a:t>were </a:t>
            </a:r>
            <a:r>
              <a:rPr sz="2904" spc="-5" dirty="0">
                <a:latin typeface="Times New Roman"/>
                <a:cs typeface="Times New Roman"/>
              </a:rPr>
              <a:t>filled </a:t>
            </a:r>
            <a:r>
              <a:rPr sz="2904" spc="-9" dirty="0">
                <a:latin typeface="Times New Roman"/>
                <a:cs typeface="Times New Roman"/>
              </a:rPr>
              <a:t>with </a:t>
            </a:r>
            <a:r>
              <a:rPr sz="2904" i="1" dirty="0">
                <a:latin typeface="Times New Roman"/>
                <a:cs typeface="Times New Roman"/>
              </a:rPr>
              <a:t>0s </a:t>
            </a:r>
            <a:r>
              <a:rPr sz="2904" spc="-9" dirty="0">
                <a:latin typeface="Times New Roman"/>
                <a:cs typeface="Times New Roman"/>
              </a:rPr>
              <a:t>with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some new</a:t>
            </a:r>
            <a:r>
              <a:rPr sz="2904" spc="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FF0000"/>
                </a:solidFill>
                <a:latin typeface="Times New Roman"/>
                <a:cs typeface="Times New Roman"/>
              </a:rPr>
              <a:t>fields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729685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RIP Version</a:t>
            </a:r>
            <a:r>
              <a:rPr sz="3993" spc="-59" dirty="0"/>
              <a:t> </a:t>
            </a:r>
            <a:r>
              <a:rPr sz="3993" spc="-5" dirty="0"/>
              <a:t>2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240665" cy="3867154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New</a:t>
            </a:r>
            <a:r>
              <a:rPr sz="2904" spc="-14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fields</a:t>
            </a:r>
            <a:endParaRPr sz="2904">
              <a:latin typeface="Times New Roman"/>
              <a:cs typeface="Times New Roman"/>
            </a:endParaRPr>
          </a:p>
          <a:p>
            <a:pPr marL="835673" marR="53598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dirty="0">
                <a:latin typeface="Times New Roman"/>
                <a:cs typeface="Times New Roman"/>
              </a:rPr>
              <a:t>Routing </a:t>
            </a:r>
            <a:r>
              <a:rPr sz="2541" b="1" spc="-5" dirty="0">
                <a:latin typeface="Times New Roman"/>
                <a:cs typeface="Times New Roman"/>
              </a:rPr>
              <a:t>Tag</a:t>
            </a:r>
            <a:r>
              <a:rPr sz="2541" spc="-5" dirty="0">
                <a:latin typeface="Times New Roman"/>
                <a:cs typeface="Times New Roman"/>
              </a:rPr>
              <a:t>: carries information such </a:t>
            </a:r>
            <a:r>
              <a:rPr sz="2541" spc="-9" dirty="0">
                <a:latin typeface="Times New Roman"/>
                <a:cs typeface="Times New Roman"/>
              </a:rPr>
              <a:t>as </a:t>
            </a:r>
            <a:r>
              <a:rPr sz="2541" dirty="0">
                <a:latin typeface="Times New Roman"/>
                <a:cs typeface="Times New Roman"/>
              </a:rPr>
              <a:t>the  </a:t>
            </a:r>
            <a:r>
              <a:rPr sz="2541" spc="-5" dirty="0">
                <a:latin typeface="Times New Roman"/>
                <a:cs typeface="Times New Roman"/>
              </a:rPr>
              <a:t>autonomous </a:t>
            </a:r>
            <a:r>
              <a:rPr sz="2541" dirty="0">
                <a:latin typeface="Times New Roman"/>
                <a:cs typeface="Times New Roman"/>
              </a:rPr>
              <a:t>system</a:t>
            </a:r>
            <a:r>
              <a:rPr sz="2541" spc="-68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number</a:t>
            </a:r>
            <a:endParaRPr sz="2541">
              <a:latin typeface="Times New Roman"/>
              <a:cs typeface="Times New Roman"/>
            </a:endParaRPr>
          </a:p>
          <a:p>
            <a:pPr marL="1261578" marR="323895" lvl="2" indent="-426481">
              <a:spcBef>
                <a:spcPts val="53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Enable </a:t>
            </a:r>
            <a:r>
              <a:rPr sz="2178" spc="-9" dirty="0">
                <a:latin typeface="Times New Roman"/>
                <a:cs typeface="Times New Roman"/>
              </a:rPr>
              <a:t>RIP </a:t>
            </a:r>
            <a:r>
              <a:rPr sz="2178" dirty="0">
                <a:latin typeface="Times New Roman"/>
                <a:cs typeface="Times New Roman"/>
              </a:rPr>
              <a:t>to </a:t>
            </a:r>
            <a:r>
              <a:rPr sz="2178" spc="-5" dirty="0">
                <a:latin typeface="Times New Roman"/>
                <a:cs typeface="Times New Roman"/>
              </a:rPr>
              <a:t>receive information from an exterior  routing</a:t>
            </a:r>
            <a:r>
              <a:rPr sz="2178" spc="-27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table</a:t>
            </a:r>
            <a:endParaRPr sz="2178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9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spc="-5" dirty="0">
                <a:latin typeface="Times New Roman"/>
                <a:cs typeface="Times New Roman"/>
              </a:rPr>
              <a:t>Subnet </a:t>
            </a:r>
            <a:r>
              <a:rPr sz="2541" b="1" spc="-14" dirty="0">
                <a:latin typeface="Times New Roman"/>
                <a:cs typeface="Times New Roman"/>
              </a:rPr>
              <a:t>mask</a:t>
            </a:r>
            <a:r>
              <a:rPr sz="2541" spc="-14" dirty="0">
                <a:latin typeface="Times New Roman"/>
                <a:cs typeface="Times New Roman"/>
              </a:rPr>
              <a:t>: </a:t>
            </a:r>
            <a:r>
              <a:rPr sz="2541" dirty="0">
                <a:latin typeface="Times New Roman"/>
                <a:cs typeface="Times New Roman"/>
              </a:rPr>
              <a:t>carries the </a:t>
            </a:r>
            <a:r>
              <a:rPr sz="2541" spc="-5" dirty="0">
                <a:latin typeface="Times New Roman"/>
                <a:cs typeface="Times New Roman"/>
              </a:rPr>
              <a:t>subnet </a:t>
            </a:r>
            <a:r>
              <a:rPr sz="2541" spc="-9" dirty="0">
                <a:latin typeface="Times New Roman"/>
                <a:cs typeface="Times New Roman"/>
              </a:rPr>
              <a:t>mask </a:t>
            </a:r>
            <a:r>
              <a:rPr sz="2541" spc="-5" dirty="0">
                <a:latin typeface="Times New Roman"/>
                <a:cs typeface="Times New Roman"/>
              </a:rPr>
              <a:t>(or</a:t>
            </a:r>
            <a:r>
              <a:rPr sz="2541" spc="9" dirty="0">
                <a:latin typeface="Times New Roman"/>
                <a:cs typeface="Times New Roman"/>
              </a:rPr>
              <a:t> </a:t>
            </a:r>
            <a:r>
              <a:rPr sz="2541" spc="5" dirty="0">
                <a:latin typeface="Times New Roman"/>
                <a:cs typeface="Times New Roman"/>
              </a:rPr>
              <a:t>prefix)</a:t>
            </a:r>
            <a:endParaRPr sz="2541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54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9" dirty="0">
                <a:latin typeface="Times New Roman"/>
                <a:cs typeface="Times New Roman"/>
              </a:rPr>
              <a:t>RIP2 </a:t>
            </a:r>
            <a:r>
              <a:rPr sz="2178" spc="-5" dirty="0">
                <a:latin typeface="Times New Roman"/>
                <a:cs typeface="Times New Roman"/>
              </a:rPr>
              <a:t>support </a:t>
            </a:r>
            <a:r>
              <a:rPr sz="2178" spc="-9" dirty="0">
                <a:latin typeface="Times New Roman"/>
                <a:cs typeface="Times New Roman"/>
              </a:rPr>
              <a:t>classless </a:t>
            </a:r>
            <a:r>
              <a:rPr sz="2178" spc="-5" dirty="0">
                <a:latin typeface="Times New Roman"/>
                <a:cs typeface="Times New Roman"/>
              </a:rPr>
              <a:t>addressing and</a:t>
            </a:r>
            <a:r>
              <a:rPr sz="2178" spc="18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CIDR</a:t>
            </a:r>
            <a:endParaRPr sz="2178">
              <a:latin typeface="Times New Roman"/>
              <a:cs typeface="Times New Roman"/>
            </a:endParaRPr>
          </a:p>
          <a:p>
            <a:pPr marL="835673" marR="152726" lvl="1" indent="-395936">
              <a:spcBef>
                <a:spcPts val="59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dirty="0">
                <a:latin typeface="Times New Roman"/>
                <a:cs typeface="Times New Roman"/>
              </a:rPr>
              <a:t>Next-hop </a:t>
            </a:r>
            <a:r>
              <a:rPr sz="2541" b="1" spc="-5" dirty="0">
                <a:latin typeface="Times New Roman"/>
                <a:cs typeface="Times New Roman"/>
              </a:rPr>
              <a:t>address</a:t>
            </a:r>
            <a:r>
              <a:rPr sz="2541" spc="-5" dirty="0">
                <a:latin typeface="Times New Roman"/>
                <a:cs typeface="Times New Roman"/>
              </a:rPr>
              <a:t>: </a:t>
            </a:r>
            <a:r>
              <a:rPr sz="2541" spc="5" dirty="0">
                <a:latin typeface="Times New Roman"/>
                <a:cs typeface="Times New Roman"/>
              </a:rPr>
              <a:t>show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address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next  hop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13-16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35419" y="895650"/>
            <a:ext cx="2520747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  <a:tabLst>
                <a:tab pos="1319787" algn="l"/>
              </a:tabLst>
            </a:pPr>
            <a:r>
              <a:rPr sz="2904" spc="-9" dirty="0">
                <a:solidFill>
                  <a:srgbClr val="996633"/>
                </a:solidFill>
                <a:latin typeface="Times New Roman"/>
                <a:cs typeface="Times New Roman"/>
              </a:rPr>
              <a:t>RIP-v2	</a:t>
            </a:r>
            <a:r>
              <a:rPr sz="2904" spc="-5" dirty="0">
                <a:solidFill>
                  <a:srgbClr val="996633"/>
                </a:solidFill>
                <a:latin typeface="Times New Roman"/>
                <a:cs typeface="Times New Roman"/>
              </a:rPr>
              <a:t>Format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4720" y="2274320"/>
            <a:ext cx="7356126" cy="2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550711"/>
            <a:ext cx="4321693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Classless</a:t>
            </a:r>
            <a:r>
              <a:rPr sz="3993" spc="-36" dirty="0"/>
              <a:t> </a:t>
            </a:r>
            <a:r>
              <a:rPr sz="3993" spc="-5" dirty="0"/>
              <a:t>Addressing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6812471" cy="385075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</a:t>
            </a:r>
            <a:r>
              <a:rPr sz="2904" spc="-9" dirty="0">
                <a:latin typeface="Times New Roman"/>
                <a:cs typeface="Times New Roman"/>
              </a:rPr>
              <a:t>most </a:t>
            </a:r>
            <a:r>
              <a:rPr sz="2904" dirty="0">
                <a:latin typeface="Times New Roman"/>
                <a:cs typeface="Times New Roman"/>
              </a:rPr>
              <a:t>important difference between the  </a:t>
            </a:r>
            <a:r>
              <a:rPr sz="2904" spc="-5" dirty="0">
                <a:latin typeface="Times New Roman"/>
                <a:cs typeface="Times New Roman"/>
              </a:rPr>
              <a:t>two versions</a:t>
            </a:r>
            <a:endParaRPr sz="2904">
              <a:latin typeface="Times New Roman"/>
              <a:cs typeface="Times New Roman"/>
            </a:endParaRPr>
          </a:p>
          <a:p>
            <a:pPr marL="395359" marR="1720333" lvl="1" indent="-395359" algn="r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395936" algn="l"/>
              </a:tabLst>
            </a:pP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classful v.s. classless</a:t>
            </a:r>
            <a:r>
              <a:rPr sz="2541" b="1" i="1" spc="-27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b="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addressing</a:t>
            </a:r>
            <a:endParaRPr sz="2541">
              <a:latin typeface="Times New Roman"/>
              <a:cs typeface="Times New Roman"/>
            </a:endParaRPr>
          </a:p>
          <a:p>
            <a:pPr marL="425905" marR="1805629" indent="-425905" algn="r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25905" algn="l"/>
                <a:tab pos="426481" algn="l"/>
              </a:tabLst>
            </a:pPr>
            <a:r>
              <a:rPr sz="2904" spc="-5" dirty="0">
                <a:latin typeface="Times New Roman"/>
                <a:cs typeface="Times New Roman"/>
              </a:rPr>
              <a:t>RIPv1 </a:t>
            </a:r>
            <a:r>
              <a:rPr sz="2904" dirty="0">
                <a:latin typeface="Times New Roman"/>
                <a:cs typeface="Times New Roman"/>
              </a:rPr>
              <a:t>uses classful</a:t>
            </a:r>
            <a:r>
              <a:rPr sz="2904" spc="-82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addressing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only </a:t>
            </a:r>
            <a:r>
              <a:rPr sz="2541" spc="5" dirty="0">
                <a:latin typeface="Times New Roman"/>
                <a:cs typeface="Times New Roman"/>
              </a:rPr>
              <a:t>entry in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message format is</a:t>
            </a:r>
            <a:r>
              <a:rPr sz="2541" spc="-103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the</a:t>
            </a:r>
            <a:endParaRPr sz="2541">
              <a:latin typeface="Times New Roman"/>
              <a:cs typeface="Times New Roman"/>
            </a:endParaRPr>
          </a:p>
          <a:p>
            <a:pPr marL="835673"/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 address </a:t>
            </a:r>
            <a:r>
              <a:rPr sz="2541" spc="-9" dirty="0">
                <a:latin typeface="Times New Roman"/>
                <a:cs typeface="Times New Roman"/>
              </a:rPr>
              <a:t>(with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default</a:t>
            </a:r>
            <a:r>
              <a:rPr sz="2541" spc="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mask)</a:t>
            </a:r>
            <a:endParaRPr sz="2541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RIPv2 </a:t>
            </a:r>
            <a:r>
              <a:rPr sz="2904" dirty="0">
                <a:latin typeface="Times New Roman"/>
                <a:cs typeface="Times New Roman"/>
              </a:rPr>
              <a:t>support </a:t>
            </a:r>
            <a:r>
              <a:rPr sz="2904" spc="-5" dirty="0">
                <a:latin typeface="Times New Roman"/>
                <a:cs typeface="Times New Roman"/>
              </a:rPr>
              <a:t>classless</a:t>
            </a:r>
            <a:r>
              <a:rPr sz="2904" spc="-1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addressing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Adds </a:t>
            </a:r>
            <a:r>
              <a:rPr sz="2541" dirty="0">
                <a:latin typeface="Times New Roman"/>
                <a:cs typeface="Times New Roman"/>
              </a:rPr>
              <a:t>one </a:t>
            </a:r>
            <a:r>
              <a:rPr sz="2541" spc="-9" dirty="0">
                <a:latin typeface="Times New Roman"/>
                <a:cs typeface="Times New Roman"/>
              </a:rPr>
              <a:t>filed </a:t>
            </a:r>
            <a:r>
              <a:rPr sz="2541" spc="5" dirty="0">
                <a:latin typeface="Times New Roman"/>
                <a:cs typeface="Times New Roman"/>
              </a:rPr>
              <a:t>for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b="1" i="1" dirty="0">
                <a:solidFill>
                  <a:srgbClr val="FF3300"/>
                </a:solidFill>
                <a:latin typeface="Times New Roman"/>
                <a:cs typeface="Times New Roman"/>
              </a:rPr>
              <a:t>subnet</a:t>
            </a:r>
            <a:r>
              <a:rPr sz="2541" b="1" i="1" spc="-5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b="1" i="1" dirty="0">
                <a:solidFill>
                  <a:srgbClr val="FF3300"/>
                </a:solidFill>
                <a:latin typeface="Times New Roman"/>
                <a:cs typeface="Times New Roman"/>
              </a:rPr>
              <a:t>mask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65767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Authentication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357641" y="1994467"/>
            <a:ext cx="6466690" cy="3842821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518117" marR="623585" indent="-426481">
              <a:spcBef>
                <a:spcPts val="9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518117" algn="l"/>
                <a:tab pos="518693" algn="l"/>
              </a:tabLst>
            </a:pPr>
            <a:r>
              <a:rPr sz="2541" spc="-5" dirty="0">
                <a:latin typeface="Times New Roman"/>
                <a:cs typeface="Times New Roman"/>
              </a:rPr>
              <a:t>Protect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9" dirty="0">
                <a:latin typeface="Times New Roman"/>
                <a:cs typeface="Times New Roman"/>
              </a:rPr>
              <a:t>message against </a:t>
            </a:r>
            <a:r>
              <a:rPr sz="2541" spc="-5" dirty="0">
                <a:latin typeface="Times New Roman"/>
                <a:cs typeface="Times New Roman"/>
              </a:rPr>
              <a:t>unauthorized  advertisement</a:t>
            </a:r>
            <a:endParaRPr sz="2541">
              <a:latin typeface="Times New Roman"/>
              <a:cs typeface="Times New Roman"/>
            </a:endParaRPr>
          </a:p>
          <a:p>
            <a:pPr marL="518117" marR="166558" indent="-426481">
              <a:spcBef>
                <a:spcPts val="63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518117" algn="l"/>
                <a:tab pos="518693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first </a:t>
            </a:r>
            <a:r>
              <a:rPr sz="2541" dirty="0">
                <a:latin typeface="Times New Roman"/>
                <a:cs typeface="Times New Roman"/>
              </a:rPr>
              <a:t>entry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message is </a:t>
            </a:r>
            <a:r>
              <a:rPr sz="2541" spc="-14" dirty="0">
                <a:latin typeface="Times New Roman"/>
                <a:cs typeface="Times New Roman"/>
              </a:rPr>
              <a:t>set </a:t>
            </a:r>
            <a:r>
              <a:rPr sz="2541" spc="-5" dirty="0">
                <a:latin typeface="Times New Roman"/>
                <a:cs typeface="Times New Roman"/>
              </a:rPr>
              <a:t>aside for  authentication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information</a:t>
            </a:r>
            <a:endParaRPr sz="2541">
              <a:latin typeface="Times New Roman"/>
              <a:cs typeface="Times New Roman"/>
            </a:endParaRPr>
          </a:p>
          <a:p>
            <a:pPr marL="916358" lvl="1" indent="-395936">
              <a:spcBef>
                <a:spcPts val="5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16358" algn="l"/>
                <a:tab pos="916935" algn="l"/>
              </a:tabLst>
            </a:pPr>
            <a:r>
              <a:rPr sz="2178" spc="-5" dirty="0">
                <a:latin typeface="Times New Roman"/>
                <a:cs typeface="Times New Roman"/>
              </a:rPr>
              <a:t>Family field </a:t>
            </a:r>
            <a:r>
              <a:rPr sz="2178" dirty="0">
                <a:latin typeface="Times New Roman"/>
                <a:cs typeface="Times New Roman"/>
              </a:rPr>
              <a:t>=</a:t>
            </a:r>
            <a:r>
              <a:rPr sz="2178" spc="-32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FFFF</a:t>
            </a:r>
            <a:r>
              <a:rPr sz="2178" baseline="-20833" dirty="0">
                <a:latin typeface="Times New Roman"/>
                <a:cs typeface="Times New Roman"/>
              </a:rPr>
              <a:t>16</a:t>
            </a:r>
            <a:endParaRPr sz="2178" baseline="-20833">
              <a:latin typeface="Times New Roman"/>
              <a:cs typeface="Times New Roman"/>
            </a:endParaRPr>
          </a:p>
          <a:p>
            <a:pPr marL="1342263" lvl="2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42263" algn="l"/>
                <a:tab pos="1342840" algn="l"/>
              </a:tabLst>
            </a:pPr>
            <a:r>
              <a:rPr sz="1815" spc="-5" dirty="0">
                <a:latin typeface="Times New Roman"/>
                <a:cs typeface="Times New Roman"/>
              </a:rPr>
              <a:t>Not </a:t>
            </a:r>
            <a:r>
              <a:rPr sz="1815" spc="-9" dirty="0">
                <a:latin typeface="Times New Roman"/>
                <a:cs typeface="Times New Roman"/>
              </a:rPr>
              <a:t>used for routing </a:t>
            </a:r>
            <a:r>
              <a:rPr sz="1815" spc="-5" dirty="0">
                <a:latin typeface="Times New Roman"/>
                <a:cs typeface="Times New Roman"/>
              </a:rPr>
              <a:t>information </a:t>
            </a:r>
            <a:r>
              <a:rPr sz="1815" spc="-9" dirty="0">
                <a:latin typeface="Times New Roman"/>
                <a:cs typeface="Times New Roman"/>
              </a:rPr>
              <a:t>but for</a:t>
            </a:r>
            <a:r>
              <a:rPr sz="1815" spc="9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authentication</a:t>
            </a:r>
            <a:endParaRPr sz="1815">
              <a:latin typeface="Times New Roman"/>
              <a:cs typeface="Times New Roman"/>
            </a:endParaRPr>
          </a:p>
          <a:p>
            <a:pPr marL="916358" lvl="1" indent="-395936">
              <a:spcBef>
                <a:spcPts val="5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16358" algn="l"/>
                <a:tab pos="916935" algn="l"/>
              </a:tabLst>
            </a:pPr>
            <a:r>
              <a:rPr sz="2178" spc="-5" dirty="0">
                <a:latin typeface="Times New Roman"/>
                <a:cs typeface="Times New Roman"/>
              </a:rPr>
              <a:t>Authentication </a:t>
            </a:r>
            <a:r>
              <a:rPr sz="2178" spc="-14" dirty="0">
                <a:latin typeface="Times New Roman"/>
                <a:cs typeface="Times New Roman"/>
              </a:rPr>
              <a:t>type</a:t>
            </a:r>
            <a:endParaRPr sz="2178">
              <a:latin typeface="Times New Roman"/>
              <a:cs typeface="Times New Roman"/>
            </a:endParaRPr>
          </a:p>
          <a:p>
            <a:pPr marL="1342263" lvl="2" indent="-426481">
              <a:spcBef>
                <a:spcPts val="431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42263" algn="l"/>
                <a:tab pos="1342840" algn="l"/>
              </a:tabLst>
            </a:pPr>
            <a:r>
              <a:rPr sz="1815" spc="-9" dirty="0">
                <a:latin typeface="Times New Roman"/>
                <a:cs typeface="Times New Roman"/>
              </a:rPr>
              <a:t>Define the method used for</a:t>
            </a:r>
            <a:r>
              <a:rPr sz="1815" spc="91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authentication</a:t>
            </a:r>
            <a:endParaRPr sz="1815">
              <a:latin typeface="Times New Roman"/>
              <a:cs typeface="Times New Roman"/>
            </a:endParaRPr>
          </a:p>
          <a:p>
            <a:pPr marL="916358" lvl="1" indent="-395936">
              <a:spcBef>
                <a:spcPts val="5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16358" algn="l"/>
                <a:tab pos="916935" algn="l"/>
              </a:tabLst>
            </a:pPr>
            <a:r>
              <a:rPr sz="2178" spc="-5" dirty="0">
                <a:latin typeface="Times New Roman"/>
                <a:cs typeface="Times New Roman"/>
              </a:rPr>
              <a:t>Authentication data</a:t>
            </a:r>
            <a:endParaRPr sz="2178">
              <a:latin typeface="Times New Roman"/>
              <a:cs typeface="Times New Roman"/>
            </a:endParaRPr>
          </a:p>
          <a:p>
            <a:pPr marL="1342263" lvl="2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42263" algn="l"/>
                <a:tab pos="1342840" algn="l"/>
              </a:tabLst>
            </a:pPr>
            <a:r>
              <a:rPr sz="1815" spc="-5" dirty="0">
                <a:latin typeface="Times New Roman"/>
                <a:cs typeface="Times New Roman"/>
              </a:rPr>
              <a:t>Contain </a:t>
            </a:r>
            <a:r>
              <a:rPr sz="1815" spc="-9" dirty="0">
                <a:latin typeface="Times New Roman"/>
                <a:cs typeface="Times New Roman"/>
              </a:rPr>
              <a:t>the actual </a:t>
            </a:r>
            <a:r>
              <a:rPr sz="1815" spc="-5" dirty="0">
                <a:latin typeface="Times New Roman"/>
                <a:cs typeface="Times New Roman"/>
              </a:rPr>
              <a:t>authentication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data</a:t>
            </a:r>
            <a:endParaRPr sz="1815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13-17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8364" y="1020133"/>
            <a:ext cx="2378401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6633"/>
                </a:solidFill>
                <a:latin typeface="Times New Roman"/>
                <a:cs typeface="Times New Roman"/>
              </a:rPr>
              <a:t>Authentication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4617" y="2204864"/>
            <a:ext cx="6002766" cy="3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22562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Multicasting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142693" cy="340999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331964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 1</a:t>
            </a:r>
            <a:r>
              <a:rPr sz="2904" spc="-5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of </a:t>
            </a: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dirty="0">
                <a:latin typeface="Times New Roman"/>
                <a:cs typeface="Times New Roman"/>
              </a:rPr>
              <a:t>uses </a:t>
            </a:r>
            <a:r>
              <a:rPr sz="2904" spc="-5" dirty="0">
                <a:latin typeface="Times New Roman"/>
                <a:cs typeface="Times New Roman"/>
              </a:rPr>
              <a:t>broadcasting to </a:t>
            </a:r>
            <a:r>
              <a:rPr sz="2904" dirty="0">
                <a:latin typeface="Times New Roman"/>
                <a:cs typeface="Times New Roman"/>
              </a:rPr>
              <a:t>send  </a:t>
            </a: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spc="-5" dirty="0">
                <a:latin typeface="Times New Roman"/>
                <a:cs typeface="Times New Roman"/>
              </a:rPr>
              <a:t>message to </a:t>
            </a:r>
            <a:r>
              <a:rPr sz="2904" dirty="0">
                <a:latin typeface="Times New Roman"/>
                <a:cs typeface="Times New Roman"/>
              </a:rPr>
              <a:t>every</a:t>
            </a:r>
            <a:r>
              <a:rPr sz="2904" spc="36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neighbor</a:t>
            </a: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All 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and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hosts receive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541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packets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41"/>
              </a:spcBef>
              <a:buClr>
                <a:srgbClr val="999966"/>
              </a:buClr>
              <a:buNone/>
            </a:pPr>
            <a:endParaRPr sz="4175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 2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4611" lvl="1" indent="-395936">
              <a:spcBef>
                <a:spcPts val="64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Uses the </a:t>
            </a:r>
            <a:r>
              <a:rPr sz="2541" spc="-9" dirty="0">
                <a:latin typeface="Times New Roman"/>
                <a:cs typeface="Times New Roman"/>
              </a:rPr>
              <a:t>multicast </a:t>
            </a:r>
            <a:r>
              <a:rPr sz="2541" dirty="0">
                <a:latin typeface="Times New Roman"/>
                <a:cs typeface="Times New Roman"/>
              </a:rPr>
              <a:t>address </a:t>
            </a:r>
            <a:r>
              <a:rPr sz="2541" spc="-5" dirty="0">
                <a:latin typeface="Times New Roman"/>
                <a:cs typeface="Times New Roman"/>
              </a:rPr>
              <a:t>224.0.0.9 to multicast  </a:t>
            </a:r>
            <a:r>
              <a:rPr sz="2541" dirty="0">
                <a:latin typeface="Times New Roman"/>
                <a:cs typeface="Times New Roman"/>
              </a:rPr>
              <a:t>RIP </a:t>
            </a:r>
            <a:r>
              <a:rPr sz="2541" spc="-9" dirty="0">
                <a:latin typeface="Times New Roman"/>
                <a:cs typeface="Times New Roman"/>
              </a:rPr>
              <a:t>message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RIP routers </a:t>
            </a:r>
            <a:r>
              <a:rPr sz="2541" spc="5" dirty="0">
                <a:latin typeface="Times New Roman"/>
                <a:cs typeface="Times New Roman"/>
              </a:rPr>
              <a:t>in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network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65767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Encapsulation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179577" cy="253693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359627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spc="-5" dirty="0">
                <a:latin typeface="Times New Roman"/>
                <a:cs typeface="Times New Roman"/>
              </a:rPr>
              <a:t>message </a:t>
            </a:r>
            <a:r>
              <a:rPr sz="2904" dirty="0">
                <a:latin typeface="Times New Roman"/>
                <a:cs typeface="Times New Roman"/>
              </a:rPr>
              <a:t>are encapsulated </a:t>
            </a:r>
            <a:r>
              <a:rPr sz="2904" spc="-5" dirty="0">
                <a:latin typeface="Times New Roman"/>
                <a:cs typeface="Times New Roman"/>
              </a:rPr>
              <a:t>in UDP </a:t>
            </a:r>
            <a:r>
              <a:rPr sz="2904" dirty="0">
                <a:latin typeface="Times New Roman"/>
                <a:cs typeface="Times New Roman"/>
              </a:rPr>
              <a:t>user  datagram</a:t>
            </a: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marR="461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well-known port </a:t>
            </a:r>
            <a:r>
              <a:rPr sz="2904" dirty="0">
                <a:latin typeface="Times New Roman"/>
                <a:cs typeface="Times New Roman"/>
              </a:rPr>
              <a:t>assigned </a:t>
            </a:r>
            <a:r>
              <a:rPr sz="2904" spc="-5" dirty="0">
                <a:latin typeface="Times New Roman"/>
                <a:cs typeface="Times New Roman"/>
              </a:rPr>
              <a:t>to </a:t>
            </a: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spc="-5" dirty="0">
                <a:latin typeface="Times New Roman"/>
                <a:cs typeface="Times New Roman"/>
              </a:rPr>
              <a:t>in 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UDP 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is port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FF0000"/>
                </a:solidFill>
                <a:latin typeface="Times New Roman"/>
                <a:cs typeface="Times New Roman"/>
              </a:rPr>
              <a:t>520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923" y="315813"/>
            <a:ext cx="8144307" cy="5832758"/>
            <a:chOff x="774191" y="347979"/>
            <a:chExt cx="8973820" cy="6426835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5191" y="747268"/>
              <a:ext cx="8305800" cy="6002020"/>
            </a:xfrm>
            <a:custGeom>
              <a:avLst/>
              <a:gdLst/>
              <a:ahLst/>
              <a:cxnLst/>
              <a:rect l="l" t="t" r="r" b="b"/>
              <a:pathLst>
                <a:path w="8305800" h="6002020">
                  <a:moveTo>
                    <a:pt x="822960" y="0"/>
                  </a:moveTo>
                  <a:lnTo>
                    <a:pt x="774640" y="1398"/>
                  </a:lnTo>
                  <a:lnTo>
                    <a:pt x="727051" y="5541"/>
                  </a:lnTo>
                  <a:lnTo>
                    <a:pt x="680270" y="12352"/>
                  </a:lnTo>
                  <a:lnTo>
                    <a:pt x="634374" y="21753"/>
                  </a:lnTo>
                  <a:lnTo>
                    <a:pt x="589442" y="33667"/>
                  </a:lnTo>
                  <a:lnTo>
                    <a:pt x="545550" y="48015"/>
                  </a:lnTo>
                  <a:lnTo>
                    <a:pt x="502777" y="64722"/>
                  </a:lnTo>
                  <a:lnTo>
                    <a:pt x="461198" y="83708"/>
                  </a:lnTo>
                  <a:lnTo>
                    <a:pt x="420893" y="104898"/>
                  </a:lnTo>
                  <a:lnTo>
                    <a:pt x="381938" y="128212"/>
                  </a:lnTo>
                  <a:lnTo>
                    <a:pt x="344411" y="153574"/>
                  </a:lnTo>
                  <a:lnTo>
                    <a:pt x="308390" y="180907"/>
                  </a:lnTo>
                  <a:lnTo>
                    <a:pt x="273951" y="210132"/>
                  </a:lnTo>
                  <a:lnTo>
                    <a:pt x="241173" y="241172"/>
                  </a:lnTo>
                  <a:lnTo>
                    <a:pt x="210132" y="273951"/>
                  </a:lnTo>
                  <a:lnTo>
                    <a:pt x="180907" y="308390"/>
                  </a:lnTo>
                  <a:lnTo>
                    <a:pt x="153574" y="344411"/>
                  </a:lnTo>
                  <a:lnTo>
                    <a:pt x="128212" y="381938"/>
                  </a:lnTo>
                  <a:lnTo>
                    <a:pt x="104898" y="420893"/>
                  </a:lnTo>
                  <a:lnTo>
                    <a:pt x="83708" y="461198"/>
                  </a:lnTo>
                  <a:lnTo>
                    <a:pt x="64722" y="502777"/>
                  </a:lnTo>
                  <a:lnTo>
                    <a:pt x="48015" y="545550"/>
                  </a:lnTo>
                  <a:lnTo>
                    <a:pt x="33667" y="589442"/>
                  </a:lnTo>
                  <a:lnTo>
                    <a:pt x="21753" y="634374"/>
                  </a:lnTo>
                  <a:lnTo>
                    <a:pt x="12352" y="680270"/>
                  </a:lnTo>
                  <a:lnTo>
                    <a:pt x="5541" y="727051"/>
                  </a:lnTo>
                  <a:lnTo>
                    <a:pt x="1398" y="774640"/>
                  </a:lnTo>
                  <a:lnTo>
                    <a:pt x="0" y="822959"/>
                  </a:lnTo>
                  <a:lnTo>
                    <a:pt x="0" y="5178552"/>
                  </a:lnTo>
                  <a:lnTo>
                    <a:pt x="1398" y="5226871"/>
                  </a:lnTo>
                  <a:lnTo>
                    <a:pt x="5541" y="5274460"/>
                  </a:lnTo>
                  <a:lnTo>
                    <a:pt x="12352" y="5321241"/>
                  </a:lnTo>
                  <a:lnTo>
                    <a:pt x="21753" y="5367137"/>
                  </a:lnTo>
                  <a:lnTo>
                    <a:pt x="33667" y="5412069"/>
                  </a:lnTo>
                  <a:lnTo>
                    <a:pt x="48015" y="5455961"/>
                  </a:lnTo>
                  <a:lnTo>
                    <a:pt x="64722" y="5498734"/>
                  </a:lnTo>
                  <a:lnTo>
                    <a:pt x="83708" y="5540313"/>
                  </a:lnTo>
                  <a:lnTo>
                    <a:pt x="104898" y="5580618"/>
                  </a:lnTo>
                  <a:lnTo>
                    <a:pt x="128212" y="5619573"/>
                  </a:lnTo>
                  <a:lnTo>
                    <a:pt x="153574" y="5657100"/>
                  </a:lnTo>
                  <a:lnTo>
                    <a:pt x="180907" y="5693121"/>
                  </a:lnTo>
                  <a:lnTo>
                    <a:pt x="210132" y="5727560"/>
                  </a:lnTo>
                  <a:lnTo>
                    <a:pt x="241172" y="5760339"/>
                  </a:lnTo>
                  <a:lnTo>
                    <a:pt x="273951" y="5791379"/>
                  </a:lnTo>
                  <a:lnTo>
                    <a:pt x="308390" y="5820604"/>
                  </a:lnTo>
                  <a:lnTo>
                    <a:pt x="344411" y="5847937"/>
                  </a:lnTo>
                  <a:lnTo>
                    <a:pt x="381938" y="5873299"/>
                  </a:lnTo>
                  <a:lnTo>
                    <a:pt x="420893" y="5896613"/>
                  </a:lnTo>
                  <a:lnTo>
                    <a:pt x="461198" y="5917803"/>
                  </a:lnTo>
                  <a:lnTo>
                    <a:pt x="502777" y="5936789"/>
                  </a:lnTo>
                  <a:lnTo>
                    <a:pt x="545550" y="5953496"/>
                  </a:lnTo>
                  <a:lnTo>
                    <a:pt x="589442" y="5967844"/>
                  </a:lnTo>
                  <a:lnTo>
                    <a:pt x="634374" y="5979758"/>
                  </a:lnTo>
                  <a:lnTo>
                    <a:pt x="680270" y="5989159"/>
                  </a:lnTo>
                  <a:lnTo>
                    <a:pt x="727051" y="5995970"/>
                  </a:lnTo>
                  <a:lnTo>
                    <a:pt x="774640" y="6000113"/>
                  </a:lnTo>
                  <a:lnTo>
                    <a:pt x="822960" y="6001511"/>
                  </a:lnTo>
                  <a:lnTo>
                    <a:pt x="7482839" y="6001511"/>
                  </a:lnTo>
                  <a:lnTo>
                    <a:pt x="7531159" y="6000113"/>
                  </a:lnTo>
                  <a:lnTo>
                    <a:pt x="7578748" y="5995970"/>
                  </a:lnTo>
                  <a:lnTo>
                    <a:pt x="7625529" y="5989159"/>
                  </a:lnTo>
                  <a:lnTo>
                    <a:pt x="7671425" y="5979758"/>
                  </a:lnTo>
                  <a:lnTo>
                    <a:pt x="7716357" y="5967844"/>
                  </a:lnTo>
                  <a:lnTo>
                    <a:pt x="7760249" y="5953496"/>
                  </a:lnTo>
                  <a:lnTo>
                    <a:pt x="7803022" y="5936789"/>
                  </a:lnTo>
                  <a:lnTo>
                    <a:pt x="7844601" y="5917803"/>
                  </a:lnTo>
                  <a:lnTo>
                    <a:pt x="7884906" y="5896613"/>
                  </a:lnTo>
                  <a:lnTo>
                    <a:pt x="7923861" y="5873299"/>
                  </a:lnTo>
                  <a:lnTo>
                    <a:pt x="7961388" y="5847937"/>
                  </a:lnTo>
                  <a:lnTo>
                    <a:pt x="7997409" y="5820604"/>
                  </a:lnTo>
                  <a:lnTo>
                    <a:pt x="8031848" y="5791379"/>
                  </a:lnTo>
                  <a:lnTo>
                    <a:pt x="8064627" y="5760339"/>
                  </a:lnTo>
                  <a:lnTo>
                    <a:pt x="8095667" y="5727560"/>
                  </a:lnTo>
                  <a:lnTo>
                    <a:pt x="8124892" y="5693121"/>
                  </a:lnTo>
                  <a:lnTo>
                    <a:pt x="8152225" y="5657100"/>
                  </a:lnTo>
                  <a:lnTo>
                    <a:pt x="8177587" y="5619573"/>
                  </a:lnTo>
                  <a:lnTo>
                    <a:pt x="8200901" y="5580618"/>
                  </a:lnTo>
                  <a:lnTo>
                    <a:pt x="8222091" y="5540313"/>
                  </a:lnTo>
                  <a:lnTo>
                    <a:pt x="8241077" y="5498734"/>
                  </a:lnTo>
                  <a:lnTo>
                    <a:pt x="8257784" y="5455961"/>
                  </a:lnTo>
                  <a:lnTo>
                    <a:pt x="8272132" y="5412069"/>
                  </a:lnTo>
                  <a:lnTo>
                    <a:pt x="8284046" y="5367137"/>
                  </a:lnTo>
                  <a:lnTo>
                    <a:pt x="8293447" y="5321241"/>
                  </a:lnTo>
                  <a:lnTo>
                    <a:pt x="8300258" y="5274460"/>
                  </a:lnTo>
                  <a:lnTo>
                    <a:pt x="8304401" y="5226871"/>
                  </a:lnTo>
                  <a:lnTo>
                    <a:pt x="8305800" y="5178552"/>
                  </a:lnTo>
                  <a:lnTo>
                    <a:pt x="8305800" y="822959"/>
                  </a:lnTo>
                  <a:lnTo>
                    <a:pt x="8304401" y="774640"/>
                  </a:lnTo>
                  <a:lnTo>
                    <a:pt x="8300258" y="727051"/>
                  </a:lnTo>
                  <a:lnTo>
                    <a:pt x="8293447" y="680270"/>
                  </a:lnTo>
                  <a:lnTo>
                    <a:pt x="8284046" y="634374"/>
                  </a:lnTo>
                  <a:lnTo>
                    <a:pt x="8272132" y="589442"/>
                  </a:lnTo>
                  <a:lnTo>
                    <a:pt x="8257784" y="545550"/>
                  </a:lnTo>
                  <a:lnTo>
                    <a:pt x="8241077" y="502777"/>
                  </a:lnTo>
                  <a:lnTo>
                    <a:pt x="8222091" y="461198"/>
                  </a:lnTo>
                  <a:lnTo>
                    <a:pt x="8200901" y="420893"/>
                  </a:lnTo>
                  <a:lnTo>
                    <a:pt x="8177587" y="381938"/>
                  </a:lnTo>
                  <a:lnTo>
                    <a:pt x="8152225" y="344411"/>
                  </a:lnTo>
                  <a:lnTo>
                    <a:pt x="8124892" y="308390"/>
                  </a:lnTo>
                  <a:lnTo>
                    <a:pt x="8095667" y="273951"/>
                  </a:lnTo>
                  <a:lnTo>
                    <a:pt x="8064627" y="241173"/>
                  </a:lnTo>
                  <a:lnTo>
                    <a:pt x="8031848" y="210132"/>
                  </a:lnTo>
                  <a:lnTo>
                    <a:pt x="7997409" y="180907"/>
                  </a:lnTo>
                  <a:lnTo>
                    <a:pt x="7961388" y="153574"/>
                  </a:lnTo>
                  <a:lnTo>
                    <a:pt x="7923861" y="128212"/>
                  </a:lnTo>
                  <a:lnTo>
                    <a:pt x="7884906" y="104898"/>
                  </a:lnTo>
                  <a:lnTo>
                    <a:pt x="7844601" y="83708"/>
                  </a:lnTo>
                  <a:lnTo>
                    <a:pt x="7803022" y="64722"/>
                  </a:lnTo>
                  <a:lnTo>
                    <a:pt x="7760249" y="48015"/>
                  </a:lnTo>
                  <a:lnTo>
                    <a:pt x="7716357" y="33667"/>
                  </a:lnTo>
                  <a:lnTo>
                    <a:pt x="7671425" y="21753"/>
                  </a:lnTo>
                  <a:lnTo>
                    <a:pt x="7625529" y="12352"/>
                  </a:lnTo>
                  <a:lnTo>
                    <a:pt x="7578748" y="5541"/>
                  </a:lnTo>
                  <a:lnTo>
                    <a:pt x="7531159" y="1398"/>
                  </a:lnTo>
                  <a:lnTo>
                    <a:pt x="7482839" y="0"/>
                  </a:lnTo>
                  <a:lnTo>
                    <a:pt x="822960" y="0"/>
                  </a:lnTo>
                  <a:close/>
                </a:path>
              </a:pathLst>
            </a:custGeom>
            <a:ln w="51816">
              <a:solidFill>
                <a:srgbClr val="66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347979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19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19" y="1277112"/>
                  </a:lnTo>
                  <a:lnTo>
                    <a:pt x="7942097" y="1275375"/>
                  </a:lnTo>
                  <a:lnTo>
                    <a:pt x="7988920" y="1270244"/>
                  </a:lnTo>
                  <a:lnTo>
                    <a:pt x="8034664" y="1261839"/>
                  </a:lnTo>
                  <a:lnTo>
                    <a:pt x="8079206" y="1250282"/>
                  </a:lnTo>
                  <a:lnTo>
                    <a:pt x="8122421" y="1235691"/>
                  </a:lnTo>
                  <a:lnTo>
                    <a:pt x="8164188" y="1218187"/>
                  </a:lnTo>
                  <a:lnTo>
                    <a:pt x="8204381" y="1197891"/>
                  </a:lnTo>
                  <a:lnTo>
                    <a:pt x="8242877" y="1174922"/>
                  </a:lnTo>
                  <a:lnTo>
                    <a:pt x="8279553" y="1149401"/>
                  </a:lnTo>
                  <a:lnTo>
                    <a:pt x="8314284" y="1121448"/>
                  </a:lnTo>
                  <a:lnTo>
                    <a:pt x="8346947" y="1091183"/>
                  </a:lnTo>
                  <a:lnTo>
                    <a:pt x="8377419" y="1058727"/>
                  </a:lnTo>
                  <a:lnTo>
                    <a:pt x="8405576" y="1024200"/>
                  </a:lnTo>
                  <a:lnTo>
                    <a:pt x="8431294" y="987721"/>
                  </a:lnTo>
                  <a:lnTo>
                    <a:pt x="8454450" y="949411"/>
                  </a:lnTo>
                  <a:lnTo>
                    <a:pt x="8474919" y="909391"/>
                  </a:lnTo>
                  <a:lnTo>
                    <a:pt x="8492578" y="867781"/>
                  </a:lnTo>
                  <a:lnTo>
                    <a:pt x="8507304" y="824700"/>
                  </a:lnTo>
                  <a:lnTo>
                    <a:pt x="8518973" y="780269"/>
                  </a:lnTo>
                  <a:lnTo>
                    <a:pt x="8527461" y="734609"/>
                  </a:lnTo>
                  <a:lnTo>
                    <a:pt x="8532644" y="687839"/>
                  </a:lnTo>
                  <a:lnTo>
                    <a:pt x="8534400" y="640079"/>
                  </a:lnTo>
                  <a:lnTo>
                    <a:pt x="8532644" y="592302"/>
                  </a:lnTo>
                  <a:lnTo>
                    <a:pt x="8527461" y="545479"/>
                  </a:lnTo>
                  <a:lnTo>
                    <a:pt x="8518973" y="499735"/>
                  </a:lnTo>
                  <a:lnTo>
                    <a:pt x="8507304" y="455193"/>
                  </a:lnTo>
                  <a:lnTo>
                    <a:pt x="8492578" y="411978"/>
                  </a:lnTo>
                  <a:lnTo>
                    <a:pt x="8474919" y="370211"/>
                  </a:lnTo>
                  <a:lnTo>
                    <a:pt x="8454450" y="330018"/>
                  </a:lnTo>
                  <a:lnTo>
                    <a:pt x="8431294" y="291522"/>
                  </a:lnTo>
                  <a:lnTo>
                    <a:pt x="8405576" y="254846"/>
                  </a:lnTo>
                  <a:lnTo>
                    <a:pt x="8377419" y="220115"/>
                  </a:lnTo>
                  <a:lnTo>
                    <a:pt x="8346947" y="187452"/>
                  </a:lnTo>
                  <a:lnTo>
                    <a:pt x="8314284" y="156980"/>
                  </a:lnTo>
                  <a:lnTo>
                    <a:pt x="8279553" y="128823"/>
                  </a:lnTo>
                  <a:lnTo>
                    <a:pt x="8242877" y="103105"/>
                  </a:lnTo>
                  <a:lnTo>
                    <a:pt x="8204381" y="79949"/>
                  </a:lnTo>
                  <a:lnTo>
                    <a:pt x="8164188" y="59480"/>
                  </a:lnTo>
                  <a:lnTo>
                    <a:pt x="8122421" y="41821"/>
                  </a:lnTo>
                  <a:lnTo>
                    <a:pt x="8079206" y="27095"/>
                  </a:lnTo>
                  <a:lnTo>
                    <a:pt x="8034664" y="15426"/>
                  </a:lnTo>
                  <a:lnTo>
                    <a:pt x="7988920" y="6938"/>
                  </a:lnTo>
                  <a:lnTo>
                    <a:pt x="7942097" y="1755"/>
                  </a:lnTo>
                  <a:lnTo>
                    <a:pt x="7894319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469643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30716" y="317011"/>
            <a:ext cx="6008991" cy="1017170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 algn="ctr">
              <a:spcBef>
                <a:spcPts val="91"/>
              </a:spcBef>
              <a:tabLst>
                <a:tab pos="1164755" algn="l"/>
              </a:tabLst>
            </a:pPr>
            <a:r>
              <a:rPr sz="3267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3267" dirty="0">
                <a:solidFill>
                  <a:srgbClr val="FFFFFF"/>
                </a:solidFill>
                <a:latin typeface="Arial"/>
                <a:cs typeface="Arial"/>
              </a:rPr>
              <a:t>Session:12 </a:t>
            </a:r>
            <a:br>
              <a:rPr lang="en-IN" sz="3267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IN" sz="3267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3267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67">
                <a:solidFill>
                  <a:srgbClr val="FFFFFF"/>
                </a:solidFill>
                <a:latin typeface="Arial"/>
                <a:cs typeface="Arial"/>
              </a:rPr>
              <a:t>SPF</a:t>
            </a:r>
            <a:endParaRPr sz="32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7480" y="1925311"/>
            <a:ext cx="6983058" cy="356882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algn="just">
              <a:spcBef>
                <a:spcPts val="82"/>
              </a:spcBef>
              <a:buNone/>
            </a:pPr>
            <a:r>
              <a:rPr sz="1815" b="1" i="1" spc="-5" dirty="0">
                <a:latin typeface="Times New Roman"/>
                <a:cs typeface="Times New Roman"/>
              </a:rPr>
              <a:t>The Open </a:t>
            </a:r>
            <a:r>
              <a:rPr sz="1815" b="1" i="1" spc="-9" dirty="0">
                <a:latin typeface="Times New Roman"/>
                <a:cs typeface="Times New Roman"/>
              </a:rPr>
              <a:t>Shortest </a:t>
            </a:r>
            <a:r>
              <a:rPr sz="1815" b="1" i="1" spc="-5" dirty="0">
                <a:latin typeface="Times New Roman"/>
                <a:cs typeface="Times New Roman"/>
              </a:rPr>
              <a:t>Path First </a:t>
            </a:r>
            <a:r>
              <a:rPr sz="1815" b="1" i="1" spc="-9" dirty="0">
                <a:latin typeface="Times New Roman"/>
                <a:cs typeface="Times New Roman"/>
              </a:rPr>
              <a:t>(OSPF) </a:t>
            </a:r>
            <a:r>
              <a:rPr sz="1815" b="1" i="1" spc="-5" dirty="0">
                <a:latin typeface="Times New Roman"/>
                <a:cs typeface="Times New Roman"/>
              </a:rPr>
              <a:t>protocol is </a:t>
            </a:r>
            <a:r>
              <a:rPr sz="1815" b="1" i="1" dirty="0">
                <a:latin typeface="Times New Roman"/>
                <a:cs typeface="Times New Roman"/>
              </a:rPr>
              <a:t>an </a:t>
            </a:r>
            <a:r>
              <a:rPr sz="1815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intradomain </a:t>
            </a:r>
            <a:r>
              <a:rPr sz="1815" b="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routing  </a:t>
            </a:r>
            <a:r>
              <a:rPr sz="1815" b="1" i="1" dirty="0">
                <a:latin typeface="Times New Roman"/>
                <a:cs typeface="Times New Roman"/>
              </a:rPr>
              <a:t>protocol </a:t>
            </a:r>
            <a:r>
              <a:rPr sz="1815" b="1" i="1" spc="-5" dirty="0">
                <a:latin typeface="Times New Roman"/>
                <a:cs typeface="Times New Roman"/>
              </a:rPr>
              <a:t>based </a:t>
            </a:r>
            <a:r>
              <a:rPr sz="1815" b="1" i="1" dirty="0">
                <a:latin typeface="Times New Roman"/>
                <a:cs typeface="Times New Roman"/>
              </a:rPr>
              <a:t>on </a:t>
            </a:r>
            <a:r>
              <a:rPr sz="1815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 state routing</a:t>
            </a:r>
            <a:r>
              <a:rPr sz="1815" b="1" i="1" spc="-5" dirty="0">
                <a:latin typeface="Times New Roman"/>
                <a:cs typeface="Times New Roman"/>
              </a:rPr>
              <a:t>. </a:t>
            </a:r>
            <a:r>
              <a:rPr sz="1815" b="1" i="1" spc="-9" dirty="0">
                <a:latin typeface="Times New Roman"/>
                <a:cs typeface="Times New Roman"/>
              </a:rPr>
              <a:t>Its </a:t>
            </a:r>
            <a:r>
              <a:rPr sz="1815" b="1" i="1" dirty="0">
                <a:latin typeface="Times New Roman"/>
                <a:cs typeface="Times New Roman"/>
              </a:rPr>
              <a:t>domain </a:t>
            </a:r>
            <a:r>
              <a:rPr sz="1815" b="1" i="1" spc="-5" dirty="0">
                <a:latin typeface="Times New Roman"/>
                <a:cs typeface="Times New Roman"/>
              </a:rPr>
              <a:t>is also </a:t>
            </a:r>
            <a:r>
              <a:rPr sz="1815" b="1" i="1" dirty="0">
                <a:latin typeface="Times New Roman"/>
                <a:cs typeface="Times New Roman"/>
              </a:rPr>
              <a:t>an </a:t>
            </a:r>
            <a:r>
              <a:rPr sz="1815" b="1" i="1" spc="-5" dirty="0">
                <a:latin typeface="Times New Roman"/>
                <a:cs typeface="Times New Roman"/>
              </a:rPr>
              <a:t>autonomous  system.</a:t>
            </a:r>
            <a:endParaRPr sz="181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None/>
            </a:pPr>
            <a:endParaRPr sz="1724" dirty="0">
              <a:latin typeface="Times New Roman"/>
              <a:cs typeface="Times New Roman"/>
            </a:endParaRPr>
          </a:p>
          <a:p>
            <a:pPr marL="149845" marR="2684527">
              <a:lnSpc>
                <a:spcPct val="130000"/>
              </a:lnSpc>
              <a:buNone/>
            </a:pP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The </a:t>
            </a:r>
            <a:r>
              <a:rPr sz="1815" b="1" i="1" dirty="0">
                <a:solidFill>
                  <a:srgbClr val="996633"/>
                </a:solidFill>
                <a:latin typeface="Times New Roman"/>
                <a:cs typeface="Times New Roman"/>
              </a:rPr>
              <a:t>topics </a:t>
            </a:r>
            <a:r>
              <a:rPr sz="1815" b="1" i="1" spc="-9" dirty="0">
                <a:solidFill>
                  <a:srgbClr val="996633"/>
                </a:solidFill>
                <a:latin typeface="Times New Roman"/>
                <a:cs typeface="Times New Roman"/>
              </a:rPr>
              <a:t>discussed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 this section include:  </a:t>
            </a:r>
            <a:r>
              <a:rPr sz="1815" b="1" i="1" spc="-9" dirty="0">
                <a:latin typeface="Times New Roman"/>
                <a:cs typeface="Times New Roman"/>
              </a:rPr>
              <a:t>Areas</a:t>
            </a:r>
            <a:endParaRPr sz="1815" dirty="0">
              <a:latin typeface="Times New Roman"/>
              <a:cs typeface="Times New Roman"/>
            </a:endParaRPr>
          </a:p>
          <a:p>
            <a:pPr marL="149845">
              <a:buNone/>
            </a:pPr>
            <a:r>
              <a:rPr sz="1815" b="1" i="1" spc="-9" dirty="0">
                <a:latin typeface="Times New Roman"/>
                <a:cs typeface="Times New Roman"/>
              </a:rPr>
              <a:t>Metric</a:t>
            </a:r>
            <a:endParaRPr sz="1815" dirty="0">
              <a:latin typeface="Times New Roman"/>
              <a:cs typeface="Times New Roman"/>
            </a:endParaRPr>
          </a:p>
          <a:p>
            <a:pPr marL="149845">
              <a:buNone/>
            </a:pPr>
            <a:r>
              <a:rPr sz="1815" b="1" i="1" spc="-5" dirty="0">
                <a:latin typeface="Times New Roman"/>
                <a:cs typeface="Times New Roman"/>
              </a:rPr>
              <a:t>Types </a:t>
            </a:r>
            <a:r>
              <a:rPr sz="1815" b="1" i="1" dirty="0">
                <a:latin typeface="Times New Roman"/>
                <a:cs typeface="Times New Roman"/>
              </a:rPr>
              <a:t>of</a:t>
            </a:r>
            <a:r>
              <a:rPr sz="1815" b="1" i="1" spc="-50" dirty="0">
                <a:latin typeface="Times New Roman"/>
                <a:cs typeface="Times New Roman"/>
              </a:rPr>
              <a:t> </a:t>
            </a:r>
            <a:r>
              <a:rPr sz="1815" b="1" i="1" spc="-5" dirty="0">
                <a:latin typeface="Times New Roman"/>
                <a:cs typeface="Times New Roman"/>
              </a:rPr>
              <a:t>Links</a:t>
            </a:r>
            <a:endParaRPr sz="1815" dirty="0">
              <a:latin typeface="Times New Roman"/>
              <a:cs typeface="Times New Roman"/>
            </a:endParaRPr>
          </a:p>
          <a:p>
            <a:pPr marL="149845" marR="4377196">
              <a:buNone/>
            </a:pPr>
            <a:r>
              <a:rPr sz="1815" b="1" i="1" spc="-5" dirty="0">
                <a:latin typeface="Times New Roman"/>
                <a:cs typeface="Times New Roman"/>
              </a:rPr>
              <a:t>OSPF</a:t>
            </a:r>
            <a:r>
              <a:rPr sz="1815" b="1" i="1" spc="-9" dirty="0">
                <a:latin typeface="Times New Roman"/>
                <a:cs typeface="Times New Roman"/>
              </a:rPr>
              <a:t> </a:t>
            </a:r>
            <a:r>
              <a:rPr sz="1815" b="1" i="1" dirty="0">
                <a:latin typeface="Times New Roman"/>
                <a:cs typeface="Times New Roman"/>
              </a:rPr>
              <a:t>Packets</a:t>
            </a:r>
            <a:endParaRPr sz="1815" dirty="0">
              <a:latin typeface="Times New Roman"/>
              <a:cs typeface="Times New Roman"/>
            </a:endParaRPr>
          </a:p>
          <a:p>
            <a:pPr marL="149845" marR="4410623">
              <a:buNone/>
            </a:pPr>
            <a:r>
              <a:rPr sz="1815" b="1" i="1" spc="-5" dirty="0">
                <a:latin typeface="Times New Roman"/>
                <a:cs typeface="Times New Roman"/>
              </a:rPr>
              <a:t>Link State </a:t>
            </a:r>
            <a:r>
              <a:rPr sz="1815" b="1" i="1" dirty="0">
                <a:latin typeface="Times New Roman"/>
                <a:cs typeface="Times New Roman"/>
              </a:rPr>
              <a:t>Update </a:t>
            </a:r>
            <a:r>
              <a:rPr sz="1815" b="1" i="1" spc="-5" dirty="0">
                <a:latin typeface="Times New Roman"/>
                <a:cs typeface="Times New Roman"/>
              </a:rPr>
              <a:t>Packet  Encapsulation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1" name="object 11"/>
          <p:cNvSpPr/>
          <p:nvPr/>
        </p:nvSpPr>
        <p:spPr>
          <a:xfrm>
            <a:off x="2159392" y="2805440"/>
            <a:ext cx="7814662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76200">
            <a:solidFill>
              <a:srgbClr val="420000"/>
            </a:solidFill>
          </a:ln>
        </p:spPr>
        <p:txBody>
          <a:bodyPr wrap="square" lIns="0" tIns="0" rIns="0" bIns="0" rtlCol="0"/>
          <a:lstStyle/>
          <a:p>
            <a:endParaRPr sz="2360"/>
          </a:p>
        </p:txBody>
      </p:sp>
      <p:sp>
        <p:nvSpPr>
          <p:cNvPr id="13" name="object 13"/>
          <p:cNvSpPr txBox="1"/>
          <p:nvPr/>
        </p:nvSpPr>
        <p:spPr>
          <a:xfrm>
            <a:off x="2230855" y="2730290"/>
            <a:ext cx="6002191" cy="2501933"/>
          </a:xfrm>
          <a:prstGeom prst="rect">
            <a:avLst/>
          </a:prstGeom>
        </p:spPr>
        <p:txBody>
          <a:bodyPr vert="horz" wrap="square" lIns="0" tIns="102582" rIns="0" bIns="0" rtlCol="0">
            <a:spAutoFit/>
          </a:bodyPr>
          <a:lstStyle/>
          <a:p>
            <a:pPr marL="11527">
              <a:spcBef>
                <a:spcPts val="808"/>
              </a:spcBef>
            </a:pPr>
            <a:r>
              <a:rPr sz="3267" b="1" dirty="0">
                <a:solidFill>
                  <a:srgbClr val="996633"/>
                </a:solidFill>
                <a:latin typeface="Times New Roman"/>
                <a:cs typeface="Times New Roman"/>
              </a:rPr>
              <a:t>Objectives</a:t>
            </a:r>
            <a:endParaRPr sz="3267">
              <a:latin typeface="Times New Roman"/>
              <a:cs typeface="Times New Roman"/>
            </a:endParaRPr>
          </a:p>
          <a:p>
            <a:pPr marL="11527">
              <a:spcBef>
                <a:spcPts val="481"/>
              </a:spcBef>
            </a:pPr>
            <a:r>
              <a:rPr sz="2178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Upon completion you will </a:t>
            </a:r>
            <a:r>
              <a:rPr sz="2178" b="1" i="1" dirty="0">
                <a:solidFill>
                  <a:srgbClr val="996633"/>
                </a:solidFill>
                <a:latin typeface="Times New Roman"/>
                <a:cs typeface="Times New Roman"/>
              </a:rPr>
              <a:t>be able</a:t>
            </a:r>
            <a:r>
              <a:rPr sz="2178" b="1" i="1" spc="-18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2178" b="1" i="1" dirty="0">
                <a:solidFill>
                  <a:srgbClr val="996633"/>
                </a:solidFill>
                <a:latin typeface="Times New Roman"/>
                <a:cs typeface="Times New Roman"/>
              </a:rPr>
              <a:t>to:</a:t>
            </a:r>
            <a:endParaRPr sz="2178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906">
              <a:latin typeface="Times New Roman"/>
              <a:cs typeface="Times New Roman"/>
            </a:endParaRPr>
          </a:p>
          <a:p>
            <a:pPr marL="177508" indent="-165982">
              <a:lnSpc>
                <a:spcPts val="2605"/>
              </a:lnSpc>
              <a:buFont typeface="Times New Roman"/>
              <a:buChar char="•"/>
              <a:tabLst>
                <a:tab pos="177508" algn="l"/>
              </a:tabLst>
            </a:pPr>
            <a:r>
              <a:rPr sz="2178" b="1" i="1" spc="-5">
                <a:latin typeface="Times New Roman"/>
                <a:cs typeface="Times New Roman"/>
              </a:rPr>
              <a:t>Understand </a:t>
            </a:r>
            <a:r>
              <a:rPr sz="2178" b="1" i="1" spc="-5" dirty="0">
                <a:latin typeface="Times New Roman"/>
                <a:cs typeface="Times New Roman"/>
              </a:rPr>
              <a:t>distance vector </a:t>
            </a:r>
            <a:r>
              <a:rPr sz="2178" b="1" i="1" dirty="0">
                <a:latin typeface="Times New Roman"/>
                <a:cs typeface="Times New Roman"/>
              </a:rPr>
              <a:t>routing </a:t>
            </a:r>
            <a:r>
              <a:rPr sz="2178" b="1" i="1" spc="-9" dirty="0">
                <a:latin typeface="Times New Roman"/>
                <a:cs typeface="Times New Roman"/>
              </a:rPr>
              <a:t>and</a:t>
            </a:r>
            <a:r>
              <a:rPr sz="2178" b="1" i="1" spc="-5" dirty="0">
                <a:latin typeface="Times New Roman"/>
                <a:cs typeface="Times New Roman"/>
              </a:rPr>
              <a:t> RIP</a:t>
            </a:r>
            <a:endParaRPr sz="2178">
              <a:latin typeface="Times New Roman"/>
              <a:cs typeface="Times New Roman"/>
            </a:endParaRPr>
          </a:p>
          <a:p>
            <a:pPr marL="177508" indent="-165982">
              <a:lnSpc>
                <a:spcPts val="2605"/>
              </a:lnSpc>
              <a:buFont typeface="Times New Roman"/>
              <a:buChar char="•"/>
              <a:tabLst>
                <a:tab pos="177508" algn="l"/>
              </a:tabLst>
            </a:pPr>
            <a:r>
              <a:rPr sz="2178" b="1" i="1" spc="-5" dirty="0">
                <a:latin typeface="Times New Roman"/>
                <a:cs typeface="Times New Roman"/>
              </a:rPr>
              <a:t>Understand </a:t>
            </a:r>
            <a:r>
              <a:rPr sz="2178" b="1" i="1" dirty="0">
                <a:latin typeface="Times New Roman"/>
                <a:cs typeface="Times New Roman"/>
              </a:rPr>
              <a:t>link </a:t>
            </a:r>
            <a:r>
              <a:rPr sz="2178" b="1" i="1" spc="-5" dirty="0">
                <a:latin typeface="Times New Roman"/>
                <a:cs typeface="Times New Roman"/>
              </a:rPr>
              <a:t>state routing </a:t>
            </a:r>
            <a:r>
              <a:rPr sz="2178" b="1" i="1" spc="-9" dirty="0">
                <a:latin typeface="Times New Roman"/>
                <a:cs typeface="Times New Roman"/>
              </a:rPr>
              <a:t>and</a:t>
            </a:r>
            <a:r>
              <a:rPr sz="2178" b="1" i="1" spc="-5" dirty="0">
                <a:latin typeface="Times New Roman"/>
                <a:cs typeface="Times New Roman"/>
              </a:rPr>
              <a:t> </a:t>
            </a:r>
            <a:r>
              <a:rPr sz="2178" b="1" i="1" dirty="0">
                <a:latin typeface="Times New Roman"/>
                <a:cs typeface="Times New Roman"/>
              </a:rPr>
              <a:t>OSPF</a:t>
            </a:r>
            <a:endParaRPr sz="2178">
              <a:latin typeface="Times New Roman"/>
              <a:cs typeface="Times New Roman"/>
            </a:endParaRPr>
          </a:p>
          <a:p>
            <a:pPr marL="177508" indent="-165982">
              <a:buFont typeface="Times New Roman"/>
              <a:buChar char="•"/>
              <a:tabLst>
                <a:tab pos="177508" algn="l"/>
              </a:tabLst>
            </a:pPr>
            <a:r>
              <a:rPr sz="2178" b="1" i="1" spc="-5" dirty="0">
                <a:latin typeface="Times New Roman"/>
                <a:cs typeface="Times New Roman"/>
              </a:rPr>
              <a:t>Understand </a:t>
            </a:r>
            <a:r>
              <a:rPr sz="2178" b="1" i="1" dirty="0">
                <a:latin typeface="Times New Roman"/>
                <a:cs typeface="Times New Roman"/>
              </a:rPr>
              <a:t>path </a:t>
            </a:r>
            <a:r>
              <a:rPr sz="2178" b="1" i="1" spc="-5" dirty="0">
                <a:latin typeface="Times New Roman"/>
                <a:cs typeface="Times New Roman"/>
              </a:rPr>
              <a:t>vector </a:t>
            </a:r>
            <a:r>
              <a:rPr sz="2178" b="1" i="1" dirty="0">
                <a:latin typeface="Times New Roman"/>
                <a:cs typeface="Times New Roman"/>
              </a:rPr>
              <a:t>routing </a:t>
            </a:r>
            <a:r>
              <a:rPr sz="2178" b="1" i="1" spc="-9" dirty="0">
                <a:latin typeface="Times New Roman"/>
                <a:cs typeface="Times New Roman"/>
              </a:rPr>
              <a:t>and</a:t>
            </a:r>
            <a:r>
              <a:rPr sz="2178" b="1" i="1" dirty="0">
                <a:latin typeface="Times New Roman"/>
                <a:cs typeface="Times New Roman"/>
              </a:rPr>
              <a:t> </a:t>
            </a:r>
            <a:r>
              <a:rPr sz="2178" b="1" i="1" spc="-5" dirty="0">
                <a:latin typeface="Times New Roman"/>
                <a:cs typeface="Times New Roman"/>
              </a:rPr>
              <a:t>BGP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16470" y="1154885"/>
            <a:ext cx="6233287" cy="1352262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617245" marR="4611" indent="-606295">
              <a:spcBef>
                <a:spcPts val="91"/>
              </a:spcBef>
              <a:tabLst>
                <a:tab pos="1814274" algn="l"/>
                <a:tab pos="3887895" algn="l"/>
                <a:tab pos="4507446" algn="l"/>
              </a:tabLst>
            </a:pPr>
            <a:r>
              <a:rPr sz="4356" i="1" spc="-14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4356" i="1" spc="-5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356" i="1" spc="9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356" i="1">
                <a:solidFill>
                  <a:srgbClr val="000000"/>
                </a:solidFill>
                <a:latin typeface="Times New Roman"/>
                <a:cs typeface="Times New Roman"/>
              </a:rPr>
              <a:t>cast</a:t>
            </a:r>
            <a:r>
              <a:rPr sz="4356" i="1" spc="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356" i="1" spc="-9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4356" i="1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4356" i="1" spc="9" dirty="0">
                <a:solidFill>
                  <a:srgbClr val="000000"/>
                </a:solidFill>
                <a:latin typeface="Times New Roman"/>
                <a:cs typeface="Times New Roman"/>
              </a:rPr>
              <a:t>ti</a:t>
            </a:r>
            <a:r>
              <a:rPr sz="4356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356" i="1" dirty="0">
                <a:solidFill>
                  <a:srgbClr val="000000"/>
                </a:solidFill>
                <a:latin typeface="Times New Roman"/>
                <a:cs typeface="Times New Roman"/>
              </a:rPr>
              <a:t>g	Pro</a:t>
            </a:r>
            <a:r>
              <a:rPr sz="4356" i="1" spc="9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4356" i="1" dirty="0">
                <a:solidFill>
                  <a:srgbClr val="000000"/>
                </a:solidFill>
                <a:latin typeface="Times New Roman"/>
                <a:cs typeface="Times New Roman"/>
              </a:rPr>
              <a:t>oco</a:t>
            </a:r>
            <a:r>
              <a:rPr sz="4356" i="1" spc="9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4356" i="1" spc="-18" dirty="0">
                <a:solidFill>
                  <a:srgbClr val="000000"/>
                </a:solidFill>
                <a:latin typeface="Times New Roman"/>
                <a:cs typeface="Times New Roman"/>
              </a:rPr>
              <a:t>s:  </a:t>
            </a:r>
            <a:r>
              <a:rPr sz="4356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RIP,	OSPF,</a:t>
            </a:r>
            <a:r>
              <a:rPr sz="4356" i="1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356" i="1" dirty="0">
                <a:solidFill>
                  <a:srgbClr val="000000"/>
                </a:solidFill>
                <a:latin typeface="Times New Roman"/>
                <a:cs typeface="Times New Roman"/>
              </a:rPr>
              <a:t>and	</a:t>
            </a:r>
            <a:r>
              <a:rPr sz="4356" i="1" spc="-9" dirty="0">
                <a:solidFill>
                  <a:srgbClr val="000000"/>
                </a:solidFill>
                <a:latin typeface="Times New Roman"/>
                <a:cs typeface="Times New Roman"/>
              </a:rPr>
              <a:t>BGP</a:t>
            </a:r>
            <a:endParaRPr sz="4356">
              <a:latin typeface="Times New Roman"/>
              <a:cs typeface="Times New Roman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1929485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Ar</a:t>
            </a:r>
            <a:r>
              <a:rPr sz="3993" spc="-14" dirty="0"/>
              <a:t>eas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33610"/>
            <a:ext cx="6738705" cy="392822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25905" marR="108349" indent="-425905" algn="r">
              <a:lnSpc>
                <a:spcPts val="3036"/>
              </a:lnSpc>
              <a:spcBef>
                <a:spcPts val="9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25905" algn="l"/>
                <a:tab pos="426481" algn="l"/>
              </a:tabLst>
            </a:pPr>
            <a:r>
              <a:rPr sz="2541" spc="-5" dirty="0">
                <a:latin typeface="Times New Roman"/>
                <a:cs typeface="Times New Roman"/>
              </a:rPr>
              <a:t>OSPF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divides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autonomous system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95359" marR="106043" lvl="1" indent="-395359" algn="r">
              <a:lnSpc>
                <a:spcPts val="260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395936" algn="l"/>
              </a:tabLst>
            </a:pPr>
            <a:r>
              <a:rPr sz="2178" dirty="0">
                <a:latin typeface="Times New Roman"/>
                <a:cs typeface="Times New Roman"/>
              </a:rPr>
              <a:t>To </a:t>
            </a:r>
            <a:r>
              <a:rPr sz="2178" spc="-5" dirty="0">
                <a:latin typeface="Times New Roman"/>
                <a:cs typeface="Times New Roman"/>
              </a:rPr>
              <a:t>handle routing </a:t>
            </a:r>
            <a:r>
              <a:rPr sz="2178" dirty="0">
                <a:latin typeface="Times New Roman"/>
                <a:cs typeface="Times New Roman"/>
              </a:rPr>
              <a:t>efficiently </a:t>
            </a:r>
            <a:r>
              <a:rPr sz="2178" spc="-5" dirty="0">
                <a:latin typeface="Times New Roman"/>
                <a:cs typeface="Times New Roman"/>
              </a:rPr>
              <a:t>and </a:t>
            </a:r>
            <a:r>
              <a:rPr sz="2178" dirty="0">
                <a:latin typeface="Times New Roman"/>
                <a:cs typeface="Times New Roman"/>
              </a:rPr>
              <a:t>in a timely</a:t>
            </a:r>
            <a:r>
              <a:rPr sz="2178" spc="-154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manner</a:t>
            </a:r>
            <a:endParaRPr sz="2178" dirty="0">
              <a:latin typeface="Times New Roman"/>
              <a:cs typeface="Times New Roman"/>
            </a:endParaRPr>
          </a:p>
          <a:p>
            <a:pPr lvl="1">
              <a:spcBef>
                <a:spcPts val="50"/>
              </a:spcBef>
              <a:buClr>
                <a:srgbClr val="999966"/>
              </a:buClr>
              <a:buFont typeface="Wingdings"/>
              <a:buChar char=""/>
            </a:pPr>
            <a:endParaRPr sz="2768" dirty="0">
              <a:latin typeface="Times New Roman"/>
              <a:cs typeface="Times New Roman"/>
            </a:endParaRPr>
          </a:p>
          <a:p>
            <a:pPr marL="437431" marR="268568" indent="-426481">
              <a:lnSpc>
                <a:spcPts val="2441"/>
              </a:lnSpc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collection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dirty="0">
                <a:latin typeface="Times New Roman"/>
                <a:cs typeface="Times New Roman"/>
              </a:rPr>
              <a:t>networks, hosts, </a:t>
            </a:r>
            <a:r>
              <a:rPr sz="2541" spc="-9" dirty="0">
                <a:latin typeface="Times New Roman"/>
                <a:cs typeface="Times New Roman"/>
              </a:rPr>
              <a:t>and </a:t>
            </a:r>
            <a:r>
              <a:rPr sz="2541" spc="-5" dirty="0">
                <a:latin typeface="Times New Roman"/>
                <a:cs typeface="Times New Roman"/>
              </a:rPr>
              <a:t>routers</a:t>
            </a:r>
            <a:r>
              <a:rPr sz="2541" spc="-10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all  contained within </a:t>
            </a:r>
            <a:r>
              <a:rPr sz="2541" dirty="0">
                <a:latin typeface="Times New Roman"/>
                <a:cs typeface="Times New Roman"/>
              </a:rPr>
              <a:t>an </a:t>
            </a:r>
            <a:r>
              <a:rPr sz="2541" spc="-5" dirty="0">
                <a:latin typeface="Times New Roman"/>
                <a:cs typeface="Times New Roman"/>
              </a:rPr>
              <a:t>autonomous</a:t>
            </a:r>
            <a:r>
              <a:rPr sz="2541" spc="-32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system</a:t>
            </a:r>
            <a:endParaRPr sz="254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60000"/>
              </a:buClr>
              <a:buFont typeface="Wingdings"/>
              <a:buChar char=""/>
            </a:pPr>
            <a:endParaRPr sz="3177" dirty="0">
              <a:latin typeface="Times New Roman"/>
              <a:cs typeface="Times New Roman"/>
            </a:endParaRPr>
          </a:p>
          <a:p>
            <a:pPr marL="437431" marR="4611" indent="-426481">
              <a:lnSpc>
                <a:spcPts val="2441"/>
              </a:lnSpc>
              <a:spcBef>
                <a:spcPts val="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Thus, an </a:t>
            </a:r>
            <a:r>
              <a:rPr sz="2541" spc="-5" dirty="0">
                <a:latin typeface="Times New Roman"/>
                <a:cs typeface="Times New Roman"/>
              </a:rPr>
              <a:t>autonomous </a:t>
            </a:r>
            <a:r>
              <a:rPr sz="2541" dirty="0">
                <a:latin typeface="Times New Roman"/>
                <a:cs typeface="Times New Roman"/>
              </a:rPr>
              <a:t>system can </a:t>
            </a:r>
            <a:r>
              <a:rPr sz="2541" spc="-5" dirty="0">
                <a:latin typeface="Times New Roman"/>
                <a:cs typeface="Times New Roman"/>
              </a:rPr>
              <a:t>be divided</a:t>
            </a:r>
            <a:r>
              <a:rPr sz="2541" spc="-9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into  many different</a:t>
            </a:r>
            <a:r>
              <a:rPr sz="2541" spc="-59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areas</a:t>
            </a:r>
            <a:endParaRPr sz="2541" dirty="0">
              <a:latin typeface="Times New Roman"/>
              <a:cs typeface="Times New Roman"/>
            </a:endParaRPr>
          </a:p>
          <a:p>
            <a:pPr>
              <a:spcBef>
                <a:spcPts val="36"/>
              </a:spcBef>
              <a:buClr>
                <a:srgbClr val="660000"/>
              </a:buClr>
              <a:buFont typeface="Wingdings"/>
              <a:buChar char=""/>
            </a:pPr>
            <a:endParaRPr sz="2632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All networks </a:t>
            </a:r>
            <a:r>
              <a:rPr sz="2541" spc="-5" dirty="0">
                <a:latin typeface="Times New Roman"/>
                <a:cs typeface="Times New Roman"/>
              </a:rPr>
              <a:t>inside </a:t>
            </a:r>
            <a:r>
              <a:rPr sz="2541" spc="-9" dirty="0">
                <a:latin typeface="Times New Roman"/>
                <a:cs typeface="Times New Roman"/>
              </a:rPr>
              <a:t>an </a:t>
            </a:r>
            <a:r>
              <a:rPr sz="2541" spc="-5" dirty="0">
                <a:latin typeface="Times New Roman"/>
                <a:cs typeface="Times New Roman"/>
              </a:rPr>
              <a:t>area must </a:t>
            </a:r>
            <a:r>
              <a:rPr sz="2541" spc="5" dirty="0">
                <a:latin typeface="Times New Roman"/>
                <a:cs typeface="Times New Roman"/>
              </a:rPr>
              <a:t>be</a:t>
            </a:r>
            <a:r>
              <a:rPr sz="2541" spc="-45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connected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9616" y="1094723"/>
            <a:ext cx="374441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Areas</a:t>
            </a:r>
            <a:r>
              <a:rPr sz="3993" spc="-77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264869" cy="357465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Routers </a:t>
            </a:r>
            <a:r>
              <a:rPr sz="2904" dirty="0">
                <a:latin typeface="Times New Roman"/>
                <a:cs typeface="Times New Roman"/>
              </a:rPr>
              <a:t>inside </a:t>
            </a:r>
            <a:r>
              <a:rPr sz="2904" spc="-5" dirty="0">
                <a:latin typeface="Times New Roman"/>
                <a:cs typeface="Times New Roman"/>
              </a:rPr>
              <a:t>an area </a:t>
            </a:r>
            <a:r>
              <a:rPr sz="2904" i="1" dirty="0">
                <a:latin typeface="Times New Roman"/>
                <a:cs typeface="Times New Roman"/>
              </a:rPr>
              <a:t>flood the area</a:t>
            </a:r>
            <a:r>
              <a:rPr sz="2904" i="1" spc="-18" dirty="0">
                <a:latin typeface="Times New Roman"/>
                <a:cs typeface="Times New Roman"/>
              </a:rPr>
              <a:t> </a:t>
            </a:r>
            <a:r>
              <a:rPr sz="2904" spc="-9" dirty="0">
                <a:latin typeface="Times New Roman"/>
                <a:cs typeface="Times New Roman"/>
              </a:rPr>
              <a:t>with</a:t>
            </a:r>
            <a:endParaRPr sz="2904" dirty="0">
              <a:latin typeface="Times New Roman"/>
              <a:cs typeface="Times New Roman"/>
            </a:endParaRPr>
          </a:p>
          <a:p>
            <a:pPr marL="437431">
              <a:buNone/>
            </a:pPr>
            <a:r>
              <a:rPr sz="2904" i="1" dirty="0">
                <a:latin typeface="Times New Roman"/>
                <a:cs typeface="Times New Roman"/>
              </a:rPr>
              <a:t>routing</a:t>
            </a:r>
            <a:r>
              <a:rPr sz="2904" i="1" spc="-5" dirty="0">
                <a:latin typeface="Times New Roman"/>
                <a:cs typeface="Times New Roman"/>
              </a:rPr>
              <a:t> </a:t>
            </a:r>
            <a:r>
              <a:rPr sz="2904" i="1" spc="-9" dirty="0">
                <a:latin typeface="Times New Roman"/>
                <a:cs typeface="Times New Roman"/>
              </a:rPr>
              <a:t>information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At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border </a:t>
            </a:r>
            <a:r>
              <a:rPr sz="2904" dirty="0">
                <a:latin typeface="Times New Roman"/>
                <a:cs typeface="Times New Roman"/>
              </a:rPr>
              <a:t>of </a:t>
            </a:r>
            <a:r>
              <a:rPr sz="2904" spc="-5" dirty="0">
                <a:latin typeface="Times New Roman"/>
                <a:cs typeface="Times New Roman"/>
              </a:rPr>
              <a:t>an area, </a:t>
            </a:r>
            <a:r>
              <a:rPr sz="2904" dirty="0">
                <a:latin typeface="Times New Roman"/>
                <a:cs typeface="Times New Roman"/>
              </a:rPr>
              <a:t>special </a:t>
            </a:r>
            <a:r>
              <a:rPr sz="2904" spc="-5" dirty="0">
                <a:latin typeface="Times New Roman"/>
                <a:cs typeface="Times New Roman"/>
              </a:rPr>
              <a:t>routers</a:t>
            </a:r>
            <a:r>
              <a:rPr sz="2904" spc="23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called</a:t>
            </a:r>
          </a:p>
          <a:p>
            <a:pPr marL="437431">
              <a:buNone/>
            </a:pP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area border</a:t>
            </a:r>
            <a:r>
              <a:rPr sz="2904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routers</a:t>
            </a:r>
            <a:endParaRPr sz="2904" dirty="0">
              <a:latin typeface="Times New Roman"/>
              <a:cs typeface="Times New Roman"/>
            </a:endParaRPr>
          </a:p>
          <a:p>
            <a:pPr marL="835673" marR="44377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Summarize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information </a:t>
            </a:r>
            <a:r>
              <a:rPr sz="2541" spc="-9" dirty="0">
                <a:latin typeface="Times New Roman"/>
                <a:cs typeface="Times New Roman"/>
              </a:rPr>
              <a:t>about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area and  </a:t>
            </a:r>
            <a:r>
              <a:rPr sz="2541" dirty="0">
                <a:latin typeface="Times New Roman"/>
                <a:cs typeface="Times New Roman"/>
              </a:rPr>
              <a:t>sent </a:t>
            </a:r>
            <a:r>
              <a:rPr sz="2541" spc="-9" dirty="0">
                <a:latin typeface="Times New Roman"/>
                <a:cs typeface="Times New Roman"/>
              </a:rPr>
              <a:t>it </a:t>
            </a:r>
            <a:r>
              <a:rPr sz="2541" spc="-5" dirty="0">
                <a:latin typeface="Times New Roman"/>
                <a:cs typeface="Times New Roman"/>
              </a:rPr>
              <a:t>to other </a:t>
            </a:r>
            <a:r>
              <a:rPr sz="2541" spc="-14" dirty="0">
                <a:latin typeface="Times New Roman"/>
                <a:cs typeface="Times New Roman"/>
              </a:rPr>
              <a:t>areas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2781812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Areas</a:t>
            </a:r>
            <a:r>
              <a:rPr sz="3993" spc="-77" dirty="0"/>
              <a:t> </a:t>
            </a:r>
            <a:r>
              <a:rPr sz="3993" dirty="0"/>
              <a:t>(Cont.)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237207" cy="369520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Among </a:t>
            </a:r>
            <a:r>
              <a:rPr sz="2904" dirty="0">
                <a:latin typeface="Times New Roman"/>
                <a:cs typeface="Times New Roman"/>
              </a:rPr>
              <a:t>the area </a:t>
            </a:r>
            <a:r>
              <a:rPr sz="2904" spc="5" dirty="0">
                <a:latin typeface="Times New Roman"/>
                <a:cs typeface="Times New Roman"/>
              </a:rPr>
              <a:t>inside </a:t>
            </a:r>
            <a:r>
              <a:rPr sz="2904" spc="-5" dirty="0">
                <a:latin typeface="Times New Roman"/>
                <a:cs typeface="Times New Roman"/>
              </a:rPr>
              <a:t>an </a:t>
            </a:r>
            <a:r>
              <a:rPr sz="2904" dirty="0">
                <a:latin typeface="Times New Roman"/>
                <a:cs typeface="Times New Roman"/>
              </a:rPr>
              <a:t>autonomous</a:t>
            </a:r>
            <a:r>
              <a:rPr sz="2904" spc="-77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system  </a:t>
            </a:r>
            <a:r>
              <a:rPr sz="2904" spc="-5" dirty="0">
                <a:latin typeface="Times New Roman"/>
                <a:cs typeface="Times New Roman"/>
              </a:rPr>
              <a:t>is a </a:t>
            </a:r>
            <a:r>
              <a:rPr sz="2904" i="1" dirty="0">
                <a:solidFill>
                  <a:srgbClr val="FF0000"/>
                </a:solidFill>
                <a:latin typeface="Times New Roman"/>
                <a:cs typeface="Times New Roman"/>
              </a:rPr>
              <a:t>special area </a:t>
            </a:r>
            <a:r>
              <a:rPr sz="2904" dirty="0">
                <a:latin typeface="Times New Roman"/>
                <a:cs typeface="Times New Roman"/>
              </a:rPr>
              <a:t>called</a:t>
            </a:r>
            <a:r>
              <a:rPr sz="2904" spc="-23" dirty="0"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backbone</a:t>
            </a:r>
            <a:endParaRPr sz="2904" dirty="0">
              <a:latin typeface="Times New Roman"/>
              <a:cs typeface="Times New Roman"/>
            </a:endParaRPr>
          </a:p>
          <a:p>
            <a:pPr marL="835673" marR="208054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All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9" dirty="0">
                <a:latin typeface="Times New Roman"/>
                <a:cs typeface="Times New Roman"/>
              </a:rPr>
              <a:t>areas inside </a:t>
            </a:r>
            <a:r>
              <a:rPr sz="2541" dirty="0">
                <a:latin typeface="Times New Roman"/>
                <a:cs typeface="Times New Roman"/>
              </a:rPr>
              <a:t>an </a:t>
            </a:r>
            <a:r>
              <a:rPr sz="2541" spc="-5" dirty="0">
                <a:latin typeface="Times New Roman"/>
                <a:cs typeface="Times New Roman"/>
              </a:rPr>
              <a:t>AS </a:t>
            </a:r>
            <a:r>
              <a:rPr sz="2541" spc="-9" dirty="0">
                <a:latin typeface="Times New Roman"/>
                <a:cs typeface="Times New Roman"/>
              </a:rPr>
              <a:t>must </a:t>
            </a:r>
            <a:r>
              <a:rPr sz="2541" spc="5" dirty="0">
                <a:latin typeface="Times New Roman"/>
                <a:cs typeface="Times New Roman"/>
              </a:rPr>
              <a:t>be </a:t>
            </a:r>
            <a:r>
              <a:rPr sz="2541" spc="-5" dirty="0">
                <a:latin typeface="Times New Roman"/>
                <a:cs typeface="Times New Roman"/>
              </a:rPr>
              <a:t>connected  </a:t>
            </a:r>
            <a:r>
              <a:rPr sz="2541" spc="5" dirty="0">
                <a:latin typeface="Times New Roman"/>
                <a:cs typeface="Times New Roman"/>
              </a:rPr>
              <a:t>to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54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backbone</a:t>
            </a: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routers </a:t>
            </a:r>
            <a:r>
              <a:rPr sz="2904" dirty="0">
                <a:latin typeface="Times New Roman"/>
                <a:cs typeface="Times New Roman"/>
              </a:rPr>
              <a:t>inside the backbone </a:t>
            </a:r>
            <a:r>
              <a:rPr sz="2904" spc="-9" dirty="0">
                <a:latin typeface="Times New Roman"/>
                <a:cs typeface="Times New Roman"/>
              </a:rPr>
              <a:t>are </a:t>
            </a:r>
            <a:r>
              <a:rPr sz="2904" dirty="0">
                <a:latin typeface="Times New Roman"/>
                <a:cs typeface="Times New Roman"/>
              </a:rPr>
              <a:t>called</a:t>
            </a:r>
            <a:r>
              <a:rPr sz="2904" spc="-32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the</a:t>
            </a:r>
          </a:p>
          <a:p>
            <a:pPr marL="437431">
              <a:buNone/>
            </a:pP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backbone</a:t>
            </a:r>
            <a:r>
              <a:rPr sz="2904" i="1" spc="-1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routers</a:t>
            </a:r>
            <a:endParaRPr sz="2904" dirty="0">
              <a:latin typeface="Times New Roman"/>
              <a:cs typeface="Times New Roman"/>
            </a:endParaRPr>
          </a:p>
          <a:p>
            <a:pPr marL="835673" marR="431092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i="1" dirty="0">
                <a:latin typeface="Times New Roman"/>
                <a:cs typeface="Times New Roman"/>
              </a:rPr>
              <a:t>backbone </a:t>
            </a:r>
            <a:r>
              <a:rPr sz="2541" i="1" spc="-5" dirty="0">
                <a:latin typeface="Times New Roman"/>
                <a:cs typeface="Times New Roman"/>
              </a:rPr>
              <a:t>router </a:t>
            </a:r>
            <a:r>
              <a:rPr sz="2541" spc="-5" dirty="0">
                <a:latin typeface="Times New Roman"/>
                <a:cs typeface="Times New Roman"/>
              </a:rPr>
              <a:t>can also be </a:t>
            </a:r>
            <a:r>
              <a:rPr sz="2541" spc="-9" dirty="0">
                <a:latin typeface="Times New Roman"/>
                <a:cs typeface="Times New Roman"/>
              </a:rPr>
              <a:t>an </a:t>
            </a:r>
            <a:r>
              <a:rPr sz="2541" i="1" spc="-5" dirty="0">
                <a:latin typeface="Times New Roman"/>
                <a:cs typeface="Times New Roman"/>
              </a:rPr>
              <a:t>area border  </a:t>
            </a:r>
            <a:r>
              <a:rPr sz="2541" i="1" spc="-9" dirty="0">
                <a:latin typeface="Times New Roman"/>
                <a:cs typeface="Times New Roman"/>
              </a:rPr>
              <a:t>router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3225628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Areas</a:t>
            </a:r>
            <a:r>
              <a:rPr sz="3993" spc="-77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304058" cy="379401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If </a:t>
            </a:r>
            <a:r>
              <a:rPr sz="2904" dirty="0">
                <a:latin typeface="Times New Roman"/>
                <a:cs typeface="Times New Roman"/>
              </a:rPr>
              <a:t>the connectivity </a:t>
            </a:r>
            <a:r>
              <a:rPr sz="2904" spc="-5" dirty="0">
                <a:latin typeface="Times New Roman"/>
                <a:cs typeface="Times New Roman"/>
              </a:rPr>
              <a:t>between a </a:t>
            </a:r>
            <a:r>
              <a:rPr sz="2904" dirty="0">
                <a:latin typeface="Times New Roman"/>
                <a:cs typeface="Times New Roman"/>
              </a:rPr>
              <a:t>backbone </a:t>
            </a:r>
            <a:r>
              <a:rPr sz="2904" spc="-5" dirty="0">
                <a:latin typeface="Times New Roman"/>
                <a:cs typeface="Times New Roman"/>
              </a:rPr>
              <a:t>and an  </a:t>
            </a:r>
            <a:r>
              <a:rPr sz="2904" spc="-9" dirty="0">
                <a:latin typeface="Times New Roman"/>
                <a:cs typeface="Times New Roman"/>
              </a:rPr>
              <a:t>area </a:t>
            </a:r>
            <a:r>
              <a:rPr sz="2904" spc="-5" dirty="0">
                <a:latin typeface="Times New Roman"/>
                <a:cs typeface="Times New Roman"/>
              </a:rPr>
              <a:t>is</a:t>
            </a:r>
            <a:r>
              <a:rPr sz="2904" spc="1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broken</a:t>
            </a:r>
            <a:endParaRPr sz="2904" dirty="0">
              <a:latin typeface="Times New Roman"/>
              <a:cs typeface="Times New Roman"/>
            </a:endParaRPr>
          </a:p>
          <a:p>
            <a:pPr marL="835673" marR="1745115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virtual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link </a:t>
            </a:r>
            <a:r>
              <a:rPr sz="2541" spc="-9" dirty="0">
                <a:latin typeface="Times New Roman"/>
                <a:cs typeface="Times New Roman"/>
              </a:rPr>
              <a:t>must </a:t>
            </a:r>
            <a:r>
              <a:rPr sz="2541" spc="-5" dirty="0">
                <a:latin typeface="Times New Roman"/>
                <a:cs typeface="Times New Roman"/>
              </a:rPr>
              <a:t>be created </a:t>
            </a:r>
            <a:r>
              <a:rPr sz="2541" spc="5" dirty="0">
                <a:latin typeface="Times New Roman"/>
                <a:cs typeface="Times New Roman"/>
              </a:rPr>
              <a:t>by</a:t>
            </a:r>
            <a:r>
              <a:rPr sz="2541" spc="-9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the  </a:t>
            </a:r>
            <a:r>
              <a:rPr sz="2541" spc="-5" dirty="0" smtClean="0">
                <a:latin typeface="Times New Roman"/>
                <a:cs typeface="Times New Roman"/>
              </a:rPr>
              <a:t>administration</a:t>
            </a:r>
            <a:r>
              <a:rPr lang="en-US" sz="2541" spc="-5" dirty="0" smtClean="0">
                <a:latin typeface="Times New Roman"/>
                <a:cs typeface="Times New Roman"/>
              </a:rPr>
              <a:t> through alternate (lengthy) path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None/>
            </a:pPr>
            <a:endParaRPr sz="281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162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Each </a:t>
            </a:r>
            <a:r>
              <a:rPr sz="2904" spc="-5" dirty="0">
                <a:latin typeface="Times New Roman"/>
                <a:cs typeface="Times New Roman"/>
              </a:rPr>
              <a:t>area has an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area</a:t>
            </a:r>
            <a:r>
              <a:rPr sz="2904" i="1" spc="36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identification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area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identification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backbone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541" spc="-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zero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13-18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668" y="1020133"/>
            <a:ext cx="5148110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Areas in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an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Autonomous</a:t>
            </a:r>
            <a:r>
              <a:rPr sz="2904" spc="-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System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0485" y="2066851"/>
            <a:ext cx="7820195" cy="380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1929485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M</a:t>
            </a:r>
            <a:r>
              <a:rPr sz="3993" spc="-14" dirty="0"/>
              <a:t>e</a:t>
            </a:r>
            <a:r>
              <a:rPr sz="3993" spc="-5" dirty="0"/>
              <a:t>tri</a:t>
            </a:r>
            <a:r>
              <a:rPr sz="3993" spc="-14" dirty="0"/>
              <a:t>cs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6636699" cy="338152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OSPF </a:t>
            </a:r>
            <a:r>
              <a:rPr sz="2904" spc="-5" dirty="0">
                <a:latin typeface="Times New Roman"/>
                <a:cs typeface="Times New Roman"/>
              </a:rPr>
              <a:t>allows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administrator to </a:t>
            </a:r>
            <a:r>
              <a:rPr sz="2904" dirty="0">
                <a:latin typeface="Times New Roman"/>
                <a:cs typeface="Times New Roman"/>
              </a:rPr>
              <a:t>assign </a:t>
            </a:r>
            <a:r>
              <a:rPr sz="2904" spc="-5" dirty="0">
                <a:latin typeface="Times New Roman"/>
                <a:cs typeface="Times New Roman"/>
              </a:rPr>
              <a:t>a  </a:t>
            </a:r>
            <a:r>
              <a:rPr sz="2904" dirty="0">
                <a:latin typeface="Times New Roman"/>
                <a:cs typeface="Times New Roman"/>
              </a:rPr>
              <a:t>cost, called the </a:t>
            </a:r>
            <a:r>
              <a:rPr sz="2904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metric</a:t>
            </a:r>
            <a:r>
              <a:rPr sz="2904" spc="-5" dirty="0">
                <a:latin typeface="Times New Roman"/>
                <a:cs typeface="Times New Roman"/>
              </a:rPr>
              <a:t>, to </a:t>
            </a:r>
            <a:r>
              <a:rPr sz="2904" dirty="0">
                <a:latin typeface="Times New Roman"/>
                <a:cs typeface="Times New Roman"/>
              </a:rPr>
              <a:t>each</a:t>
            </a:r>
            <a:r>
              <a:rPr sz="2904" spc="-27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route</a:t>
            </a:r>
            <a:endParaRPr sz="290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9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Metric </a:t>
            </a:r>
            <a:r>
              <a:rPr sz="2904" dirty="0">
                <a:latin typeface="Times New Roman"/>
                <a:cs typeface="Times New Roman"/>
              </a:rPr>
              <a:t>can be </a:t>
            </a:r>
            <a:r>
              <a:rPr sz="2904" spc="5" dirty="0">
                <a:latin typeface="Times New Roman"/>
                <a:cs typeface="Times New Roman"/>
              </a:rPr>
              <a:t>based </a:t>
            </a:r>
            <a:r>
              <a:rPr sz="2904" dirty="0">
                <a:latin typeface="Times New Roman"/>
                <a:cs typeface="Times New Roman"/>
              </a:rPr>
              <a:t>on </a:t>
            </a:r>
            <a:r>
              <a:rPr sz="2904" spc="-5" dirty="0">
                <a:latin typeface="Times New Roman"/>
                <a:cs typeface="Times New Roman"/>
              </a:rPr>
              <a:t>a type </a:t>
            </a:r>
            <a:r>
              <a:rPr sz="2904" dirty="0">
                <a:latin typeface="Times New Roman"/>
                <a:cs typeface="Times New Roman"/>
              </a:rPr>
              <a:t>of</a:t>
            </a:r>
            <a:r>
              <a:rPr sz="2904" spc="-59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service</a:t>
            </a:r>
          </a:p>
          <a:p>
            <a:pPr marL="835673" lvl="1" indent="-395936">
              <a:spcBef>
                <a:spcPts val="6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Minimum</a:t>
            </a:r>
            <a:r>
              <a:rPr sz="2541" spc="-54" dirty="0">
                <a:latin typeface="Times New Roman"/>
                <a:cs typeface="Times New Roman"/>
              </a:rPr>
              <a:t> </a:t>
            </a:r>
            <a:r>
              <a:rPr sz="2541" spc="5" dirty="0">
                <a:latin typeface="Times New Roman"/>
                <a:cs typeface="Times New Roman"/>
              </a:rPr>
              <a:t>delay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Maximum</a:t>
            </a:r>
            <a:r>
              <a:rPr sz="2541" spc="-32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throughput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spc="-5" dirty="0">
                <a:latin typeface="Times New Roman"/>
                <a:cs typeface="Times New Roman"/>
              </a:rPr>
              <a:t>router can </a:t>
            </a:r>
            <a:r>
              <a:rPr sz="2904" dirty="0">
                <a:latin typeface="Times New Roman"/>
                <a:cs typeface="Times New Roman"/>
              </a:rPr>
              <a:t>have </a:t>
            </a:r>
            <a:r>
              <a:rPr sz="2904" spc="-9" dirty="0">
                <a:latin typeface="Times New Roman"/>
                <a:cs typeface="Times New Roman"/>
              </a:rPr>
              <a:t>multiple </a:t>
            </a:r>
            <a:r>
              <a:rPr sz="2904" spc="-5" dirty="0">
                <a:latin typeface="Times New Roman"/>
                <a:cs typeface="Times New Roman"/>
              </a:rPr>
              <a:t>routing</a:t>
            </a:r>
            <a:r>
              <a:rPr sz="2904" spc="68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tables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Each </a:t>
            </a:r>
            <a:r>
              <a:rPr sz="2541" spc="-5" dirty="0">
                <a:latin typeface="Times New Roman"/>
                <a:cs typeface="Times New Roman"/>
              </a:rPr>
              <a:t>based on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different type </a:t>
            </a:r>
            <a:r>
              <a:rPr sz="2541" spc="5" dirty="0">
                <a:latin typeface="Times New Roman"/>
                <a:cs typeface="Times New Roman"/>
              </a:rPr>
              <a:t>of</a:t>
            </a:r>
            <a:r>
              <a:rPr sz="2541" spc="-50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service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65767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Types </a:t>
            </a:r>
            <a:r>
              <a:rPr sz="3993" dirty="0"/>
              <a:t>of</a:t>
            </a:r>
            <a:r>
              <a:rPr sz="3993" spc="-59" dirty="0"/>
              <a:t> </a:t>
            </a:r>
            <a:r>
              <a:rPr sz="3993" spc="-5" dirty="0"/>
              <a:t>Links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6002766" cy="351489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In OSPF,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dirty="0">
                <a:latin typeface="Times New Roman"/>
                <a:cs typeface="Times New Roman"/>
              </a:rPr>
              <a:t>connection </a:t>
            </a:r>
            <a:r>
              <a:rPr sz="2904" spc="-5" dirty="0">
                <a:latin typeface="Times New Roman"/>
                <a:cs typeface="Times New Roman"/>
              </a:rPr>
              <a:t>is called a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link</a:t>
            </a:r>
            <a:endParaRPr sz="290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dirty="0">
                <a:latin typeface="Times New Roman"/>
                <a:cs typeface="Times New Roman"/>
              </a:rPr>
              <a:t>Four </a:t>
            </a:r>
            <a:r>
              <a:rPr sz="2904" spc="-5" dirty="0">
                <a:latin typeface="Times New Roman"/>
                <a:cs typeface="Times New Roman"/>
              </a:rPr>
              <a:t>types </a:t>
            </a:r>
            <a:r>
              <a:rPr sz="2904" dirty="0">
                <a:latin typeface="Times New Roman"/>
                <a:cs typeface="Times New Roman"/>
              </a:rPr>
              <a:t>of</a:t>
            </a:r>
            <a:r>
              <a:rPr sz="2904" spc="-23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links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4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Point-to-point</a:t>
            </a:r>
            <a:endParaRPr sz="2541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Transient</a:t>
            </a:r>
            <a:endParaRPr sz="2541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Stub</a:t>
            </a:r>
            <a:endParaRPr sz="2541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9" dirty="0">
                <a:latin typeface="Times New Roman"/>
                <a:cs typeface="Times New Roman"/>
              </a:rPr>
              <a:t>Virtual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13-19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9638" y="1020133"/>
            <a:ext cx="2354196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Types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of</a:t>
            </a:r>
            <a:r>
              <a:rPr sz="2904" spc="-91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Links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8840" y="2512218"/>
            <a:ext cx="6055326" cy="247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66578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Point-to-Point</a:t>
            </a:r>
            <a:r>
              <a:rPr sz="3993" spc="-32" dirty="0"/>
              <a:t> </a:t>
            </a:r>
            <a:r>
              <a:rPr sz="3993" dirty="0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64040"/>
            <a:ext cx="7242394" cy="3906097"/>
          </a:xfrm>
          <a:prstGeom prst="rect">
            <a:avLst/>
          </a:prstGeom>
        </p:spPr>
        <p:txBody>
          <a:bodyPr vert="horz" wrap="square" lIns="0" tIns="56478" rIns="0" bIns="0" rtlCol="0">
            <a:spAutoFit/>
          </a:bodyPr>
          <a:lstStyle/>
          <a:p>
            <a:pPr marL="437431" marR="4611" indent="-426481">
              <a:lnSpc>
                <a:spcPts val="2741"/>
              </a:lnSpc>
              <a:spcBef>
                <a:spcPts val="44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</a:t>
            </a:r>
            <a:r>
              <a:rPr sz="2541" spc="-5" dirty="0">
                <a:latin typeface="Times New Roman"/>
                <a:cs typeface="Times New Roman"/>
              </a:rPr>
              <a:t>without any </a:t>
            </a:r>
            <a:r>
              <a:rPr sz="2541" dirty="0">
                <a:latin typeface="Times New Roman"/>
                <a:cs typeface="Times New Roman"/>
              </a:rPr>
              <a:t>other </a:t>
            </a:r>
            <a:r>
              <a:rPr sz="2541" spc="-5" dirty="0">
                <a:latin typeface="Times New Roman"/>
                <a:cs typeface="Times New Roman"/>
              </a:rPr>
              <a:t>host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spc="-5" dirty="0">
                <a:latin typeface="Times New Roman"/>
                <a:cs typeface="Times New Roman"/>
              </a:rPr>
              <a:t>router  </a:t>
            </a:r>
            <a:r>
              <a:rPr sz="2541" spc="5" dirty="0">
                <a:latin typeface="Times New Roman"/>
                <a:cs typeface="Times New Roman"/>
              </a:rPr>
              <a:t>in </a:t>
            </a:r>
            <a:r>
              <a:rPr sz="2541" spc="-5" dirty="0">
                <a:latin typeface="Times New Roman"/>
                <a:cs typeface="Times New Roman"/>
              </a:rPr>
              <a:t>these </a:t>
            </a:r>
            <a:r>
              <a:rPr sz="2541" dirty="0">
                <a:latin typeface="Times New Roman"/>
                <a:cs typeface="Times New Roman"/>
              </a:rPr>
              <a:t>two</a:t>
            </a:r>
            <a:r>
              <a:rPr sz="2541" spc="-45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routers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268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Example</a:t>
            </a: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Telephone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line</a:t>
            </a:r>
          </a:p>
          <a:p>
            <a:pPr marL="835673" lvl="1" indent="-395936">
              <a:spcBef>
                <a:spcPts val="26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T-line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Graphically</a:t>
            </a:r>
            <a:r>
              <a:rPr sz="2541" spc="-36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representation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represented 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178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i="1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link is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represented 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178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bidirectional</a:t>
            </a:r>
            <a:r>
              <a:rPr sz="2178" i="1" spc="-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edge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9" dirty="0">
                <a:latin typeface="Times New Roman"/>
                <a:cs typeface="Times New Roman"/>
              </a:rPr>
              <a:t> </a:t>
            </a:r>
            <a:r>
              <a:rPr sz="2541" i="1" spc="-5" dirty="0">
                <a:latin typeface="Times New Roman"/>
                <a:cs typeface="Times New Roman"/>
              </a:rPr>
              <a:t>metric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Usually 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178" spc="-5" dirty="0">
                <a:latin typeface="Times New Roman"/>
                <a:cs typeface="Times New Roman"/>
              </a:rPr>
              <a:t> at </a:t>
            </a:r>
            <a:r>
              <a:rPr sz="2178" dirty="0">
                <a:latin typeface="Times New Roman"/>
                <a:cs typeface="Times New Roman"/>
              </a:rPr>
              <a:t>the two</a:t>
            </a:r>
            <a:r>
              <a:rPr sz="2178" spc="-77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ends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5571" y="984171"/>
            <a:ext cx="3101660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Point-to-Point</a:t>
            </a:r>
            <a:r>
              <a:rPr sz="2904" spc="-4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Link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310" y="2805440"/>
            <a:ext cx="5554634" cy="196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923" y="315813"/>
            <a:ext cx="8144307" cy="5832758"/>
            <a:chOff x="774191" y="347979"/>
            <a:chExt cx="8973820" cy="6426835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5191" y="747268"/>
              <a:ext cx="8305800" cy="6002020"/>
            </a:xfrm>
            <a:custGeom>
              <a:avLst/>
              <a:gdLst/>
              <a:ahLst/>
              <a:cxnLst/>
              <a:rect l="l" t="t" r="r" b="b"/>
              <a:pathLst>
                <a:path w="8305800" h="6002020">
                  <a:moveTo>
                    <a:pt x="822960" y="0"/>
                  </a:moveTo>
                  <a:lnTo>
                    <a:pt x="774640" y="1398"/>
                  </a:lnTo>
                  <a:lnTo>
                    <a:pt x="727051" y="5541"/>
                  </a:lnTo>
                  <a:lnTo>
                    <a:pt x="680270" y="12352"/>
                  </a:lnTo>
                  <a:lnTo>
                    <a:pt x="634374" y="21753"/>
                  </a:lnTo>
                  <a:lnTo>
                    <a:pt x="589442" y="33667"/>
                  </a:lnTo>
                  <a:lnTo>
                    <a:pt x="545550" y="48015"/>
                  </a:lnTo>
                  <a:lnTo>
                    <a:pt x="502777" y="64722"/>
                  </a:lnTo>
                  <a:lnTo>
                    <a:pt x="461198" y="83708"/>
                  </a:lnTo>
                  <a:lnTo>
                    <a:pt x="420893" y="104898"/>
                  </a:lnTo>
                  <a:lnTo>
                    <a:pt x="381938" y="128212"/>
                  </a:lnTo>
                  <a:lnTo>
                    <a:pt x="344411" y="153574"/>
                  </a:lnTo>
                  <a:lnTo>
                    <a:pt x="308390" y="180907"/>
                  </a:lnTo>
                  <a:lnTo>
                    <a:pt x="273951" y="210132"/>
                  </a:lnTo>
                  <a:lnTo>
                    <a:pt x="241173" y="241172"/>
                  </a:lnTo>
                  <a:lnTo>
                    <a:pt x="210132" y="273951"/>
                  </a:lnTo>
                  <a:lnTo>
                    <a:pt x="180907" y="308390"/>
                  </a:lnTo>
                  <a:lnTo>
                    <a:pt x="153574" y="344411"/>
                  </a:lnTo>
                  <a:lnTo>
                    <a:pt x="128212" y="381938"/>
                  </a:lnTo>
                  <a:lnTo>
                    <a:pt x="104898" y="420893"/>
                  </a:lnTo>
                  <a:lnTo>
                    <a:pt x="83708" y="461198"/>
                  </a:lnTo>
                  <a:lnTo>
                    <a:pt x="64722" y="502777"/>
                  </a:lnTo>
                  <a:lnTo>
                    <a:pt x="48015" y="545550"/>
                  </a:lnTo>
                  <a:lnTo>
                    <a:pt x="33667" y="589442"/>
                  </a:lnTo>
                  <a:lnTo>
                    <a:pt x="21753" y="634374"/>
                  </a:lnTo>
                  <a:lnTo>
                    <a:pt x="12352" y="680270"/>
                  </a:lnTo>
                  <a:lnTo>
                    <a:pt x="5541" y="727051"/>
                  </a:lnTo>
                  <a:lnTo>
                    <a:pt x="1398" y="774640"/>
                  </a:lnTo>
                  <a:lnTo>
                    <a:pt x="0" y="822959"/>
                  </a:lnTo>
                  <a:lnTo>
                    <a:pt x="0" y="5178552"/>
                  </a:lnTo>
                  <a:lnTo>
                    <a:pt x="1398" y="5226871"/>
                  </a:lnTo>
                  <a:lnTo>
                    <a:pt x="5541" y="5274460"/>
                  </a:lnTo>
                  <a:lnTo>
                    <a:pt x="12352" y="5321241"/>
                  </a:lnTo>
                  <a:lnTo>
                    <a:pt x="21753" y="5367137"/>
                  </a:lnTo>
                  <a:lnTo>
                    <a:pt x="33667" y="5412069"/>
                  </a:lnTo>
                  <a:lnTo>
                    <a:pt x="48015" y="5455961"/>
                  </a:lnTo>
                  <a:lnTo>
                    <a:pt x="64722" y="5498734"/>
                  </a:lnTo>
                  <a:lnTo>
                    <a:pt x="83708" y="5540313"/>
                  </a:lnTo>
                  <a:lnTo>
                    <a:pt x="104898" y="5580618"/>
                  </a:lnTo>
                  <a:lnTo>
                    <a:pt x="128212" y="5619573"/>
                  </a:lnTo>
                  <a:lnTo>
                    <a:pt x="153574" y="5657100"/>
                  </a:lnTo>
                  <a:lnTo>
                    <a:pt x="180907" y="5693121"/>
                  </a:lnTo>
                  <a:lnTo>
                    <a:pt x="210132" y="5727560"/>
                  </a:lnTo>
                  <a:lnTo>
                    <a:pt x="241172" y="5760339"/>
                  </a:lnTo>
                  <a:lnTo>
                    <a:pt x="273951" y="5791379"/>
                  </a:lnTo>
                  <a:lnTo>
                    <a:pt x="308390" y="5820604"/>
                  </a:lnTo>
                  <a:lnTo>
                    <a:pt x="344411" y="5847937"/>
                  </a:lnTo>
                  <a:lnTo>
                    <a:pt x="381938" y="5873299"/>
                  </a:lnTo>
                  <a:lnTo>
                    <a:pt x="420893" y="5896613"/>
                  </a:lnTo>
                  <a:lnTo>
                    <a:pt x="461198" y="5917803"/>
                  </a:lnTo>
                  <a:lnTo>
                    <a:pt x="502777" y="5936789"/>
                  </a:lnTo>
                  <a:lnTo>
                    <a:pt x="545550" y="5953496"/>
                  </a:lnTo>
                  <a:lnTo>
                    <a:pt x="589442" y="5967844"/>
                  </a:lnTo>
                  <a:lnTo>
                    <a:pt x="634374" y="5979758"/>
                  </a:lnTo>
                  <a:lnTo>
                    <a:pt x="680270" y="5989159"/>
                  </a:lnTo>
                  <a:lnTo>
                    <a:pt x="727051" y="5995970"/>
                  </a:lnTo>
                  <a:lnTo>
                    <a:pt x="774640" y="6000113"/>
                  </a:lnTo>
                  <a:lnTo>
                    <a:pt x="822960" y="6001511"/>
                  </a:lnTo>
                  <a:lnTo>
                    <a:pt x="7482839" y="6001511"/>
                  </a:lnTo>
                  <a:lnTo>
                    <a:pt x="7531159" y="6000113"/>
                  </a:lnTo>
                  <a:lnTo>
                    <a:pt x="7578748" y="5995970"/>
                  </a:lnTo>
                  <a:lnTo>
                    <a:pt x="7625529" y="5989159"/>
                  </a:lnTo>
                  <a:lnTo>
                    <a:pt x="7671425" y="5979758"/>
                  </a:lnTo>
                  <a:lnTo>
                    <a:pt x="7716357" y="5967844"/>
                  </a:lnTo>
                  <a:lnTo>
                    <a:pt x="7760249" y="5953496"/>
                  </a:lnTo>
                  <a:lnTo>
                    <a:pt x="7803022" y="5936789"/>
                  </a:lnTo>
                  <a:lnTo>
                    <a:pt x="7844601" y="5917803"/>
                  </a:lnTo>
                  <a:lnTo>
                    <a:pt x="7884906" y="5896613"/>
                  </a:lnTo>
                  <a:lnTo>
                    <a:pt x="7923861" y="5873299"/>
                  </a:lnTo>
                  <a:lnTo>
                    <a:pt x="7961388" y="5847937"/>
                  </a:lnTo>
                  <a:lnTo>
                    <a:pt x="7997409" y="5820604"/>
                  </a:lnTo>
                  <a:lnTo>
                    <a:pt x="8031848" y="5791379"/>
                  </a:lnTo>
                  <a:lnTo>
                    <a:pt x="8064627" y="5760339"/>
                  </a:lnTo>
                  <a:lnTo>
                    <a:pt x="8095667" y="5727560"/>
                  </a:lnTo>
                  <a:lnTo>
                    <a:pt x="8124892" y="5693121"/>
                  </a:lnTo>
                  <a:lnTo>
                    <a:pt x="8152225" y="5657100"/>
                  </a:lnTo>
                  <a:lnTo>
                    <a:pt x="8177587" y="5619573"/>
                  </a:lnTo>
                  <a:lnTo>
                    <a:pt x="8200901" y="5580618"/>
                  </a:lnTo>
                  <a:lnTo>
                    <a:pt x="8222091" y="5540313"/>
                  </a:lnTo>
                  <a:lnTo>
                    <a:pt x="8241077" y="5498734"/>
                  </a:lnTo>
                  <a:lnTo>
                    <a:pt x="8257784" y="5455961"/>
                  </a:lnTo>
                  <a:lnTo>
                    <a:pt x="8272132" y="5412069"/>
                  </a:lnTo>
                  <a:lnTo>
                    <a:pt x="8284046" y="5367137"/>
                  </a:lnTo>
                  <a:lnTo>
                    <a:pt x="8293447" y="5321241"/>
                  </a:lnTo>
                  <a:lnTo>
                    <a:pt x="8300258" y="5274460"/>
                  </a:lnTo>
                  <a:lnTo>
                    <a:pt x="8304401" y="5226871"/>
                  </a:lnTo>
                  <a:lnTo>
                    <a:pt x="8305800" y="5178552"/>
                  </a:lnTo>
                  <a:lnTo>
                    <a:pt x="8305800" y="822959"/>
                  </a:lnTo>
                  <a:lnTo>
                    <a:pt x="8304401" y="774640"/>
                  </a:lnTo>
                  <a:lnTo>
                    <a:pt x="8300258" y="727051"/>
                  </a:lnTo>
                  <a:lnTo>
                    <a:pt x="8293447" y="680270"/>
                  </a:lnTo>
                  <a:lnTo>
                    <a:pt x="8284046" y="634374"/>
                  </a:lnTo>
                  <a:lnTo>
                    <a:pt x="8272132" y="589442"/>
                  </a:lnTo>
                  <a:lnTo>
                    <a:pt x="8257784" y="545550"/>
                  </a:lnTo>
                  <a:lnTo>
                    <a:pt x="8241077" y="502777"/>
                  </a:lnTo>
                  <a:lnTo>
                    <a:pt x="8222091" y="461198"/>
                  </a:lnTo>
                  <a:lnTo>
                    <a:pt x="8200901" y="420893"/>
                  </a:lnTo>
                  <a:lnTo>
                    <a:pt x="8177587" y="381938"/>
                  </a:lnTo>
                  <a:lnTo>
                    <a:pt x="8152225" y="344411"/>
                  </a:lnTo>
                  <a:lnTo>
                    <a:pt x="8124892" y="308390"/>
                  </a:lnTo>
                  <a:lnTo>
                    <a:pt x="8095667" y="273951"/>
                  </a:lnTo>
                  <a:lnTo>
                    <a:pt x="8064627" y="241173"/>
                  </a:lnTo>
                  <a:lnTo>
                    <a:pt x="8031848" y="210132"/>
                  </a:lnTo>
                  <a:lnTo>
                    <a:pt x="7997409" y="180907"/>
                  </a:lnTo>
                  <a:lnTo>
                    <a:pt x="7961388" y="153574"/>
                  </a:lnTo>
                  <a:lnTo>
                    <a:pt x="7923861" y="128212"/>
                  </a:lnTo>
                  <a:lnTo>
                    <a:pt x="7884906" y="104898"/>
                  </a:lnTo>
                  <a:lnTo>
                    <a:pt x="7844601" y="83708"/>
                  </a:lnTo>
                  <a:lnTo>
                    <a:pt x="7803022" y="64722"/>
                  </a:lnTo>
                  <a:lnTo>
                    <a:pt x="7760249" y="48015"/>
                  </a:lnTo>
                  <a:lnTo>
                    <a:pt x="7716357" y="33667"/>
                  </a:lnTo>
                  <a:lnTo>
                    <a:pt x="7671425" y="21753"/>
                  </a:lnTo>
                  <a:lnTo>
                    <a:pt x="7625529" y="12352"/>
                  </a:lnTo>
                  <a:lnTo>
                    <a:pt x="7578748" y="5541"/>
                  </a:lnTo>
                  <a:lnTo>
                    <a:pt x="7531159" y="1398"/>
                  </a:lnTo>
                  <a:lnTo>
                    <a:pt x="7482839" y="0"/>
                  </a:lnTo>
                  <a:lnTo>
                    <a:pt x="822960" y="0"/>
                  </a:lnTo>
                  <a:close/>
                </a:path>
              </a:pathLst>
            </a:custGeom>
            <a:ln w="51816">
              <a:solidFill>
                <a:srgbClr val="66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347979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19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19" y="1277112"/>
                  </a:lnTo>
                  <a:lnTo>
                    <a:pt x="7942097" y="1275375"/>
                  </a:lnTo>
                  <a:lnTo>
                    <a:pt x="7988920" y="1270244"/>
                  </a:lnTo>
                  <a:lnTo>
                    <a:pt x="8034664" y="1261839"/>
                  </a:lnTo>
                  <a:lnTo>
                    <a:pt x="8079206" y="1250282"/>
                  </a:lnTo>
                  <a:lnTo>
                    <a:pt x="8122421" y="1235691"/>
                  </a:lnTo>
                  <a:lnTo>
                    <a:pt x="8164188" y="1218187"/>
                  </a:lnTo>
                  <a:lnTo>
                    <a:pt x="8204381" y="1197891"/>
                  </a:lnTo>
                  <a:lnTo>
                    <a:pt x="8242877" y="1174922"/>
                  </a:lnTo>
                  <a:lnTo>
                    <a:pt x="8279553" y="1149401"/>
                  </a:lnTo>
                  <a:lnTo>
                    <a:pt x="8314284" y="1121448"/>
                  </a:lnTo>
                  <a:lnTo>
                    <a:pt x="8346947" y="1091183"/>
                  </a:lnTo>
                  <a:lnTo>
                    <a:pt x="8377419" y="1058727"/>
                  </a:lnTo>
                  <a:lnTo>
                    <a:pt x="8405576" y="1024200"/>
                  </a:lnTo>
                  <a:lnTo>
                    <a:pt x="8431294" y="987721"/>
                  </a:lnTo>
                  <a:lnTo>
                    <a:pt x="8454450" y="949411"/>
                  </a:lnTo>
                  <a:lnTo>
                    <a:pt x="8474919" y="909391"/>
                  </a:lnTo>
                  <a:lnTo>
                    <a:pt x="8492578" y="867781"/>
                  </a:lnTo>
                  <a:lnTo>
                    <a:pt x="8507304" y="824700"/>
                  </a:lnTo>
                  <a:lnTo>
                    <a:pt x="8518973" y="780269"/>
                  </a:lnTo>
                  <a:lnTo>
                    <a:pt x="8527461" y="734609"/>
                  </a:lnTo>
                  <a:lnTo>
                    <a:pt x="8532644" y="687839"/>
                  </a:lnTo>
                  <a:lnTo>
                    <a:pt x="8534400" y="640079"/>
                  </a:lnTo>
                  <a:lnTo>
                    <a:pt x="8532644" y="592302"/>
                  </a:lnTo>
                  <a:lnTo>
                    <a:pt x="8527461" y="545479"/>
                  </a:lnTo>
                  <a:lnTo>
                    <a:pt x="8518973" y="499735"/>
                  </a:lnTo>
                  <a:lnTo>
                    <a:pt x="8507304" y="455193"/>
                  </a:lnTo>
                  <a:lnTo>
                    <a:pt x="8492578" y="411978"/>
                  </a:lnTo>
                  <a:lnTo>
                    <a:pt x="8474919" y="370211"/>
                  </a:lnTo>
                  <a:lnTo>
                    <a:pt x="8454450" y="330018"/>
                  </a:lnTo>
                  <a:lnTo>
                    <a:pt x="8431294" y="291522"/>
                  </a:lnTo>
                  <a:lnTo>
                    <a:pt x="8405576" y="254846"/>
                  </a:lnTo>
                  <a:lnTo>
                    <a:pt x="8377419" y="220115"/>
                  </a:lnTo>
                  <a:lnTo>
                    <a:pt x="8346947" y="187452"/>
                  </a:lnTo>
                  <a:lnTo>
                    <a:pt x="8314284" y="156980"/>
                  </a:lnTo>
                  <a:lnTo>
                    <a:pt x="8279553" y="128823"/>
                  </a:lnTo>
                  <a:lnTo>
                    <a:pt x="8242877" y="103105"/>
                  </a:lnTo>
                  <a:lnTo>
                    <a:pt x="8204381" y="79949"/>
                  </a:lnTo>
                  <a:lnTo>
                    <a:pt x="8164188" y="59480"/>
                  </a:lnTo>
                  <a:lnTo>
                    <a:pt x="8122421" y="41821"/>
                  </a:lnTo>
                  <a:lnTo>
                    <a:pt x="8079206" y="27095"/>
                  </a:lnTo>
                  <a:lnTo>
                    <a:pt x="8034664" y="15426"/>
                  </a:lnTo>
                  <a:lnTo>
                    <a:pt x="7988920" y="6938"/>
                  </a:lnTo>
                  <a:lnTo>
                    <a:pt x="7942097" y="1755"/>
                  </a:lnTo>
                  <a:lnTo>
                    <a:pt x="7894319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469643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0854" y="655623"/>
            <a:ext cx="6008991" cy="514405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1"/>
              </a:spcBef>
              <a:tabLst>
                <a:tab pos="1164755" algn="l"/>
              </a:tabLst>
            </a:pPr>
            <a:r>
              <a:rPr sz="3267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3267" dirty="0">
                <a:solidFill>
                  <a:srgbClr val="FFFFFF"/>
                </a:solidFill>
                <a:latin typeface="Arial"/>
                <a:cs typeface="Arial"/>
              </a:rPr>
              <a:t>Session 11:</a:t>
            </a:r>
            <a:r>
              <a:rPr sz="3267" spc="-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67" spc="5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32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7480" y="1582297"/>
            <a:ext cx="6981905" cy="84839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algn="just">
              <a:spcBef>
                <a:spcPts val="82"/>
              </a:spcBef>
            </a:pPr>
            <a:r>
              <a:rPr sz="1815" b="1" i="1" spc="-5" dirty="0">
                <a:latin typeface="Times New Roman"/>
                <a:cs typeface="Times New Roman"/>
              </a:rPr>
              <a:t>The </a:t>
            </a:r>
            <a:r>
              <a:rPr sz="1815" b="1" i="1" spc="-9" dirty="0">
                <a:latin typeface="Times New Roman"/>
                <a:cs typeface="Times New Roman"/>
              </a:rPr>
              <a:t>Routing </a:t>
            </a:r>
            <a:r>
              <a:rPr sz="1815" b="1" i="1" spc="-5" dirty="0">
                <a:latin typeface="Times New Roman"/>
                <a:cs typeface="Times New Roman"/>
              </a:rPr>
              <a:t>Information Protocol </a:t>
            </a:r>
            <a:r>
              <a:rPr sz="1815" b="1" i="1" spc="-9" dirty="0">
                <a:latin typeface="Times New Roman"/>
                <a:cs typeface="Times New Roman"/>
              </a:rPr>
              <a:t>(RIP) </a:t>
            </a:r>
            <a:r>
              <a:rPr sz="1815" b="1" i="1" spc="-5" dirty="0">
                <a:latin typeface="Times New Roman"/>
                <a:cs typeface="Times New Roman"/>
              </a:rPr>
              <a:t>is </a:t>
            </a:r>
            <a:r>
              <a:rPr sz="1815" b="1" i="1" dirty="0">
                <a:latin typeface="Times New Roman"/>
                <a:cs typeface="Times New Roman"/>
              </a:rPr>
              <a:t>an </a:t>
            </a:r>
            <a:r>
              <a:rPr sz="1815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intradomain </a:t>
            </a:r>
            <a:r>
              <a:rPr sz="1815" b="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routing  </a:t>
            </a:r>
            <a:r>
              <a:rPr sz="1815" b="1" i="1" dirty="0">
                <a:solidFill>
                  <a:srgbClr val="FF3300"/>
                </a:solidFill>
                <a:latin typeface="Times New Roman"/>
                <a:cs typeface="Times New Roman"/>
              </a:rPr>
              <a:t>protocol </a:t>
            </a:r>
            <a:r>
              <a:rPr sz="1815" b="1" i="1" spc="-9" dirty="0">
                <a:latin typeface="Times New Roman"/>
                <a:cs typeface="Times New Roman"/>
              </a:rPr>
              <a:t>used </a:t>
            </a:r>
            <a:r>
              <a:rPr sz="1815" b="1" i="1" spc="-5" dirty="0">
                <a:latin typeface="Times New Roman"/>
                <a:cs typeface="Times New Roman"/>
              </a:rPr>
              <a:t>inside </a:t>
            </a:r>
            <a:r>
              <a:rPr sz="1815" b="1" i="1" dirty="0">
                <a:latin typeface="Times New Roman"/>
                <a:cs typeface="Times New Roman"/>
              </a:rPr>
              <a:t>an </a:t>
            </a:r>
            <a:r>
              <a:rPr sz="1815" b="1" i="1" spc="-5" dirty="0">
                <a:latin typeface="Times New Roman"/>
                <a:cs typeface="Times New Roman"/>
              </a:rPr>
              <a:t>autonomous system. </a:t>
            </a:r>
            <a:r>
              <a:rPr sz="1815" b="1" i="1" spc="-9" dirty="0">
                <a:latin typeface="Times New Roman"/>
                <a:cs typeface="Times New Roman"/>
              </a:rPr>
              <a:t>It </a:t>
            </a:r>
            <a:r>
              <a:rPr sz="1815" b="1" i="1" spc="-5" dirty="0">
                <a:latin typeface="Times New Roman"/>
                <a:cs typeface="Times New Roman"/>
              </a:rPr>
              <a:t>is a </a:t>
            </a:r>
            <a:r>
              <a:rPr sz="1815" b="1" i="1" spc="-9" dirty="0">
                <a:latin typeface="Times New Roman"/>
                <a:cs typeface="Times New Roman"/>
              </a:rPr>
              <a:t>very simple </a:t>
            </a:r>
            <a:r>
              <a:rPr sz="1815" b="1" i="1" spc="-5" dirty="0">
                <a:latin typeface="Times New Roman"/>
                <a:cs typeface="Times New Roman"/>
              </a:rPr>
              <a:t>protocol  based </a:t>
            </a:r>
            <a:r>
              <a:rPr sz="1815" b="1" i="1" dirty="0">
                <a:latin typeface="Times New Roman"/>
                <a:cs typeface="Times New Roman"/>
              </a:rPr>
              <a:t>on </a:t>
            </a:r>
            <a:r>
              <a:rPr sz="1815" b="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distance </a:t>
            </a:r>
            <a:r>
              <a:rPr sz="1815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vector</a:t>
            </a:r>
            <a:r>
              <a:rPr sz="1815" b="1" i="1" spc="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b="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routing</a:t>
            </a:r>
            <a:r>
              <a:rPr sz="1815" b="1" i="1" spc="-9" dirty="0">
                <a:latin typeface="Times New Roman"/>
                <a:cs typeface="Times New Roman"/>
              </a:rPr>
              <a:t>.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5792" y="3850622"/>
            <a:ext cx="4165515" cy="19473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buNone/>
            </a:pP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The </a:t>
            </a:r>
            <a:r>
              <a:rPr sz="1815" b="1" i="1" dirty="0">
                <a:solidFill>
                  <a:srgbClr val="996633"/>
                </a:solidFill>
                <a:latin typeface="Times New Roman"/>
                <a:cs typeface="Times New Roman"/>
              </a:rPr>
              <a:t>topics </a:t>
            </a:r>
            <a:r>
              <a:rPr sz="1815" b="1" i="1" spc="-9" dirty="0">
                <a:solidFill>
                  <a:srgbClr val="996633"/>
                </a:solidFill>
                <a:latin typeface="Times New Roman"/>
                <a:cs typeface="Times New Roman"/>
              </a:rPr>
              <a:t>discussed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 this section</a:t>
            </a:r>
            <a:r>
              <a:rPr sz="1815" b="1" i="1" spc="14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include:</a:t>
            </a:r>
            <a:endParaRPr sz="1815" dirty="0">
              <a:latin typeface="Times New Roman"/>
              <a:cs typeface="Times New Roman"/>
            </a:endParaRPr>
          </a:p>
          <a:p>
            <a:pPr marL="11527" marR="1843666">
              <a:spcBef>
                <a:spcPts val="1634"/>
              </a:spcBef>
              <a:buNone/>
            </a:pPr>
            <a:r>
              <a:rPr sz="1815" b="1" i="1" spc="-14" dirty="0">
                <a:latin typeface="Times New Roman"/>
                <a:cs typeface="Times New Roman"/>
              </a:rPr>
              <a:t>RIP </a:t>
            </a:r>
            <a:r>
              <a:rPr sz="1815" b="1" i="1" spc="-5" dirty="0">
                <a:latin typeface="Times New Roman"/>
                <a:cs typeface="Times New Roman"/>
              </a:rPr>
              <a:t>Message </a:t>
            </a:r>
            <a:r>
              <a:rPr sz="1815" b="1" i="1" dirty="0">
                <a:latin typeface="Times New Roman"/>
                <a:cs typeface="Times New Roman"/>
              </a:rPr>
              <a:t>Format  </a:t>
            </a:r>
            <a:r>
              <a:rPr sz="1815" b="1" i="1" spc="-9" dirty="0">
                <a:latin typeface="Times New Roman"/>
                <a:cs typeface="Times New Roman"/>
              </a:rPr>
              <a:t>Requests </a:t>
            </a:r>
            <a:r>
              <a:rPr sz="1815" b="1" i="1" spc="-5" dirty="0">
                <a:latin typeface="Times New Roman"/>
                <a:cs typeface="Times New Roman"/>
              </a:rPr>
              <a:t>and Responses  </a:t>
            </a:r>
            <a:r>
              <a:rPr sz="1815" b="1" i="1" dirty="0">
                <a:latin typeface="Times New Roman"/>
                <a:cs typeface="Times New Roman"/>
              </a:rPr>
              <a:t>Timers </a:t>
            </a:r>
            <a:r>
              <a:rPr sz="1815" b="1" i="1" spc="-5" dirty="0">
                <a:latin typeface="Times New Roman"/>
                <a:cs typeface="Times New Roman"/>
              </a:rPr>
              <a:t>in</a:t>
            </a:r>
            <a:r>
              <a:rPr sz="1815" b="1" i="1" spc="-9" dirty="0">
                <a:latin typeface="Times New Roman"/>
                <a:cs typeface="Times New Roman"/>
              </a:rPr>
              <a:t> </a:t>
            </a:r>
            <a:r>
              <a:rPr sz="1815" b="1" i="1" spc="-14" dirty="0">
                <a:latin typeface="Times New Roman"/>
                <a:cs typeface="Times New Roman"/>
              </a:rPr>
              <a:t>RIP</a:t>
            </a:r>
            <a:endParaRPr sz="1815" dirty="0">
              <a:latin typeface="Times New Roman"/>
              <a:cs typeface="Times New Roman"/>
            </a:endParaRPr>
          </a:p>
          <a:p>
            <a:pPr marL="11527" marR="2764636">
              <a:buNone/>
            </a:pPr>
            <a:r>
              <a:rPr sz="1815" b="1" i="1" spc="-14" dirty="0">
                <a:latin typeface="Times New Roman"/>
                <a:cs typeface="Times New Roman"/>
              </a:rPr>
              <a:t>RIP </a:t>
            </a:r>
            <a:r>
              <a:rPr sz="1815" b="1" i="1" spc="-9" dirty="0">
                <a:latin typeface="Times New Roman"/>
                <a:cs typeface="Times New Roman"/>
              </a:rPr>
              <a:t>Version </a:t>
            </a:r>
            <a:r>
              <a:rPr sz="1815" b="1" i="1" spc="-5" dirty="0">
                <a:latin typeface="Times New Roman"/>
                <a:cs typeface="Times New Roman"/>
              </a:rPr>
              <a:t>2  </a:t>
            </a:r>
            <a:r>
              <a:rPr sz="1815" b="1" i="1" spc="-18" dirty="0">
                <a:latin typeface="Times New Roman"/>
                <a:cs typeface="Times New Roman"/>
              </a:rPr>
              <a:t>E</a:t>
            </a:r>
            <a:r>
              <a:rPr sz="1815" b="1" i="1" spc="-9" dirty="0">
                <a:latin typeface="Times New Roman"/>
                <a:cs typeface="Times New Roman"/>
              </a:rPr>
              <a:t>nc</a:t>
            </a:r>
            <a:r>
              <a:rPr sz="1815" b="1" i="1" spc="5" dirty="0">
                <a:latin typeface="Times New Roman"/>
                <a:cs typeface="Times New Roman"/>
              </a:rPr>
              <a:t>ap</a:t>
            </a:r>
            <a:r>
              <a:rPr sz="1815" b="1" i="1" spc="-14" dirty="0">
                <a:latin typeface="Times New Roman"/>
                <a:cs typeface="Times New Roman"/>
              </a:rPr>
              <a:t>s</a:t>
            </a:r>
            <a:r>
              <a:rPr sz="1815" b="1" i="1" spc="-9" dirty="0">
                <a:latin typeface="Times New Roman"/>
                <a:cs typeface="Times New Roman"/>
              </a:rPr>
              <a:t>ul</a:t>
            </a:r>
            <a:r>
              <a:rPr sz="1815" b="1" i="1" spc="5" dirty="0">
                <a:latin typeface="Times New Roman"/>
                <a:cs typeface="Times New Roman"/>
              </a:rPr>
              <a:t>a</a:t>
            </a:r>
            <a:r>
              <a:rPr sz="1815" b="1" i="1" spc="-5" dirty="0">
                <a:latin typeface="Times New Roman"/>
                <a:cs typeface="Times New Roman"/>
              </a:rPr>
              <a:t>ti</a:t>
            </a:r>
            <a:r>
              <a:rPr sz="1815" b="1" i="1" spc="5" dirty="0">
                <a:latin typeface="Times New Roman"/>
                <a:cs typeface="Times New Roman"/>
              </a:rPr>
              <a:t>o</a:t>
            </a:r>
            <a:r>
              <a:rPr sz="1815" b="1" i="1" spc="-5" dirty="0">
                <a:latin typeface="Times New Roman"/>
                <a:cs typeface="Times New Roman"/>
              </a:rPr>
              <a:t>n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87370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Transient</a:t>
            </a:r>
            <a:r>
              <a:rPr sz="3993" spc="-77" dirty="0"/>
              <a:t> </a:t>
            </a:r>
            <a:r>
              <a:rPr sz="3993" dirty="0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017059" cy="3437293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spc="-5" dirty="0">
                <a:latin typeface="Times New Roman"/>
                <a:cs typeface="Times New Roman"/>
              </a:rPr>
              <a:t>network </a:t>
            </a:r>
            <a:r>
              <a:rPr sz="2904" spc="-9" dirty="0">
                <a:latin typeface="Times New Roman"/>
                <a:cs typeface="Times New Roman"/>
              </a:rPr>
              <a:t>with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</a:t>
            </a:r>
            <a:r>
              <a:rPr sz="2904" dirty="0">
                <a:latin typeface="Times New Roman"/>
                <a:cs typeface="Times New Roman"/>
              </a:rPr>
              <a:t>attached </a:t>
            </a:r>
            <a:r>
              <a:rPr sz="2904" spc="-5" dirty="0">
                <a:latin typeface="Times New Roman"/>
                <a:cs typeface="Times New Roman"/>
              </a:rPr>
              <a:t>to</a:t>
            </a:r>
            <a:r>
              <a:rPr sz="2904" spc="9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it</a:t>
            </a:r>
            <a:endParaRPr sz="2904" dirty="0">
              <a:latin typeface="Times New Roman"/>
              <a:cs typeface="Times New Roman"/>
            </a:endParaRPr>
          </a:p>
          <a:p>
            <a:pPr marL="835673" marR="332540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Data </a:t>
            </a:r>
            <a:r>
              <a:rPr sz="2541" spc="-14" dirty="0">
                <a:latin typeface="Times New Roman"/>
                <a:cs typeface="Times New Roman"/>
              </a:rPr>
              <a:t>can </a:t>
            </a:r>
            <a:r>
              <a:rPr sz="2541" spc="-5" dirty="0">
                <a:latin typeface="Times New Roman"/>
                <a:cs typeface="Times New Roman"/>
              </a:rPr>
              <a:t>enter through any </a:t>
            </a:r>
            <a:r>
              <a:rPr sz="2541" spc="5" dirty="0">
                <a:latin typeface="Times New Roman"/>
                <a:cs typeface="Times New Roman"/>
              </a:rPr>
              <a:t>of the </a:t>
            </a:r>
            <a:r>
              <a:rPr sz="2541" spc="-5" dirty="0">
                <a:latin typeface="Times New Roman"/>
                <a:cs typeface="Times New Roman"/>
              </a:rPr>
              <a:t>routers </a:t>
            </a:r>
            <a:r>
              <a:rPr sz="2541" dirty="0">
                <a:latin typeface="Times New Roman"/>
                <a:cs typeface="Times New Roman"/>
              </a:rPr>
              <a:t>and  </a:t>
            </a:r>
            <a:r>
              <a:rPr sz="2541" spc="-5" dirty="0">
                <a:latin typeface="Times New Roman"/>
                <a:cs typeface="Times New Roman"/>
              </a:rPr>
              <a:t>leave </a:t>
            </a:r>
            <a:r>
              <a:rPr sz="2541" dirty="0">
                <a:latin typeface="Times New Roman"/>
                <a:cs typeface="Times New Roman"/>
              </a:rPr>
              <a:t>through </a:t>
            </a:r>
            <a:r>
              <a:rPr sz="2541" spc="5" dirty="0">
                <a:latin typeface="Times New Roman"/>
                <a:cs typeface="Times New Roman"/>
              </a:rPr>
              <a:t>any</a:t>
            </a:r>
            <a:r>
              <a:rPr sz="2541" spc="-59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router</a:t>
            </a: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281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162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Example</a:t>
            </a:r>
            <a:endParaRPr sz="2904" dirty="0">
              <a:latin typeface="Times New Roman"/>
              <a:cs typeface="Times New Roman"/>
            </a:endParaRPr>
          </a:p>
          <a:p>
            <a:pPr marL="835673" marR="293350" lvl="1" indent="-395936">
              <a:spcBef>
                <a:spcPts val="6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All </a:t>
            </a:r>
            <a:r>
              <a:rPr sz="2541" spc="-9" dirty="0">
                <a:latin typeface="Times New Roman"/>
                <a:cs typeface="Times New Roman"/>
              </a:rPr>
              <a:t>LANs </a:t>
            </a:r>
            <a:r>
              <a:rPr sz="2541" spc="-5" dirty="0">
                <a:latin typeface="Times New Roman"/>
                <a:cs typeface="Times New Roman"/>
              </a:rPr>
              <a:t>and some WANs with </a:t>
            </a:r>
            <a:r>
              <a:rPr sz="2541" dirty="0">
                <a:latin typeface="Times New Roman"/>
                <a:cs typeface="Times New Roman"/>
              </a:rPr>
              <a:t>two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dirty="0">
                <a:latin typeface="Times New Roman"/>
                <a:cs typeface="Times New Roman"/>
              </a:rPr>
              <a:t>more  </a:t>
            </a:r>
            <a:r>
              <a:rPr sz="2541" spc="-5" dirty="0">
                <a:latin typeface="Times New Roman"/>
                <a:cs typeface="Times New Roman"/>
              </a:rPr>
              <a:t>routers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5241853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Transient Link</a:t>
            </a:r>
            <a:r>
              <a:rPr sz="3993" spc="-45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05162"/>
            <a:ext cx="7212426" cy="3424917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Graphically</a:t>
            </a:r>
            <a:r>
              <a:rPr sz="2904" spc="-23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representation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Figure b </a:t>
            </a:r>
            <a:r>
              <a:rPr sz="2541" spc="-5" dirty="0">
                <a:latin typeface="Times New Roman"/>
                <a:cs typeface="Times New Roman"/>
              </a:rPr>
              <a:t>in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next slide. However, </a:t>
            </a:r>
            <a:r>
              <a:rPr sz="2541" spc="-9" dirty="0">
                <a:latin typeface="Times New Roman"/>
                <a:cs typeface="Times New Roman"/>
              </a:rPr>
              <a:t>it</a:t>
            </a:r>
            <a:r>
              <a:rPr sz="2541" spc="-41" dirty="0">
                <a:latin typeface="Times New Roman"/>
                <a:cs typeface="Times New Roman"/>
              </a:rPr>
              <a:t> </a:t>
            </a:r>
            <a:r>
              <a:rPr sz="2541" spc="-14" dirty="0">
                <a:latin typeface="Times New Roman"/>
                <a:cs typeface="Times New Roman"/>
              </a:rPr>
              <a:t>is</a:t>
            </a:r>
            <a:endParaRPr sz="2541">
              <a:latin typeface="Times New Roman"/>
              <a:cs typeface="Times New Roman"/>
            </a:endParaRPr>
          </a:p>
          <a:p>
            <a:pPr marL="1261578" marR="769972" lvl="2" indent="-426481">
              <a:spcBef>
                <a:spcPts val="53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b="1" spc="-5" dirty="0">
                <a:latin typeface="Times New Roman"/>
                <a:cs typeface="Times New Roman"/>
              </a:rPr>
              <a:t>Not </a:t>
            </a:r>
            <a:r>
              <a:rPr sz="2178" b="1" dirty="0">
                <a:latin typeface="Times New Roman"/>
                <a:cs typeface="Times New Roman"/>
              </a:rPr>
              <a:t>efficient</a:t>
            </a:r>
            <a:r>
              <a:rPr sz="2178" dirty="0">
                <a:latin typeface="Times New Roman"/>
                <a:cs typeface="Times New Roman"/>
              </a:rPr>
              <a:t>: </a:t>
            </a:r>
            <a:r>
              <a:rPr sz="2178" spc="-9" dirty="0">
                <a:latin typeface="Times New Roman"/>
                <a:cs typeface="Times New Roman"/>
              </a:rPr>
              <a:t>each </a:t>
            </a:r>
            <a:r>
              <a:rPr sz="2178" spc="-5" dirty="0">
                <a:latin typeface="Times New Roman"/>
                <a:cs typeface="Times New Roman"/>
              </a:rPr>
              <a:t>router need </a:t>
            </a:r>
            <a:r>
              <a:rPr sz="2178" dirty="0">
                <a:latin typeface="Times New Roman"/>
                <a:cs typeface="Times New Roman"/>
              </a:rPr>
              <a:t>to </a:t>
            </a:r>
            <a:r>
              <a:rPr sz="2178" spc="-5" dirty="0">
                <a:latin typeface="Times New Roman"/>
                <a:cs typeface="Times New Roman"/>
              </a:rPr>
              <a:t>advertise</a:t>
            </a:r>
            <a:r>
              <a:rPr sz="2178" spc="-59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the  </a:t>
            </a:r>
            <a:r>
              <a:rPr sz="2178" spc="-5" dirty="0">
                <a:latin typeface="Times New Roman"/>
                <a:cs typeface="Times New Roman"/>
              </a:rPr>
              <a:t>neighborhood </a:t>
            </a:r>
            <a:r>
              <a:rPr sz="2178" spc="9" dirty="0">
                <a:latin typeface="Times New Roman"/>
                <a:cs typeface="Times New Roman"/>
              </a:rPr>
              <a:t>of </a:t>
            </a:r>
            <a:r>
              <a:rPr sz="2178" spc="-5" dirty="0">
                <a:latin typeface="Times New Roman"/>
                <a:cs typeface="Times New Roman"/>
              </a:rPr>
              <a:t>four </a:t>
            </a:r>
            <a:r>
              <a:rPr sz="2178" dirty="0">
                <a:latin typeface="Times New Roman"/>
                <a:cs typeface="Times New Roman"/>
              </a:rPr>
              <a:t>other</a:t>
            </a:r>
            <a:r>
              <a:rPr sz="2178" spc="-36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routers</a:t>
            </a:r>
            <a:endParaRPr sz="2178">
              <a:latin typeface="Times New Roman"/>
              <a:cs typeface="Times New Roman"/>
            </a:endParaRPr>
          </a:p>
          <a:p>
            <a:pPr marL="1668464" lvl="3" indent="-396512">
              <a:spcBef>
                <a:spcPts val="42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815" spc="-5" dirty="0">
                <a:latin typeface="Times New Roman"/>
                <a:cs typeface="Times New Roman"/>
              </a:rPr>
              <a:t>For a total </a:t>
            </a:r>
            <a:r>
              <a:rPr sz="1815" dirty="0">
                <a:latin typeface="Times New Roman"/>
                <a:cs typeface="Times New Roman"/>
              </a:rPr>
              <a:t>of 20 </a:t>
            </a:r>
            <a:r>
              <a:rPr sz="1815" spc="-9" dirty="0">
                <a:latin typeface="Times New Roman"/>
                <a:cs typeface="Times New Roman"/>
              </a:rPr>
              <a:t>advertisement</a:t>
            </a:r>
            <a:endParaRPr sz="1815">
              <a:latin typeface="Times New Roman"/>
              <a:cs typeface="Times New Roman"/>
            </a:endParaRPr>
          </a:p>
          <a:p>
            <a:pPr marL="1261578" marR="814349" lvl="2" indent="-426481">
              <a:spcBef>
                <a:spcPts val="508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b="1" spc="-5" dirty="0">
                <a:latin typeface="Times New Roman"/>
                <a:cs typeface="Times New Roman"/>
              </a:rPr>
              <a:t>Not realistic: </a:t>
            </a:r>
            <a:r>
              <a:rPr sz="2178" dirty="0">
                <a:latin typeface="Times New Roman"/>
                <a:cs typeface="Times New Roman"/>
              </a:rPr>
              <a:t>there is no </a:t>
            </a:r>
            <a:r>
              <a:rPr sz="2178" spc="-9" dirty="0">
                <a:latin typeface="Times New Roman"/>
                <a:cs typeface="Times New Roman"/>
              </a:rPr>
              <a:t>single </a:t>
            </a:r>
            <a:r>
              <a:rPr sz="2178" spc="-5" dirty="0">
                <a:latin typeface="Times New Roman"/>
                <a:cs typeface="Times New Roman"/>
              </a:rPr>
              <a:t>network (link)  between each pair </a:t>
            </a:r>
            <a:r>
              <a:rPr sz="2178" dirty="0">
                <a:latin typeface="Times New Roman"/>
                <a:cs typeface="Times New Roman"/>
              </a:rPr>
              <a:t>of</a:t>
            </a:r>
            <a:r>
              <a:rPr sz="2178" spc="9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routers</a:t>
            </a:r>
            <a:endParaRPr sz="2178">
              <a:latin typeface="Times New Roman"/>
              <a:cs typeface="Times New Roman"/>
            </a:endParaRPr>
          </a:p>
          <a:p>
            <a:pPr marL="1668464" marR="4611" lvl="3" indent="-395936">
              <a:spcBef>
                <a:spcPts val="4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815" dirty="0">
                <a:latin typeface="Times New Roman"/>
                <a:cs typeface="Times New Roman"/>
              </a:rPr>
              <a:t>There </a:t>
            </a:r>
            <a:r>
              <a:rPr sz="1815" spc="-9" dirty="0">
                <a:latin typeface="Times New Roman"/>
                <a:cs typeface="Times New Roman"/>
              </a:rPr>
              <a:t>should </a:t>
            </a:r>
            <a:r>
              <a:rPr sz="1815" dirty="0">
                <a:latin typeface="Times New Roman"/>
                <a:cs typeface="Times New Roman"/>
              </a:rPr>
              <a:t>be </a:t>
            </a:r>
            <a:r>
              <a:rPr sz="1815" spc="-5" dirty="0">
                <a:latin typeface="Times New Roman"/>
                <a:cs typeface="Times New Roman"/>
              </a:rPr>
              <a:t>only </a:t>
            </a:r>
            <a:r>
              <a:rPr sz="1815" spc="-9" dirty="0">
                <a:latin typeface="Times New Roman"/>
                <a:cs typeface="Times New Roman"/>
              </a:rPr>
              <a:t>one </a:t>
            </a:r>
            <a:r>
              <a:rPr sz="1815" spc="-5" dirty="0">
                <a:latin typeface="Times New Roman"/>
                <a:cs typeface="Times New Roman"/>
              </a:rPr>
              <a:t>network that </a:t>
            </a:r>
            <a:r>
              <a:rPr sz="1815" spc="-9" dirty="0">
                <a:latin typeface="Times New Roman"/>
                <a:cs typeface="Times New Roman"/>
              </a:rPr>
              <a:t>serves </a:t>
            </a:r>
            <a:r>
              <a:rPr sz="1815" spc="-5" dirty="0">
                <a:latin typeface="Times New Roman"/>
                <a:cs typeface="Times New Roman"/>
              </a:rPr>
              <a:t>as a crossroad  between all </a:t>
            </a:r>
            <a:r>
              <a:rPr sz="1815" spc="-14" dirty="0">
                <a:latin typeface="Times New Roman"/>
                <a:cs typeface="Times New Roman"/>
              </a:rPr>
              <a:t>five</a:t>
            </a:r>
            <a:r>
              <a:rPr sz="1815" spc="-5" dirty="0">
                <a:latin typeface="Times New Roman"/>
                <a:cs typeface="Times New Roman"/>
              </a:rPr>
              <a:t> routers</a:t>
            </a:r>
            <a:endParaRPr sz="1815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5241853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Transient Link</a:t>
            </a:r>
            <a:r>
              <a:rPr sz="3993" spc="-45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116760" cy="385051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37431" marR="290468" indent="-426481">
              <a:spcBef>
                <a:spcPts val="9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Reality: </a:t>
            </a:r>
            <a:r>
              <a:rPr sz="2541" spc="-9" dirty="0">
                <a:latin typeface="Times New Roman"/>
                <a:cs typeface="Times New Roman"/>
              </a:rPr>
              <a:t>each </a:t>
            </a:r>
            <a:r>
              <a:rPr sz="2541" spc="-5" dirty="0">
                <a:latin typeface="Times New Roman"/>
                <a:cs typeface="Times New Roman"/>
              </a:rPr>
              <a:t>router should </a:t>
            </a:r>
            <a:r>
              <a:rPr sz="2541" spc="5" dirty="0">
                <a:latin typeface="Times New Roman"/>
                <a:cs typeface="Times New Roman"/>
              </a:rPr>
              <a:t>be </a:t>
            </a:r>
            <a:r>
              <a:rPr sz="2541" spc="-5" dirty="0">
                <a:latin typeface="Times New Roman"/>
                <a:cs typeface="Times New Roman"/>
              </a:rPr>
              <a:t>connected to </a:t>
            </a:r>
            <a:r>
              <a:rPr sz="2541" dirty="0">
                <a:latin typeface="Times New Roman"/>
                <a:cs typeface="Times New Roman"/>
              </a:rPr>
              <a:t>every  router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through 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one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single</a:t>
            </a:r>
            <a:r>
              <a:rPr sz="2541" i="1" spc="-4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network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represented 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178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</a:p>
          <a:p>
            <a:pPr marL="835673" lvl="1" indent="-395936">
              <a:spcBef>
                <a:spcPts val="5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However, network </a:t>
            </a:r>
            <a:r>
              <a:rPr sz="2178" dirty="0">
                <a:latin typeface="Times New Roman"/>
                <a:cs typeface="Times New Roman"/>
              </a:rPr>
              <a:t>is not a</a:t>
            </a:r>
            <a:r>
              <a:rPr sz="2178" spc="9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machine</a:t>
            </a:r>
            <a:endParaRPr sz="2178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function as a router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60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Solution: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acts as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2541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lnSpc>
                <a:spcPts val="2605"/>
              </a:lnSpc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This </a:t>
            </a:r>
            <a:r>
              <a:rPr sz="2178" spc="-5" dirty="0">
                <a:latin typeface="Times New Roman"/>
                <a:cs typeface="Times New Roman"/>
              </a:rPr>
              <a:t>router has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spc="-5" dirty="0">
                <a:latin typeface="Times New Roman"/>
                <a:cs typeface="Times New Roman"/>
              </a:rPr>
              <a:t>dual </a:t>
            </a:r>
            <a:r>
              <a:rPr sz="2178" dirty="0">
                <a:latin typeface="Times New Roman"/>
                <a:cs typeface="Times New Roman"/>
              </a:rPr>
              <a:t>purpose: a </a:t>
            </a:r>
            <a:r>
              <a:rPr sz="2178" i="1" dirty="0">
                <a:latin typeface="Times New Roman"/>
                <a:cs typeface="Times New Roman"/>
              </a:rPr>
              <a:t>true </a:t>
            </a:r>
            <a:r>
              <a:rPr sz="2178" i="1" spc="-5" dirty="0">
                <a:latin typeface="Times New Roman"/>
                <a:cs typeface="Times New Roman"/>
              </a:rPr>
              <a:t>router </a:t>
            </a:r>
            <a:r>
              <a:rPr sz="2178" spc="-5" dirty="0">
                <a:latin typeface="Times New Roman"/>
                <a:cs typeface="Times New Roman"/>
              </a:rPr>
              <a:t>and</a:t>
            </a:r>
            <a:r>
              <a:rPr sz="2178" spc="-23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a</a:t>
            </a:r>
          </a:p>
          <a:p>
            <a:pPr marL="835673">
              <a:lnSpc>
                <a:spcPts val="2605"/>
              </a:lnSpc>
            </a:pPr>
            <a:r>
              <a:rPr sz="2178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designated </a:t>
            </a:r>
            <a:r>
              <a:rPr sz="2178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9" dirty="0">
                <a:latin typeface="Times New Roman"/>
                <a:cs typeface="Times New Roman"/>
              </a:rPr>
              <a:t>link </a:t>
            </a:r>
            <a:r>
              <a:rPr sz="1815" spc="-5" dirty="0">
                <a:latin typeface="Times New Roman"/>
                <a:cs typeface="Times New Roman"/>
              </a:rPr>
              <a:t>is represented as a </a:t>
            </a:r>
            <a:r>
              <a:rPr sz="1815" i="1" spc="-5" dirty="0">
                <a:latin typeface="Times New Roman"/>
                <a:cs typeface="Times New Roman"/>
              </a:rPr>
              <a:t>bidirectional</a:t>
            </a:r>
            <a:r>
              <a:rPr sz="1815" i="1" spc="14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edge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Figure </a:t>
            </a:r>
            <a:r>
              <a:rPr sz="1815" spc="-5" dirty="0">
                <a:latin typeface="Times New Roman"/>
                <a:cs typeface="Times New Roman"/>
              </a:rPr>
              <a:t>c in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next</a:t>
            </a:r>
            <a:r>
              <a:rPr sz="1815" spc="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slide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13-21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3663" y="1014600"/>
            <a:ext cx="2410673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Transient</a:t>
            </a:r>
            <a:r>
              <a:rPr sz="2904" spc="-73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Link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0098" y="2091747"/>
            <a:ext cx="6625173" cy="3485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279358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dirty="0"/>
              <a:t>Stub</a:t>
            </a:r>
            <a:r>
              <a:rPr sz="3993" spc="-68" dirty="0"/>
              <a:t> </a:t>
            </a:r>
            <a:r>
              <a:rPr sz="3993" dirty="0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26495"/>
            <a:ext cx="7179001" cy="3681553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437431" indent="-426481">
              <a:spcBef>
                <a:spcPts val="3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dirty="0">
                <a:latin typeface="Times New Roman"/>
                <a:cs typeface="Times New Roman"/>
              </a:rPr>
              <a:t>network </a:t>
            </a:r>
            <a:r>
              <a:rPr sz="2541" spc="-5" dirty="0">
                <a:latin typeface="Times New Roman"/>
                <a:cs typeface="Times New Roman"/>
              </a:rPr>
              <a:t>that is connected to </a:t>
            </a:r>
            <a:r>
              <a:rPr sz="2541" dirty="0">
                <a:latin typeface="Times New Roman"/>
                <a:cs typeface="Times New Roman"/>
              </a:rPr>
              <a:t>only one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router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Data packet enter and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leave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178" spc="5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178" spc="-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</a:t>
            </a:r>
            <a:r>
              <a:rPr sz="2178" spc="-5" dirty="0">
                <a:latin typeface="Times New Roman"/>
                <a:cs typeface="Times New Roman"/>
              </a:rPr>
              <a:t>r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special case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transient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network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0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Graphically</a:t>
            </a:r>
            <a:r>
              <a:rPr sz="2541" spc="-36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representation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as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178" spc="-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6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designated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as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178" spc="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6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Note,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link is </a:t>
            </a:r>
            <a:r>
              <a:rPr sz="2178" spc="5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2178" spc="-8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one-directional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18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latin typeface="Times New Roman"/>
                <a:cs typeface="Times New Roman"/>
              </a:rPr>
              <a:t>From the router to </a:t>
            </a:r>
            <a:r>
              <a:rPr sz="1815" spc="-9" dirty="0">
                <a:latin typeface="Times New Roman"/>
                <a:cs typeface="Times New Roman"/>
              </a:rPr>
              <a:t>the</a:t>
            </a:r>
            <a:r>
              <a:rPr sz="1815" spc="9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network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Because 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is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15" spc="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point in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graph</a:t>
            </a:r>
            <a:r>
              <a:rPr sz="1815" spc="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68464" lvl="3" indent="-396512">
              <a:spcBef>
                <a:spcPts val="227"/>
              </a:spcBef>
              <a:buClr>
                <a:srgbClr val="999966"/>
              </a:buClr>
              <a:buSzPct val="77777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634" dirty="0">
                <a:latin typeface="Times New Roman"/>
                <a:cs typeface="Times New Roman"/>
              </a:rPr>
              <a:t>See the </a:t>
            </a:r>
            <a:r>
              <a:rPr sz="1634" spc="-5" dirty="0">
                <a:latin typeface="Times New Roman"/>
                <a:cs typeface="Times New Roman"/>
              </a:rPr>
              <a:t>following </a:t>
            </a:r>
            <a:r>
              <a:rPr sz="1634" dirty="0">
                <a:latin typeface="Times New Roman"/>
                <a:cs typeface="Times New Roman"/>
              </a:rPr>
              <a:t>third</a:t>
            </a:r>
            <a:r>
              <a:rPr sz="1634" spc="-27" dirty="0">
                <a:latin typeface="Times New Roman"/>
                <a:cs typeface="Times New Roman"/>
              </a:rPr>
              <a:t> </a:t>
            </a:r>
            <a:r>
              <a:rPr sz="1634" spc="-5" dirty="0">
                <a:latin typeface="Times New Roman"/>
                <a:cs typeface="Times New Roman"/>
              </a:rPr>
              <a:t>slides</a:t>
            </a:r>
            <a:endParaRPr sz="1634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13-22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39706" y="970340"/>
            <a:ext cx="1607884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Stub</a:t>
            </a:r>
            <a:r>
              <a:rPr sz="2904" spc="-82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Link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7815" y="2705855"/>
            <a:ext cx="5529738" cy="1441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15362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Virtual</a:t>
            </a:r>
            <a:r>
              <a:rPr sz="3993" spc="-59" dirty="0"/>
              <a:t> </a:t>
            </a:r>
            <a:r>
              <a:rPr sz="3993" dirty="0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079300" cy="1797548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When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link between two routers </a:t>
            </a:r>
            <a:r>
              <a:rPr sz="2904" spc="5" dirty="0">
                <a:latin typeface="Times New Roman"/>
                <a:cs typeface="Times New Roman"/>
              </a:rPr>
              <a:t>is</a:t>
            </a:r>
            <a:r>
              <a:rPr sz="2904" spc="41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broken</a:t>
            </a:r>
            <a:endParaRPr sz="2904">
              <a:latin typeface="Times New Roman"/>
              <a:cs typeface="Times New Roman"/>
            </a:endParaRPr>
          </a:p>
          <a:p>
            <a:pPr marL="835673" marR="30545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administrator </a:t>
            </a:r>
            <a:r>
              <a:rPr sz="2541" spc="-14" dirty="0">
                <a:latin typeface="Times New Roman"/>
                <a:cs typeface="Times New Roman"/>
              </a:rPr>
              <a:t>may </a:t>
            </a:r>
            <a:r>
              <a:rPr sz="2541" dirty="0">
                <a:latin typeface="Times New Roman"/>
                <a:cs typeface="Times New Roman"/>
              </a:rPr>
              <a:t>create a </a:t>
            </a:r>
            <a:r>
              <a:rPr sz="2541" spc="-5" dirty="0">
                <a:latin typeface="Times New Roman"/>
                <a:cs typeface="Times New Roman"/>
              </a:rPr>
              <a:t>virtual </a:t>
            </a:r>
            <a:r>
              <a:rPr sz="2541" spc="-9" dirty="0">
                <a:latin typeface="Times New Roman"/>
                <a:cs typeface="Times New Roman"/>
              </a:rPr>
              <a:t>path  </a:t>
            </a:r>
            <a:r>
              <a:rPr sz="2541" spc="-5" dirty="0">
                <a:latin typeface="Times New Roman"/>
                <a:cs typeface="Times New Roman"/>
              </a:rPr>
              <a:t>between </a:t>
            </a:r>
            <a:r>
              <a:rPr sz="2541" dirty="0">
                <a:latin typeface="Times New Roman"/>
                <a:cs typeface="Times New Roman"/>
              </a:rPr>
              <a:t>them </a:t>
            </a:r>
            <a:r>
              <a:rPr sz="2541" spc="5" dirty="0">
                <a:latin typeface="Times New Roman"/>
                <a:cs typeface="Times New Roman"/>
              </a:rPr>
              <a:t>using </a:t>
            </a:r>
            <a:r>
              <a:rPr sz="2541" dirty="0">
                <a:latin typeface="Times New Roman"/>
                <a:cs typeface="Times New Roman"/>
              </a:rPr>
              <a:t>a longer </a:t>
            </a:r>
            <a:r>
              <a:rPr sz="2541" spc="-5" dirty="0">
                <a:latin typeface="Times New Roman"/>
                <a:cs typeface="Times New Roman"/>
              </a:rPr>
              <a:t>path </a:t>
            </a:r>
            <a:r>
              <a:rPr sz="2541" spc="-9" dirty="0">
                <a:latin typeface="Times New Roman"/>
                <a:cs typeface="Times New Roman"/>
              </a:rPr>
              <a:t>and </a:t>
            </a:r>
            <a:r>
              <a:rPr sz="2541" spc="-5" dirty="0">
                <a:latin typeface="Times New Roman"/>
                <a:cs typeface="Times New Roman"/>
              </a:rPr>
              <a:t>may</a:t>
            </a:r>
            <a:r>
              <a:rPr sz="2541" spc="-123" dirty="0">
                <a:latin typeface="Times New Roman"/>
                <a:cs typeface="Times New Roman"/>
              </a:rPr>
              <a:t> </a:t>
            </a:r>
            <a:r>
              <a:rPr sz="2541" spc="9" dirty="0">
                <a:latin typeface="Times New Roman"/>
                <a:cs typeface="Times New Roman"/>
              </a:rPr>
              <a:t>go  </a:t>
            </a:r>
            <a:r>
              <a:rPr sz="2541" dirty="0">
                <a:latin typeface="Times New Roman"/>
                <a:cs typeface="Times New Roman"/>
              </a:rPr>
              <a:t>through </a:t>
            </a:r>
            <a:r>
              <a:rPr sz="2541" spc="-5" dirty="0">
                <a:latin typeface="Times New Roman"/>
                <a:cs typeface="Times New Roman"/>
              </a:rPr>
              <a:t>several</a:t>
            </a:r>
            <a:r>
              <a:rPr sz="2541" spc="5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routers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2223" y="804979"/>
            <a:ext cx="112897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634" b="1" spc="-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163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8960" y="804979"/>
            <a:ext cx="54628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i="1" dirty="0">
                <a:latin typeface="Times New Roman"/>
                <a:cs typeface="Times New Roman"/>
              </a:rPr>
              <a:t>Example </a:t>
            </a:r>
            <a:r>
              <a:rPr sz="1634" b="1" i="1" spc="5" dirty="0">
                <a:latin typeface="Times New Roman"/>
                <a:cs typeface="Times New Roman"/>
              </a:rPr>
              <a:t>of </a:t>
            </a:r>
            <a:r>
              <a:rPr sz="1634" b="1" i="1" spc="-9" dirty="0">
                <a:latin typeface="Times New Roman"/>
                <a:cs typeface="Times New Roman"/>
              </a:rPr>
              <a:t>an </a:t>
            </a:r>
            <a:r>
              <a:rPr sz="1634" b="1" i="1" spc="-14" dirty="0">
                <a:latin typeface="Times New Roman"/>
                <a:cs typeface="Times New Roman"/>
              </a:rPr>
              <a:t>AS </a:t>
            </a:r>
            <a:r>
              <a:rPr sz="1634" b="1" i="1" spc="-5" dirty="0">
                <a:latin typeface="Times New Roman"/>
                <a:cs typeface="Times New Roman"/>
              </a:rPr>
              <a:t>and </a:t>
            </a:r>
            <a:r>
              <a:rPr sz="1634" b="1" i="1" dirty="0">
                <a:latin typeface="Times New Roman"/>
                <a:cs typeface="Times New Roman"/>
              </a:rPr>
              <a:t>its </a:t>
            </a:r>
            <a:r>
              <a:rPr sz="1634" b="1" i="1" spc="-5" dirty="0">
                <a:latin typeface="Times New Roman"/>
                <a:cs typeface="Times New Roman"/>
              </a:rPr>
              <a:t>graphical representation </a:t>
            </a:r>
            <a:r>
              <a:rPr sz="1634" b="1" i="1" dirty="0">
                <a:latin typeface="Times New Roman"/>
                <a:cs typeface="Times New Roman"/>
              </a:rPr>
              <a:t>in</a:t>
            </a:r>
            <a:r>
              <a:rPr sz="1634" b="1" i="1" spc="14" dirty="0">
                <a:latin typeface="Times New Roman"/>
                <a:cs typeface="Times New Roman"/>
              </a:rPr>
              <a:t> </a:t>
            </a:r>
            <a:r>
              <a:rPr sz="1634" b="1" i="1" spc="-9" dirty="0">
                <a:latin typeface="Times New Roman"/>
                <a:cs typeface="Times New Roman"/>
              </a:rPr>
              <a:t>OSPF</a:t>
            </a:r>
            <a:endParaRPr sz="1634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3744" y="804979"/>
            <a:ext cx="8160444" cy="5670817"/>
            <a:chOff x="850391" y="347979"/>
            <a:chExt cx="8991600" cy="62484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" name="object 5"/>
            <p:cNvSpPr/>
            <p:nvPr/>
          </p:nvSpPr>
          <p:spPr>
            <a:xfrm>
              <a:off x="1139952" y="454659"/>
              <a:ext cx="439420" cy="475615"/>
            </a:xfrm>
            <a:custGeom>
              <a:avLst/>
              <a:gdLst/>
              <a:ahLst/>
              <a:cxnLst/>
              <a:rect l="l" t="t" r="r" b="b"/>
              <a:pathLst>
                <a:path w="439419" h="475615">
                  <a:moveTo>
                    <a:pt x="438912" y="0"/>
                  </a:moveTo>
                  <a:lnTo>
                    <a:pt x="0" y="0"/>
                  </a:lnTo>
                  <a:lnTo>
                    <a:pt x="0" y="423684"/>
                  </a:lnTo>
                  <a:lnTo>
                    <a:pt x="0" y="475488"/>
                  </a:lnTo>
                  <a:lnTo>
                    <a:pt x="438912" y="475488"/>
                  </a:lnTo>
                  <a:lnTo>
                    <a:pt x="438912" y="423684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454659"/>
              <a:ext cx="32918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264919" y="878331"/>
              <a:ext cx="421005" cy="475615"/>
            </a:xfrm>
            <a:custGeom>
              <a:avLst/>
              <a:gdLst/>
              <a:ahLst/>
              <a:cxnLst/>
              <a:rect l="l" t="t" r="r" b="b"/>
              <a:pathLst>
                <a:path w="421005" h="475615">
                  <a:moveTo>
                    <a:pt x="420624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420624" y="475487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850391" y="805179"/>
              <a:ext cx="8592312" cy="548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1484375" y="347979"/>
              <a:ext cx="33655" cy="1051560"/>
            </a:xfrm>
            <a:custGeom>
              <a:avLst/>
              <a:gdLst/>
              <a:ahLst/>
              <a:cxnLst/>
              <a:rect l="l" t="t" r="r" b="b"/>
              <a:pathLst>
                <a:path w="33655" h="1051560">
                  <a:moveTo>
                    <a:pt x="33528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33528" y="105156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063" y="1280668"/>
              <a:ext cx="8948928" cy="5315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305750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Types </a:t>
            </a:r>
            <a:r>
              <a:rPr sz="3993" dirty="0"/>
              <a:t>of</a:t>
            </a:r>
            <a:r>
              <a:rPr sz="3993" spc="-41" dirty="0"/>
              <a:t> </a:t>
            </a:r>
            <a:r>
              <a:rPr sz="3993" spc="-9" dirty="0"/>
              <a:t>Packets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26495"/>
            <a:ext cx="4708392" cy="3808319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437431" indent="-426481">
              <a:spcBef>
                <a:spcPts val="3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OSPF </a:t>
            </a:r>
            <a:r>
              <a:rPr sz="2541" dirty="0">
                <a:latin typeface="Times New Roman"/>
                <a:cs typeface="Times New Roman"/>
              </a:rPr>
              <a:t>uses five </a:t>
            </a:r>
            <a:r>
              <a:rPr sz="2541" spc="-5" dirty="0">
                <a:latin typeface="Times New Roman"/>
                <a:cs typeface="Times New Roman"/>
              </a:rPr>
              <a:t>different</a:t>
            </a:r>
            <a:r>
              <a:rPr sz="2541" spc="-45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packets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Hello </a:t>
            </a:r>
            <a:r>
              <a:rPr sz="2178" spc="-9" dirty="0"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6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Database description</a:t>
            </a:r>
            <a:r>
              <a:rPr sz="2178" spc="-9" dirty="0">
                <a:latin typeface="Times New Roman"/>
                <a:cs typeface="Times New Roman"/>
              </a:rPr>
              <a:t> packet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4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Link </a:t>
            </a:r>
            <a:r>
              <a:rPr sz="2178" spc="-5" dirty="0">
                <a:latin typeface="Times New Roman"/>
                <a:cs typeface="Times New Roman"/>
              </a:rPr>
              <a:t>state request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Link </a:t>
            </a:r>
            <a:r>
              <a:rPr sz="2178" spc="-5" dirty="0">
                <a:latin typeface="Times New Roman"/>
                <a:cs typeface="Times New Roman"/>
              </a:rPr>
              <a:t>state update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13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Router</a:t>
            </a:r>
            <a:r>
              <a:rPr sz="1815" spc="9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link</a:t>
            </a: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latin typeface="Times New Roman"/>
                <a:cs typeface="Times New Roman"/>
              </a:rPr>
              <a:t>Network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link</a:t>
            </a: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latin typeface="Times New Roman"/>
                <a:cs typeface="Times New Roman"/>
              </a:rPr>
              <a:t>Summary link to</a:t>
            </a:r>
            <a:r>
              <a:rPr sz="1815" spc="-27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network</a:t>
            </a: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latin typeface="Times New Roman"/>
                <a:cs typeface="Times New Roman"/>
              </a:rPr>
              <a:t>Summary link to </a:t>
            </a:r>
            <a:r>
              <a:rPr sz="1815" spc="-18" dirty="0">
                <a:latin typeface="Times New Roman"/>
                <a:cs typeface="Times New Roman"/>
              </a:rPr>
              <a:t>AS </a:t>
            </a:r>
            <a:r>
              <a:rPr sz="1815" dirty="0">
                <a:latin typeface="Times New Roman"/>
                <a:cs typeface="Times New Roman"/>
              </a:rPr>
              <a:t>boundary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router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External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link</a:t>
            </a:r>
          </a:p>
          <a:p>
            <a:pPr marL="835673" lvl="1" indent="-395936">
              <a:spcBef>
                <a:spcPts val="2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Link </a:t>
            </a:r>
            <a:r>
              <a:rPr sz="2178" spc="-5" dirty="0">
                <a:latin typeface="Times New Roman"/>
                <a:cs typeface="Times New Roman"/>
              </a:rPr>
              <a:t>state acknowledgment</a:t>
            </a:r>
            <a:r>
              <a:rPr sz="2178" spc="-9" dirty="0">
                <a:latin typeface="Times New Roman"/>
                <a:cs typeface="Times New Roman"/>
              </a:rPr>
              <a:t> packet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13-33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6861" y="2183033"/>
            <a:ext cx="7632090" cy="3784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94478" y="1033963"/>
            <a:ext cx="3695827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Types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of </a:t>
            </a: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OSPF</a:t>
            </a:r>
            <a:r>
              <a:rPr sz="2904" spc="-86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Packets</a:t>
            </a:r>
            <a:endParaRPr sz="2904">
              <a:latin typeface="Times New Roman"/>
              <a:cs typeface="Times New Roman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1497437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RIP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13225"/>
            <a:ext cx="7606617" cy="3883391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437431" indent="-426481">
              <a:spcBef>
                <a:spcPts val="43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RIP: </a:t>
            </a:r>
            <a:r>
              <a:rPr sz="2904" dirty="0">
                <a:latin typeface="Times New Roman"/>
                <a:cs typeface="Times New Roman"/>
              </a:rPr>
              <a:t>Routing </a:t>
            </a:r>
            <a:r>
              <a:rPr sz="2904" spc="-5" dirty="0">
                <a:latin typeface="Times New Roman"/>
                <a:cs typeface="Times New Roman"/>
              </a:rPr>
              <a:t>Information Protocol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Based on </a:t>
            </a:r>
            <a:r>
              <a:rPr sz="2541" i="1" spc="-5" dirty="0">
                <a:latin typeface="Times New Roman"/>
                <a:cs typeface="Times New Roman"/>
              </a:rPr>
              <a:t>distance vector</a:t>
            </a:r>
            <a:r>
              <a:rPr sz="2541" i="1" spc="-9" dirty="0">
                <a:latin typeface="Times New Roman"/>
                <a:cs typeface="Times New Roman"/>
              </a:rPr>
              <a:t> </a:t>
            </a:r>
            <a:r>
              <a:rPr sz="2541" i="1" spc="-5" dirty="0">
                <a:latin typeface="Times New Roman"/>
                <a:cs typeface="Times New Roman"/>
              </a:rPr>
              <a:t>routing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3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Design </a:t>
            </a:r>
            <a:r>
              <a:rPr sz="2904" dirty="0">
                <a:latin typeface="Times New Roman"/>
                <a:cs typeface="Times New Roman"/>
              </a:rPr>
              <a:t>considerations</a:t>
            </a: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In a </a:t>
            </a:r>
            <a:r>
              <a:rPr sz="2541" spc="-5" dirty="0">
                <a:latin typeface="Times New Roman"/>
                <a:cs typeface="Times New Roman"/>
              </a:rPr>
              <a:t>AS, </a:t>
            </a:r>
            <a:r>
              <a:rPr sz="2541" dirty="0">
                <a:latin typeface="Times New Roman"/>
                <a:cs typeface="Times New Roman"/>
              </a:rPr>
              <a:t>RIP </a:t>
            </a:r>
            <a:r>
              <a:rPr sz="2541" spc="-5" dirty="0">
                <a:latin typeface="Times New Roman"/>
                <a:cs typeface="Times New Roman"/>
              </a:rPr>
              <a:t>deals with routers and networks</a:t>
            </a:r>
            <a:r>
              <a:rPr sz="2541" spc="1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(links)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0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9" dirty="0">
                <a:latin typeface="Times New Roman"/>
                <a:cs typeface="Times New Roman"/>
              </a:rPr>
              <a:t>destination </a:t>
            </a:r>
            <a:r>
              <a:rPr sz="2541" spc="-5" dirty="0">
                <a:latin typeface="Times New Roman"/>
                <a:cs typeface="Times New Roman"/>
              </a:rPr>
              <a:t>in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routing table is </a:t>
            </a:r>
            <a:r>
              <a:rPr sz="2541" dirty="0">
                <a:latin typeface="Times New Roman"/>
                <a:cs typeface="Times New Roman"/>
              </a:rPr>
              <a:t>a</a:t>
            </a:r>
            <a:r>
              <a:rPr sz="2541" spc="-14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network</a:t>
            </a:r>
            <a:endParaRPr sz="2541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first column defines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b="1" i="1" dirty="0">
                <a:solidFill>
                  <a:srgbClr val="FF3300"/>
                </a:solidFill>
                <a:latin typeface="Times New Roman"/>
                <a:cs typeface="Times New Roman"/>
              </a:rPr>
              <a:t>network </a:t>
            </a:r>
            <a:r>
              <a:rPr sz="2178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address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metric </a:t>
            </a:r>
            <a:r>
              <a:rPr sz="2541" dirty="0">
                <a:latin typeface="Times New Roman"/>
                <a:cs typeface="Times New Roman"/>
              </a:rPr>
              <a:t>used </a:t>
            </a:r>
            <a:r>
              <a:rPr sz="2541" spc="-5" dirty="0">
                <a:latin typeface="Times New Roman"/>
                <a:cs typeface="Times New Roman"/>
              </a:rPr>
              <a:t>in RIP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hop</a:t>
            </a:r>
            <a:r>
              <a:rPr sz="2541" b="1" i="1" spc="-36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b="1" i="1" spc="-14" dirty="0">
                <a:solidFill>
                  <a:srgbClr val="FF3300"/>
                </a:solidFill>
                <a:latin typeface="Times New Roman"/>
                <a:cs typeface="Times New Roman"/>
              </a:rPr>
              <a:t>count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0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Infinity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spc="-5" dirty="0">
                <a:latin typeface="Times New Roman"/>
                <a:cs typeface="Times New Roman"/>
              </a:rPr>
              <a:t>defined </a:t>
            </a:r>
            <a:r>
              <a:rPr sz="2541" spc="-9" dirty="0">
                <a:latin typeface="Times New Roman"/>
                <a:cs typeface="Times New Roman"/>
              </a:rPr>
              <a:t>as</a:t>
            </a:r>
            <a:r>
              <a:rPr sz="2541" spc="-50" dirty="0">
                <a:latin typeface="Times New Roman"/>
                <a:cs typeface="Times New Roman"/>
              </a:rPr>
              <a:t> </a:t>
            </a:r>
            <a:r>
              <a:rPr sz="2541" spc="9" dirty="0">
                <a:solidFill>
                  <a:srgbClr val="FF0000"/>
                </a:solidFill>
                <a:latin typeface="Times New Roman"/>
                <a:cs typeface="Times New Roman"/>
              </a:rPr>
              <a:t>16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5" dirty="0">
                <a:latin typeface="Times New Roman"/>
                <a:cs typeface="Times New Roman"/>
              </a:rPr>
              <a:t>Any </a:t>
            </a:r>
            <a:r>
              <a:rPr sz="2178" spc="-5" dirty="0">
                <a:latin typeface="Times New Roman"/>
                <a:cs typeface="Times New Roman"/>
              </a:rPr>
              <a:t>route </a:t>
            </a:r>
            <a:r>
              <a:rPr sz="2178" dirty="0">
                <a:latin typeface="Times New Roman"/>
                <a:cs typeface="Times New Roman"/>
              </a:rPr>
              <a:t>in </a:t>
            </a:r>
            <a:r>
              <a:rPr sz="2178" spc="-5" dirty="0">
                <a:latin typeface="Times New Roman"/>
                <a:cs typeface="Times New Roman"/>
              </a:rPr>
              <a:t>an AS </a:t>
            </a:r>
            <a:r>
              <a:rPr sz="2178" dirty="0">
                <a:latin typeface="Times New Roman"/>
                <a:cs typeface="Times New Roman"/>
              </a:rPr>
              <a:t>cannot </a:t>
            </a:r>
            <a:r>
              <a:rPr sz="2178" spc="-5" dirty="0">
                <a:latin typeface="Times New Roman"/>
                <a:cs typeface="Times New Roman"/>
              </a:rPr>
              <a:t>have more than </a:t>
            </a:r>
            <a:r>
              <a:rPr sz="2178" dirty="0">
                <a:latin typeface="Times New Roman"/>
                <a:cs typeface="Times New Roman"/>
              </a:rPr>
              <a:t>15</a:t>
            </a:r>
            <a:r>
              <a:rPr sz="2178" spc="-45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hops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161733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Common</a:t>
            </a:r>
            <a:r>
              <a:rPr sz="3993" spc="-45" dirty="0"/>
              <a:t> </a:t>
            </a:r>
            <a:r>
              <a:rPr sz="3993" spc="-9" dirty="0"/>
              <a:t>Header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3225"/>
            <a:ext cx="7049332" cy="3715781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437431" indent="-426481">
              <a:spcBef>
                <a:spcPts val="43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All OSPF </a:t>
            </a:r>
            <a:r>
              <a:rPr sz="2904" dirty="0">
                <a:latin typeface="Times New Roman"/>
                <a:cs typeface="Times New Roman"/>
              </a:rPr>
              <a:t>packets </a:t>
            </a:r>
            <a:r>
              <a:rPr sz="2904" spc="-5" dirty="0">
                <a:latin typeface="Times New Roman"/>
                <a:cs typeface="Times New Roman"/>
              </a:rPr>
              <a:t>share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same</a:t>
            </a:r>
            <a:r>
              <a:rPr sz="2904" spc="5" dirty="0">
                <a:latin typeface="Times New Roman"/>
                <a:cs typeface="Times New Roman"/>
              </a:rPr>
              <a:t> header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Version: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8-bit</a:t>
            </a:r>
            <a:endParaRPr sz="2541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version </a:t>
            </a:r>
            <a:r>
              <a:rPr sz="2178" dirty="0">
                <a:latin typeface="Times New Roman"/>
                <a:cs typeface="Times New Roman"/>
              </a:rPr>
              <a:t>of the OSPF </a:t>
            </a:r>
            <a:r>
              <a:rPr sz="2178" spc="-5" dirty="0">
                <a:latin typeface="Times New Roman"/>
                <a:cs typeface="Times New Roman"/>
              </a:rPr>
              <a:t>protocol.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Currently,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it is</a:t>
            </a:r>
            <a:r>
              <a:rPr sz="2178" spc="-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  <a:p>
            <a:pPr marL="835673" lvl="1" indent="-395936">
              <a:spcBef>
                <a:spcPts val="3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Type: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8-bit</a:t>
            </a:r>
            <a:endParaRPr sz="2541" dirty="0">
              <a:latin typeface="Times New Roman"/>
              <a:cs typeface="Times New Roman"/>
            </a:endParaRPr>
          </a:p>
          <a:p>
            <a:pPr marL="425905" marR="3314451" lvl="2" indent="-425905" algn="r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425905" algn="l"/>
                <a:tab pos="426481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9" dirty="0">
                <a:latin typeface="Times New Roman"/>
                <a:cs typeface="Times New Roman"/>
              </a:rPr>
              <a:t>type </a:t>
            </a:r>
            <a:r>
              <a:rPr sz="2178" dirty="0">
                <a:latin typeface="Times New Roman"/>
                <a:cs typeface="Times New Roman"/>
              </a:rPr>
              <a:t>of the</a:t>
            </a:r>
            <a:r>
              <a:rPr sz="2178" spc="-95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  <a:p>
            <a:pPr marL="395359" marR="3249325" lvl="1" indent="-395359" algn="r">
              <a:spcBef>
                <a:spcPts val="3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Message length:</a:t>
            </a:r>
            <a:r>
              <a:rPr sz="2541" spc="-82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16-bit</a:t>
            </a: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9" dirty="0">
                <a:latin typeface="Times New Roman"/>
                <a:cs typeface="Times New Roman"/>
              </a:rPr>
              <a:t>length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sz="2178" spc="-5" dirty="0">
                <a:latin typeface="Times New Roman"/>
                <a:cs typeface="Times New Roman"/>
              </a:rPr>
              <a:t> message including </a:t>
            </a:r>
            <a:r>
              <a:rPr sz="2178" dirty="0">
                <a:latin typeface="Times New Roman"/>
                <a:cs typeface="Times New Roman"/>
              </a:rPr>
              <a:t>the</a:t>
            </a:r>
            <a:r>
              <a:rPr sz="2178" spc="-59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header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0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Source </a:t>
            </a:r>
            <a:r>
              <a:rPr sz="2541" spc="-5" dirty="0">
                <a:latin typeface="Times New Roman"/>
                <a:cs typeface="Times New Roman"/>
              </a:rPr>
              <a:t>router </a:t>
            </a:r>
            <a:r>
              <a:rPr sz="2541" dirty="0">
                <a:latin typeface="Times New Roman"/>
                <a:cs typeface="Times New Roman"/>
              </a:rPr>
              <a:t>IP </a:t>
            </a:r>
            <a:r>
              <a:rPr sz="2541" spc="-5" dirty="0">
                <a:latin typeface="Times New Roman"/>
                <a:cs typeface="Times New Roman"/>
              </a:rPr>
              <a:t>address:</a:t>
            </a:r>
            <a:r>
              <a:rPr sz="2541" spc="-9" dirty="0">
                <a:latin typeface="Times New Roman"/>
                <a:cs typeface="Times New Roman"/>
              </a:rPr>
              <a:t> 32-bit</a:t>
            </a:r>
            <a:endParaRPr sz="2541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27" dirty="0">
                <a:latin typeface="Times New Roman"/>
                <a:cs typeface="Times New Roman"/>
              </a:rPr>
              <a:t>IP </a:t>
            </a:r>
            <a:r>
              <a:rPr sz="2178" spc="-5" dirty="0">
                <a:latin typeface="Times New Roman"/>
                <a:cs typeface="Times New Roman"/>
              </a:rPr>
              <a:t>address </a:t>
            </a:r>
            <a:r>
              <a:rPr sz="2178" spc="9" dirty="0">
                <a:latin typeface="Times New Roman"/>
                <a:cs typeface="Times New Roman"/>
              </a:rPr>
              <a:t>of </a:t>
            </a:r>
            <a:r>
              <a:rPr sz="2178" dirty="0">
                <a:latin typeface="Times New Roman"/>
                <a:cs typeface="Times New Roman"/>
              </a:rPr>
              <a:t>the router </a:t>
            </a:r>
            <a:r>
              <a:rPr sz="2178" spc="-5" dirty="0">
                <a:latin typeface="Times New Roman"/>
                <a:cs typeface="Times New Roman"/>
              </a:rPr>
              <a:t>that sends </a:t>
            </a:r>
            <a:r>
              <a:rPr sz="2178" dirty="0">
                <a:latin typeface="Times New Roman"/>
                <a:cs typeface="Times New Roman"/>
              </a:rPr>
              <a:t>the</a:t>
            </a:r>
            <a:r>
              <a:rPr sz="2178" spc="-9" dirty="0">
                <a:latin typeface="Times New Roman"/>
                <a:cs typeface="Times New Roman"/>
              </a:rPr>
              <a:t> packet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13-34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269" y="1011834"/>
            <a:ext cx="3766137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14" dirty="0">
                <a:solidFill>
                  <a:srgbClr val="999966"/>
                </a:solidFill>
                <a:latin typeface="Times New Roman"/>
                <a:cs typeface="Times New Roman"/>
              </a:rPr>
              <a:t>OSPF </a:t>
            </a: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Common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Header</a:t>
            </a:r>
            <a:endParaRPr sz="2904">
              <a:latin typeface="Times New Roman"/>
              <a:cs typeface="Times New Roman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1995487"/>
            <a:ext cx="6408711" cy="359375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610594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Common Header</a:t>
            </a:r>
            <a:r>
              <a:rPr sz="3993" spc="-59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7092" y="1930578"/>
            <a:ext cx="6756571" cy="3874472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406885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06885" algn="l"/>
                <a:tab pos="407462" algn="l"/>
              </a:tabLst>
            </a:pPr>
            <a:r>
              <a:rPr sz="2178" spc="-9" dirty="0">
                <a:latin typeface="Times New Roman"/>
                <a:cs typeface="Times New Roman"/>
              </a:rPr>
              <a:t>Area </a:t>
            </a:r>
            <a:r>
              <a:rPr sz="2178" spc="-5" dirty="0">
                <a:latin typeface="Times New Roman"/>
                <a:cs typeface="Times New Roman"/>
              </a:rPr>
              <a:t>identification: 32-bit</a:t>
            </a:r>
            <a:endParaRPr sz="2178">
              <a:latin typeface="Times New Roman"/>
              <a:cs typeface="Times New Roman"/>
            </a:endParaRPr>
          </a:p>
          <a:p>
            <a:pPr marL="832791" lvl="1" indent="-426481">
              <a:spcBef>
                <a:spcPts val="431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area </a:t>
            </a:r>
            <a:r>
              <a:rPr sz="1815" spc="-14" dirty="0">
                <a:latin typeface="Times New Roman"/>
                <a:cs typeface="Times New Roman"/>
              </a:rPr>
              <a:t>within </a:t>
            </a:r>
            <a:r>
              <a:rPr sz="1815" spc="-9" dirty="0">
                <a:latin typeface="Times New Roman"/>
                <a:cs typeface="Times New Roman"/>
              </a:rPr>
              <a:t>which the </a:t>
            </a:r>
            <a:r>
              <a:rPr sz="1815" spc="-5" dirty="0">
                <a:latin typeface="Times New Roman"/>
                <a:cs typeface="Times New Roman"/>
              </a:rPr>
              <a:t>routing take</a:t>
            </a:r>
            <a:r>
              <a:rPr sz="1815" spc="5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place</a:t>
            </a:r>
            <a:endParaRPr sz="1815">
              <a:latin typeface="Times New Roman"/>
              <a:cs typeface="Times New Roman"/>
            </a:endParaRPr>
          </a:p>
          <a:p>
            <a:pPr marL="406885" indent="-395936">
              <a:spcBef>
                <a:spcPts val="5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06885" algn="l"/>
                <a:tab pos="407462" algn="l"/>
              </a:tabLst>
            </a:pPr>
            <a:r>
              <a:rPr sz="2178" spc="-5" dirty="0">
                <a:latin typeface="Times New Roman"/>
                <a:cs typeface="Times New Roman"/>
              </a:rPr>
              <a:t>Checksum: 16-bit</a:t>
            </a:r>
            <a:endParaRPr sz="2178">
              <a:latin typeface="Times New Roman"/>
              <a:cs typeface="Times New Roman"/>
            </a:endParaRPr>
          </a:p>
          <a:p>
            <a:pPr marL="832791" marR="4611" lvl="1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dirty="0">
                <a:latin typeface="Times New Roman"/>
                <a:cs typeface="Times New Roman"/>
              </a:rPr>
              <a:t>Error </a:t>
            </a:r>
            <a:r>
              <a:rPr sz="1815" spc="-5" dirty="0">
                <a:latin typeface="Times New Roman"/>
                <a:cs typeface="Times New Roman"/>
              </a:rPr>
              <a:t>detection </a:t>
            </a:r>
            <a:r>
              <a:rPr sz="1815" dirty="0">
                <a:latin typeface="Times New Roman"/>
                <a:cs typeface="Times New Roman"/>
              </a:rPr>
              <a:t>on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entire packet </a:t>
            </a:r>
            <a:r>
              <a:rPr sz="1815" spc="-9" dirty="0">
                <a:latin typeface="Times New Roman"/>
                <a:cs typeface="Times New Roman"/>
              </a:rPr>
              <a:t>excluding </a:t>
            </a:r>
            <a:r>
              <a:rPr sz="1815" spc="-5" dirty="0">
                <a:latin typeface="Times New Roman"/>
                <a:cs typeface="Times New Roman"/>
              </a:rPr>
              <a:t>the authentication  </a:t>
            </a:r>
            <a:r>
              <a:rPr sz="1815" spc="-9" dirty="0">
                <a:latin typeface="Times New Roman"/>
                <a:cs typeface="Times New Roman"/>
              </a:rPr>
              <a:t>type and </a:t>
            </a:r>
            <a:r>
              <a:rPr sz="1815" spc="-5" dirty="0">
                <a:latin typeface="Times New Roman"/>
                <a:cs typeface="Times New Roman"/>
              </a:rPr>
              <a:t>authentication data</a:t>
            </a:r>
            <a:r>
              <a:rPr sz="1815" spc="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field</a:t>
            </a:r>
            <a:endParaRPr sz="1815">
              <a:latin typeface="Times New Roman"/>
              <a:cs typeface="Times New Roman"/>
            </a:endParaRPr>
          </a:p>
          <a:p>
            <a:pPr marL="406885" indent="-395936">
              <a:spcBef>
                <a:spcPts val="5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06885" algn="l"/>
                <a:tab pos="407462" algn="l"/>
              </a:tabLst>
            </a:pPr>
            <a:r>
              <a:rPr sz="2178" spc="-5" dirty="0">
                <a:latin typeface="Times New Roman"/>
                <a:cs typeface="Times New Roman"/>
              </a:rPr>
              <a:t>Authentication </a:t>
            </a:r>
            <a:r>
              <a:rPr sz="2178" spc="-14" dirty="0">
                <a:latin typeface="Times New Roman"/>
                <a:cs typeface="Times New Roman"/>
              </a:rPr>
              <a:t>type:</a:t>
            </a:r>
            <a:r>
              <a:rPr sz="2178" dirty="0">
                <a:latin typeface="Times New Roman"/>
                <a:cs typeface="Times New Roman"/>
              </a:rPr>
              <a:t> 16-bit</a:t>
            </a:r>
            <a:endParaRPr sz="2178">
              <a:latin typeface="Times New Roman"/>
              <a:cs typeface="Times New Roman"/>
            </a:endParaRPr>
          </a:p>
          <a:p>
            <a:pPr marL="832791" lvl="1" indent="-426481">
              <a:spcBef>
                <a:spcPts val="427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spc="-9" dirty="0">
                <a:latin typeface="Times New Roman"/>
                <a:cs typeface="Times New Roman"/>
              </a:rPr>
              <a:t>Define the </a:t>
            </a:r>
            <a:r>
              <a:rPr sz="1815" spc="-5" dirty="0">
                <a:latin typeface="Times New Roman"/>
                <a:cs typeface="Times New Roman"/>
              </a:rPr>
              <a:t>authentication </a:t>
            </a:r>
            <a:r>
              <a:rPr sz="1815" spc="-9" dirty="0">
                <a:latin typeface="Times New Roman"/>
                <a:cs typeface="Times New Roman"/>
              </a:rPr>
              <a:t>method used </a:t>
            </a:r>
            <a:r>
              <a:rPr sz="1815" spc="-5" dirty="0">
                <a:latin typeface="Times New Roman"/>
                <a:cs typeface="Times New Roman"/>
              </a:rPr>
              <a:t>in </a:t>
            </a:r>
            <a:r>
              <a:rPr sz="1815" spc="-9" dirty="0">
                <a:latin typeface="Times New Roman"/>
                <a:cs typeface="Times New Roman"/>
              </a:rPr>
              <a:t>this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area</a:t>
            </a:r>
            <a:endParaRPr sz="1815">
              <a:latin typeface="Times New Roman"/>
              <a:cs typeface="Times New Roman"/>
            </a:endParaRPr>
          </a:p>
          <a:p>
            <a:pPr marL="832791" lvl="1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dirty="0">
                <a:latin typeface="Times New Roman"/>
                <a:cs typeface="Times New Roman"/>
              </a:rPr>
              <a:t>0: </a:t>
            </a:r>
            <a:r>
              <a:rPr sz="1815" spc="-9" dirty="0">
                <a:latin typeface="Times New Roman"/>
                <a:cs typeface="Times New Roman"/>
              </a:rPr>
              <a:t>none, </a:t>
            </a:r>
            <a:r>
              <a:rPr sz="1815" dirty="0">
                <a:latin typeface="Times New Roman"/>
                <a:cs typeface="Times New Roman"/>
              </a:rPr>
              <a:t>1:</a:t>
            </a:r>
            <a:r>
              <a:rPr sz="1815" spc="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password</a:t>
            </a:r>
            <a:endParaRPr sz="1815">
              <a:latin typeface="Times New Roman"/>
              <a:cs typeface="Times New Roman"/>
            </a:endParaRPr>
          </a:p>
          <a:p>
            <a:pPr marL="406885" indent="-395936">
              <a:spcBef>
                <a:spcPts val="5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06885" algn="l"/>
                <a:tab pos="407462" algn="l"/>
              </a:tabLst>
            </a:pPr>
            <a:r>
              <a:rPr sz="2178" spc="-5" dirty="0">
                <a:latin typeface="Times New Roman"/>
                <a:cs typeface="Times New Roman"/>
              </a:rPr>
              <a:t>Authentication: </a:t>
            </a:r>
            <a:r>
              <a:rPr sz="2178" spc="-9" dirty="0">
                <a:latin typeface="Times New Roman"/>
                <a:cs typeface="Times New Roman"/>
              </a:rPr>
              <a:t>64-bit</a:t>
            </a:r>
            <a:endParaRPr sz="2178">
              <a:latin typeface="Times New Roman"/>
              <a:cs typeface="Times New Roman"/>
            </a:endParaRPr>
          </a:p>
          <a:p>
            <a:pPr marL="832791" lvl="1" indent="-426481">
              <a:spcBef>
                <a:spcPts val="431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9" dirty="0">
                <a:latin typeface="Times New Roman"/>
                <a:cs typeface="Times New Roman"/>
              </a:rPr>
              <a:t>actual value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5" dirty="0">
                <a:latin typeface="Times New Roman"/>
                <a:cs typeface="Times New Roman"/>
              </a:rPr>
              <a:t>the authentication data</a:t>
            </a:r>
            <a:endParaRPr sz="1815">
              <a:latin typeface="Times New Roman"/>
              <a:cs typeface="Times New Roman"/>
            </a:endParaRPr>
          </a:p>
          <a:p>
            <a:pPr marL="832791" lvl="1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832791" algn="l"/>
                <a:tab pos="833367" algn="l"/>
              </a:tabLst>
            </a:pPr>
            <a:r>
              <a:rPr sz="1815" spc="-9" dirty="0">
                <a:latin typeface="Times New Roman"/>
                <a:cs typeface="Times New Roman"/>
              </a:rPr>
              <a:t>Filled </a:t>
            </a:r>
            <a:r>
              <a:rPr sz="1815" spc="-14" dirty="0">
                <a:latin typeface="Times New Roman"/>
                <a:cs typeface="Times New Roman"/>
              </a:rPr>
              <a:t>with </a:t>
            </a:r>
            <a:r>
              <a:rPr sz="1815" spc="-5" dirty="0">
                <a:latin typeface="Times New Roman"/>
                <a:cs typeface="Times New Roman"/>
              </a:rPr>
              <a:t>0 if </a:t>
            </a:r>
            <a:r>
              <a:rPr sz="1815" spc="-9" dirty="0">
                <a:latin typeface="Times New Roman"/>
                <a:cs typeface="Times New Roman"/>
              </a:rPr>
              <a:t>type </a:t>
            </a:r>
            <a:r>
              <a:rPr sz="1815" spc="-5" dirty="0">
                <a:latin typeface="Times New Roman"/>
                <a:cs typeface="Times New Roman"/>
              </a:rPr>
              <a:t>= </a:t>
            </a:r>
            <a:r>
              <a:rPr sz="1815" dirty="0">
                <a:latin typeface="Times New Roman"/>
                <a:cs typeface="Times New Roman"/>
              </a:rPr>
              <a:t>0; </a:t>
            </a:r>
            <a:r>
              <a:rPr sz="1815" spc="-9" dirty="0">
                <a:latin typeface="Times New Roman"/>
                <a:cs typeface="Times New Roman"/>
              </a:rPr>
              <a:t>eight-character password </a:t>
            </a:r>
            <a:r>
              <a:rPr sz="1815" spc="-5" dirty="0">
                <a:latin typeface="Times New Roman"/>
                <a:cs typeface="Times New Roman"/>
              </a:rPr>
              <a:t>if </a:t>
            </a:r>
            <a:r>
              <a:rPr sz="1815" spc="-9" dirty="0">
                <a:latin typeface="Times New Roman"/>
                <a:cs typeface="Times New Roman"/>
              </a:rPr>
              <a:t>type </a:t>
            </a:r>
            <a:r>
              <a:rPr sz="1815" spc="-5" dirty="0">
                <a:latin typeface="Times New Roman"/>
                <a:cs typeface="Times New Roman"/>
              </a:rPr>
              <a:t>=</a:t>
            </a:r>
            <a:r>
              <a:rPr sz="1815" spc="18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1624" y="1063055"/>
            <a:ext cx="374441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Hello</a:t>
            </a:r>
            <a:r>
              <a:rPr sz="3993" spc="-41" dirty="0"/>
              <a:t> </a:t>
            </a:r>
            <a:r>
              <a:rPr sz="3993" dirty="0"/>
              <a:t>Message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5286999" cy="3123232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OSPF </a:t>
            </a:r>
            <a:r>
              <a:rPr sz="2904" dirty="0">
                <a:latin typeface="Times New Roman"/>
                <a:cs typeface="Times New Roman"/>
              </a:rPr>
              <a:t>uses the hello </a:t>
            </a:r>
            <a:r>
              <a:rPr sz="2904" spc="-5" dirty="0">
                <a:latin typeface="Times New Roman"/>
                <a:cs typeface="Times New Roman"/>
              </a:rPr>
              <a:t>message</a:t>
            </a:r>
            <a:r>
              <a:rPr sz="2904" spc="-41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to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Create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neighborhood</a:t>
            </a:r>
            <a:r>
              <a:rPr sz="2541" spc="-8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relationships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Test 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reachability </a:t>
            </a:r>
            <a:r>
              <a:rPr sz="2541" spc="5" dirty="0">
                <a:latin typeface="Times New Roman"/>
                <a:cs typeface="Times New Roman"/>
              </a:rPr>
              <a:t>of</a:t>
            </a:r>
            <a:r>
              <a:rPr sz="2541" spc="-68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neighbors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2814" dirty="0">
              <a:latin typeface="Times New Roman"/>
              <a:cs typeface="Times New Roman"/>
            </a:endParaRPr>
          </a:p>
          <a:p>
            <a:pPr marL="425905" marR="507167" indent="-425905" algn="r">
              <a:spcBef>
                <a:spcPts val="162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25905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First </a:t>
            </a:r>
            <a:r>
              <a:rPr sz="2904" spc="-5" dirty="0">
                <a:latin typeface="Times New Roman"/>
                <a:cs typeface="Times New Roman"/>
              </a:rPr>
              <a:t>step in link </a:t>
            </a:r>
            <a:r>
              <a:rPr sz="2904" dirty="0">
                <a:latin typeface="Times New Roman"/>
                <a:cs typeface="Times New Roman"/>
              </a:rPr>
              <a:t>state</a:t>
            </a:r>
            <a:r>
              <a:rPr sz="2904" spc="-1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routing</a:t>
            </a:r>
          </a:p>
          <a:p>
            <a:pPr marL="395359" marR="478351" lvl="1" indent="-395359" algn="r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395359" algn="l"/>
                <a:tab pos="395936" algn="l"/>
              </a:tabLst>
            </a:pPr>
            <a:r>
              <a:rPr sz="2541" dirty="0">
                <a:latin typeface="Times New Roman"/>
                <a:cs typeface="Times New Roman"/>
              </a:rPr>
              <a:t>It </a:t>
            </a:r>
            <a:r>
              <a:rPr sz="2541" spc="-5" dirty="0">
                <a:latin typeface="Times New Roman"/>
                <a:cs typeface="Times New Roman"/>
              </a:rPr>
              <a:t>must first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greet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sz="254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neighbors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13-35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74562" y="912248"/>
            <a:ext cx="2018211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Hello</a:t>
            </a:r>
            <a:r>
              <a:rPr sz="2904" spc="-59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Packet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593" y="2058553"/>
            <a:ext cx="7279511" cy="399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95382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Hello Packet</a:t>
            </a:r>
            <a:r>
              <a:rPr sz="3993" spc="14" dirty="0"/>
              <a:t> </a:t>
            </a:r>
            <a:r>
              <a:rPr sz="3993" spc="-9" dirty="0"/>
              <a:t>Format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14849"/>
            <a:ext cx="7023399" cy="381963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437431" indent="-426481">
              <a:spcBef>
                <a:spcPts val="722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Network mask:</a:t>
            </a:r>
            <a:r>
              <a:rPr sz="2541" spc="-14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32-bit</a:t>
            </a:r>
            <a:endParaRPr sz="2541" dirty="0">
              <a:latin typeface="Times New Roman"/>
              <a:cs typeface="Times New Roman"/>
            </a:endParaRPr>
          </a:p>
          <a:p>
            <a:pPr marL="835673" marR="4611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network mask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latin typeface="Times New Roman"/>
                <a:cs typeface="Times New Roman"/>
              </a:rPr>
              <a:t>network over which </a:t>
            </a:r>
            <a:r>
              <a:rPr sz="2178" dirty="0">
                <a:latin typeface="Times New Roman"/>
                <a:cs typeface="Times New Roman"/>
              </a:rPr>
              <a:t>the  </a:t>
            </a:r>
            <a:r>
              <a:rPr sz="2178" spc="-5" dirty="0">
                <a:latin typeface="Times New Roman"/>
                <a:cs typeface="Times New Roman"/>
              </a:rPr>
              <a:t>hello </a:t>
            </a:r>
            <a:r>
              <a:rPr sz="2178" spc="-9" dirty="0">
                <a:latin typeface="Times New Roman"/>
                <a:cs typeface="Times New Roman"/>
              </a:rPr>
              <a:t>message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sent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Hello interval:</a:t>
            </a:r>
            <a:r>
              <a:rPr sz="2541" spc="-14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16-bit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number </a:t>
            </a:r>
            <a:r>
              <a:rPr sz="2178" dirty="0">
                <a:latin typeface="Times New Roman"/>
                <a:cs typeface="Times New Roman"/>
              </a:rPr>
              <a:t>of seconds </a:t>
            </a:r>
            <a:r>
              <a:rPr sz="2178" spc="-5" dirty="0">
                <a:latin typeface="Times New Roman"/>
                <a:cs typeface="Times New Roman"/>
              </a:rPr>
              <a:t>between hello</a:t>
            </a:r>
            <a:r>
              <a:rPr sz="2178" spc="-41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message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599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E flag:</a:t>
            </a:r>
            <a:r>
              <a:rPr sz="2541" spc="-18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1-bit</a:t>
            </a: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If </a:t>
            </a:r>
            <a:r>
              <a:rPr sz="2178" dirty="0">
                <a:latin typeface="Times New Roman"/>
                <a:cs typeface="Times New Roman"/>
              </a:rPr>
              <a:t>it is </a:t>
            </a:r>
            <a:r>
              <a:rPr sz="2178" spc="-5" dirty="0">
                <a:latin typeface="Times New Roman"/>
                <a:cs typeface="Times New Roman"/>
              </a:rPr>
              <a:t>set,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9" dirty="0">
                <a:latin typeface="Times New Roman"/>
                <a:cs typeface="Times New Roman"/>
              </a:rPr>
              <a:t>area </a:t>
            </a:r>
            <a:r>
              <a:rPr sz="2178" dirty="0">
                <a:latin typeface="Times New Roman"/>
                <a:cs typeface="Times New Roman"/>
              </a:rPr>
              <a:t>is a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stub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 flag:</a:t>
            </a:r>
            <a:r>
              <a:rPr sz="2541" spc="-18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1-bit</a:t>
            </a:r>
          </a:p>
          <a:p>
            <a:pPr marL="835673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If </a:t>
            </a:r>
            <a:r>
              <a:rPr sz="2178" dirty="0">
                <a:latin typeface="Times New Roman"/>
                <a:cs typeface="Times New Roman"/>
              </a:rPr>
              <a:t>it is </a:t>
            </a:r>
            <a:r>
              <a:rPr sz="2178" spc="-5" dirty="0">
                <a:latin typeface="Times New Roman"/>
                <a:cs typeface="Times New Roman"/>
              </a:rPr>
              <a:t>set,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router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supports multiple</a:t>
            </a:r>
            <a:r>
              <a:rPr sz="2178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metrics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682602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Hello Packet </a:t>
            </a:r>
            <a:r>
              <a:rPr sz="3993" spc="-5" dirty="0"/>
              <a:t>Format</a:t>
            </a:r>
            <a:r>
              <a:rPr sz="3993" spc="9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13225"/>
            <a:ext cx="7293108" cy="3593953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437431" indent="-426481">
              <a:spcBef>
                <a:spcPts val="43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Priority</a:t>
            </a:r>
            <a:endParaRPr sz="2904" dirty="0">
              <a:latin typeface="Times New Roman"/>
              <a:cs typeface="Times New Roman"/>
            </a:endParaRPr>
          </a:p>
          <a:p>
            <a:pPr marL="835673" marR="244939" lvl="1" indent="-395936">
              <a:lnSpc>
                <a:spcPts val="2741"/>
              </a:lnSpc>
              <a:spcBef>
                <a:spcPts val="66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priority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dirty="0">
                <a:latin typeface="Times New Roman"/>
                <a:cs typeface="Times New Roman"/>
              </a:rPr>
              <a:t>the router. </a:t>
            </a:r>
            <a:r>
              <a:rPr sz="2541" spc="-5" dirty="0">
                <a:latin typeface="Times New Roman"/>
                <a:cs typeface="Times New Roman"/>
              </a:rPr>
              <a:t>Used </a:t>
            </a:r>
            <a:r>
              <a:rPr sz="2541" spc="5" dirty="0">
                <a:latin typeface="Times New Roman"/>
                <a:cs typeface="Times New Roman"/>
              </a:rPr>
              <a:t>for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95" dirty="0"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selection 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designated</a:t>
            </a:r>
            <a:r>
              <a:rPr sz="2541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288739" lvl="1" indent="-395936">
              <a:lnSpc>
                <a:spcPts val="2741"/>
              </a:lnSpc>
              <a:spcBef>
                <a:spcPts val="61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router with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highest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priority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spc="-9" dirty="0">
                <a:latin typeface="Times New Roman"/>
                <a:cs typeface="Times New Roman"/>
              </a:rPr>
              <a:t>chosen as 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designated </a:t>
            </a:r>
            <a:r>
              <a:rPr sz="2541" i="1" spc="-14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633382" lvl="1" indent="-395936">
              <a:lnSpc>
                <a:spcPts val="2741"/>
              </a:lnSpc>
              <a:spcBef>
                <a:spcPts val="61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router with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second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highest priority </a:t>
            </a:r>
            <a:r>
              <a:rPr sz="2541" spc="9" dirty="0">
                <a:latin typeface="Times New Roman"/>
                <a:cs typeface="Times New Roman"/>
              </a:rPr>
              <a:t>is  </a:t>
            </a:r>
            <a:r>
              <a:rPr sz="2541" spc="-5" dirty="0">
                <a:latin typeface="Times New Roman"/>
                <a:cs typeface="Times New Roman"/>
              </a:rPr>
              <a:t>chosen </a:t>
            </a:r>
            <a:r>
              <a:rPr sz="2541" spc="-9" dirty="0">
                <a:latin typeface="Times New Roman"/>
                <a:cs typeface="Times New Roman"/>
              </a:rPr>
              <a:t>as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backup designated</a:t>
            </a:r>
            <a:r>
              <a:rPr sz="2541" i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4611" lvl="1" indent="-395936">
              <a:lnSpc>
                <a:spcPts val="2741"/>
              </a:lnSpc>
              <a:spcBef>
                <a:spcPts val="6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it is 0,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never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wants </a:t>
            </a:r>
            <a:r>
              <a:rPr sz="2541" spc="5" dirty="0">
                <a:latin typeface="Times New Roman"/>
                <a:cs typeface="Times New Roman"/>
              </a:rPr>
              <a:t>to be </a:t>
            </a:r>
            <a:r>
              <a:rPr sz="2541" dirty="0">
                <a:latin typeface="Times New Roman"/>
                <a:cs typeface="Times New Roman"/>
              </a:rPr>
              <a:t>a</a:t>
            </a:r>
            <a:r>
              <a:rPr sz="2541" spc="-118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designated 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spc="-5" dirty="0">
                <a:latin typeface="Times New Roman"/>
                <a:cs typeface="Times New Roman"/>
              </a:rPr>
              <a:t>backup </a:t>
            </a:r>
            <a:r>
              <a:rPr sz="2541" spc="-9" dirty="0">
                <a:latin typeface="Times New Roman"/>
                <a:cs typeface="Times New Roman"/>
              </a:rPr>
              <a:t>designated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router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6970045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Hello Packet </a:t>
            </a:r>
            <a:r>
              <a:rPr sz="3993" spc="-5" dirty="0"/>
              <a:t>Format</a:t>
            </a:r>
            <a:r>
              <a:rPr sz="3993" spc="9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181305" cy="3875553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Dead </a:t>
            </a:r>
            <a:r>
              <a:rPr sz="2904" spc="-5" dirty="0">
                <a:latin typeface="Times New Roman"/>
                <a:cs typeface="Times New Roman"/>
              </a:rPr>
              <a:t>interval:</a:t>
            </a:r>
            <a:r>
              <a:rPr sz="2904" spc="1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32-bit</a:t>
            </a:r>
          </a:p>
          <a:p>
            <a:pPr marL="835673" marR="185577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seconds </a:t>
            </a:r>
            <a:r>
              <a:rPr sz="2541" dirty="0">
                <a:latin typeface="Times New Roman"/>
                <a:cs typeface="Times New Roman"/>
              </a:rPr>
              <a:t>before a </a:t>
            </a:r>
            <a:r>
              <a:rPr sz="2541" spc="-5" dirty="0">
                <a:latin typeface="Times New Roman"/>
                <a:cs typeface="Times New Roman"/>
              </a:rPr>
              <a:t>router </a:t>
            </a:r>
            <a:r>
              <a:rPr sz="2541" spc="-9" dirty="0">
                <a:latin typeface="Times New Roman"/>
                <a:cs typeface="Times New Roman"/>
              </a:rPr>
              <a:t>assumes  </a:t>
            </a:r>
            <a:r>
              <a:rPr sz="2541" spc="-5" dirty="0">
                <a:latin typeface="Times New Roman"/>
                <a:cs typeface="Times New Roman"/>
              </a:rPr>
              <a:t>that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neighbor </a:t>
            </a:r>
            <a:r>
              <a:rPr sz="2541" spc="5" dirty="0">
                <a:latin typeface="Times New Roman"/>
                <a:cs typeface="Times New Roman"/>
              </a:rPr>
              <a:t>is</a:t>
            </a:r>
            <a:r>
              <a:rPr sz="2541" spc="-41" dirty="0">
                <a:latin typeface="Times New Roman"/>
                <a:cs typeface="Times New Roman"/>
              </a:rPr>
              <a:t> </a:t>
            </a:r>
            <a:r>
              <a:rPr sz="2541" spc="-14" dirty="0">
                <a:latin typeface="Times New Roman"/>
                <a:cs typeface="Times New Roman"/>
              </a:rPr>
              <a:t>dead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Designated router </a:t>
            </a:r>
            <a:r>
              <a:rPr sz="2904" spc="-9" dirty="0">
                <a:latin typeface="Times New Roman"/>
                <a:cs typeface="Times New Roman"/>
              </a:rPr>
              <a:t>IP </a:t>
            </a:r>
            <a:r>
              <a:rPr sz="2904" spc="-5" dirty="0">
                <a:latin typeface="Times New Roman"/>
                <a:cs typeface="Times New Roman"/>
              </a:rPr>
              <a:t>address:</a:t>
            </a:r>
            <a:r>
              <a:rPr sz="2904" dirty="0">
                <a:latin typeface="Times New Roman"/>
                <a:cs typeface="Times New Roman"/>
              </a:rPr>
              <a:t> 32-bit</a:t>
            </a:r>
          </a:p>
          <a:p>
            <a:pPr marL="437431" indent="-426481">
              <a:spcBef>
                <a:spcPts val="69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dirty="0">
                <a:latin typeface="Times New Roman"/>
                <a:cs typeface="Times New Roman"/>
              </a:rPr>
              <a:t>Backup designated </a:t>
            </a:r>
            <a:r>
              <a:rPr sz="2904" spc="-5" dirty="0">
                <a:latin typeface="Times New Roman"/>
                <a:cs typeface="Times New Roman"/>
              </a:rPr>
              <a:t>router </a:t>
            </a:r>
            <a:r>
              <a:rPr sz="2904" spc="-9" dirty="0">
                <a:latin typeface="Times New Roman"/>
                <a:cs typeface="Times New Roman"/>
              </a:rPr>
              <a:t>IP </a:t>
            </a:r>
            <a:r>
              <a:rPr sz="2904" spc="-5" dirty="0">
                <a:latin typeface="Times New Roman"/>
                <a:cs typeface="Times New Roman"/>
              </a:rPr>
              <a:t>address:</a:t>
            </a:r>
            <a:r>
              <a:rPr sz="2904" dirty="0">
                <a:latin typeface="Times New Roman"/>
                <a:cs typeface="Times New Roman"/>
              </a:rPr>
              <a:t> 32-bit</a:t>
            </a:r>
          </a:p>
          <a:p>
            <a:pPr marL="437431" indent="-426481">
              <a:spcBef>
                <a:spcPts val="67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Neighbor </a:t>
            </a:r>
            <a:r>
              <a:rPr sz="2904" spc="-9" dirty="0">
                <a:latin typeface="Times New Roman"/>
                <a:cs typeface="Times New Roman"/>
              </a:rPr>
              <a:t>IP </a:t>
            </a:r>
            <a:r>
              <a:rPr sz="2904" dirty="0">
                <a:latin typeface="Times New Roman"/>
                <a:cs typeface="Times New Roman"/>
              </a:rPr>
              <a:t>address: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dirty="0">
                <a:latin typeface="Times New Roman"/>
                <a:cs typeface="Times New Roman"/>
              </a:rPr>
              <a:t>repeated 32-bit</a:t>
            </a:r>
            <a:r>
              <a:rPr sz="2904" spc="-50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field</a:t>
            </a:r>
          </a:p>
          <a:p>
            <a:pPr marL="835673" marR="4611" lvl="1" indent="-395936">
              <a:spcBef>
                <a:spcPts val="64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dirty="0">
                <a:latin typeface="Times New Roman"/>
                <a:cs typeface="Times New Roman"/>
              </a:rPr>
              <a:t>current </a:t>
            </a:r>
            <a:r>
              <a:rPr sz="2541" spc="-5" dirty="0">
                <a:latin typeface="Times New Roman"/>
                <a:cs typeface="Times New Roman"/>
              </a:rPr>
              <a:t>list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all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neighbors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from which</a:t>
            </a:r>
            <a:r>
              <a:rPr sz="2541" spc="-1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the  sending </a:t>
            </a:r>
            <a:r>
              <a:rPr sz="2541" spc="-5" dirty="0">
                <a:latin typeface="Times New Roman"/>
                <a:cs typeface="Times New Roman"/>
              </a:rPr>
              <a:t>router has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hello message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755279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Database </a:t>
            </a:r>
            <a:r>
              <a:rPr sz="3993" spc="-5" dirty="0"/>
              <a:t>Description Message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58506"/>
            <a:ext cx="7097741" cy="3397978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437431" marR="55903" indent="-426481">
              <a:lnSpc>
                <a:spcPts val="3140"/>
              </a:lnSpc>
              <a:spcBef>
                <a:spcPts val="47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When </a:t>
            </a:r>
            <a:r>
              <a:rPr sz="2904" spc="-5" dirty="0">
                <a:latin typeface="Times New Roman"/>
                <a:cs typeface="Times New Roman"/>
              </a:rPr>
              <a:t>a router is </a:t>
            </a:r>
            <a:r>
              <a:rPr sz="2904" dirty="0">
                <a:latin typeface="Times New Roman"/>
                <a:cs typeface="Times New Roman"/>
              </a:rPr>
              <a:t>connected </a:t>
            </a:r>
            <a:r>
              <a:rPr sz="2904" spc="-5" dirty="0">
                <a:latin typeface="Times New Roman"/>
                <a:cs typeface="Times New Roman"/>
              </a:rPr>
              <a:t>to </a:t>
            </a:r>
            <a:r>
              <a:rPr sz="2904" dirty="0">
                <a:latin typeface="Times New Roman"/>
                <a:cs typeface="Times New Roman"/>
              </a:rPr>
              <a:t>the system </a:t>
            </a:r>
            <a:r>
              <a:rPr sz="2904" i="1" dirty="0">
                <a:latin typeface="Times New Roman"/>
                <a:cs typeface="Times New Roman"/>
              </a:rPr>
              <a:t>for  the </a:t>
            </a:r>
            <a:r>
              <a:rPr sz="2904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first time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904" i="1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sz="2904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904" i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r>
              <a:rPr lang="en-US" sz="2904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i</a:t>
            </a:r>
            <a:r>
              <a:rPr sz="254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41" dirty="0" smtClean="0"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needs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complete link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state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database  </a:t>
            </a:r>
            <a:r>
              <a:rPr sz="2541" spc="-5" dirty="0">
                <a:latin typeface="Times New Roman"/>
                <a:cs typeface="Times New Roman"/>
              </a:rPr>
              <a:t>immediately</a:t>
            </a:r>
            <a:endParaRPr sz="2541" dirty="0">
              <a:latin typeface="Times New Roman"/>
              <a:cs typeface="Times New Roman"/>
            </a:endParaRPr>
          </a:p>
          <a:p>
            <a:pPr marL="437431" marR="932495" indent="-426481">
              <a:lnSpc>
                <a:spcPts val="3140"/>
              </a:lnSpc>
              <a:spcBef>
                <a:spcPts val="66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Thus, it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sends hello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packets </a:t>
            </a:r>
            <a:r>
              <a:rPr sz="2904" spc="-5" dirty="0">
                <a:latin typeface="Times New Roman"/>
                <a:cs typeface="Times New Roman"/>
              </a:rPr>
              <a:t>to </a:t>
            </a:r>
            <a:r>
              <a:rPr sz="2904" dirty="0">
                <a:latin typeface="Times New Roman"/>
                <a:cs typeface="Times New Roman"/>
              </a:rPr>
              <a:t>greet </a:t>
            </a:r>
            <a:r>
              <a:rPr sz="2904" spc="5" dirty="0">
                <a:latin typeface="Times New Roman"/>
                <a:cs typeface="Times New Roman"/>
              </a:rPr>
              <a:t>its  </a:t>
            </a:r>
            <a:r>
              <a:rPr sz="2904" spc="-5" dirty="0">
                <a:latin typeface="Times New Roman"/>
                <a:cs typeface="Times New Roman"/>
              </a:rPr>
              <a:t>neighbors</a:t>
            </a:r>
            <a:endParaRPr sz="2904" dirty="0">
              <a:latin typeface="Times New Roman"/>
              <a:cs typeface="Times New Roman"/>
            </a:endParaRPr>
          </a:p>
          <a:p>
            <a:pPr marL="437431" marR="4611" indent="-426481">
              <a:lnSpc>
                <a:spcPts val="3112"/>
              </a:lnSpc>
              <a:spcBef>
                <a:spcPts val="708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If </a:t>
            </a:r>
            <a:r>
              <a:rPr sz="2904" spc="-5" dirty="0">
                <a:latin typeface="Times New Roman"/>
                <a:cs typeface="Times New Roman"/>
              </a:rPr>
              <a:t>this is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first </a:t>
            </a:r>
            <a:r>
              <a:rPr sz="2904" spc="-9" dirty="0">
                <a:latin typeface="Times New Roman"/>
                <a:cs typeface="Times New Roman"/>
              </a:rPr>
              <a:t>time </a:t>
            </a:r>
            <a:r>
              <a:rPr sz="2904" spc="-5" dirty="0">
                <a:latin typeface="Times New Roman"/>
                <a:cs typeface="Times New Roman"/>
              </a:rPr>
              <a:t>that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neighbors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hear  </a:t>
            </a:r>
            <a:r>
              <a:rPr sz="2904" spc="5" dirty="0">
                <a:latin typeface="Times New Roman"/>
                <a:cs typeface="Times New Roman"/>
              </a:rPr>
              <a:t>from </a:t>
            </a:r>
            <a:r>
              <a:rPr sz="2904" dirty="0">
                <a:latin typeface="Times New Roman"/>
                <a:cs typeface="Times New Roman"/>
              </a:rPr>
              <a:t>the</a:t>
            </a:r>
            <a:r>
              <a:rPr sz="2904" spc="-59" dirty="0">
                <a:latin typeface="Times New Roman"/>
                <a:cs typeface="Times New Roman"/>
              </a:rPr>
              <a:t> </a:t>
            </a:r>
            <a:r>
              <a:rPr sz="2904" spc="-5" dirty="0" smtClean="0">
                <a:latin typeface="Times New Roman"/>
                <a:cs typeface="Times New Roman"/>
              </a:rPr>
              <a:t>router</a:t>
            </a:r>
            <a:r>
              <a:rPr lang="en-US" sz="2904" spc="-5" dirty="0" smtClean="0">
                <a:latin typeface="Times New Roman"/>
                <a:cs typeface="Times New Roman"/>
              </a:rPr>
              <a:t>, t</a:t>
            </a:r>
            <a:r>
              <a:rPr sz="2541" dirty="0" smtClean="0">
                <a:latin typeface="Times New Roman"/>
                <a:cs typeface="Times New Roman"/>
              </a:rPr>
              <a:t>hey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send a </a:t>
            </a:r>
            <a:r>
              <a:rPr sz="254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database description</a:t>
            </a:r>
            <a:r>
              <a:rPr sz="2541" i="1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671624"/>
            <a:ext cx="7151914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5"/>
              </a:spcBef>
            </a:pPr>
            <a:r>
              <a:rPr dirty="0"/>
              <a:t>Database Description </a:t>
            </a:r>
            <a:r>
              <a:rPr spc="-5" dirty="0"/>
              <a:t>Message</a:t>
            </a:r>
            <a:r>
              <a:rPr spc="-27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055095" cy="385647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37431" marR="41495" indent="-426481">
              <a:spcBef>
                <a:spcPts val="9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database description </a:t>
            </a:r>
            <a:r>
              <a:rPr sz="2541" spc="-9" dirty="0">
                <a:latin typeface="Times New Roman"/>
                <a:cs typeface="Times New Roman"/>
              </a:rPr>
              <a:t>message </a:t>
            </a:r>
            <a:r>
              <a:rPr sz="2541" spc="-5" dirty="0">
                <a:latin typeface="Times New Roman"/>
                <a:cs typeface="Times New Roman"/>
              </a:rPr>
              <a:t>does </a:t>
            </a:r>
            <a:r>
              <a:rPr sz="2541" spc="-9" dirty="0">
                <a:latin typeface="Times New Roman"/>
                <a:cs typeface="Times New Roman"/>
              </a:rPr>
              <a:t>not </a:t>
            </a:r>
            <a:r>
              <a:rPr sz="2541" spc="-5" dirty="0">
                <a:latin typeface="Times New Roman"/>
                <a:cs typeface="Times New Roman"/>
              </a:rPr>
              <a:t>contain  complete database</a:t>
            </a:r>
            <a:r>
              <a:rPr sz="2541" spc="-32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information</a:t>
            </a:r>
            <a:endParaRPr sz="2541" dirty="0">
              <a:latin typeface="Times New Roman"/>
              <a:cs typeface="Times New Roman"/>
            </a:endParaRPr>
          </a:p>
          <a:p>
            <a:pPr marL="835673" marR="646638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It </a:t>
            </a:r>
            <a:r>
              <a:rPr sz="2178" spc="9" dirty="0">
                <a:latin typeface="Times New Roman"/>
                <a:cs typeface="Times New Roman"/>
              </a:rPr>
              <a:t>only </a:t>
            </a:r>
            <a:r>
              <a:rPr sz="2178" spc="-9" dirty="0">
                <a:latin typeface="Times New Roman"/>
                <a:cs typeface="Times New Roman"/>
              </a:rPr>
              <a:t>gives </a:t>
            </a:r>
            <a:r>
              <a:rPr sz="2178" spc="-5" dirty="0">
                <a:latin typeface="Times New Roman"/>
                <a:cs typeface="Times New Roman"/>
              </a:rPr>
              <a:t>an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outline</a:t>
            </a:r>
            <a:r>
              <a:rPr sz="2178" dirty="0">
                <a:latin typeface="Times New Roman"/>
                <a:cs typeface="Times New Roman"/>
              </a:rPr>
              <a:t>, </a:t>
            </a:r>
            <a:r>
              <a:rPr sz="2178" spc="-9" dirty="0">
                <a:latin typeface="Times New Roman"/>
                <a:cs typeface="Times New Roman"/>
              </a:rPr>
              <a:t>the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title of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line </a:t>
            </a:r>
            <a:r>
              <a:rPr sz="2178" dirty="0">
                <a:latin typeface="Times New Roman"/>
                <a:cs typeface="Times New Roman"/>
              </a:rPr>
              <a:t>in</a:t>
            </a:r>
            <a:r>
              <a:rPr sz="2178" spc="-54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the  </a:t>
            </a:r>
            <a:r>
              <a:rPr sz="2178" spc="-5" dirty="0">
                <a:latin typeface="Times New Roman"/>
                <a:cs typeface="Times New Roman"/>
              </a:rPr>
              <a:t>database</a:t>
            </a:r>
            <a:endParaRPr sz="2178" dirty="0">
              <a:latin typeface="Times New Roman"/>
              <a:cs typeface="Times New Roman"/>
            </a:endParaRPr>
          </a:p>
          <a:p>
            <a:pPr marL="437431" marR="461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newly </a:t>
            </a:r>
            <a:r>
              <a:rPr sz="2541" dirty="0">
                <a:latin typeface="Times New Roman"/>
                <a:cs typeface="Times New Roman"/>
              </a:rPr>
              <a:t>router </a:t>
            </a:r>
            <a:r>
              <a:rPr sz="2541" spc="-5" dirty="0">
                <a:latin typeface="Times New Roman"/>
                <a:cs typeface="Times New Roman"/>
              </a:rPr>
              <a:t>examines </a:t>
            </a:r>
            <a:r>
              <a:rPr sz="2541" spc="-9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outline </a:t>
            </a:r>
            <a:r>
              <a:rPr sz="2541" spc="-9" dirty="0">
                <a:latin typeface="Times New Roman"/>
                <a:cs typeface="Times New Roman"/>
              </a:rPr>
              <a:t>and </a:t>
            </a:r>
            <a:r>
              <a:rPr sz="2541" dirty="0">
                <a:latin typeface="Times New Roman"/>
                <a:cs typeface="Times New Roman"/>
              </a:rPr>
              <a:t>find </a:t>
            </a:r>
            <a:r>
              <a:rPr sz="2541" spc="-9" dirty="0">
                <a:latin typeface="Times New Roman"/>
                <a:cs typeface="Times New Roman"/>
              </a:rPr>
              <a:t>out  </a:t>
            </a:r>
            <a:r>
              <a:rPr sz="2541" spc="-5" dirty="0">
                <a:latin typeface="Times New Roman"/>
                <a:cs typeface="Times New Roman"/>
              </a:rPr>
              <a:t>which lines </a:t>
            </a:r>
            <a:r>
              <a:rPr sz="2541" spc="5" dirty="0">
                <a:latin typeface="Times New Roman"/>
                <a:cs typeface="Times New Roman"/>
              </a:rPr>
              <a:t>it </a:t>
            </a:r>
            <a:r>
              <a:rPr sz="2541" spc="-5" dirty="0">
                <a:latin typeface="Times New Roman"/>
                <a:cs typeface="Times New Roman"/>
              </a:rPr>
              <a:t>does </a:t>
            </a:r>
            <a:r>
              <a:rPr sz="2541" spc="-9" dirty="0">
                <a:latin typeface="Times New Roman"/>
                <a:cs typeface="Times New Roman"/>
              </a:rPr>
              <a:t>not</a:t>
            </a:r>
            <a:r>
              <a:rPr sz="2541" spc="-41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have</a:t>
            </a:r>
            <a:endParaRPr sz="2541" dirty="0">
              <a:latin typeface="Times New Roman"/>
              <a:cs typeface="Times New Roman"/>
            </a:endParaRPr>
          </a:p>
          <a:p>
            <a:pPr marL="835673" marR="258194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one or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link </a:t>
            </a:r>
            <a:r>
              <a:rPr sz="2178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state request packets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get full  information about that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particular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 link</a:t>
            </a:r>
          </a:p>
          <a:p>
            <a:pPr marL="835673" marR="57633" lvl="1" indent="-395936">
              <a:spcBef>
                <a:spcPts val="50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content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database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may be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178" spc="-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several  message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550711"/>
            <a:ext cx="4301522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RIP </a:t>
            </a:r>
            <a:r>
              <a:rPr sz="3993" spc="-9" dirty="0"/>
              <a:t>Message</a:t>
            </a:r>
            <a:r>
              <a:rPr sz="3993" spc="-18" dirty="0"/>
              <a:t> </a:t>
            </a:r>
            <a:r>
              <a:rPr sz="3993" spc="-9" dirty="0"/>
              <a:t>Format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4" y="1941909"/>
            <a:ext cx="7161711" cy="442797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37431" indent="-426481">
              <a:lnSpc>
                <a:spcPts val="2609"/>
              </a:lnSpc>
              <a:spcBef>
                <a:spcPts val="91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5" dirty="0">
                <a:latin typeface="Times New Roman"/>
                <a:cs typeface="Times New Roman"/>
              </a:rPr>
              <a:t>Command: </a:t>
            </a:r>
            <a:r>
              <a:rPr sz="2178" spc="-9" dirty="0">
                <a:latin typeface="Times New Roman"/>
                <a:cs typeface="Times New Roman"/>
              </a:rPr>
              <a:t>8-bit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14" dirty="0">
                <a:latin typeface="Times New Roman"/>
                <a:cs typeface="Times New Roman"/>
              </a:rPr>
              <a:t>type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9" dirty="0">
                <a:latin typeface="Times New Roman"/>
                <a:cs typeface="Times New Roman"/>
              </a:rPr>
              <a:t>message: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request </a:t>
            </a:r>
            <a:r>
              <a:rPr sz="1815" spc="9" dirty="0">
                <a:solidFill>
                  <a:srgbClr val="FF0000"/>
                </a:solidFill>
                <a:latin typeface="Times New Roman"/>
                <a:cs typeface="Times New Roman"/>
              </a:rPr>
              <a:t>(1) </a:t>
            </a:r>
            <a:r>
              <a:rPr sz="1815" spc="-14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response</a:t>
            </a:r>
            <a:r>
              <a:rPr sz="1815" spc="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lnSpc>
                <a:spcPts val="2609"/>
              </a:lnSpc>
              <a:spcBef>
                <a:spcPts val="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9" dirty="0">
                <a:latin typeface="Times New Roman"/>
                <a:cs typeface="Times New Roman"/>
              </a:rPr>
              <a:t>Version: </a:t>
            </a:r>
            <a:r>
              <a:rPr sz="2178" spc="-5" dirty="0">
                <a:latin typeface="Times New Roman"/>
                <a:cs typeface="Times New Roman"/>
              </a:rPr>
              <a:t>8-bit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Define the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RIP</a:t>
            </a:r>
            <a:r>
              <a:rPr sz="1815" spc="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lnSpc>
                <a:spcPts val="2609"/>
              </a:lnSpc>
              <a:spcBef>
                <a:spcPts val="9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14" dirty="0">
                <a:latin typeface="Times New Roman"/>
                <a:cs typeface="Times New Roman"/>
              </a:rPr>
              <a:t>Family:</a:t>
            </a:r>
            <a:r>
              <a:rPr sz="2178" spc="-5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16-bit</a:t>
            </a: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Define 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family </a:t>
            </a:r>
            <a:r>
              <a:rPr sz="1815" spc="9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r>
              <a:rPr sz="1815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used</a:t>
            </a:r>
            <a:endParaRPr sz="1815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69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TCP/IP: </a:t>
            </a:r>
            <a:r>
              <a:rPr sz="1815" spc="-9" dirty="0">
                <a:latin typeface="Times New Roman"/>
                <a:cs typeface="Times New Roman"/>
              </a:rPr>
              <a:t>value </a:t>
            </a:r>
            <a:r>
              <a:rPr sz="1815" spc="-5" dirty="0">
                <a:latin typeface="Times New Roman"/>
                <a:cs typeface="Times New Roman"/>
              </a:rPr>
              <a:t>is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2</a:t>
            </a:r>
            <a:endParaRPr sz="1815" dirty="0">
              <a:latin typeface="Times New Roman"/>
              <a:cs typeface="Times New Roman"/>
            </a:endParaRPr>
          </a:p>
          <a:p>
            <a:pPr marL="437431" indent="-426481">
              <a:lnSpc>
                <a:spcPts val="2605"/>
              </a:lnSpc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5" dirty="0">
                <a:latin typeface="Times New Roman"/>
                <a:cs typeface="Times New Roman"/>
              </a:rPr>
              <a:t>Network Address: </a:t>
            </a:r>
            <a:r>
              <a:rPr sz="2178" dirty="0">
                <a:latin typeface="Times New Roman"/>
                <a:cs typeface="Times New Roman"/>
              </a:rPr>
              <a:t>14 </a:t>
            </a:r>
            <a:r>
              <a:rPr sz="2178" spc="-5" dirty="0">
                <a:latin typeface="Times New Roman"/>
                <a:cs typeface="Times New Roman"/>
              </a:rPr>
              <a:t>bytes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9" dirty="0">
                <a:latin typeface="Times New Roman"/>
                <a:cs typeface="Times New Roman"/>
              </a:rPr>
              <a:t>Defines the </a:t>
            </a:r>
            <a:r>
              <a:rPr sz="1815" spc="-5" dirty="0">
                <a:latin typeface="Times New Roman"/>
                <a:cs typeface="Times New Roman"/>
              </a:rPr>
              <a:t>address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destination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network</a:t>
            </a:r>
            <a:endParaRPr sz="1815" dirty="0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14 </a:t>
            </a:r>
            <a:r>
              <a:rPr sz="1815" spc="-9" dirty="0">
                <a:latin typeface="Times New Roman"/>
                <a:cs typeface="Times New Roman"/>
              </a:rPr>
              <a:t>bytes for this field </a:t>
            </a:r>
            <a:r>
              <a:rPr sz="1815" spc="-5" dirty="0">
                <a:latin typeface="Times New Roman"/>
                <a:cs typeface="Times New Roman"/>
              </a:rPr>
              <a:t>to </a:t>
            </a:r>
            <a:r>
              <a:rPr sz="1815" dirty="0">
                <a:latin typeface="Times New Roman"/>
                <a:cs typeface="Times New Roman"/>
              </a:rPr>
              <a:t>be </a:t>
            </a:r>
            <a:r>
              <a:rPr sz="1815" spc="-5" dirty="0">
                <a:latin typeface="Times New Roman"/>
                <a:cs typeface="Times New Roman"/>
              </a:rPr>
              <a:t>applicable </a:t>
            </a:r>
            <a:r>
              <a:rPr sz="1815" spc="-18" dirty="0">
                <a:latin typeface="Times New Roman"/>
                <a:cs typeface="Times New Roman"/>
              </a:rPr>
              <a:t>to </a:t>
            </a:r>
            <a:r>
              <a:rPr sz="1815" spc="-5" dirty="0">
                <a:latin typeface="Times New Roman"/>
                <a:cs typeface="Times New Roman"/>
              </a:rPr>
              <a:t>any</a:t>
            </a:r>
            <a:r>
              <a:rPr sz="1815" spc="9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protocol</a:t>
            </a: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spc="-5" dirty="0">
                <a:latin typeface="Times New Roman"/>
                <a:cs typeface="Times New Roman"/>
              </a:rPr>
              <a:t>However,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IP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currently uses </a:t>
            </a:r>
            <a:r>
              <a:rPr sz="1815" spc="5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bytes</a:t>
            </a:r>
            <a:r>
              <a:rPr sz="1815" spc="-9" dirty="0">
                <a:latin typeface="Times New Roman"/>
                <a:cs typeface="Times New Roman"/>
              </a:rPr>
              <a:t>, </a:t>
            </a:r>
            <a:r>
              <a:rPr sz="1815" spc="-5" dirty="0">
                <a:latin typeface="Times New Roman"/>
                <a:cs typeface="Times New Roman"/>
              </a:rPr>
              <a:t>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rest are all</a:t>
            </a:r>
            <a:r>
              <a:rPr sz="1815" spc="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5" dirty="0">
                <a:solidFill>
                  <a:srgbClr val="FF0000"/>
                </a:solidFill>
                <a:latin typeface="Times New Roman"/>
                <a:cs typeface="Times New Roman"/>
              </a:rPr>
              <a:t>0s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lnSpc>
                <a:spcPts val="2609"/>
              </a:lnSpc>
              <a:spcBef>
                <a:spcPts val="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9" dirty="0">
                <a:latin typeface="Times New Roman"/>
                <a:cs typeface="Times New Roman"/>
              </a:rPr>
              <a:t>Distance:</a:t>
            </a:r>
            <a:r>
              <a:rPr sz="2178" spc="-5" dirty="0">
                <a:latin typeface="Times New Roman"/>
                <a:cs typeface="Times New Roman"/>
              </a:rPr>
              <a:t> 32-bit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174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dirty="0">
                <a:latin typeface="Times New Roman"/>
                <a:cs typeface="Times New Roman"/>
              </a:rPr>
              <a:t>The </a:t>
            </a:r>
            <a:r>
              <a:rPr sz="1815" spc="-9" dirty="0">
                <a:latin typeface="Times New Roman"/>
                <a:cs typeface="Times New Roman"/>
              </a:rPr>
              <a:t>hop count </a:t>
            </a:r>
            <a:r>
              <a:rPr sz="1815" dirty="0">
                <a:latin typeface="Times New Roman"/>
                <a:cs typeface="Times New Roman"/>
              </a:rPr>
              <a:t>from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advertising router to </a:t>
            </a:r>
            <a:r>
              <a:rPr sz="1815" spc="-9" dirty="0">
                <a:latin typeface="Times New Roman"/>
                <a:cs typeface="Times New Roman"/>
              </a:rPr>
              <a:t>the </a:t>
            </a:r>
            <a:r>
              <a:rPr sz="1815" spc="-5" dirty="0">
                <a:latin typeface="Times New Roman"/>
                <a:cs typeface="Times New Roman"/>
              </a:rPr>
              <a:t>destination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network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671624"/>
            <a:ext cx="7151914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5"/>
              </a:spcBef>
            </a:pPr>
            <a:r>
              <a:rPr dirty="0"/>
              <a:t>Database Description </a:t>
            </a:r>
            <a:r>
              <a:rPr spc="-5" dirty="0"/>
              <a:t>Message</a:t>
            </a:r>
            <a:r>
              <a:rPr spc="-27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131167" cy="184020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When </a:t>
            </a:r>
            <a:r>
              <a:rPr sz="2904" spc="-5" dirty="0">
                <a:latin typeface="Times New Roman"/>
                <a:cs typeface="Times New Roman"/>
              </a:rPr>
              <a:t>two routers want to </a:t>
            </a:r>
            <a:r>
              <a:rPr sz="2904" dirty="0">
                <a:latin typeface="Times New Roman"/>
                <a:cs typeface="Times New Roman"/>
              </a:rPr>
              <a:t>exchange </a:t>
            </a:r>
            <a:r>
              <a:rPr sz="2904" spc="-5" dirty="0">
                <a:latin typeface="Times New Roman"/>
                <a:cs typeface="Times New Roman"/>
              </a:rPr>
              <a:t>database  description packets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One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dirty="0">
                <a:latin typeface="Times New Roman"/>
                <a:cs typeface="Times New Roman"/>
              </a:rPr>
              <a:t>them </a:t>
            </a:r>
            <a:r>
              <a:rPr sz="2541" spc="5" dirty="0">
                <a:latin typeface="Times New Roman"/>
                <a:cs typeface="Times New Roman"/>
              </a:rPr>
              <a:t>acts </a:t>
            </a:r>
            <a:r>
              <a:rPr sz="2541" dirty="0">
                <a:latin typeface="Times New Roman"/>
                <a:cs typeface="Times New Roman"/>
              </a:rPr>
              <a:t>as</a:t>
            </a:r>
            <a:r>
              <a:rPr sz="2541" spc="-136" dirty="0">
                <a:latin typeface="Times New Roman"/>
                <a:cs typeface="Times New Roman"/>
              </a:rPr>
              <a:t> </a:t>
            </a:r>
            <a:r>
              <a:rPr sz="254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lang="en-IN" sz="2541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ster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other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59" dirty="0"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slave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13-36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6995" y="1114185"/>
            <a:ext cx="4550485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Database Description</a:t>
            </a:r>
            <a:r>
              <a:rPr sz="2904" spc="-32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Packet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8777" y="2149839"/>
            <a:ext cx="7279511" cy="381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671624"/>
            <a:ext cx="7159406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5"/>
              </a:spcBef>
            </a:pPr>
            <a:r>
              <a:rPr dirty="0"/>
              <a:t>Database Description </a:t>
            </a:r>
            <a:r>
              <a:rPr spc="-5" dirty="0"/>
              <a:t>Message</a:t>
            </a:r>
            <a:r>
              <a:rPr spc="-27" dirty="0"/>
              <a:t> </a:t>
            </a:r>
            <a:r>
              <a:rPr spc="-9" dirty="0"/>
              <a:t>Format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14849"/>
            <a:ext cx="6987668" cy="381963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437431" indent="-426481">
              <a:spcBef>
                <a:spcPts val="722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E flag:</a:t>
            </a:r>
            <a:r>
              <a:rPr sz="2541" spc="-18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1-bit</a:t>
            </a:r>
          </a:p>
          <a:p>
            <a:pPr marL="835673" marR="632230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Set to 1 if the </a:t>
            </a:r>
            <a:r>
              <a:rPr sz="2178" spc="-5" dirty="0">
                <a:latin typeface="Times New Roman"/>
                <a:cs typeface="Times New Roman"/>
              </a:rPr>
              <a:t>advertising router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an</a:t>
            </a:r>
            <a:r>
              <a:rPr sz="2178" spc="-64" dirty="0"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autonomous 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boundary</a:t>
            </a:r>
            <a:r>
              <a:rPr sz="2178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B </a:t>
            </a:r>
            <a:r>
              <a:rPr sz="2541" spc="-5" dirty="0">
                <a:latin typeface="Times New Roman"/>
                <a:cs typeface="Times New Roman"/>
              </a:rPr>
              <a:t>flag:</a:t>
            </a:r>
            <a:r>
              <a:rPr sz="2541" spc="-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1-bit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Set </a:t>
            </a:r>
            <a:r>
              <a:rPr sz="2178" dirty="0">
                <a:latin typeface="Times New Roman"/>
                <a:cs typeface="Times New Roman"/>
              </a:rPr>
              <a:t>to 1 if the </a:t>
            </a:r>
            <a:r>
              <a:rPr sz="2178" spc="-5" dirty="0">
                <a:latin typeface="Times New Roman"/>
                <a:cs typeface="Times New Roman"/>
              </a:rPr>
              <a:t>advertising router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an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area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border</a:t>
            </a:r>
            <a:r>
              <a:rPr sz="2178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599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I flag: 1-bit, the </a:t>
            </a:r>
            <a:r>
              <a:rPr sz="2541" spc="-5" dirty="0">
                <a:latin typeface="Times New Roman"/>
                <a:cs typeface="Times New Roman"/>
              </a:rPr>
              <a:t>initialization</a:t>
            </a:r>
            <a:r>
              <a:rPr sz="2541" spc="-64" dirty="0">
                <a:latin typeface="Times New Roman"/>
                <a:cs typeface="Times New Roman"/>
              </a:rPr>
              <a:t> </a:t>
            </a:r>
            <a:r>
              <a:rPr sz="2541" spc="-14" dirty="0">
                <a:latin typeface="Times New Roman"/>
                <a:cs typeface="Times New Roman"/>
              </a:rPr>
              <a:t>flag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Set </a:t>
            </a:r>
            <a:r>
              <a:rPr sz="2178" dirty="0">
                <a:latin typeface="Times New Roman"/>
                <a:cs typeface="Times New Roman"/>
              </a:rPr>
              <a:t>to 1 if the </a:t>
            </a:r>
            <a:r>
              <a:rPr sz="2178" spc="-9" dirty="0">
                <a:latin typeface="Times New Roman"/>
                <a:cs typeface="Times New Roman"/>
              </a:rPr>
              <a:t>message </a:t>
            </a:r>
            <a:r>
              <a:rPr sz="2178" dirty="0">
                <a:latin typeface="Times New Roman"/>
                <a:cs typeface="Times New Roman"/>
              </a:rPr>
              <a:t>is 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2178" spc="-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14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594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M </a:t>
            </a:r>
            <a:r>
              <a:rPr sz="2541" spc="-5" dirty="0">
                <a:latin typeface="Times New Roman"/>
                <a:cs typeface="Times New Roman"/>
              </a:rPr>
              <a:t>flag: </a:t>
            </a:r>
            <a:r>
              <a:rPr sz="2541" dirty="0">
                <a:latin typeface="Times New Roman"/>
                <a:cs typeface="Times New Roman"/>
              </a:rPr>
              <a:t>1-bit, </a:t>
            </a:r>
            <a:r>
              <a:rPr sz="2541" spc="-9" dirty="0">
                <a:latin typeface="Times New Roman"/>
                <a:cs typeface="Times New Roman"/>
              </a:rPr>
              <a:t>more</a:t>
            </a:r>
            <a:r>
              <a:rPr sz="2541" spc="-1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flag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Set </a:t>
            </a:r>
            <a:r>
              <a:rPr sz="2178" dirty="0">
                <a:latin typeface="Times New Roman"/>
                <a:cs typeface="Times New Roman"/>
              </a:rPr>
              <a:t>to 1 if </a:t>
            </a:r>
            <a:r>
              <a:rPr sz="2178" spc="-9" dirty="0">
                <a:latin typeface="Times New Roman"/>
                <a:cs typeface="Times New Roman"/>
              </a:rPr>
              <a:t>this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not the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178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14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9496" y="742746"/>
            <a:ext cx="9313049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 marR="4611">
              <a:spcBef>
                <a:spcPts val="95"/>
              </a:spcBef>
            </a:pPr>
            <a:r>
              <a:rPr dirty="0"/>
              <a:t>Database Description </a:t>
            </a:r>
            <a:r>
              <a:rPr spc="-5" dirty="0"/>
              <a:t>Message </a:t>
            </a:r>
            <a:r>
              <a:rPr spc="-9" dirty="0"/>
              <a:t>Format  </a:t>
            </a:r>
            <a:r>
              <a:rPr dirty="0"/>
              <a:t>(Cont.)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38323" y="1926495"/>
            <a:ext cx="6883357" cy="3800496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437431" indent="-426481">
              <a:spcBef>
                <a:spcPts val="3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5" dirty="0">
                <a:latin typeface="Times New Roman"/>
                <a:cs typeface="Times New Roman"/>
              </a:rPr>
              <a:t>M/S </a:t>
            </a:r>
            <a:r>
              <a:rPr sz="2541" spc="-5" dirty="0">
                <a:latin typeface="Times New Roman"/>
                <a:cs typeface="Times New Roman"/>
              </a:rPr>
              <a:t>flag: </a:t>
            </a:r>
            <a:r>
              <a:rPr sz="2541" dirty="0">
                <a:latin typeface="Times New Roman"/>
                <a:cs typeface="Times New Roman"/>
              </a:rPr>
              <a:t>1-bit,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master/slave</a:t>
            </a:r>
            <a:r>
              <a:rPr sz="2541" spc="-45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flag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Indicate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origin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latin typeface="Times New Roman"/>
                <a:cs typeface="Times New Roman"/>
              </a:rPr>
              <a:t>packet. </a:t>
            </a:r>
            <a:r>
              <a:rPr sz="2178" spc="-9" dirty="0">
                <a:latin typeface="Times New Roman"/>
                <a:cs typeface="Times New Roman"/>
              </a:rPr>
              <a:t>Master </a:t>
            </a:r>
            <a:r>
              <a:rPr sz="2178" dirty="0">
                <a:latin typeface="Times New Roman"/>
                <a:cs typeface="Times New Roman"/>
              </a:rPr>
              <a:t>= 1, </a:t>
            </a:r>
            <a:r>
              <a:rPr sz="2178" spc="-5" dirty="0">
                <a:latin typeface="Times New Roman"/>
                <a:cs typeface="Times New Roman"/>
              </a:rPr>
              <a:t>Slave </a:t>
            </a:r>
            <a:r>
              <a:rPr sz="2178" dirty="0">
                <a:latin typeface="Times New Roman"/>
                <a:cs typeface="Times New Roman"/>
              </a:rPr>
              <a:t>=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0</a:t>
            </a: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Message sequence </a:t>
            </a:r>
            <a:r>
              <a:rPr sz="2541" spc="-9" dirty="0">
                <a:latin typeface="Times New Roman"/>
                <a:cs typeface="Times New Roman"/>
              </a:rPr>
              <a:t>number:</a:t>
            </a:r>
            <a:r>
              <a:rPr sz="2541" dirty="0">
                <a:latin typeface="Times New Roman"/>
                <a:cs typeface="Times New Roman"/>
              </a:rPr>
              <a:t> 32-bit</a:t>
            </a: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>
                <a:latin typeface="Times New Roman"/>
                <a:cs typeface="Times New Roman"/>
              </a:rPr>
              <a:t>Contain the </a:t>
            </a:r>
            <a:r>
              <a:rPr sz="2178" spc="-5" dirty="0">
                <a:latin typeface="Times New Roman"/>
                <a:cs typeface="Times New Roman"/>
              </a:rPr>
              <a:t>sequence number </a:t>
            </a:r>
            <a:r>
              <a:rPr sz="2178" dirty="0">
                <a:latin typeface="Times New Roman"/>
                <a:cs typeface="Times New Roman"/>
              </a:rPr>
              <a:t>of the</a:t>
            </a:r>
            <a:r>
              <a:rPr sz="2178" spc="-54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Times New Roman"/>
                <a:cs typeface="Times New Roman"/>
              </a:rPr>
              <a:t>message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LSA </a:t>
            </a:r>
            <a:r>
              <a:rPr sz="2541" dirty="0">
                <a:latin typeface="Times New Roman"/>
                <a:cs typeface="Times New Roman"/>
              </a:rPr>
              <a:t>header:</a:t>
            </a:r>
            <a:r>
              <a:rPr sz="2541" spc="-36" dirty="0">
                <a:latin typeface="Times New Roman"/>
                <a:cs typeface="Times New Roman"/>
              </a:rPr>
              <a:t> </a:t>
            </a:r>
            <a:r>
              <a:rPr sz="2541" dirty="0" smtClean="0">
                <a:latin typeface="Times New Roman"/>
                <a:cs typeface="Times New Roman"/>
              </a:rPr>
              <a:t>20-bit</a:t>
            </a: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 smtClean="0">
                <a:latin typeface="Times New Roman"/>
                <a:cs typeface="Times New Roman"/>
              </a:rPr>
              <a:t>Used </a:t>
            </a:r>
            <a:r>
              <a:rPr sz="2178" dirty="0" smtClean="0">
                <a:latin typeface="Times New Roman"/>
                <a:cs typeface="Times New Roman"/>
              </a:rPr>
              <a:t>in </a:t>
            </a:r>
            <a:r>
              <a:rPr sz="2178" spc="-9" dirty="0" smtClean="0">
                <a:latin typeface="Times New Roman"/>
                <a:cs typeface="Times New Roman"/>
              </a:rPr>
              <a:t>each</a:t>
            </a:r>
            <a:r>
              <a:rPr sz="2178" spc="18" dirty="0" smtClean="0">
                <a:latin typeface="Times New Roman"/>
                <a:cs typeface="Times New Roman"/>
              </a:rPr>
              <a:t> </a:t>
            </a:r>
            <a:r>
              <a:rPr sz="2178" spc="-9" dirty="0" smtClean="0">
                <a:latin typeface="Times New Roman"/>
                <a:cs typeface="Times New Roman"/>
              </a:rPr>
              <a:t>LSA</a:t>
            </a:r>
            <a:r>
              <a:rPr lang="en-IN" sz="2400" dirty="0">
                <a:solidFill>
                  <a:srgbClr val="FF0000"/>
                </a:solidFill>
                <a:latin typeface="Times New Roman"/>
                <a:cs typeface="Times New Roman"/>
              </a:rPr>
              <a:t>(Link State advertisement)</a:t>
            </a:r>
          </a:p>
          <a:p>
            <a:pPr marL="835673" marR="85296" lvl="1" indent="-395936">
              <a:lnSpc>
                <a:spcPts val="2333"/>
              </a:lnSpc>
              <a:spcBef>
                <a:spcPts val="57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dirty="0" smtClean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format </a:t>
            </a:r>
            <a:r>
              <a:rPr sz="2178" dirty="0">
                <a:latin typeface="Times New Roman"/>
                <a:cs typeface="Times New Roman"/>
              </a:rPr>
              <a:t>of this </a:t>
            </a:r>
            <a:r>
              <a:rPr sz="2178" spc="-5" dirty="0">
                <a:latin typeface="Times New Roman"/>
                <a:cs typeface="Times New Roman"/>
              </a:rPr>
              <a:t>header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discussed </a:t>
            </a:r>
            <a:r>
              <a:rPr sz="2178" dirty="0">
                <a:latin typeface="Times New Roman"/>
                <a:cs typeface="Times New Roman"/>
              </a:rPr>
              <a:t>in the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link</a:t>
            </a:r>
            <a:r>
              <a:rPr sz="2178" i="1" spc="-41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state 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update</a:t>
            </a:r>
            <a:r>
              <a:rPr sz="2178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spc="-14" dirty="0">
                <a:latin typeface="Times New Roman"/>
                <a:cs typeface="Times New Roman"/>
              </a:rPr>
              <a:t>message</a:t>
            </a:r>
            <a:endParaRPr sz="2178" dirty="0">
              <a:latin typeface="Times New Roman"/>
              <a:cs typeface="Times New Roman"/>
            </a:endParaRPr>
          </a:p>
          <a:p>
            <a:pPr marL="835673">
              <a:spcBef>
                <a:spcPts val="182"/>
              </a:spcBef>
              <a:tabLst>
                <a:tab pos="1261578" algn="l"/>
              </a:tabLst>
            </a:pPr>
            <a:r>
              <a:rPr sz="1180" spc="-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180" spc="-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15" spc="-5" dirty="0">
                <a:latin typeface="Times New Roman"/>
                <a:cs typeface="Times New Roman"/>
              </a:rPr>
              <a:t>Only </a:t>
            </a:r>
            <a:r>
              <a:rPr sz="1815" spc="-9" dirty="0">
                <a:latin typeface="Times New Roman"/>
                <a:cs typeface="Times New Roman"/>
              </a:rPr>
              <a:t>give the </a:t>
            </a:r>
            <a:r>
              <a:rPr sz="1815" spc="-5" dirty="0">
                <a:latin typeface="Times New Roman"/>
                <a:cs typeface="Times New Roman"/>
              </a:rPr>
              <a:t>outline </a:t>
            </a:r>
            <a:r>
              <a:rPr sz="1815" dirty="0">
                <a:latin typeface="Times New Roman"/>
                <a:cs typeface="Times New Roman"/>
              </a:rPr>
              <a:t>of </a:t>
            </a:r>
            <a:r>
              <a:rPr sz="1815" spc="-5" dirty="0">
                <a:latin typeface="Times New Roman"/>
                <a:cs typeface="Times New Roman"/>
              </a:rPr>
              <a:t>each</a:t>
            </a:r>
            <a:r>
              <a:rPr sz="1815" spc="-9" dirty="0">
                <a:latin typeface="Times New Roman"/>
                <a:cs typeface="Times New Roman"/>
              </a:rPr>
              <a:t> link</a:t>
            </a:r>
            <a:endParaRPr sz="1815" dirty="0">
              <a:latin typeface="Times New Roman"/>
              <a:cs typeface="Times New Roman"/>
            </a:endParaRPr>
          </a:p>
          <a:p>
            <a:pPr marL="835673" lvl="1" indent="-396512">
              <a:spcBef>
                <a:spcPts val="26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It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repeated for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178" dirty="0">
                <a:latin typeface="Times New Roman"/>
                <a:cs typeface="Times New Roman"/>
              </a:rPr>
              <a:t>in the link </a:t>
            </a:r>
            <a:r>
              <a:rPr sz="2178" spc="-9" dirty="0">
                <a:latin typeface="Times New Roman"/>
                <a:cs typeface="Times New Roman"/>
              </a:rPr>
              <a:t>state</a:t>
            </a:r>
            <a:r>
              <a:rPr sz="2178" spc="-5" dirty="0">
                <a:latin typeface="Times New Roman"/>
                <a:cs typeface="Times New Roman"/>
              </a:rPr>
              <a:t> database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5356732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Link State Request</a:t>
            </a:r>
            <a:r>
              <a:rPr sz="3993" spc="-41" dirty="0"/>
              <a:t> </a:t>
            </a:r>
            <a:r>
              <a:rPr sz="3993" spc="-9" dirty="0"/>
              <a:t>Packet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8"/>
            <a:ext cx="7243546" cy="344487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125639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Sent </a:t>
            </a:r>
            <a:r>
              <a:rPr sz="2904" dirty="0">
                <a:latin typeface="Times New Roman"/>
                <a:cs typeface="Times New Roman"/>
              </a:rPr>
              <a:t>by </a:t>
            </a:r>
            <a:r>
              <a:rPr sz="2904" spc="-5" dirty="0">
                <a:latin typeface="Times New Roman"/>
                <a:cs typeface="Times New Roman"/>
              </a:rPr>
              <a:t>a router </a:t>
            </a:r>
            <a:r>
              <a:rPr sz="2904" spc="5" dirty="0">
                <a:latin typeface="Times New Roman"/>
                <a:cs typeface="Times New Roman"/>
              </a:rPr>
              <a:t>that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needs information</a:t>
            </a:r>
            <a:r>
              <a:rPr sz="2904" spc="-7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about 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specific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route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routes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Answered </a:t>
            </a:r>
            <a:r>
              <a:rPr sz="2541" spc="-9" dirty="0">
                <a:latin typeface="Times New Roman"/>
                <a:cs typeface="Times New Roman"/>
              </a:rPr>
              <a:t>with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i="1" spc="-5" dirty="0">
                <a:latin typeface="Times New Roman"/>
                <a:cs typeface="Times New Roman"/>
              </a:rPr>
              <a:t>link </a:t>
            </a:r>
            <a:r>
              <a:rPr sz="2541" i="1" dirty="0">
                <a:latin typeface="Times New Roman"/>
                <a:cs typeface="Times New Roman"/>
              </a:rPr>
              <a:t>state </a:t>
            </a:r>
            <a:r>
              <a:rPr sz="2541" i="1" spc="-5" dirty="0">
                <a:latin typeface="Times New Roman"/>
                <a:cs typeface="Times New Roman"/>
              </a:rPr>
              <a:t>update</a:t>
            </a:r>
            <a:r>
              <a:rPr sz="2541" i="1" spc="-41" dirty="0">
                <a:latin typeface="Times New Roman"/>
                <a:cs typeface="Times New Roman"/>
              </a:rPr>
              <a:t> </a:t>
            </a:r>
            <a:r>
              <a:rPr sz="2541" i="1" spc="-9" dirty="0">
                <a:latin typeface="Times New Roman"/>
                <a:cs typeface="Times New Roman"/>
              </a:rPr>
              <a:t>packet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spcBef>
                <a:spcPts val="41"/>
              </a:spcBef>
              <a:buClr>
                <a:srgbClr val="999966"/>
              </a:buClr>
              <a:buFont typeface="Wingdings"/>
              <a:buChar char=""/>
            </a:pPr>
            <a:endParaRPr sz="4175" dirty="0">
              <a:latin typeface="Times New Roman"/>
              <a:cs typeface="Times New Roman"/>
            </a:endParaRPr>
          </a:p>
          <a:p>
            <a:pPr marL="437431" marR="461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Used </a:t>
            </a:r>
            <a:r>
              <a:rPr sz="2904" dirty="0">
                <a:latin typeface="Times New Roman"/>
                <a:cs typeface="Times New Roman"/>
              </a:rPr>
              <a:t>by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newly connected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904" spc="-5" dirty="0">
                <a:latin typeface="Times New Roman"/>
                <a:cs typeface="Times New Roman"/>
              </a:rPr>
              <a:t>to request  </a:t>
            </a:r>
            <a:r>
              <a:rPr sz="2904" spc="-9" dirty="0">
                <a:latin typeface="Times New Roman"/>
                <a:cs typeface="Times New Roman"/>
              </a:rPr>
              <a:t>more </a:t>
            </a:r>
            <a:r>
              <a:rPr sz="2904" spc="-5" dirty="0">
                <a:latin typeface="Times New Roman"/>
                <a:cs typeface="Times New Roman"/>
              </a:rPr>
              <a:t>information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after receiving the </a:t>
            </a:r>
            <a:r>
              <a:rPr sz="2904" i="1" dirty="0">
                <a:solidFill>
                  <a:srgbClr val="FF0000"/>
                </a:solidFill>
                <a:latin typeface="Times New Roman"/>
                <a:cs typeface="Times New Roman"/>
              </a:rPr>
              <a:t>database  description</a:t>
            </a:r>
            <a:r>
              <a:rPr sz="2904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packet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13-37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1698" y="1022899"/>
            <a:ext cx="4192601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Link State Request</a:t>
            </a:r>
            <a:r>
              <a:rPr sz="2904" spc="-73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Packet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586" y="2204864"/>
            <a:ext cx="7510823" cy="342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OSPF LSA Format - NE40E V800R010C10SPC500 Feature Description - IP Routing  01 - Huaw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OSPF LSA Format - NE40E V800R010C10SPC500 Feature Description - IP Routing  01 - Huawe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OSPF LSA Format - NE40E V800R010C10SPC500 Feature Description - IP Routing  01 - Huawe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Header  (OSPF Update carries LSAs)</a:t>
            </a:r>
            <a:endParaRPr lang="en-IN" dirty="0"/>
          </a:p>
        </p:txBody>
      </p:sp>
      <p:pic>
        <p:nvPicPr>
          <p:cNvPr id="4" name="Picture 8" descr="https://techhub.hpe.com/eginfolib/networking/docs/switches/3600v2/5998-7619r_l3-ip-rtng_cg/content/images/image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40" y="2276872"/>
            <a:ext cx="1015749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38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Header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LS age</a:t>
            </a:r>
            <a:r>
              <a:rPr lang="en-US" dirty="0"/>
              <a:t>—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, in seconds, elapsed </a:t>
            </a:r>
            <a:r>
              <a:rPr lang="en-US" dirty="0">
                <a:solidFill>
                  <a:srgbClr val="FF0000"/>
                </a:solidFill>
              </a:rPr>
              <a:t>since the LSA was originated</a:t>
            </a:r>
            <a:r>
              <a:rPr lang="en-US" dirty="0"/>
              <a:t>. An LSA ages in the LSDB (added by 1 per second), but does not age during transmission.</a:t>
            </a:r>
          </a:p>
          <a:p>
            <a:r>
              <a:rPr lang="en-US" b="1" dirty="0"/>
              <a:t>LS type</a:t>
            </a:r>
            <a:r>
              <a:rPr lang="en-US" dirty="0"/>
              <a:t>—Type of the LSA.</a:t>
            </a:r>
          </a:p>
          <a:p>
            <a:r>
              <a:rPr lang="en-US" b="1" dirty="0"/>
              <a:t>Link state ID</a:t>
            </a:r>
            <a:r>
              <a:rPr lang="en-US" dirty="0"/>
              <a:t>—The contents of this field depend on the LSA's type.</a:t>
            </a:r>
          </a:p>
          <a:p>
            <a:r>
              <a:rPr lang="en-US" b="1" dirty="0"/>
              <a:t>LS sequence number</a:t>
            </a:r>
            <a:r>
              <a:rPr lang="en-US" dirty="0"/>
              <a:t>—Used by other routers </a:t>
            </a:r>
            <a:r>
              <a:rPr lang="en-US" dirty="0">
                <a:solidFill>
                  <a:srgbClr val="FF0000"/>
                </a:solidFill>
              </a:rPr>
              <a:t>to judge new and old </a:t>
            </a:r>
            <a:r>
              <a:rPr lang="en-US" dirty="0"/>
              <a:t>LSAs.</a:t>
            </a:r>
          </a:p>
          <a:p>
            <a:r>
              <a:rPr lang="en-US" b="1" dirty="0"/>
              <a:t>LS checksum</a:t>
            </a:r>
            <a:r>
              <a:rPr lang="en-US" dirty="0"/>
              <a:t>—Checksum of the LSA </a:t>
            </a:r>
            <a:r>
              <a:rPr lang="en-US" dirty="0">
                <a:solidFill>
                  <a:srgbClr val="FF0000"/>
                </a:solidFill>
              </a:rPr>
              <a:t>except the LS age f</a:t>
            </a:r>
            <a:r>
              <a:rPr lang="en-US" dirty="0"/>
              <a:t>ield.</a:t>
            </a:r>
          </a:p>
          <a:p>
            <a:r>
              <a:rPr lang="en-US" b="1" dirty="0"/>
              <a:t>Length</a:t>
            </a:r>
            <a:r>
              <a:rPr lang="en-US" dirty="0"/>
              <a:t>—Length </a:t>
            </a:r>
            <a:r>
              <a:rPr lang="en-US" dirty="0">
                <a:solidFill>
                  <a:srgbClr val="FF0000"/>
                </a:solidFill>
              </a:rPr>
              <a:t>in bytes</a:t>
            </a:r>
            <a:r>
              <a:rPr lang="en-US" dirty="0"/>
              <a:t> of the LSA, including the LSA header.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423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671624"/>
            <a:ext cx="6673007" cy="1120216"/>
          </a:xfrm>
          <a:prstGeom prst="rect">
            <a:avLst/>
          </a:prstGeom>
        </p:spPr>
        <p:txBody>
          <a:bodyPr vert="horz" wrap="square" lIns="0" tIns="12102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5"/>
              </a:spcBef>
            </a:pPr>
            <a:r>
              <a:rPr dirty="0"/>
              <a:t>Link </a:t>
            </a:r>
            <a:r>
              <a:rPr spc="-5" dirty="0"/>
              <a:t>State Acknowledgment</a:t>
            </a:r>
            <a:r>
              <a:rPr spc="-18" dirty="0"/>
              <a:t> </a:t>
            </a:r>
            <a:r>
              <a:rPr dirty="0"/>
              <a:t>Packet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248733" cy="348693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OSPF </a:t>
            </a:r>
            <a:r>
              <a:rPr sz="2904" spc="-5" dirty="0">
                <a:latin typeface="Times New Roman"/>
                <a:cs typeface="Times New Roman"/>
              </a:rPr>
              <a:t>forces </a:t>
            </a:r>
            <a:r>
              <a:rPr sz="2904" dirty="0">
                <a:latin typeface="Times New Roman"/>
                <a:cs typeface="Times New Roman"/>
              </a:rPr>
              <a:t>every </a:t>
            </a:r>
            <a:r>
              <a:rPr sz="2904" spc="-5" dirty="0">
                <a:latin typeface="Times New Roman"/>
                <a:cs typeface="Times New Roman"/>
              </a:rPr>
              <a:t>router to </a:t>
            </a:r>
            <a:r>
              <a:rPr sz="2904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acknowledge </a:t>
            </a:r>
            <a:r>
              <a:rPr sz="2904" dirty="0">
                <a:latin typeface="Times New Roman"/>
                <a:cs typeface="Times New Roman"/>
              </a:rPr>
              <a:t>the 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receipt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of every </a:t>
            </a:r>
            <a:r>
              <a:rPr sz="2904" spc="5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state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update</a:t>
            </a:r>
            <a:r>
              <a:rPr sz="2904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Make routing </a:t>
            </a:r>
            <a:r>
              <a:rPr sz="2541" spc="-9" dirty="0">
                <a:latin typeface="Times New Roman"/>
                <a:cs typeface="Times New Roman"/>
              </a:rPr>
              <a:t>more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reliable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spcBef>
                <a:spcPts val="41"/>
              </a:spcBef>
              <a:buClr>
                <a:srgbClr val="999966"/>
              </a:buClr>
              <a:buFont typeface="Wingdings"/>
              <a:buChar char=""/>
            </a:pPr>
            <a:endParaRPr sz="4175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Format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4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Common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header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Link state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header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13-49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29886" y="826494"/>
            <a:ext cx="5667359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Link State Acknowledgment</a:t>
            </a:r>
            <a:r>
              <a:rPr sz="2904" spc="-68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999966"/>
                </a:solidFill>
                <a:latin typeface="Times New Roman"/>
                <a:cs typeface="Times New Roman"/>
              </a:rPr>
              <a:t>Packet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7967" y="2622867"/>
            <a:ext cx="6666668" cy="160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184"/>
              </p:ext>
            </p:extLst>
          </p:nvPr>
        </p:nvGraphicFramePr>
        <p:xfrm>
          <a:off x="2479874" y="390429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9845" y="1020133"/>
            <a:ext cx="3364453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6633"/>
                </a:solidFill>
                <a:latin typeface="Times New Roman"/>
                <a:cs typeface="Times New Roman"/>
              </a:rPr>
              <a:t>RIP </a:t>
            </a:r>
            <a:r>
              <a:rPr sz="2904" dirty="0">
                <a:solidFill>
                  <a:srgbClr val="996633"/>
                </a:solidFill>
                <a:latin typeface="Times New Roman"/>
                <a:cs typeface="Times New Roman"/>
              </a:rPr>
              <a:t>Message</a:t>
            </a:r>
            <a:r>
              <a:rPr sz="2904" spc="-54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6633"/>
                </a:solidFill>
                <a:latin typeface="Times New Roman"/>
                <a:cs typeface="Times New Roman"/>
              </a:rPr>
              <a:t>Format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585" y="2573076"/>
            <a:ext cx="6657115" cy="2307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51366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Encapsulation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8"/>
            <a:ext cx="7297143" cy="319609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1432170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OSPF </a:t>
            </a:r>
            <a:r>
              <a:rPr sz="2904" spc="-5" dirty="0">
                <a:latin typeface="Times New Roman"/>
                <a:cs typeface="Times New Roman"/>
              </a:rPr>
              <a:t>packets </a:t>
            </a:r>
            <a:r>
              <a:rPr sz="2904" spc="-9" dirty="0">
                <a:latin typeface="Times New Roman"/>
                <a:cs typeface="Times New Roman"/>
              </a:rPr>
              <a:t>are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encapsulated in </a:t>
            </a: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IP 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datagram</a:t>
            </a:r>
          </a:p>
          <a:p>
            <a:pPr marL="835673" marR="216699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OSPF </a:t>
            </a:r>
            <a:r>
              <a:rPr sz="2541" dirty="0">
                <a:latin typeface="Times New Roman"/>
                <a:cs typeface="Times New Roman"/>
              </a:rPr>
              <a:t>contains 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acknowledgment mechanism  </a:t>
            </a:r>
            <a:r>
              <a:rPr sz="2541" spc="5" dirty="0">
                <a:latin typeface="Times New Roman"/>
                <a:cs typeface="Times New Roman"/>
              </a:rPr>
              <a:t>for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flow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2541" spc="-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 dirty="0">
              <a:latin typeface="Times New Roman"/>
              <a:cs typeface="Times New Roman"/>
            </a:endParaRPr>
          </a:p>
          <a:p>
            <a:pPr marL="835673" marR="4611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Doe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not need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transport layer </a:t>
            </a:r>
            <a:r>
              <a:rPr sz="2541" spc="-5" dirty="0">
                <a:latin typeface="Times New Roman"/>
                <a:cs typeface="Times New Roman"/>
              </a:rPr>
              <a:t>protocol to provide  these</a:t>
            </a:r>
            <a:r>
              <a:rPr sz="2541" spc="-9" dirty="0"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923" y="315813"/>
            <a:ext cx="8144307" cy="5832758"/>
            <a:chOff x="774191" y="347979"/>
            <a:chExt cx="8973820" cy="6426835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5191" y="747268"/>
              <a:ext cx="8305800" cy="6002020"/>
            </a:xfrm>
            <a:custGeom>
              <a:avLst/>
              <a:gdLst/>
              <a:ahLst/>
              <a:cxnLst/>
              <a:rect l="l" t="t" r="r" b="b"/>
              <a:pathLst>
                <a:path w="8305800" h="6002020">
                  <a:moveTo>
                    <a:pt x="822960" y="0"/>
                  </a:moveTo>
                  <a:lnTo>
                    <a:pt x="774640" y="1398"/>
                  </a:lnTo>
                  <a:lnTo>
                    <a:pt x="727051" y="5541"/>
                  </a:lnTo>
                  <a:lnTo>
                    <a:pt x="680270" y="12352"/>
                  </a:lnTo>
                  <a:lnTo>
                    <a:pt x="634374" y="21753"/>
                  </a:lnTo>
                  <a:lnTo>
                    <a:pt x="589442" y="33667"/>
                  </a:lnTo>
                  <a:lnTo>
                    <a:pt x="545550" y="48015"/>
                  </a:lnTo>
                  <a:lnTo>
                    <a:pt x="502777" y="64722"/>
                  </a:lnTo>
                  <a:lnTo>
                    <a:pt x="461198" y="83708"/>
                  </a:lnTo>
                  <a:lnTo>
                    <a:pt x="420893" y="104898"/>
                  </a:lnTo>
                  <a:lnTo>
                    <a:pt x="381938" y="128212"/>
                  </a:lnTo>
                  <a:lnTo>
                    <a:pt x="344411" y="153574"/>
                  </a:lnTo>
                  <a:lnTo>
                    <a:pt x="308390" y="180907"/>
                  </a:lnTo>
                  <a:lnTo>
                    <a:pt x="273951" y="210132"/>
                  </a:lnTo>
                  <a:lnTo>
                    <a:pt x="241173" y="241172"/>
                  </a:lnTo>
                  <a:lnTo>
                    <a:pt x="210132" y="273951"/>
                  </a:lnTo>
                  <a:lnTo>
                    <a:pt x="180907" y="308390"/>
                  </a:lnTo>
                  <a:lnTo>
                    <a:pt x="153574" y="344411"/>
                  </a:lnTo>
                  <a:lnTo>
                    <a:pt x="128212" y="381938"/>
                  </a:lnTo>
                  <a:lnTo>
                    <a:pt x="104898" y="420893"/>
                  </a:lnTo>
                  <a:lnTo>
                    <a:pt x="83708" y="461198"/>
                  </a:lnTo>
                  <a:lnTo>
                    <a:pt x="64722" y="502777"/>
                  </a:lnTo>
                  <a:lnTo>
                    <a:pt x="48015" y="545550"/>
                  </a:lnTo>
                  <a:lnTo>
                    <a:pt x="33667" y="589442"/>
                  </a:lnTo>
                  <a:lnTo>
                    <a:pt x="21753" y="634374"/>
                  </a:lnTo>
                  <a:lnTo>
                    <a:pt x="12352" y="680270"/>
                  </a:lnTo>
                  <a:lnTo>
                    <a:pt x="5541" y="727051"/>
                  </a:lnTo>
                  <a:lnTo>
                    <a:pt x="1398" y="774640"/>
                  </a:lnTo>
                  <a:lnTo>
                    <a:pt x="0" y="822959"/>
                  </a:lnTo>
                  <a:lnTo>
                    <a:pt x="0" y="5178552"/>
                  </a:lnTo>
                  <a:lnTo>
                    <a:pt x="1398" y="5226871"/>
                  </a:lnTo>
                  <a:lnTo>
                    <a:pt x="5541" y="5274460"/>
                  </a:lnTo>
                  <a:lnTo>
                    <a:pt x="12352" y="5321241"/>
                  </a:lnTo>
                  <a:lnTo>
                    <a:pt x="21753" y="5367137"/>
                  </a:lnTo>
                  <a:lnTo>
                    <a:pt x="33667" y="5412069"/>
                  </a:lnTo>
                  <a:lnTo>
                    <a:pt x="48015" y="5455961"/>
                  </a:lnTo>
                  <a:lnTo>
                    <a:pt x="64722" y="5498734"/>
                  </a:lnTo>
                  <a:lnTo>
                    <a:pt x="83708" y="5540313"/>
                  </a:lnTo>
                  <a:lnTo>
                    <a:pt x="104898" y="5580618"/>
                  </a:lnTo>
                  <a:lnTo>
                    <a:pt x="128212" y="5619573"/>
                  </a:lnTo>
                  <a:lnTo>
                    <a:pt x="153574" y="5657100"/>
                  </a:lnTo>
                  <a:lnTo>
                    <a:pt x="180907" y="5693121"/>
                  </a:lnTo>
                  <a:lnTo>
                    <a:pt x="210132" y="5727560"/>
                  </a:lnTo>
                  <a:lnTo>
                    <a:pt x="241172" y="5760339"/>
                  </a:lnTo>
                  <a:lnTo>
                    <a:pt x="273951" y="5791379"/>
                  </a:lnTo>
                  <a:lnTo>
                    <a:pt x="308390" y="5820604"/>
                  </a:lnTo>
                  <a:lnTo>
                    <a:pt x="344411" y="5847937"/>
                  </a:lnTo>
                  <a:lnTo>
                    <a:pt x="381938" y="5873299"/>
                  </a:lnTo>
                  <a:lnTo>
                    <a:pt x="420893" y="5896613"/>
                  </a:lnTo>
                  <a:lnTo>
                    <a:pt x="461198" y="5917803"/>
                  </a:lnTo>
                  <a:lnTo>
                    <a:pt x="502777" y="5936789"/>
                  </a:lnTo>
                  <a:lnTo>
                    <a:pt x="545550" y="5953496"/>
                  </a:lnTo>
                  <a:lnTo>
                    <a:pt x="589442" y="5967844"/>
                  </a:lnTo>
                  <a:lnTo>
                    <a:pt x="634374" y="5979758"/>
                  </a:lnTo>
                  <a:lnTo>
                    <a:pt x="680270" y="5989159"/>
                  </a:lnTo>
                  <a:lnTo>
                    <a:pt x="727051" y="5995970"/>
                  </a:lnTo>
                  <a:lnTo>
                    <a:pt x="774640" y="6000113"/>
                  </a:lnTo>
                  <a:lnTo>
                    <a:pt x="822960" y="6001511"/>
                  </a:lnTo>
                  <a:lnTo>
                    <a:pt x="7482839" y="6001511"/>
                  </a:lnTo>
                  <a:lnTo>
                    <a:pt x="7531159" y="6000113"/>
                  </a:lnTo>
                  <a:lnTo>
                    <a:pt x="7578748" y="5995970"/>
                  </a:lnTo>
                  <a:lnTo>
                    <a:pt x="7625529" y="5989159"/>
                  </a:lnTo>
                  <a:lnTo>
                    <a:pt x="7671425" y="5979758"/>
                  </a:lnTo>
                  <a:lnTo>
                    <a:pt x="7716357" y="5967844"/>
                  </a:lnTo>
                  <a:lnTo>
                    <a:pt x="7760249" y="5953496"/>
                  </a:lnTo>
                  <a:lnTo>
                    <a:pt x="7803022" y="5936789"/>
                  </a:lnTo>
                  <a:lnTo>
                    <a:pt x="7844601" y="5917803"/>
                  </a:lnTo>
                  <a:lnTo>
                    <a:pt x="7884906" y="5896613"/>
                  </a:lnTo>
                  <a:lnTo>
                    <a:pt x="7923861" y="5873299"/>
                  </a:lnTo>
                  <a:lnTo>
                    <a:pt x="7961388" y="5847937"/>
                  </a:lnTo>
                  <a:lnTo>
                    <a:pt x="7997409" y="5820604"/>
                  </a:lnTo>
                  <a:lnTo>
                    <a:pt x="8031848" y="5791379"/>
                  </a:lnTo>
                  <a:lnTo>
                    <a:pt x="8064627" y="5760339"/>
                  </a:lnTo>
                  <a:lnTo>
                    <a:pt x="8095667" y="5727560"/>
                  </a:lnTo>
                  <a:lnTo>
                    <a:pt x="8124892" y="5693121"/>
                  </a:lnTo>
                  <a:lnTo>
                    <a:pt x="8152225" y="5657100"/>
                  </a:lnTo>
                  <a:lnTo>
                    <a:pt x="8177587" y="5619573"/>
                  </a:lnTo>
                  <a:lnTo>
                    <a:pt x="8200901" y="5580618"/>
                  </a:lnTo>
                  <a:lnTo>
                    <a:pt x="8222091" y="5540313"/>
                  </a:lnTo>
                  <a:lnTo>
                    <a:pt x="8241077" y="5498734"/>
                  </a:lnTo>
                  <a:lnTo>
                    <a:pt x="8257784" y="5455961"/>
                  </a:lnTo>
                  <a:lnTo>
                    <a:pt x="8272132" y="5412069"/>
                  </a:lnTo>
                  <a:lnTo>
                    <a:pt x="8284046" y="5367137"/>
                  </a:lnTo>
                  <a:lnTo>
                    <a:pt x="8293447" y="5321241"/>
                  </a:lnTo>
                  <a:lnTo>
                    <a:pt x="8300258" y="5274460"/>
                  </a:lnTo>
                  <a:lnTo>
                    <a:pt x="8304401" y="5226871"/>
                  </a:lnTo>
                  <a:lnTo>
                    <a:pt x="8305800" y="5178552"/>
                  </a:lnTo>
                  <a:lnTo>
                    <a:pt x="8305800" y="822959"/>
                  </a:lnTo>
                  <a:lnTo>
                    <a:pt x="8304401" y="774640"/>
                  </a:lnTo>
                  <a:lnTo>
                    <a:pt x="8300258" y="727051"/>
                  </a:lnTo>
                  <a:lnTo>
                    <a:pt x="8293447" y="680270"/>
                  </a:lnTo>
                  <a:lnTo>
                    <a:pt x="8284046" y="634374"/>
                  </a:lnTo>
                  <a:lnTo>
                    <a:pt x="8272132" y="589442"/>
                  </a:lnTo>
                  <a:lnTo>
                    <a:pt x="8257784" y="545550"/>
                  </a:lnTo>
                  <a:lnTo>
                    <a:pt x="8241077" y="502777"/>
                  </a:lnTo>
                  <a:lnTo>
                    <a:pt x="8222091" y="461198"/>
                  </a:lnTo>
                  <a:lnTo>
                    <a:pt x="8200901" y="420893"/>
                  </a:lnTo>
                  <a:lnTo>
                    <a:pt x="8177587" y="381938"/>
                  </a:lnTo>
                  <a:lnTo>
                    <a:pt x="8152225" y="344411"/>
                  </a:lnTo>
                  <a:lnTo>
                    <a:pt x="8124892" y="308390"/>
                  </a:lnTo>
                  <a:lnTo>
                    <a:pt x="8095667" y="273951"/>
                  </a:lnTo>
                  <a:lnTo>
                    <a:pt x="8064627" y="241173"/>
                  </a:lnTo>
                  <a:lnTo>
                    <a:pt x="8031848" y="210132"/>
                  </a:lnTo>
                  <a:lnTo>
                    <a:pt x="7997409" y="180907"/>
                  </a:lnTo>
                  <a:lnTo>
                    <a:pt x="7961388" y="153574"/>
                  </a:lnTo>
                  <a:lnTo>
                    <a:pt x="7923861" y="128212"/>
                  </a:lnTo>
                  <a:lnTo>
                    <a:pt x="7884906" y="104898"/>
                  </a:lnTo>
                  <a:lnTo>
                    <a:pt x="7844601" y="83708"/>
                  </a:lnTo>
                  <a:lnTo>
                    <a:pt x="7803022" y="64722"/>
                  </a:lnTo>
                  <a:lnTo>
                    <a:pt x="7760249" y="48015"/>
                  </a:lnTo>
                  <a:lnTo>
                    <a:pt x="7716357" y="33667"/>
                  </a:lnTo>
                  <a:lnTo>
                    <a:pt x="7671425" y="21753"/>
                  </a:lnTo>
                  <a:lnTo>
                    <a:pt x="7625529" y="12352"/>
                  </a:lnTo>
                  <a:lnTo>
                    <a:pt x="7578748" y="5541"/>
                  </a:lnTo>
                  <a:lnTo>
                    <a:pt x="7531159" y="1398"/>
                  </a:lnTo>
                  <a:lnTo>
                    <a:pt x="7482839" y="0"/>
                  </a:lnTo>
                  <a:lnTo>
                    <a:pt x="822960" y="0"/>
                  </a:lnTo>
                  <a:close/>
                </a:path>
              </a:pathLst>
            </a:custGeom>
            <a:ln w="51816">
              <a:solidFill>
                <a:srgbClr val="66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347979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19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19" y="1277112"/>
                  </a:lnTo>
                  <a:lnTo>
                    <a:pt x="7942097" y="1275375"/>
                  </a:lnTo>
                  <a:lnTo>
                    <a:pt x="7988920" y="1270244"/>
                  </a:lnTo>
                  <a:lnTo>
                    <a:pt x="8034664" y="1261839"/>
                  </a:lnTo>
                  <a:lnTo>
                    <a:pt x="8079206" y="1250282"/>
                  </a:lnTo>
                  <a:lnTo>
                    <a:pt x="8122421" y="1235691"/>
                  </a:lnTo>
                  <a:lnTo>
                    <a:pt x="8164188" y="1218187"/>
                  </a:lnTo>
                  <a:lnTo>
                    <a:pt x="8204381" y="1197891"/>
                  </a:lnTo>
                  <a:lnTo>
                    <a:pt x="8242877" y="1174922"/>
                  </a:lnTo>
                  <a:lnTo>
                    <a:pt x="8279553" y="1149401"/>
                  </a:lnTo>
                  <a:lnTo>
                    <a:pt x="8314284" y="1121448"/>
                  </a:lnTo>
                  <a:lnTo>
                    <a:pt x="8346947" y="1091183"/>
                  </a:lnTo>
                  <a:lnTo>
                    <a:pt x="8377419" y="1058727"/>
                  </a:lnTo>
                  <a:lnTo>
                    <a:pt x="8405576" y="1024200"/>
                  </a:lnTo>
                  <a:lnTo>
                    <a:pt x="8431294" y="987721"/>
                  </a:lnTo>
                  <a:lnTo>
                    <a:pt x="8454450" y="949411"/>
                  </a:lnTo>
                  <a:lnTo>
                    <a:pt x="8474919" y="909391"/>
                  </a:lnTo>
                  <a:lnTo>
                    <a:pt x="8492578" y="867781"/>
                  </a:lnTo>
                  <a:lnTo>
                    <a:pt x="8507304" y="824700"/>
                  </a:lnTo>
                  <a:lnTo>
                    <a:pt x="8518973" y="780269"/>
                  </a:lnTo>
                  <a:lnTo>
                    <a:pt x="8527461" y="734609"/>
                  </a:lnTo>
                  <a:lnTo>
                    <a:pt x="8532644" y="687839"/>
                  </a:lnTo>
                  <a:lnTo>
                    <a:pt x="8534400" y="640079"/>
                  </a:lnTo>
                  <a:lnTo>
                    <a:pt x="8532644" y="592302"/>
                  </a:lnTo>
                  <a:lnTo>
                    <a:pt x="8527461" y="545479"/>
                  </a:lnTo>
                  <a:lnTo>
                    <a:pt x="8518973" y="499735"/>
                  </a:lnTo>
                  <a:lnTo>
                    <a:pt x="8507304" y="455193"/>
                  </a:lnTo>
                  <a:lnTo>
                    <a:pt x="8492578" y="411978"/>
                  </a:lnTo>
                  <a:lnTo>
                    <a:pt x="8474919" y="370211"/>
                  </a:lnTo>
                  <a:lnTo>
                    <a:pt x="8454450" y="330018"/>
                  </a:lnTo>
                  <a:lnTo>
                    <a:pt x="8431294" y="291522"/>
                  </a:lnTo>
                  <a:lnTo>
                    <a:pt x="8405576" y="254846"/>
                  </a:lnTo>
                  <a:lnTo>
                    <a:pt x="8377419" y="220115"/>
                  </a:lnTo>
                  <a:lnTo>
                    <a:pt x="8346947" y="187452"/>
                  </a:lnTo>
                  <a:lnTo>
                    <a:pt x="8314284" y="156980"/>
                  </a:lnTo>
                  <a:lnTo>
                    <a:pt x="8279553" y="128823"/>
                  </a:lnTo>
                  <a:lnTo>
                    <a:pt x="8242877" y="103105"/>
                  </a:lnTo>
                  <a:lnTo>
                    <a:pt x="8204381" y="79949"/>
                  </a:lnTo>
                  <a:lnTo>
                    <a:pt x="8164188" y="59480"/>
                  </a:lnTo>
                  <a:lnTo>
                    <a:pt x="8122421" y="41821"/>
                  </a:lnTo>
                  <a:lnTo>
                    <a:pt x="8079206" y="27095"/>
                  </a:lnTo>
                  <a:lnTo>
                    <a:pt x="8034664" y="15426"/>
                  </a:lnTo>
                  <a:lnTo>
                    <a:pt x="7988920" y="6938"/>
                  </a:lnTo>
                  <a:lnTo>
                    <a:pt x="7942097" y="1755"/>
                  </a:lnTo>
                  <a:lnTo>
                    <a:pt x="7894319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469643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92403" y="317011"/>
            <a:ext cx="7184648" cy="1017170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1"/>
              </a:spcBef>
              <a:tabLst>
                <a:tab pos="1164755" algn="l"/>
              </a:tabLst>
            </a:pPr>
            <a:r>
              <a:rPr sz="3267" spc="-9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3267" spc="-9" dirty="0">
                <a:solidFill>
                  <a:srgbClr val="FFFFFF"/>
                </a:solidFill>
                <a:latin typeface="Arial"/>
                <a:cs typeface="Arial"/>
              </a:rPr>
              <a:t>	     Session:12 </a:t>
            </a:r>
            <a:br>
              <a:rPr lang="en-IN" sz="3267" spc="-9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IN" sz="3267" spc="-9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67" spc="-9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3267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3267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67" spc="-5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  <a:endParaRPr sz="32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4076" y="2035961"/>
            <a:ext cx="6984787" cy="84839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algn="just">
              <a:spcBef>
                <a:spcPts val="82"/>
              </a:spcBef>
            </a:pPr>
            <a:r>
              <a:rPr sz="1815" b="1" i="1" spc="-5" dirty="0">
                <a:latin typeface="Times New Roman"/>
                <a:cs typeface="Times New Roman"/>
              </a:rPr>
              <a:t>Path vector </a:t>
            </a:r>
            <a:r>
              <a:rPr sz="1815" b="1" i="1" spc="-9" dirty="0">
                <a:latin typeface="Times New Roman"/>
                <a:cs typeface="Times New Roman"/>
              </a:rPr>
              <a:t>routing </a:t>
            </a:r>
            <a:r>
              <a:rPr sz="1815" b="1" i="1" spc="-5" dirty="0">
                <a:latin typeface="Times New Roman"/>
                <a:cs typeface="Times New Roman"/>
              </a:rPr>
              <a:t>is </a:t>
            </a:r>
            <a:r>
              <a:rPr sz="1815" b="1" i="1" spc="-9" dirty="0">
                <a:latin typeface="Times New Roman"/>
                <a:cs typeface="Times New Roman"/>
              </a:rPr>
              <a:t>similar </a:t>
            </a:r>
            <a:r>
              <a:rPr sz="1815" b="1" i="1" spc="-5" dirty="0">
                <a:latin typeface="Times New Roman"/>
                <a:cs typeface="Times New Roman"/>
              </a:rPr>
              <a:t>to distance vector routing. </a:t>
            </a:r>
            <a:r>
              <a:rPr sz="1815" b="1" i="1" spc="-14" dirty="0">
                <a:latin typeface="Times New Roman"/>
                <a:cs typeface="Times New Roman"/>
              </a:rPr>
              <a:t>There </a:t>
            </a:r>
            <a:r>
              <a:rPr sz="1815" b="1" i="1" spc="-5" dirty="0">
                <a:latin typeface="Times New Roman"/>
                <a:cs typeface="Times New Roman"/>
              </a:rPr>
              <a:t>is </a:t>
            </a:r>
            <a:r>
              <a:rPr sz="1815" b="1" i="1" dirty="0">
                <a:latin typeface="Times New Roman"/>
                <a:cs typeface="Times New Roman"/>
              </a:rPr>
              <a:t>at </a:t>
            </a:r>
            <a:r>
              <a:rPr sz="1815" b="1" i="1" spc="-5" dirty="0">
                <a:latin typeface="Times New Roman"/>
                <a:cs typeface="Times New Roman"/>
              </a:rPr>
              <a:t>least  one node, </a:t>
            </a:r>
            <a:r>
              <a:rPr sz="1815" b="1" i="1" spc="-9" dirty="0">
                <a:latin typeface="Times New Roman"/>
                <a:cs typeface="Times New Roman"/>
              </a:rPr>
              <a:t>called </a:t>
            </a:r>
            <a:r>
              <a:rPr sz="1815" b="1" i="1" spc="-5" dirty="0">
                <a:latin typeface="Times New Roman"/>
                <a:cs typeface="Times New Roman"/>
              </a:rPr>
              <a:t>the </a:t>
            </a:r>
            <a:r>
              <a:rPr sz="1815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speaker </a:t>
            </a:r>
            <a:r>
              <a:rPr sz="1815" b="1" i="1" dirty="0">
                <a:solidFill>
                  <a:srgbClr val="FF3300"/>
                </a:solidFill>
                <a:latin typeface="Times New Roman"/>
                <a:cs typeface="Times New Roman"/>
              </a:rPr>
              <a:t>node</a:t>
            </a:r>
            <a:r>
              <a:rPr sz="1815" b="1" i="1" dirty="0">
                <a:latin typeface="Times New Roman"/>
                <a:cs typeface="Times New Roman"/>
              </a:rPr>
              <a:t>, </a:t>
            </a:r>
            <a:r>
              <a:rPr sz="1815" b="1" i="1" spc="-5" dirty="0">
                <a:latin typeface="Times New Roman"/>
                <a:cs typeface="Times New Roman"/>
              </a:rPr>
              <a:t>in each </a:t>
            </a:r>
            <a:r>
              <a:rPr sz="1815" b="1" i="1" spc="-9" dirty="0">
                <a:latin typeface="Times New Roman"/>
                <a:cs typeface="Times New Roman"/>
              </a:rPr>
              <a:t>AS </a:t>
            </a:r>
            <a:r>
              <a:rPr sz="1815" b="1" i="1" spc="-5" dirty="0">
                <a:latin typeface="Times New Roman"/>
                <a:cs typeface="Times New Roman"/>
              </a:rPr>
              <a:t>that creates a </a:t>
            </a:r>
            <a:r>
              <a:rPr sz="1815" b="1" i="1" spc="-9" dirty="0">
                <a:latin typeface="Times New Roman"/>
                <a:cs typeface="Times New Roman"/>
              </a:rPr>
              <a:t>routing </a:t>
            </a:r>
            <a:r>
              <a:rPr sz="1815" b="1" i="1" dirty="0">
                <a:latin typeface="Times New Roman"/>
                <a:cs typeface="Times New Roman"/>
              </a:rPr>
              <a:t>table  </a:t>
            </a:r>
            <a:r>
              <a:rPr sz="1815" b="1" i="1" spc="-5" dirty="0">
                <a:latin typeface="Times New Roman"/>
                <a:cs typeface="Times New Roman"/>
              </a:rPr>
              <a:t>and advertises it to speaker </a:t>
            </a:r>
            <a:r>
              <a:rPr sz="1815" b="1" i="1" spc="-9" dirty="0">
                <a:latin typeface="Times New Roman"/>
                <a:cs typeface="Times New Roman"/>
              </a:rPr>
              <a:t>nodes </a:t>
            </a:r>
            <a:r>
              <a:rPr sz="1815" b="1" i="1" spc="-5" dirty="0">
                <a:latin typeface="Times New Roman"/>
                <a:cs typeface="Times New Roman"/>
              </a:rPr>
              <a:t>in the neighboring</a:t>
            </a:r>
            <a:r>
              <a:rPr sz="1815" b="1" i="1" spc="41" dirty="0">
                <a:latin typeface="Times New Roman"/>
                <a:cs typeface="Times New Roman"/>
              </a:rPr>
              <a:t> </a:t>
            </a:r>
            <a:r>
              <a:rPr sz="1815" b="1" i="1" spc="-9" dirty="0">
                <a:latin typeface="Times New Roman"/>
                <a:cs typeface="Times New Roman"/>
              </a:rPr>
              <a:t>ASs..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5792" y="3850623"/>
            <a:ext cx="4165515" cy="133288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buNone/>
            </a:pP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The </a:t>
            </a:r>
            <a:r>
              <a:rPr sz="1815" b="1" i="1" dirty="0">
                <a:solidFill>
                  <a:srgbClr val="996633"/>
                </a:solidFill>
                <a:latin typeface="Times New Roman"/>
                <a:cs typeface="Times New Roman"/>
              </a:rPr>
              <a:t>topics </a:t>
            </a:r>
            <a:r>
              <a:rPr sz="1815" b="1" i="1" spc="-9" dirty="0">
                <a:solidFill>
                  <a:srgbClr val="996633"/>
                </a:solidFill>
                <a:latin typeface="Times New Roman"/>
                <a:cs typeface="Times New Roman"/>
              </a:rPr>
              <a:t>discussed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 this section</a:t>
            </a:r>
            <a:r>
              <a:rPr sz="1815" b="1" i="1" spc="14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include:</a:t>
            </a:r>
            <a:endParaRPr sz="1815" dirty="0">
              <a:latin typeface="Times New Roman"/>
              <a:cs typeface="Times New Roman"/>
            </a:endParaRPr>
          </a:p>
          <a:p>
            <a:pPr marL="11527" marR="2919091">
              <a:spcBef>
                <a:spcPts val="1634"/>
              </a:spcBef>
              <a:buNone/>
            </a:pPr>
            <a:r>
              <a:rPr sz="1815" b="1" i="1" spc="-14" dirty="0">
                <a:latin typeface="Times New Roman"/>
                <a:cs typeface="Times New Roman"/>
              </a:rPr>
              <a:t>I</a:t>
            </a:r>
            <a:r>
              <a:rPr sz="1815" b="1" i="1" spc="-9" dirty="0">
                <a:latin typeface="Times New Roman"/>
                <a:cs typeface="Times New Roman"/>
              </a:rPr>
              <a:t>niti</a:t>
            </a:r>
            <a:r>
              <a:rPr sz="1815" b="1" i="1" spc="5" dirty="0">
                <a:latin typeface="Times New Roman"/>
                <a:cs typeface="Times New Roman"/>
              </a:rPr>
              <a:t>a</a:t>
            </a:r>
            <a:r>
              <a:rPr sz="1815" b="1" i="1" spc="-5" dirty="0">
                <a:latin typeface="Times New Roman"/>
                <a:cs typeface="Times New Roman"/>
              </a:rPr>
              <a:t>li</a:t>
            </a:r>
            <a:r>
              <a:rPr sz="1815" b="1" i="1" spc="-14" dirty="0">
                <a:latin typeface="Times New Roman"/>
                <a:cs typeface="Times New Roman"/>
              </a:rPr>
              <a:t>z</a:t>
            </a:r>
            <a:r>
              <a:rPr sz="1815" b="1" i="1" spc="5" dirty="0">
                <a:latin typeface="Times New Roman"/>
                <a:cs typeface="Times New Roman"/>
              </a:rPr>
              <a:t>a</a:t>
            </a:r>
            <a:r>
              <a:rPr sz="1815" b="1" i="1" spc="-5" dirty="0">
                <a:latin typeface="Times New Roman"/>
                <a:cs typeface="Times New Roman"/>
              </a:rPr>
              <a:t>ti</a:t>
            </a:r>
            <a:r>
              <a:rPr sz="1815" b="1" i="1" spc="5" dirty="0">
                <a:latin typeface="Times New Roman"/>
                <a:cs typeface="Times New Roman"/>
              </a:rPr>
              <a:t>o</a:t>
            </a:r>
            <a:r>
              <a:rPr sz="1815" b="1" i="1" spc="-5" dirty="0">
                <a:latin typeface="Times New Roman"/>
                <a:cs typeface="Times New Roman"/>
              </a:rPr>
              <a:t>n  </a:t>
            </a:r>
            <a:r>
              <a:rPr sz="1815" b="1" i="1" spc="-9" dirty="0">
                <a:latin typeface="Times New Roman"/>
                <a:cs typeface="Times New Roman"/>
              </a:rPr>
              <a:t>Sharing  </a:t>
            </a:r>
            <a:r>
              <a:rPr sz="1815" b="1" i="1" spc="-5" dirty="0">
                <a:latin typeface="Times New Roman"/>
                <a:cs typeface="Times New Roman"/>
              </a:rPr>
              <a:t>Updating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5529884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</a:t>
            </a:r>
            <a:r>
              <a:rPr sz="3993" spc="-9" dirty="0"/>
              <a:t>Vector</a:t>
            </a:r>
            <a:r>
              <a:rPr sz="3993" spc="-36" dirty="0"/>
              <a:t> </a:t>
            </a:r>
            <a:r>
              <a:rPr sz="3993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6742739" cy="339588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Why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distance </a:t>
            </a:r>
            <a:r>
              <a:rPr sz="2904" i="1" spc="5" dirty="0">
                <a:solidFill>
                  <a:srgbClr val="FF3300"/>
                </a:solidFill>
                <a:latin typeface="Times New Roman"/>
                <a:cs typeface="Times New Roman"/>
              </a:rPr>
              <a:t>vector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routing </a:t>
            </a:r>
            <a:r>
              <a:rPr sz="2904" spc="-5" dirty="0">
                <a:latin typeface="Times New Roman"/>
                <a:cs typeface="Times New Roman"/>
              </a:rPr>
              <a:t>and </a:t>
            </a:r>
            <a:r>
              <a:rPr sz="2904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link</a:t>
            </a:r>
            <a:r>
              <a:rPr sz="2904" i="1" spc="-68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state  routing </a:t>
            </a:r>
            <a:r>
              <a:rPr sz="2904" spc="-9" dirty="0">
                <a:latin typeface="Times New Roman"/>
                <a:cs typeface="Times New Roman"/>
              </a:rPr>
              <a:t>are </a:t>
            </a:r>
            <a:r>
              <a:rPr sz="2904" dirty="0">
                <a:latin typeface="Times New Roman"/>
                <a:cs typeface="Times New Roman"/>
              </a:rPr>
              <a:t>not </a:t>
            </a:r>
            <a:r>
              <a:rPr sz="2904" spc="-5" dirty="0">
                <a:latin typeface="Times New Roman"/>
                <a:cs typeface="Times New Roman"/>
              </a:rPr>
              <a:t>good candidates </a:t>
            </a:r>
            <a:r>
              <a:rPr sz="2904" spc="5" dirty="0">
                <a:latin typeface="Times New Roman"/>
                <a:cs typeface="Times New Roman"/>
              </a:rPr>
              <a:t>for  </a:t>
            </a:r>
            <a:r>
              <a:rPr sz="2904" spc="-5" dirty="0">
                <a:latin typeface="Times New Roman"/>
                <a:cs typeface="Times New Roman"/>
              </a:rPr>
              <a:t>interdomain routing?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Mostly </a:t>
            </a:r>
            <a:r>
              <a:rPr sz="2904" dirty="0">
                <a:latin typeface="Times New Roman"/>
                <a:cs typeface="Times New Roman"/>
              </a:rPr>
              <a:t>because of</a:t>
            </a:r>
            <a:r>
              <a:rPr sz="2904" spc="-5" dirty="0">
                <a:latin typeface="Times New Roman"/>
                <a:cs typeface="Times New Roman"/>
              </a:rPr>
              <a:t> </a:t>
            </a:r>
            <a:r>
              <a:rPr sz="2904" b="1" i="1" dirty="0">
                <a:solidFill>
                  <a:srgbClr val="FF3300"/>
                </a:solidFill>
                <a:latin typeface="Times New Roman"/>
                <a:cs typeface="Times New Roman"/>
              </a:rPr>
              <a:t>scalability</a:t>
            </a:r>
            <a:endParaRPr sz="2904" dirty="0">
              <a:latin typeface="Times New Roman"/>
              <a:cs typeface="Times New Roman"/>
            </a:endParaRPr>
          </a:p>
          <a:p>
            <a:pPr marL="835673" marR="57402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Intractable</a:t>
            </a:r>
            <a:r>
              <a:rPr sz="2541" spc="-5" dirty="0">
                <a:latin typeface="Times New Roman"/>
                <a:cs typeface="Times New Roman"/>
              </a:rPr>
              <a:t> when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domain </a:t>
            </a:r>
            <a:r>
              <a:rPr sz="2541" spc="5" dirty="0">
                <a:latin typeface="Times New Roman"/>
                <a:cs typeface="Times New Roman"/>
              </a:rPr>
              <a:t>of</a:t>
            </a:r>
            <a:r>
              <a:rPr sz="2541" spc="-6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operation  becomes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large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725807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</a:t>
            </a:r>
            <a:r>
              <a:rPr sz="3993" spc="-9" dirty="0"/>
              <a:t>Vector </a:t>
            </a:r>
            <a:r>
              <a:rPr sz="3993" dirty="0"/>
              <a:t>Routing</a:t>
            </a:r>
            <a:r>
              <a:rPr sz="3993" spc="-9" dirty="0"/>
              <a:t> </a:t>
            </a:r>
            <a:r>
              <a:rPr sz="3993" spc="-5" dirty="0"/>
              <a:t>(Cont.)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4849"/>
            <a:ext cx="6977871" cy="424699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437431" indent="-426481">
              <a:spcBef>
                <a:spcPts val="722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b="1" dirty="0">
                <a:latin typeface="Times New Roman"/>
                <a:cs typeface="Times New Roman"/>
              </a:rPr>
              <a:t>Distance </a:t>
            </a:r>
            <a:r>
              <a:rPr sz="2541" b="1" spc="-5" dirty="0">
                <a:latin typeface="Times New Roman"/>
                <a:cs typeface="Times New Roman"/>
              </a:rPr>
              <a:t>vector</a:t>
            </a:r>
            <a:r>
              <a:rPr sz="2541" b="1" spc="-36" dirty="0">
                <a:latin typeface="Times New Roman"/>
                <a:cs typeface="Times New Roman"/>
              </a:rPr>
              <a:t> </a:t>
            </a:r>
            <a:r>
              <a:rPr sz="2541" b="1" spc="-5" dirty="0">
                <a:latin typeface="Times New Roman"/>
                <a:cs typeface="Times New Roman"/>
              </a:rPr>
              <a:t>routing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Unstable</a:t>
            </a:r>
            <a:r>
              <a:rPr sz="2178" spc="-5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if </a:t>
            </a:r>
            <a:r>
              <a:rPr sz="2178" spc="-5" dirty="0">
                <a:latin typeface="Times New Roman"/>
                <a:cs typeface="Times New Roman"/>
              </a:rPr>
              <a:t>there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5" dirty="0">
                <a:latin typeface="Times New Roman"/>
                <a:cs typeface="Times New Roman"/>
              </a:rPr>
              <a:t>more than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spc="-9" dirty="0">
                <a:latin typeface="Times New Roman"/>
                <a:cs typeface="Times New Roman"/>
              </a:rPr>
              <a:t>few </a:t>
            </a:r>
            <a:r>
              <a:rPr sz="2178" dirty="0">
                <a:latin typeface="Times New Roman"/>
                <a:cs typeface="Times New Roman"/>
              </a:rPr>
              <a:t>hops in the</a:t>
            </a:r>
            <a:r>
              <a:rPr sz="2178" spc="-50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domain</a:t>
            </a:r>
          </a:p>
          <a:p>
            <a:pPr lvl="1">
              <a:spcBef>
                <a:spcPts val="27"/>
              </a:spcBef>
              <a:buClr>
                <a:srgbClr val="999966"/>
              </a:buClr>
              <a:buFont typeface="Wingdings"/>
              <a:buChar char=""/>
            </a:pPr>
            <a:endParaRPr sz="3222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b="1" spc="5" dirty="0">
                <a:latin typeface="Times New Roman"/>
                <a:cs typeface="Times New Roman"/>
              </a:rPr>
              <a:t>Link state</a:t>
            </a:r>
            <a:r>
              <a:rPr sz="2541" b="1" spc="-64" dirty="0">
                <a:latin typeface="Times New Roman"/>
                <a:cs typeface="Times New Roman"/>
              </a:rPr>
              <a:t> </a:t>
            </a:r>
            <a:r>
              <a:rPr sz="2541" b="1" dirty="0">
                <a:latin typeface="Times New Roman"/>
                <a:cs typeface="Times New Roman"/>
              </a:rPr>
              <a:t>routing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An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 usually too big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</a:t>
            </a:r>
            <a:r>
              <a:rPr sz="2178" spc="-5" dirty="0">
                <a:latin typeface="Times New Roman"/>
                <a:cs typeface="Times New Roman"/>
              </a:rPr>
              <a:t>uting</a:t>
            </a:r>
            <a:r>
              <a:rPr sz="2178" spc="-113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method</a:t>
            </a:r>
          </a:p>
          <a:p>
            <a:pPr marL="1261578" lvl="2" indent="-426481">
              <a:spcBef>
                <a:spcPts val="408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9" dirty="0">
                <a:latin typeface="Times New Roman"/>
                <a:cs typeface="Times New Roman"/>
              </a:rPr>
              <a:t>Need </a:t>
            </a:r>
            <a:r>
              <a:rPr sz="1815" spc="-5" dirty="0">
                <a:latin typeface="Times New Roman"/>
                <a:cs typeface="Times New Roman"/>
              </a:rPr>
              <a:t>a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huge amount </a:t>
            </a:r>
            <a:r>
              <a:rPr sz="181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resources </a:t>
            </a:r>
            <a:r>
              <a:rPr sz="1815" spc="-5" dirty="0">
                <a:latin typeface="Times New Roman"/>
                <a:cs typeface="Times New Roman"/>
              </a:rPr>
              <a:t>to calculate </a:t>
            </a:r>
            <a:r>
              <a:rPr sz="1815" spc="-9" dirty="0">
                <a:latin typeface="Times New Roman"/>
                <a:cs typeface="Times New Roman"/>
              </a:rPr>
              <a:t>routing</a:t>
            </a:r>
            <a:r>
              <a:rPr sz="1815" spc="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table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436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spc="-5" dirty="0">
                <a:latin typeface="Times New Roman"/>
                <a:cs typeface="Times New Roman"/>
              </a:rPr>
              <a:t>Create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heavy traffic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because </a:t>
            </a:r>
            <a:r>
              <a:rPr sz="181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flooding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660000"/>
              </a:buClr>
              <a:buFont typeface="Wingdings"/>
              <a:buChar char=""/>
            </a:pPr>
            <a:endParaRPr sz="1997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144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b="1" spc="5" dirty="0">
                <a:latin typeface="Times New Roman"/>
                <a:cs typeface="Times New Roman"/>
              </a:rPr>
              <a:t>Solution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b="1" i="1" dirty="0">
                <a:solidFill>
                  <a:srgbClr val="FF3300"/>
                </a:solidFill>
                <a:latin typeface="Times New Roman"/>
                <a:cs typeface="Times New Roman"/>
              </a:rPr>
              <a:t>Path </a:t>
            </a:r>
            <a:r>
              <a:rPr sz="2178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vector</a:t>
            </a:r>
            <a:r>
              <a:rPr sz="2178" b="1" i="1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routing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6537996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</a:t>
            </a:r>
            <a:r>
              <a:rPr sz="3993" spc="-9" dirty="0"/>
              <a:t>Vector </a:t>
            </a:r>
            <a:r>
              <a:rPr sz="3993" dirty="0"/>
              <a:t>Routing</a:t>
            </a:r>
            <a:r>
              <a:rPr sz="3993" spc="-9" dirty="0"/>
              <a:t> </a:t>
            </a:r>
            <a:r>
              <a:rPr sz="3993" spc="-5" dirty="0"/>
              <a:t>(Cont.)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170356" cy="3877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There </a:t>
            </a:r>
            <a:r>
              <a:rPr sz="2904" spc="-5" dirty="0">
                <a:latin typeface="Times New Roman"/>
                <a:cs typeface="Times New Roman"/>
              </a:rPr>
              <a:t>is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one node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in each </a:t>
            </a:r>
            <a:r>
              <a:rPr sz="2904" spc="-9" dirty="0">
                <a:latin typeface="Times New Roman"/>
                <a:cs typeface="Times New Roman"/>
              </a:rPr>
              <a:t>AS </a:t>
            </a:r>
            <a:r>
              <a:rPr sz="2904" spc="-5" dirty="0">
                <a:latin typeface="Times New Roman"/>
                <a:cs typeface="Times New Roman"/>
              </a:rPr>
              <a:t>to </a:t>
            </a:r>
            <a:r>
              <a:rPr sz="2904" dirty="0">
                <a:latin typeface="Times New Roman"/>
                <a:cs typeface="Times New Roman"/>
              </a:rPr>
              <a:t>act on behalf  of 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r>
              <a:rPr sz="2904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904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Called </a:t>
            </a:r>
            <a:r>
              <a:rPr sz="2541" spc="-9" dirty="0">
                <a:latin typeface="Times New Roman"/>
                <a:cs typeface="Times New Roman"/>
              </a:rPr>
              <a:t>it </a:t>
            </a: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speaker</a:t>
            </a:r>
            <a:r>
              <a:rPr sz="2541" b="1" i="1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b="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node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spcBef>
                <a:spcPts val="41"/>
              </a:spcBef>
              <a:buClr>
                <a:srgbClr val="999966"/>
              </a:buClr>
              <a:buNone/>
            </a:pPr>
            <a:endParaRPr sz="4175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</a:t>
            </a:r>
            <a:r>
              <a:rPr sz="2904" dirty="0">
                <a:latin typeface="Times New Roman"/>
                <a:cs typeface="Times New Roman"/>
              </a:rPr>
              <a:t>speaker node </a:t>
            </a:r>
            <a:r>
              <a:rPr sz="2904" spc="-5" dirty="0">
                <a:latin typeface="Times New Roman"/>
                <a:cs typeface="Times New Roman"/>
              </a:rPr>
              <a:t>in an</a:t>
            </a:r>
            <a:r>
              <a:rPr sz="2904" spc="-14" dirty="0">
                <a:latin typeface="Times New Roman"/>
                <a:cs typeface="Times New Roman"/>
              </a:rPr>
              <a:t> AS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4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routing</a:t>
            </a:r>
            <a:r>
              <a:rPr sz="254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table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192493" lvl="1" indent="-395936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Advertises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routing table to speaker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nodes </a:t>
            </a:r>
            <a:r>
              <a:rPr sz="2541" spc="9" dirty="0">
                <a:latin typeface="Times New Roman"/>
                <a:cs typeface="Times New Roman"/>
              </a:rPr>
              <a:t>in 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neighboring ASs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5770517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</a:t>
            </a:r>
            <a:r>
              <a:rPr sz="3993" spc="-9" dirty="0"/>
              <a:t>Vector </a:t>
            </a:r>
            <a:r>
              <a:rPr sz="3993" dirty="0"/>
              <a:t>Routing</a:t>
            </a:r>
            <a:r>
              <a:rPr sz="3993" spc="-9" dirty="0"/>
              <a:t> </a:t>
            </a:r>
            <a:r>
              <a:rPr sz="3993" spc="-5" dirty="0"/>
              <a:t>(Cont.)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059706" cy="2847644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Similar </a:t>
            </a:r>
            <a:r>
              <a:rPr sz="2904" spc="-5" dirty="0">
                <a:latin typeface="Times New Roman"/>
                <a:cs typeface="Times New Roman"/>
              </a:rPr>
              <a:t>to distance </a:t>
            </a:r>
            <a:r>
              <a:rPr sz="2904" dirty="0">
                <a:latin typeface="Times New Roman"/>
                <a:cs typeface="Times New Roman"/>
              </a:rPr>
              <a:t>vector</a:t>
            </a:r>
            <a:r>
              <a:rPr sz="2904" spc="14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routing</a:t>
            </a:r>
          </a:p>
          <a:p>
            <a:pPr marL="835673" marR="746918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 smtClean="0">
                <a:latin typeface="Times New Roman"/>
                <a:cs typeface="Times New Roman"/>
              </a:rPr>
              <a:t>Except</a:t>
            </a:r>
            <a:r>
              <a:rPr lang="en-IN" sz="2541" spc="-5" dirty="0" smtClean="0">
                <a:latin typeface="Times New Roman"/>
                <a:cs typeface="Times New Roman"/>
              </a:rPr>
              <a:t>,</a:t>
            </a:r>
            <a:r>
              <a:rPr sz="2541" spc="-5" dirty="0" smtClean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only speaker </a:t>
            </a:r>
            <a:r>
              <a:rPr sz="2541" spc="-5" dirty="0">
                <a:latin typeface="Times New Roman"/>
                <a:cs typeface="Times New Roman"/>
              </a:rPr>
              <a:t>nodes </a:t>
            </a:r>
            <a:r>
              <a:rPr sz="2541" spc="5" dirty="0">
                <a:latin typeface="Times New Roman"/>
                <a:cs typeface="Times New Roman"/>
              </a:rPr>
              <a:t>in </a:t>
            </a:r>
            <a:r>
              <a:rPr sz="2541" spc="-5" dirty="0">
                <a:latin typeface="Times New Roman"/>
                <a:cs typeface="Times New Roman"/>
              </a:rPr>
              <a:t>each AS</a:t>
            </a:r>
            <a:r>
              <a:rPr sz="2541" spc="-10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can  communicate with each</a:t>
            </a:r>
            <a:r>
              <a:rPr sz="2541" spc="-36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other</a:t>
            </a: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 dirty="0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Furthermore, a </a:t>
            </a:r>
            <a:r>
              <a:rPr sz="2541" spc="-5" dirty="0">
                <a:latin typeface="Times New Roman"/>
                <a:cs typeface="Times New Roman"/>
              </a:rPr>
              <a:t>speaker node advertises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64" dirty="0">
                <a:latin typeface="Times New Roman"/>
                <a:cs typeface="Times New Roman"/>
              </a:rPr>
              <a:t> </a:t>
            </a:r>
            <a:r>
              <a:rPr sz="2541" b="1" i="1" spc="5" dirty="0">
                <a:solidFill>
                  <a:srgbClr val="FF3300"/>
                </a:solidFill>
                <a:latin typeface="Times New Roman"/>
                <a:cs typeface="Times New Roman"/>
              </a:rPr>
              <a:t>path</a:t>
            </a:r>
            <a:endParaRPr sz="2541" dirty="0">
              <a:latin typeface="Times New Roman"/>
              <a:cs typeface="Times New Roman"/>
            </a:endParaRPr>
          </a:p>
          <a:p>
            <a:pPr marL="835673">
              <a:spcBef>
                <a:spcPts val="540"/>
              </a:spcBef>
              <a:tabLst>
                <a:tab pos="1261578" algn="l"/>
              </a:tabLst>
            </a:pPr>
            <a:r>
              <a:rPr sz="1452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452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metric </a:t>
            </a:r>
            <a:r>
              <a:rPr sz="2178" dirty="0">
                <a:latin typeface="Times New Roman"/>
                <a:cs typeface="Times New Roman"/>
              </a:rPr>
              <a:t>of the</a:t>
            </a:r>
            <a:r>
              <a:rPr sz="2178" spc="-41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nodes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1210" y="814647"/>
            <a:ext cx="3801693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Initialization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393296" y="1458002"/>
            <a:ext cx="7884394" cy="155371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the beginning</a:t>
            </a:r>
            <a:r>
              <a:rPr sz="2904" dirty="0">
                <a:latin typeface="Times New Roman"/>
                <a:cs typeface="Times New Roman"/>
              </a:rPr>
              <a:t>, </a:t>
            </a:r>
            <a:r>
              <a:rPr sz="2904" spc="-5" dirty="0">
                <a:latin typeface="Times New Roman"/>
                <a:cs typeface="Times New Roman"/>
              </a:rPr>
              <a:t>each </a:t>
            </a:r>
            <a:r>
              <a:rPr sz="2904" dirty="0">
                <a:latin typeface="Times New Roman"/>
                <a:cs typeface="Times New Roman"/>
              </a:rPr>
              <a:t>speaker node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can know  </a:t>
            </a:r>
            <a:r>
              <a:rPr sz="2904" dirty="0">
                <a:latin typeface="Times New Roman"/>
                <a:cs typeface="Times New Roman"/>
              </a:rPr>
              <a:t>only the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reachability of nodes in</a:t>
            </a:r>
            <a:r>
              <a:rPr sz="2904" dirty="0">
                <a:latin typeface="Times New Roman"/>
                <a:cs typeface="Times New Roman"/>
              </a:rPr>
              <a:t>side </a:t>
            </a:r>
            <a:r>
              <a:rPr sz="2904" spc="-5" dirty="0">
                <a:latin typeface="Times New Roman"/>
                <a:cs typeface="Times New Roman"/>
              </a:rPr>
              <a:t>its</a:t>
            </a:r>
            <a:r>
              <a:rPr sz="2904" spc="-82" dirty="0">
                <a:latin typeface="Times New Roman"/>
                <a:cs typeface="Times New Roman"/>
              </a:rPr>
              <a:t> </a:t>
            </a:r>
            <a:r>
              <a:rPr sz="2904" spc="-14" dirty="0">
                <a:latin typeface="Times New Roman"/>
                <a:cs typeface="Times New Roman"/>
              </a:rPr>
              <a:t>AS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None/>
            </a:pPr>
            <a:endParaRPr sz="4220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15393E-BE4B-407B-821C-E23782E0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86" y="2363533"/>
            <a:ext cx="2591025" cy="1072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98C3BB-84FD-494D-8562-CBC83DCF81CA}"/>
              </a:ext>
            </a:extLst>
          </p:cNvPr>
          <p:cNvSpPr txBox="1"/>
          <p:nvPr/>
        </p:nvSpPr>
        <p:spPr>
          <a:xfrm>
            <a:off x="2226600" y="3397035"/>
            <a:ext cx="813690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 speaker in an AS </a:t>
            </a:r>
            <a:r>
              <a:rPr lang="en-US" dirty="0">
                <a:solidFill>
                  <a:srgbClr val="FF0000"/>
                </a:solidFill>
              </a:rPr>
              <a:t>share</a:t>
            </a:r>
            <a:r>
              <a:rPr lang="en-US" dirty="0"/>
              <a:t> its table </a:t>
            </a:r>
            <a:r>
              <a:rPr lang="en-US" dirty="0">
                <a:solidFill>
                  <a:srgbClr val="FF0000"/>
                </a:solidFill>
              </a:rPr>
              <a:t>with  immediate neighbors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A13130E-BD7D-462F-B596-0A15EC233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23" y="4289587"/>
            <a:ext cx="3017782" cy="778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0644FF-420D-45D2-9911-E6223A11CBEF}"/>
              </a:ext>
            </a:extLst>
          </p:cNvPr>
          <p:cNvSpPr txBox="1"/>
          <p:nvPr/>
        </p:nvSpPr>
        <p:spPr>
          <a:xfrm>
            <a:off x="2260819" y="5067705"/>
            <a:ext cx="8136904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When a speaker node receives a two-column tables,  update its table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Add the nodes that are not in its routing table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Add its own AS and AS that sent the table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30574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dirty="0"/>
              <a:t>Loop</a:t>
            </a:r>
            <a:r>
              <a:rPr sz="3993" spc="-54" dirty="0"/>
              <a:t> </a:t>
            </a:r>
            <a:r>
              <a:rPr sz="3993" spc="-5" dirty="0"/>
              <a:t>Prevention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301753" cy="387210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Path </a:t>
            </a:r>
            <a:r>
              <a:rPr sz="2904" dirty="0">
                <a:latin typeface="Times New Roman"/>
                <a:cs typeface="Times New Roman"/>
              </a:rPr>
              <a:t>vector </a:t>
            </a:r>
            <a:r>
              <a:rPr sz="2904" spc="-5" dirty="0">
                <a:latin typeface="Times New Roman"/>
                <a:cs typeface="Times New Roman"/>
              </a:rPr>
              <a:t>routing can </a:t>
            </a:r>
            <a:r>
              <a:rPr sz="2904" dirty="0">
                <a:latin typeface="Times New Roman"/>
                <a:cs typeface="Times New Roman"/>
              </a:rPr>
              <a:t>avoid the instability of  </a:t>
            </a:r>
            <a:r>
              <a:rPr sz="2904" spc="-5" dirty="0">
                <a:latin typeface="Times New Roman"/>
                <a:cs typeface="Times New Roman"/>
              </a:rPr>
              <a:t>distance </a:t>
            </a:r>
            <a:r>
              <a:rPr sz="2904" dirty="0">
                <a:latin typeface="Times New Roman"/>
                <a:cs typeface="Times New Roman"/>
              </a:rPr>
              <a:t>vector </a:t>
            </a:r>
            <a:r>
              <a:rPr sz="2904" spc="-5" dirty="0">
                <a:latin typeface="Times New Roman"/>
                <a:cs typeface="Times New Roman"/>
              </a:rPr>
              <a:t>routing and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creation </a:t>
            </a:r>
            <a:r>
              <a:rPr sz="2904" dirty="0">
                <a:latin typeface="Times New Roman"/>
                <a:cs typeface="Times New Roman"/>
              </a:rPr>
              <a:t>of  loops</a:t>
            </a: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When </a:t>
            </a:r>
            <a:r>
              <a:rPr sz="2904" spc="-5" dirty="0">
                <a:latin typeface="Times New Roman"/>
                <a:cs typeface="Times New Roman"/>
              </a:rPr>
              <a:t>a router </a:t>
            </a:r>
            <a:r>
              <a:rPr sz="2904" dirty="0">
                <a:latin typeface="Times New Roman"/>
                <a:cs typeface="Times New Roman"/>
              </a:rPr>
              <a:t>receives </a:t>
            </a:r>
            <a:r>
              <a:rPr sz="2904" spc="-5" dirty="0">
                <a:latin typeface="Times New Roman"/>
                <a:cs typeface="Times New Roman"/>
              </a:rPr>
              <a:t>a</a:t>
            </a:r>
            <a:r>
              <a:rPr sz="2904" spc="6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message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Check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AS is in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the path</a:t>
            </a:r>
            <a:r>
              <a:rPr sz="2541" spc="-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If </a:t>
            </a:r>
            <a:r>
              <a:rPr sz="2541" spc="-5" dirty="0">
                <a:latin typeface="Times New Roman"/>
                <a:cs typeface="Times New Roman"/>
              </a:rPr>
              <a:t>yes, looping is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involved</a:t>
            </a:r>
            <a:endParaRPr sz="2541" dirty="0">
              <a:latin typeface="Times New Roman"/>
              <a:cs typeface="Times New Roman"/>
            </a:endParaRPr>
          </a:p>
          <a:p>
            <a:pPr marL="835673">
              <a:spcBef>
                <a:spcPts val="513"/>
              </a:spcBef>
              <a:tabLst>
                <a:tab pos="1261578" algn="l"/>
              </a:tabLst>
            </a:pPr>
            <a:r>
              <a:rPr sz="1452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452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Drop</a:t>
            </a:r>
            <a:r>
              <a:rPr sz="2178" spc="-5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the</a:t>
            </a:r>
            <a:r>
              <a:rPr sz="2178" spc="-9" dirty="0">
                <a:latin typeface="Times New Roman"/>
                <a:cs typeface="Times New Roman"/>
              </a:rPr>
              <a:t> message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87370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Policy</a:t>
            </a:r>
            <a:r>
              <a:rPr sz="3993" spc="-27" dirty="0"/>
              <a:t> </a:t>
            </a:r>
            <a:r>
              <a:rPr sz="3993" spc="-9" dirty="0"/>
              <a:t>Routing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33610"/>
            <a:ext cx="6999770" cy="4160269"/>
          </a:xfrm>
          <a:prstGeom prst="rect">
            <a:avLst/>
          </a:prstGeom>
        </p:spPr>
        <p:txBody>
          <a:bodyPr vert="horz" wrap="square" lIns="0" tIns="87022" rIns="0" bIns="0" rtlCol="0">
            <a:spAutoFit/>
          </a:bodyPr>
          <a:lstStyle/>
          <a:p>
            <a:pPr marL="437431" marR="110078" indent="-426481">
              <a:lnSpc>
                <a:spcPts val="2441"/>
              </a:lnSpc>
              <a:spcBef>
                <a:spcPts val="68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Policy routing </a:t>
            </a:r>
            <a:r>
              <a:rPr sz="2541" spc="-14" dirty="0">
                <a:latin typeface="Times New Roman"/>
                <a:cs typeface="Times New Roman"/>
              </a:rPr>
              <a:t>can </a:t>
            </a:r>
            <a:r>
              <a:rPr sz="2541" spc="-5" dirty="0">
                <a:latin typeface="Times New Roman"/>
                <a:cs typeface="Times New Roman"/>
              </a:rPr>
              <a:t>be easily implemented </a:t>
            </a:r>
            <a:r>
              <a:rPr sz="2541" dirty="0">
                <a:latin typeface="Times New Roman"/>
                <a:cs typeface="Times New Roman"/>
              </a:rPr>
              <a:t>through  path vector</a:t>
            </a:r>
            <a:r>
              <a:rPr sz="2541" spc="-27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routing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lnSpc>
                <a:spcPts val="2605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Path vector routing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lists </a:t>
            </a:r>
            <a:r>
              <a:rPr sz="2178" i="1" dirty="0">
                <a:solidFill>
                  <a:srgbClr val="FF0000"/>
                </a:solidFill>
                <a:latin typeface="Times New Roman"/>
                <a:cs typeface="Times New Roman"/>
              </a:rPr>
              <a:t>all the ASs of </a:t>
            </a:r>
            <a:r>
              <a:rPr sz="2178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178" i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i="1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lnSpc>
                <a:spcPts val="2605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Once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spc="-5" dirty="0">
                <a:latin typeface="Times New Roman"/>
                <a:cs typeface="Times New Roman"/>
              </a:rPr>
              <a:t>router receives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spc="-5" dirty="0">
                <a:latin typeface="Times New Roman"/>
                <a:cs typeface="Times New Roman"/>
              </a:rPr>
              <a:t>message, </a:t>
            </a:r>
            <a:r>
              <a:rPr sz="2178" dirty="0">
                <a:latin typeface="Times New Roman"/>
                <a:cs typeface="Times New Roman"/>
              </a:rPr>
              <a:t>it </a:t>
            </a:r>
            <a:r>
              <a:rPr sz="2178" spc="-9" dirty="0">
                <a:latin typeface="Times New Roman"/>
                <a:cs typeface="Times New Roman"/>
              </a:rPr>
              <a:t>can </a:t>
            </a:r>
            <a:r>
              <a:rPr sz="2178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check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the</a:t>
            </a:r>
            <a:r>
              <a:rPr sz="2178" i="1" spc="1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i="1" dirty="0">
                <a:solidFill>
                  <a:srgbClr val="FF3300"/>
                </a:solidFill>
                <a:latin typeface="Times New Roman"/>
                <a:cs typeface="Times New Roman"/>
              </a:rPr>
              <a:t>path</a:t>
            </a:r>
            <a:r>
              <a:rPr sz="2178" dirty="0">
                <a:latin typeface="Times New Roman"/>
                <a:cs typeface="Times New Roman"/>
              </a:rPr>
              <a:t>.</a:t>
            </a:r>
          </a:p>
          <a:p>
            <a:pPr marL="835673" lvl="1" indent="-396512">
              <a:lnSpc>
                <a:spcPts val="260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178" spc="-18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one of the </a:t>
            </a:r>
            <a:r>
              <a:rPr sz="2178" spc="-5" dirty="0">
                <a:latin typeface="Times New Roman"/>
                <a:cs typeface="Times New Roman"/>
              </a:rPr>
              <a:t>AS listed </a:t>
            </a:r>
            <a:r>
              <a:rPr sz="2178" dirty="0">
                <a:latin typeface="Times New Roman"/>
                <a:cs typeface="Times New Roman"/>
              </a:rPr>
              <a:t>in the </a:t>
            </a:r>
            <a:r>
              <a:rPr sz="2178" spc="-5" dirty="0">
                <a:latin typeface="Times New Roman"/>
                <a:cs typeface="Times New Roman"/>
              </a:rPr>
              <a:t>path </a:t>
            </a:r>
            <a:r>
              <a:rPr sz="2178" dirty="0">
                <a:latin typeface="Times New Roman"/>
                <a:cs typeface="Times New Roman"/>
              </a:rPr>
              <a:t>is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against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policy</a:t>
            </a:r>
            <a:r>
              <a:rPr sz="2178" spc="-9" dirty="0">
                <a:latin typeface="Times New Roman"/>
                <a:cs typeface="Times New Roman"/>
              </a:rPr>
              <a:t>,</a:t>
            </a:r>
            <a:endParaRPr sz="2178" dirty="0">
              <a:latin typeface="Times New Roman"/>
              <a:cs typeface="Times New Roman"/>
            </a:endParaRPr>
          </a:p>
          <a:p>
            <a:pPr marL="1261578" lvl="2" indent="-426481">
              <a:lnSpc>
                <a:spcPts val="2174"/>
              </a:lnSpc>
              <a:buClr>
                <a:srgbClr val="660000"/>
              </a:buClr>
              <a:buSzPct val="65000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815" dirty="0">
                <a:latin typeface="Times New Roman"/>
                <a:cs typeface="Times New Roman"/>
              </a:rPr>
              <a:t>It </a:t>
            </a:r>
            <a:r>
              <a:rPr sz="1815" spc="-5" dirty="0">
                <a:latin typeface="Times New Roman"/>
                <a:cs typeface="Times New Roman"/>
              </a:rPr>
              <a:t>can </a:t>
            </a:r>
            <a:r>
              <a:rPr sz="1815" spc="-9" dirty="0">
                <a:solidFill>
                  <a:srgbClr val="FF0000"/>
                </a:solidFill>
                <a:latin typeface="Times New Roman"/>
                <a:cs typeface="Times New Roman"/>
              </a:rPr>
              <a:t>ignore</a:t>
            </a:r>
            <a:r>
              <a:rPr sz="1815" spc="-9" dirty="0">
                <a:latin typeface="Times New Roman"/>
                <a:cs typeface="Times New Roman"/>
              </a:rPr>
              <a:t> that </a:t>
            </a:r>
            <a:r>
              <a:rPr sz="1815" spc="-5" dirty="0">
                <a:latin typeface="Times New Roman"/>
                <a:cs typeface="Times New Roman"/>
              </a:rPr>
              <a:t>path </a:t>
            </a:r>
            <a:r>
              <a:rPr sz="1815" spc="-9" dirty="0">
                <a:latin typeface="Times New Roman"/>
                <a:cs typeface="Times New Roman"/>
              </a:rPr>
              <a:t>and that</a:t>
            </a:r>
            <a:r>
              <a:rPr sz="1815" spc="5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destination</a:t>
            </a:r>
            <a:endParaRPr sz="1815" dirty="0">
              <a:latin typeface="Times New Roman"/>
              <a:cs typeface="Times New Roman"/>
            </a:endParaRPr>
          </a:p>
          <a:p>
            <a:pPr marL="1668464" lvl="3" indent="-396512">
              <a:spcBef>
                <a:spcPts val="27"/>
              </a:spcBef>
              <a:buClr>
                <a:srgbClr val="999966"/>
              </a:buClr>
              <a:buSzPct val="77777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routing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table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1634" spc="-14" dirty="0">
                <a:solidFill>
                  <a:srgbClr val="FF0000"/>
                </a:solidFill>
                <a:latin typeface="Times New Roman"/>
                <a:cs typeface="Times New Roman"/>
              </a:rPr>
              <a:t> path</a:t>
            </a:r>
            <a:endParaRPr sz="163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68464" lvl="3" indent="-396512">
              <a:buClr>
                <a:srgbClr val="999966"/>
              </a:buClr>
              <a:buSzPct val="77777"/>
              <a:buFont typeface="Wingdings"/>
              <a:buChar char=""/>
              <a:tabLst>
                <a:tab pos="1668464" algn="l"/>
                <a:tab pos="1669040" algn="l"/>
              </a:tabLst>
            </a:pP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to its</a:t>
            </a:r>
            <a:r>
              <a:rPr sz="1634" spc="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neighbors</a:t>
            </a:r>
          </a:p>
          <a:p>
            <a:pPr marL="425905" marR="624161" indent="-425905">
              <a:lnSpc>
                <a:spcPts val="2745"/>
              </a:lnSpc>
              <a:spcBef>
                <a:spcPts val="32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25905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Thus, </a:t>
            </a:r>
            <a:r>
              <a:rPr sz="2541" spc="-5" dirty="0">
                <a:latin typeface="Times New Roman"/>
                <a:cs typeface="Times New Roman"/>
              </a:rPr>
              <a:t>path vector routing </a:t>
            </a:r>
            <a:r>
              <a:rPr sz="2541" dirty="0">
                <a:latin typeface="Times New Roman"/>
                <a:cs typeface="Times New Roman"/>
              </a:rPr>
              <a:t>are not </a:t>
            </a:r>
            <a:r>
              <a:rPr sz="2541" spc="-5" dirty="0">
                <a:latin typeface="Times New Roman"/>
                <a:cs typeface="Times New Roman"/>
              </a:rPr>
              <a:t>based on</a:t>
            </a:r>
            <a:r>
              <a:rPr sz="2541" spc="-82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the</a:t>
            </a:r>
          </a:p>
          <a:p>
            <a:pPr marR="689286" algn="ctr">
              <a:lnSpc>
                <a:spcPts val="2732"/>
              </a:lnSpc>
            </a:pPr>
            <a:r>
              <a:rPr sz="2541" i="1" spc="-5" dirty="0">
                <a:latin typeface="Times New Roman"/>
                <a:cs typeface="Times New Roman"/>
              </a:rPr>
              <a:t>smallest </a:t>
            </a:r>
            <a:r>
              <a:rPr sz="2541" i="1" dirty="0">
                <a:latin typeface="Times New Roman"/>
                <a:cs typeface="Times New Roman"/>
              </a:rPr>
              <a:t>hop </a:t>
            </a:r>
            <a:r>
              <a:rPr sz="2541" i="1" spc="-9" dirty="0">
                <a:latin typeface="Times New Roman"/>
                <a:cs typeface="Times New Roman"/>
              </a:rPr>
              <a:t>count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i="1" dirty="0">
                <a:latin typeface="Times New Roman"/>
                <a:cs typeface="Times New Roman"/>
              </a:rPr>
              <a:t>the minimum</a:t>
            </a:r>
            <a:r>
              <a:rPr sz="2541" i="1" spc="-59" dirty="0">
                <a:latin typeface="Times New Roman"/>
                <a:cs typeface="Times New Roman"/>
              </a:rPr>
              <a:t> </a:t>
            </a:r>
            <a:r>
              <a:rPr sz="2541" i="1" spc="-9" dirty="0">
                <a:latin typeface="Times New Roman"/>
                <a:cs typeface="Times New Roman"/>
              </a:rPr>
              <a:t>metric</a:t>
            </a:r>
            <a:endParaRPr sz="2541" dirty="0">
              <a:latin typeface="Times New Roman"/>
              <a:cs typeface="Times New Roman"/>
            </a:endParaRPr>
          </a:p>
          <a:p>
            <a:pPr marL="835673" marR="750376" lvl="1" indent="-395936">
              <a:lnSpc>
                <a:spcPct val="79200"/>
              </a:lnSpc>
              <a:spcBef>
                <a:spcPts val="5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9" dirty="0">
                <a:latin typeface="Times New Roman"/>
                <a:cs typeface="Times New Roman"/>
              </a:rPr>
              <a:t>Based </a:t>
            </a:r>
            <a:r>
              <a:rPr sz="2178" dirty="0">
                <a:latin typeface="Times New Roman"/>
                <a:cs typeface="Times New Roman"/>
              </a:rPr>
              <a:t>on the </a:t>
            </a:r>
            <a:r>
              <a:rPr sz="2178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policy </a:t>
            </a:r>
            <a:r>
              <a:rPr sz="2178" spc="-5" dirty="0">
                <a:latin typeface="Times New Roman"/>
                <a:cs typeface="Times New Roman"/>
              </a:rPr>
              <a:t>imposed </a:t>
            </a:r>
            <a:r>
              <a:rPr sz="2178" dirty="0">
                <a:latin typeface="Times New Roman"/>
                <a:cs typeface="Times New Roman"/>
              </a:rPr>
              <a:t>on the </a:t>
            </a:r>
            <a:r>
              <a:rPr sz="2178" spc="-5" dirty="0">
                <a:latin typeface="Times New Roman"/>
                <a:cs typeface="Times New Roman"/>
              </a:rPr>
              <a:t>router </a:t>
            </a:r>
            <a:r>
              <a:rPr sz="2178" spc="18" dirty="0">
                <a:latin typeface="Times New Roman"/>
                <a:cs typeface="Times New Roman"/>
              </a:rPr>
              <a:t>by</a:t>
            </a:r>
            <a:r>
              <a:rPr sz="2178" spc="-77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the  </a:t>
            </a:r>
            <a:r>
              <a:rPr sz="2178" spc="-5" dirty="0">
                <a:latin typeface="Times New Roman"/>
                <a:cs typeface="Times New Roman"/>
              </a:rPr>
              <a:t>administrator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550711"/>
            <a:ext cx="2999078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Optimum</a:t>
            </a:r>
            <a:r>
              <a:rPr sz="3993" spc="-73" dirty="0"/>
              <a:t> </a:t>
            </a:r>
            <a:r>
              <a:rPr sz="3993" spc="5" dirty="0"/>
              <a:t>Path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250461" cy="386659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7198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</a:t>
            </a:r>
            <a:r>
              <a:rPr sz="2904" dirty="0">
                <a:latin typeface="Times New Roman"/>
                <a:cs typeface="Times New Roman"/>
              </a:rPr>
              <a:t>optimum </a:t>
            </a:r>
            <a:r>
              <a:rPr sz="2904" spc="-5" dirty="0">
                <a:latin typeface="Times New Roman"/>
                <a:cs typeface="Times New Roman"/>
              </a:rPr>
              <a:t>path is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path that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fits </a:t>
            </a:r>
            <a:r>
              <a:rPr sz="2904" dirty="0">
                <a:latin typeface="Times New Roman"/>
                <a:cs typeface="Times New Roman"/>
              </a:rPr>
              <a:t>the  organization</a:t>
            </a:r>
          </a:p>
          <a:p>
            <a:pPr marL="835673" marR="296808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Criteria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14" dirty="0">
                <a:latin typeface="Times New Roman"/>
                <a:cs typeface="Times New Roman"/>
              </a:rPr>
              <a:t>may </a:t>
            </a:r>
            <a:r>
              <a:rPr sz="2541" spc="5" dirty="0">
                <a:latin typeface="Times New Roman"/>
                <a:cs typeface="Times New Roman"/>
              </a:rPr>
              <a:t>be: </a:t>
            </a:r>
            <a:r>
              <a:rPr sz="2541" dirty="0">
                <a:latin typeface="Times New Roman"/>
                <a:cs typeface="Times New Roman"/>
              </a:rPr>
              <a:t>hop count, </a:t>
            </a:r>
            <a:r>
              <a:rPr sz="2541" spc="-5" dirty="0">
                <a:latin typeface="Times New Roman"/>
                <a:cs typeface="Times New Roman"/>
              </a:rPr>
              <a:t>security and</a:t>
            </a:r>
            <a:r>
              <a:rPr sz="2541" spc="-91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safety,  </a:t>
            </a:r>
            <a:r>
              <a:rPr sz="2541" spc="-5" dirty="0">
                <a:latin typeface="Times New Roman"/>
                <a:cs typeface="Times New Roman"/>
              </a:rPr>
              <a:t>reliability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2814" dirty="0">
              <a:latin typeface="Times New Roman"/>
              <a:cs typeface="Times New Roman"/>
            </a:endParaRPr>
          </a:p>
          <a:p>
            <a:pPr marL="437431" marR="4611" indent="-426481">
              <a:lnSpc>
                <a:spcPts val="3467"/>
              </a:lnSpc>
              <a:spcBef>
                <a:spcPts val="176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Path </a:t>
            </a:r>
            <a:r>
              <a:rPr sz="2904" dirty="0">
                <a:latin typeface="Times New Roman"/>
                <a:cs typeface="Times New Roman"/>
              </a:rPr>
              <a:t>vector </a:t>
            </a:r>
            <a:r>
              <a:rPr sz="2904" spc="-5" dirty="0">
                <a:latin typeface="Times New Roman"/>
                <a:cs typeface="Times New Roman"/>
              </a:rPr>
              <a:t>routing can </a:t>
            </a:r>
            <a:r>
              <a:rPr sz="2904" dirty="0">
                <a:latin typeface="Times New Roman"/>
                <a:cs typeface="Times New Roman"/>
              </a:rPr>
              <a:t>achieve </a:t>
            </a:r>
            <a:r>
              <a:rPr sz="2904" spc="5" dirty="0">
                <a:latin typeface="Times New Roman"/>
                <a:cs typeface="Times New Roman"/>
              </a:rPr>
              <a:t>optimum</a:t>
            </a:r>
            <a:r>
              <a:rPr sz="2904" spc="-73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path  </a:t>
            </a:r>
            <a:r>
              <a:rPr sz="2904" dirty="0">
                <a:latin typeface="Times New Roman"/>
                <a:cs typeface="Times New Roman"/>
              </a:rPr>
              <a:t>by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looking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for a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path best </a:t>
            </a:r>
            <a:r>
              <a:rPr sz="2904" spc="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904" spc="-1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organization</a:t>
            </a:r>
          </a:p>
          <a:p>
            <a:pPr marL="835673" lvl="1" indent="-395936">
              <a:spcBef>
                <a:spcPts val="5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Since </a:t>
            </a:r>
            <a:r>
              <a:rPr sz="2541" spc="-14" dirty="0">
                <a:latin typeface="Times New Roman"/>
                <a:cs typeface="Times New Roman"/>
              </a:rPr>
              <a:t>all </a:t>
            </a: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AS </a:t>
            </a:r>
            <a:r>
              <a:rPr sz="2541" dirty="0">
                <a:latin typeface="Times New Roman"/>
                <a:cs typeface="Times New Roman"/>
              </a:rPr>
              <a:t>are </a:t>
            </a:r>
            <a:r>
              <a:rPr sz="2541" spc="-5" dirty="0">
                <a:latin typeface="Times New Roman"/>
                <a:cs typeface="Times New Roman"/>
              </a:rPr>
              <a:t>listed in </a:t>
            </a:r>
            <a:r>
              <a:rPr sz="2541" dirty="0">
                <a:latin typeface="Times New Roman"/>
                <a:cs typeface="Times New Roman"/>
              </a:rPr>
              <a:t>the</a:t>
            </a:r>
            <a:r>
              <a:rPr sz="2541" spc="-59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path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5889924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Requests and</a:t>
            </a:r>
            <a:r>
              <a:rPr sz="3993" spc="-54" dirty="0"/>
              <a:t> </a:t>
            </a:r>
            <a:r>
              <a:rPr sz="3993" spc="-5" dirty="0"/>
              <a:t>Response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7323652" cy="3514237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RIP </a:t>
            </a:r>
            <a:r>
              <a:rPr sz="2904" dirty="0">
                <a:latin typeface="Times New Roman"/>
                <a:cs typeface="Times New Roman"/>
              </a:rPr>
              <a:t>uses two </a:t>
            </a:r>
            <a:r>
              <a:rPr sz="2904" spc="-5" dirty="0">
                <a:latin typeface="Times New Roman"/>
                <a:cs typeface="Times New Roman"/>
              </a:rPr>
              <a:t>type </a:t>
            </a:r>
            <a:r>
              <a:rPr sz="2904" dirty="0">
                <a:latin typeface="Times New Roman"/>
                <a:cs typeface="Times New Roman"/>
              </a:rPr>
              <a:t>of</a:t>
            </a:r>
            <a:r>
              <a:rPr sz="2904" spc="54" dirty="0">
                <a:latin typeface="Times New Roman"/>
                <a:cs typeface="Times New Roman"/>
              </a:rPr>
              <a:t> </a:t>
            </a:r>
            <a:r>
              <a:rPr sz="2904" spc="-9" dirty="0">
                <a:latin typeface="Times New Roman"/>
                <a:cs typeface="Times New Roman"/>
              </a:rPr>
              <a:t>messages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i="1" spc="-5" dirty="0">
                <a:latin typeface="Times New Roman"/>
                <a:cs typeface="Times New Roman"/>
              </a:rPr>
              <a:t>Request </a:t>
            </a:r>
            <a:r>
              <a:rPr sz="2541" spc="-5" dirty="0">
                <a:latin typeface="Times New Roman"/>
                <a:cs typeface="Times New Roman"/>
              </a:rPr>
              <a:t>and</a:t>
            </a:r>
            <a:r>
              <a:rPr sz="2541" spc="-9" dirty="0">
                <a:latin typeface="Times New Roman"/>
                <a:cs typeface="Times New Roman"/>
              </a:rPr>
              <a:t> </a:t>
            </a:r>
            <a:r>
              <a:rPr sz="2541" i="1" spc="-9" dirty="0">
                <a:latin typeface="Times New Roman"/>
                <a:cs typeface="Times New Roman"/>
              </a:rPr>
              <a:t>response</a:t>
            </a:r>
            <a:endParaRPr sz="2541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281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162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dirty="0">
                <a:latin typeface="Times New Roman"/>
                <a:cs typeface="Times New Roman"/>
              </a:rPr>
              <a:t>Request</a:t>
            </a:r>
          </a:p>
          <a:p>
            <a:pPr marL="835673" marR="4611" lvl="1" indent="-395936">
              <a:spcBef>
                <a:spcPts val="6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Sent </a:t>
            </a:r>
            <a:r>
              <a:rPr sz="2541" spc="5" dirty="0">
                <a:latin typeface="Times New Roman"/>
                <a:cs typeface="Times New Roman"/>
              </a:rPr>
              <a:t>by </a:t>
            </a:r>
            <a:r>
              <a:rPr sz="2541" dirty="0">
                <a:latin typeface="Times New Roman"/>
                <a:cs typeface="Times New Roman"/>
              </a:rPr>
              <a:t>a router </a:t>
            </a:r>
            <a:r>
              <a:rPr sz="2541" spc="-5" dirty="0">
                <a:latin typeface="Times New Roman"/>
                <a:cs typeface="Times New Roman"/>
              </a:rPr>
              <a:t>that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has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just come up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has</a:t>
            </a:r>
            <a:r>
              <a:rPr sz="2541" i="1" spc="-123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some 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time-out</a:t>
            </a:r>
            <a:r>
              <a:rPr sz="2541" i="1" spc="-23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entries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6512">
              <a:spcBef>
                <a:spcPts val="6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Can </a:t>
            </a:r>
            <a:r>
              <a:rPr sz="2541" spc="-5" dirty="0">
                <a:latin typeface="Times New Roman"/>
                <a:cs typeface="Times New Roman"/>
              </a:rPr>
              <a:t>ask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specific 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entries </a:t>
            </a:r>
            <a:r>
              <a:rPr sz="2541" spc="5" dirty="0">
                <a:latin typeface="Times New Roman"/>
                <a:cs typeface="Times New Roman"/>
              </a:rPr>
              <a:t>or </a:t>
            </a:r>
            <a:r>
              <a:rPr sz="2541" i="1" dirty="0">
                <a:solidFill>
                  <a:srgbClr val="FF3300"/>
                </a:solidFill>
                <a:latin typeface="Times New Roman"/>
                <a:cs typeface="Times New Roman"/>
              </a:rPr>
              <a:t>all</a:t>
            </a:r>
            <a:r>
              <a:rPr sz="2541" i="1" spc="-6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entries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923" y="315813"/>
            <a:ext cx="8144307" cy="5832758"/>
            <a:chOff x="774191" y="347979"/>
            <a:chExt cx="8973820" cy="6426835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5191" y="747268"/>
              <a:ext cx="8305800" cy="6002020"/>
            </a:xfrm>
            <a:custGeom>
              <a:avLst/>
              <a:gdLst/>
              <a:ahLst/>
              <a:cxnLst/>
              <a:rect l="l" t="t" r="r" b="b"/>
              <a:pathLst>
                <a:path w="8305800" h="6002020">
                  <a:moveTo>
                    <a:pt x="822960" y="0"/>
                  </a:moveTo>
                  <a:lnTo>
                    <a:pt x="774640" y="1398"/>
                  </a:lnTo>
                  <a:lnTo>
                    <a:pt x="727051" y="5541"/>
                  </a:lnTo>
                  <a:lnTo>
                    <a:pt x="680270" y="12352"/>
                  </a:lnTo>
                  <a:lnTo>
                    <a:pt x="634374" y="21753"/>
                  </a:lnTo>
                  <a:lnTo>
                    <a:pt x="589442" y="33667"/>
                  </a:lnTo>
                  <a:lnTo>
                    <a:pt x="545550" y="48015"/>
                  </a:lnTo>
                  <a:lnTo>
                    <a:pt x="502777" y="64722"/>
                  </a:lnTo>
                  <a:lnTo>
                    <a:pt x="461198" y="83708"/>
                  </a:lnTo>
                  <a:lnTo>
                    <a:pt x="420893" y="104898"/>
                  </a:lnTo>
                  <a:lnTo>
                    <a:pt x="381938" y="128212"/>
                  </a:lnTo>
                  <a:lnTo>
                    <a:pt x="344411" y="153574"/>
                  </a:lnTo>
                  <a:lnTo>
                    <a:pt x="308390" y="180907"/>
                  </a:lnTo>
                  <a:lnTo>
                    <a:pt x="273951" y="210132"/>
                  </a:lnTo>
                  <a:lnTo>
                    <a:pt x="241173" y="241172"/>
                  </a:lnTo>
                  <a:lnTo>
                    <a:pt x="210132" y="273951"/>
                  </a:lnTo>
                  <a:lnTo>
                    <a:pt x="180907" y="308390"/>
                  </a:lnTo>
                  <a:lnTo>
                    <a:pt x="153574" y="344411"/>
                  </a:lnTo>
                  <a:lnTo>
                    <a:pt x="128212" y="381938"/>
                  </a:lnTo>
                  <a:lnTo>
                    <a:pt x="104898" y="420893"/>
                  </a:lnTo>
                  <a:lnTo>
                    <a:pt x="83708" y="461198"/>
                  </a:lnTo>
                  <a:lnTo>
                    <a:pt x="64722" y="502777"/>
                  </a:lnTo>
                  <a:lnTo>
                    <a:pt x="48015" y="545550"/>
                  </a:lnTo>
                  <a:lnTo>
                    <a:pt x="33667" y="589442"/>
                  </a:lnTo>
                  <a:lnTo>
                    <a:pt x="21753" y="634374"/>
                  </a:lnTo>
                  <a:lnTo>
                    <a:pt x="12352" y="680270"/>
                  </a:lnTo>
                  <a:lnTo>
                    <a:pt x="5541" y="727051"/>
                  </a:lnTo>
                  <a:lnTo>
                    <a:pt x="1398" y="774640"/>
                  </a:lnTo>
                  <a:lnTo>
                    <a:pt x="0" y="822959"/>
                  </a:lnTo>
                  <a:lnTo>
                    <a:pt x="0" y="5178552"/>
                  </a:lnTo>
                  <a:lnTo>
                    <a:pt x="1398" y="5226871"/>
                  </a:lnTo>
                  <a:lnTo>
                    <a:pt x="5541" y="5274460"/>
                  </a:lnTo>
                  <a:lnTo>
                    <a:pt x="12352" y="5321241"/>
                  </a:lnTo>
                  <a:lnTo>
                    <a:pt x="21753" y="5367137"/>
                  </a:lnTo>
                  <a:lnTo>
                    <a:pt x="33667" y="5412069"/>
                  </a:lnTo>
                  <a:lnTo>
                    <a:pt x="48015" y="5455961"/>
                  </a:lnTo>
                  <a:lnTo>
                    <a:pt x="64722" y="5498734"/>
                  </a:lnTo>
                  <a:lnTo>
                    <a:pt x="83708" y="5540313"/>
                  </a:lnTo>
                  <a:lnTo>
                    <a:pt x="104898" y="5580618"/>
                  </a:lnTo>
                  <a:lnTo>
                    <a:pt x="128212" y="5619573"/>
                  </a:lnTo>
                  <a:lnTo>
                    <a:pt x="153574" y="5657100"/>
                  </a:lnTo>
                  <a:lnTo>
                    <a:pt x="180907" y="5693121"/>
                  </a:lnTo>
                  <a:lnTo>
                    <a:pt x="210132" y="5727560"/>
                  </a:lnTo>
                  <a:lnTo>
                    <a:pt x="241172" y="5760339"/>
                  </a:lnTo>
                  <a:lnTo>
                    <a:pt x="273951" y="5791379"/>
                  </a:lnTo>
                  <a:lnTo>
                    <a:pt x="308390" y="5820604"/>
                  </a:lnTo>
                  <a:lnTo>
                    <a:pt x="344411" y="5847937"/>
                  </a:lnTo>
                  <a:lnTo>
                    <a:pt x="381938" y="5873299"/>
                  </a:lnTo>
                  <a:lnTo>
                    <a:pt x="420893" y="5896613"/>
                  </a:lnTo>
                  <a:lnTo>
                    <a:pt x="461198" y="5917803"/>
                  </a:lnTo>
                  <a:lnTo>
                    <a:pt x="502777" y="5936789"/>
                  </a:lnTo>
                  <a:lnTo>
                    <a:pt x="545550" y="5953496"/>
                  </a:lnTo>
                  <a:lnTo>
                    <a:pt x="589442" y="5967844"/>
                  </a:lnTo>
                  <a:lnTo>
                    <a:pt x="634374" y="5979758"/>
                  </a:lnTo>
                  <a:lnTo>
                    <a:pt x="680270" y="5989159"/>
                  </a:lnTo>
                  <a:lnTo>
                    <a:pt x="727051" y="5995970"/>
                  </a:lnTo>
                  <a:lnTo>
                    <a:pt x="774640" y="6000113"/>
                  </a:lnTo>
                  <a:lnTo>
                    <a:pt x="822960" y="6001511"/>
                  </a:lnTo>
                  <a:lnTo>
                    <a:pt x="7482839" y="6001511"/>
                  </a:lnTo>
                  <a:lnTo>
                    <a:pt x="7531159" y="6000113"/>
                  </a:lnTo>
                  <a:lnTo>
                    <a:pt x="7578748" y="5995970"/>
                  </a:lnTo>
                  <a:lnTo>
                    <a:pt x="7625529" y="5989159"/>
                  </a:lnTo>
                  <a:lnTo>
                    <a:pt x="7671425" y="5979758"/>
                  </a:lnTo>
                  <a:lnTo>
                    <a:pt x="7716357" y="5967844"/>
                  </a:lnTo>
                  <a:lnTo>
                    <a:pt x="7760249" y="5953496"/>
                  </a:lnTo>
                  <a:lnTo>
                    <a:pt x="7803022" y="5936789"/>
                  </a:lnTo>
                  <a:lnTo>
                    <a:pt x="7844601" y="5917803"/>
                  </a:lnTo>
                  <a:lnTo>
                    <a:pt x="7884906" y="5896613"/>
                  </a:lnTo>
                  <a:lnTo>
                    <a:pt x="7923861" y="5873299"/>
                  </a:lnTo>
                  <a:lnTo>
                    <a:pt x="7961388" y="5847937"/>
                  </a:lnTo>
                  <a:lnTo>
                    <a:pt x="7997409" y="5820604"/>
                  </a:lnTo>
                  <a:lnTo>
                    <a:pt x="8031848" y="5791379"/>
                  </a:lnTo>
                  <a:lnTo>
                    <a:pt x="8064627" y="5760339"/>
                  </a:lnTo>
                  <a:lnTo>
                    <a:pt x="8095667" y="5727560"/>
                  </a:lnTo>
                  <a:lnTo>
                    <a:pt x="8124892" y="5693121"/>
                  </a:lnTo>
                  <a:lnTo>
                    <a:pt x="8152225" y="5657100"/>
                  </a:lnTo>
                  <a:lnTo>
                    <a:pt x="8177587" y="5619573"/>
                  </a:lnTo>
                  <a:lnTo>
                    <a:pt x="8200901" y="5580618"/>
                  </a:lnTo>
                  <a:lnTo>
                    <a:pt x="8222091" y="5540313"/>
                  </a:lnTo>
                  <a:lnTo>
                    <a:pt x="8241077" y="5498734"/>
                  </a:lnTo>
                  <a:lnTo>
                    <a:pt x="8257784" y="5455961"/>
                  </a:lnTo>
                  <a:lnTo>
                    <a:pt x="8272132" y="5412069"/>
                  </a:lnTo>
                  <a:lnTo>
                    <a:pt x="8284046" y="5367137"/>
                  </a:lnTo>
                  <a:lnTo>
                    <a:pt x="8293447" y="5321241"/>
                  </a:lnTo>
                  <a:lnTo>
                    <a:pt x="8300258" y="5274460"/>
                  </a:lnTo>
                  <a:lnTo>
                    <a:pt x="8304401" y="5226871"/>
                  </a:lnTo>
                  <a:lnTo>
                    <a:pt x="8305800" y="5178552"/>
                  </a:lnTo>
                  <a:lnTo>
                    <a:pt x="8305800" y="822959"/>
                  </a:lnTo>
                  <a:lnTo>
                    <a:pt x="8304401" y="774640"/>
                  </a:lnTo>
                  <a:lnTo>
                    <a:pt x="8300258" y="727051"/>
                  </a:lnTo>
                  <a:lnTo>
                    <a:pt x="8293447" y="680270"/>
                  </a:lnTo>
                  <a:lnTo>
                    <a:pt x="8284046" y="634374"/>
                  </a:lnTo>
                  <a:lnTo>
                    <a:pt x="8272132" y="589442"/>
                  </a:lnTo>
                  <a:lnTo>
                    <a:pt x="8257784" y="545550"/>
                  </a:lnTo>
                  <a:lnTo>
                    <a:pt x="8241077" y="502777"/>
                  </a:lnTo>
                  <a:lnTo>
                    <a:pt x="8222091" y="461198"/>
                  </a:lnTo>
                  <a:lnTo>
                    <a:pt x="8200901" y="420893"/>
                  </a:lnTo>
                  <a:lnTo>
                    <a:pt x="8177587" y="381938"/>
                  </a:lnTo>
                  <a:lnTo>
                    <a:pt x="8152225" y="344411"/>
                  </a:lnTo>
                  <a:lnTo>
                    <a:pt x="8124892" y="308390"/>
                  </a:lnTo>
                  <a:lnTo>
                    <a:pt x="8095667" y="273951"/>
                  </a:lnTo>
                  <a:lnTo>
                    <a:pt x="8064627" y="241173"/>
                  </a:lnTo>
                  <a:lnTo>
                    <a:pt x="8031848" y="210132"/>
                  </a:lnTo>
                  <a:lnTo>
                    <a:pt x="7997409" y="180907"/>
                  </a:lnTo>
                  <a:lnTo>
                    <a:pt x="7961388" y="153574"/>
                  </a:lnTo>
                  <a:lnTo>
                    <a:pt x="7923861" y="128212"/>
                  </a:lnTo>
                  <a:lnTo>
                    <a:pt x="7884906" y="104898"/>
                  </a:lnTo>
                  <a:lnTo>
                    <a:pt x="7844601" y="83708"/>
                  </a:lnTo>
                  <a:lnTo>
                    <a:pt x="7803022" y="64722"/>
                  </a:lnTo>
                  <a:lnTo>
                    <a:pt x="7760249" y="48015"/>
                  </a:lnTo>
                  <a:lnTo>
                    <a:pt x="7716357" y="33667"/>
                  </a:lnTo>
                  <a:lnTo>
                    <a:pt x="7671425" y="21753"/>
                  </a:lnTo>
                  <a:lnTo>
                    <a:pt x="7625529" y="12352"/>
                  </a:lnTo>
                  <a:lnTo>
                    <a:pt x="7578748" y="5541"/>
                  </a:lnTo>
                  <a:lnTo>
                    <a:pt x="7531159" y="1398"/>
                  </a:lnTo>
                  <a:lnTo>
                    <a:pt x="7482839" y="0"/>
                  </a:lnTo>
                  <a:lnTo>
                    <a:pt x="822960" y="0"/>
                  </a:lnTo>
                  <a:close/>
                </a:path>
              </a:pathLst>
            </a:custGeom>
            <a:ln w="51816">
              <a:solidFill>
                <a:srgbClr val="66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347979"/>
              <a:ext cx="8534400" cy="1280160"/>
            </a:xfrm>
            <a:custGeom>
              <a:avLst/>
              <a:gdLst/>
              <a:ahLst/>
              <a:cxnLst/>
              <a:rect l="l" t="t" r="r" b="b"/>
              <a:pathLst>
                <a:path w="8534400" h="1280160">
                  <a:moveTo>
                    <a:pt x="7894319" y="0"/>
                  </a:moveTo>
                  <a:lnTo>
                    <a:pt x="0" y="0"/>
                  </a:lnTo>
                  <a:lnTo>
                    <a:pt x="0" y="1280160"/>
                  </a:lnTo>
                  <a:lnTo>
                    <a:pt x="7894319" y="1277112"/>
                  </a:lnTo>
                  <a:lnTo>
                    <a:pt x="7942097" y="1275375"/>
                  </a:lnTo>
                  <a:lnTo>
                    <a:pt x="7988920" y="1270244"/>
                  </a:lnTo>
                  <a:lnTo>
                    <a:pt x="8034664" y="1261839"/>
                  </a:lnTo>
                  <a:lnTo>
                    <a:pt x="8079206" y="1250282"/>
                  </a:lnTo>
                  <a:lnTo>
                    <a:pt x="8122421" y="1235691"/>
                  </a:lnTo>
                  <a:lnTo>
                    <a:pt x="8164188" y="1218187"/>
                  </a:lnTo>
                  <a:lnTo>
                    <a:pt x="8204381" y="1197891"/>
                  </a:lnTo>
                  <a:lnTo>
                    <a:pt x="8242877" y="1174922"/>
                  </a:lnTo>
                  <a:lnTo>
                    <a:pt x="8279553" y="1149401"/>
                  </a:lnTo>
                  <a:lnTo>
                    <a:pt x="8314284" y="1121448"/>
                  </a:lnTo>
                  <a:lnTo>
                    <a:pt x="8346947" y="1091183"/>
                  </a:lnTo>
                  <a:lnTo>
                    <a:pt x="8377419" y="1058727"/>
                  </a:lnTo>
                  <a:lnTo>
                    <a:pt x="8405576" y="1024200"/>
                  </a:lnTo>
                  <a:lnTo>
                    <a:pt x="8431294" y="987721"/>
                  </a:lnTo>
                  <a:lnTo>
                    <a:pt x="8454450" y="949411"/>
                  </a:lnTo>
                  <a:lnTo>
                    <a:pt x="8474919" y="909391"/>
                  </a:lnTo>
                  <a:lnTo>
                    <a:pt x="8492578" y="867781"/>
                  </a:lnTo>
                  <a:lnTo>
                    <a:pt x="8507304" y="824700"/>
                  </a:lnTo>
                  <a:lnTo>
                    <a:pt x="8518973" y="780269"/>
                  </a:lnTo>
                  <a:lnTo>
                    <a:pt x="8527461" y="734609"/>
                  </a:lnTo>
                  <a:lnTo>
                    <a:pt x="8532644" y="687839"/>
                  </a:lnTo>
                  <a:lnTo>
                    <a:pt x="8534400" y="640079"/>
                  </a:lnTo>
                  <a:lnTo>
                    <a:pt x="8532644" y="592302"/>
                  </a:lnTo>
                  <a:lnTo>
                    <a:pt x="8527461" y="545479"/>
                  </a:lnTo>
                  <a:lnTo>
                    <a:pt x="8518973" y="499735"/>
                  </a:lnTo>
                  <a:lnTo>
                    <a:pt x="8507304" y="455193"/>
                  </a:lnTo>
                  <a:lnTo>
                    <a:pt x="8492578" y="411978"/>
                  </a:lnTo>
                  <a:lnTo>
                    <a:pt x="8474919" y="370211"/>
                  </a:lnTo>
                  <a:lnTo>
                    <a:pt x="8454450" y="330018"/>
                  </a:lnTo>
                  <a:lnTo>
                    <a:pt x="8431294" y="291522"/>
                  </a:lnTo>
                  <a:lnTo>
                    <a:pt x="8405576" y="254846"/>
                  </a:lnTo>
                  <a:lnTo>
                    <a:pt x="8377419" y="220115"/>
                  </a:lnTo>
                  <a:lnTo>
                    <a:pt x="8346947" y="187452"/>
                  </a:lnTo>
                  <a:lnTo>
                    <a:pt x="8314284" y="156980"/>
                  </a:lnTo>
                  <a:lnTo>
                    <a:pt x="8279553" y="128823"/>
                  </a:lnTo>
                  <a:lnTo>
                    <a:pt x="8242877" y="103105"/>
                  </a:lnTo>
                  <a:lnTo>
                    <a:pt x="8204381" y="79949"/>
                  </a:lnTo>
                  <a:lnTo>
                    <a:pt x="8164188" y="59480"/>
                  </a:lnTo>
                  <a:lnTo>
                    <a:pt x="8122421" y="41821"/>
                  </a:lnTo>
                  <a:lnTo>
                    <a:pt x="8079206" y="27095"/>
                  </a:lnTo>
                  <a:lnTo>
                    <a:pt x="8034664" y="15426"/>
                  </a:lnTo>
                  <a:lnTo>
                    <a:pt x="7988920" y="6938"/>
                  </a:lnTo>
                  <a:lnTo>
                    <a:pt x="7942097" y="1755"/>
                  </a:lnTo>
                  <a:lnTo>
                    <a:pt x="7894319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469643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0854" y="655623"/>
            <a:ext cx="5455741" cy="514405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91"/>
              </a:spcBef>
              <a:tabLst>
                <a:tab pos="1164755" algn="l"/>
              </a:tabLst>
            </a:pPr>
            <a:r>
              <a:rPr sz="32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SG" sz="3267" dirty="0">
                <a:solidFill>
                  <a:srgbClr val="FFFFFF"/>
                </a:solidFill>
                <a:latin typeface="Arial"/>
                <a:cs typeface="Arial"/>
              </a:rPr>
              <a:t>Session -13_</a:t>
            </a:r>
            <a:r>
              <a:rPr sz="3267" spc="-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67" spc="5" dirty="0">
                <a:solidFill>
                  <a:srgbClr val="FFFFFF"/>
                </a:solidFill>
                <a:latin typeface="Arial"/>
                <a:cs typeface="Arial"/>
              </a:rPr>
              <a:t>GP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4077" y="2044260"/>
            <a:ext cx="6981905" cy="3885894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algn="just">
              <a:spcBef>
                <a:spcPts val="82"/>
              </a:spcBef>
              <a:buNone/>
            </a:pPr>
            <a:r>
              <a:rPr sz="1815" b="1" i="1" spc="-5" dirty="0">
                <a:latin typeface="Times New Roman"/>
                <a:cs typeface="Times New Roman"/>
              </a:rPr>
              <a:t>Border Gateway Protocol </a:t>
            </a:r>
            <a:r>
              <a:rPr sz="1815" b="1" i="1" spc="-14" dirty="0">
                <a:latin typeface="Times New Roman"/>
                <a:cs typeface="Times New Roman"/>
              </a:rPr>
              <a:t>(BGP) </a:t>
            </a:r>
            <a:r>
              <a:rPr sz="1815" b="1" i="1" spc="-5" dirty="0">
                <a:latin typeface="Times New Roman"/>
                <a:cs typeface="Times New Roman"/>
              </a:rPr>
              <a:t>is </a:t>
            </a:r>
            <a:r>
              <a:rPr sz="1815" b="1" i="1" dirty="0">
                <a:latin typeface="Times New Roman"/>
                <a:cs typeface="Times New Roman"/>
              </a:rPr>
              <a:t>an </a:t>
            </a:r>
            <a:r>
              <a:rPr sz="1815" b="1" i="1" spc="-5" dirty="0">
                <a:latin typeface="Times New Roman"/>
                <a:cs typeface="Times New Roman"/>
              </a:rPr>
              <a:t>interdomain </a:t>
            </a:r>
            <a:r>
              <a:rPr sz="1815" b="1" i="1" spc="-9" dirty="0">
                <a:latin typeface="Times New Roman"/>
                <a:cs typeface="Times New Roman"/>
              </a:rPr>
              <a:t>routing </a:t>
            </a:r>
            <a:r>
              <a:rPr sz="1815" b="1" i="1" dirty="0">
                <a:latin typeface="Times New Roman"/>
                <a:cs typeface="Times New Roman"/>
              </a:rPr>
              <a:t>protocol  </a:t>
            </a:r>
            <a:r>
              <a:rPr sz="1815" b="1" i="1" spc="-9" dirty="0">
                <a:latin typeface="Times New Roman"/>
                <a:cs typeface="Times New Roman"/>
              </a:rPr>
              <a:t>using </a:t>
            </a:r>
            <a:r>
              <a:rPr sz="1815" b="1" i="1" dirty="0">
                <a:latin typeface="Times New Roman"/>
                <a:cs typeface="Times New Roman"/>
              </a:rPr>
              <a:t>path </a:t>
            </a:r>
            <a:r>
              <a:rPr sz="1815" b="1" i="1" spc="-5" dirty="0">
                <a:latin typeface="Times New Roman"/>
                <a:cs typeface="Times New Roman"/>
              </a:rPr>
              <a:t>vector routing. </a:t>
            </a:r>
            <a:r>
              <a:rPr sz="1815" b="1" i="1" spc="-9" dirty="0">
                <a:latin typeface="Times New Roman"/>
                <a:cs typeface="Times New Roman"/>
              </a:rPr>
              <a:t>It </a:t>
            </a:r>
            <a:r>
              <a:rPr sz="1815" b="1" i="1" spc="-14" dirty="0">
                <a:latin typeface="Times New Roman"/>
                <a:cs typeface="Times New Roman"/>
              </a:rPr>
              <a:t>first </a:t>
            </a:r>
            <a:r>
              <a:rPr sz="1815" b="1" i="1" dirty="0">
                <a:latin typeface="Times New Roman"/>
                <a:cs typeface="Times New Roman"/>
              </a:rPr>
              <a:t>appeared </a:t>
            </a:r>
            <a:r>
              <a:rPr sz="1815" b="1" i="1" spc="-5" dirty="0">
                <a:latin typeface="Times New Roman"/>
                <a:cs typeface="Times New Roman"/>
              </a:rPr>
              <a:t>in 1989 and has </a:t>
            </a:r>
            <a:r>
              <a:rPr sz="1815" b="1" i="1" spc="-9" dirty="0">
                <a:latin typeface="Times New Roman"/>
                <a:cs typeface="Times New Roman"/>
              </a:rPr>
              <a:t>gone </a:t>
            </a:r>
            <a:r>
              <a:rPr sz="1815" b="1" i="1" spc="-5" dirty="0">
                <a:latin typeface="Times New Roman"/>
                <a:cs typeface="Times New Roman"/>
              </a:rPr>
              <a:t>through  four</a:t>
            </a:r>
            <a:r>
              <a:rPr sz="1815" b="1" i="1" spc="-9" dirty="0">
                <a:latin typeface="Times New Roman"/>
                <a:cs typeface="Times New Roman"/>
              </a:rPr>
              <a:t> versions.</a:t>
            </a:r>
            <a:endParaRPr sz="1815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None/>
            </a:pPr>
            <a:endParaRPr sz="2859" dirty="0">
              <a:latin typeface="Times New Roman"/>
              <a:cs typeface="Times New Roman"/>
            </a:endParaRPr>
          </a:p>
          <a:p>
            <a:pPr marL="133131" marR="2699511">
              <a:lnSpc>
                <a:spcPct val="125000"/>
              </a:lnSpc>
              <a:buNone/>
            </a:pP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The </a:t>
            </a:r>
            <a:r>
              <a:rPr sz="1815" b="1" i="1" dirty="0">
                <a:solidFill>
                  <a:srgbClr val="996633"/>
                </a:solidFill>
                <a:latin typeface="Times New Roman"/>
                <a:cs typeface="Times New Roman"/>
              </a:rPr>
              <a:t>topics </a:t>
            </a:r>
            <a:r>
              <a:rPr sz="1815" b="1" i="1" spc="-9" dirty="0">
                <a:solidFill>
                  <a:srgbClr val="996633"/>
                </a:solidFill>
                <a:latin typeface="Times New Roman"/>
                <a:cs typeface="Times New Roman"/>
              </a:rPr>
              <a:t>discussed </a:t>
            </a:r>
            <a:r>
              <a:rPr sz="1815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in this section include:  </a:t>
            </a:r>
            <a:r>
              <a:rPr sz="1815" b="1" i="1" spc="-5" dirty="0">
                <a:latin typeface="Times New Roman"/>
                <a:cs typeface="Times New Roman"/>
              </a:rPr>
              <a:t>Types </a:t>
            </a:r>
            <a:r>
              <a:rPr sz="1815" b="1" i="1" dirty="0">
                <a:latin typeface="Times New Roman"/>
                <a:cs typeface="Times New Roman"/>
              </a:rPr>
              <a:t>of </a:t>
            </a:r>
            <a:r>
              <a:rPr sz="1815" b="1" i="1" spc="-5" dirty="0">
                <a:latin typeface="Times New Roman"/>
                <a:cs typeface="Times New Roman"/>
              </a:rPr>
              <a:t>Autonomous</a:t>
            </a:r>
            <a:r>
              <a:rPr sz="1815" b="1" i="1" spc="-14" dirty="0">
                <a:latin typeface="Times New Roman"/>
                <a:cs typeface="Times New Roman"/>
              </a:rPr>
              <a:t> </a:t>
            </a:r>
            <a:r>
              <a:rPr sz="1815" b="1" i="1" spc="-9" dirty="0">
                <a:latin typeface="Times New Roman"/>
                <a:cs typeface="Times New Roman"/>
              </a:rPr>
              <a:t>Systems</a:t>
            </a:r>
            <a:endParaRPr sz="1815" dirty="0">
              <a:latin typeface="Times New Roman"/>
              <a:cs typeface="Times New Roman"/>
            </a:endParaRPr>
          </a:p>
          <a:p>
            <a:pPr marL="133131" marR="5403633">
              <a:buNone/>
            </a:pPr>
            <a:r>
              <a:rPr sz="1815" b="1" i="1" spc="-5" dirty="0">
                <a:latin typeface="Times New Roman"/>
                <a:cs typeface="Times New Roman"/>
              </a:rPr>
              <a:t>Path </a:t>
            </a:r>
            <a:r>
              <a:rPr sz="1815" b="1" i="1" spc="-9" dirty="0">
                <a:latin typeface="Times New Roman"/>
                <a:cs typeface="Times New Roman"/>
              </a:rPr>
              <a:t>Attributes  </a:t>
            </a:r>
            <a:r>
              <a:rPr sz="1815" b="1" i="1" spc="-14" dirty="0">
                <a:latin typeface="Times New Roman"/>
                <a:cs typeface="Times New Roman"/>
              </a:rPr>
              <a:t>BGP </a:t>
            </a:r>
            <a:r>
              <a:rPr sz="1815" b="1" i="1" spc="-5" dirty="0">
                <a:latin typeface="Times New Roman"/>
                <a:cs typeface="Times New Roman"/>
              </a:rPr>
              <a:t>Sessions</a:t>
            </a:r>
            <a:endParaRPr sz="1815" dirty="0">
              <a:latin typeface="Times New Roman"/>
              <a:cs typeface="Times New Roman"/>
            </a:endParaRPr>
          </a:p>
          <a:p>
            <a:pPr marL="133131" marR="4237725">
              <a:buNone/>
            </a:pPr>
            <a:r>
              <a:rPr sz="1815" b="1" i="1" spc="-5" dirty="0">
                <a:latin typeface="Times New Roman"/>
                <a:cs typeface="Times New Roman"/>
              </a:rPr>
              <a:t>External and </a:t>
            </a:r>
            <a:r>
              <a:rPr sz="1815" b="1" i="1" spc="-9" dirty="0">
                <a:latin typeface="Times New Roman"/>
                <a:cs typeface="Times New Roman"/>
              </a:rPr>
              <a:t>Internal </a:t>
            </a:r>
            <a:r>
              <a:rPr sz="1815" b="1" i="1" spc="-5" dirty="0">
                <a:latin typeface="Times New Roman"/>
                <a:cs typeface="Times New Roman"/>
              </a:rPr>
              <a:t>BGP  Types </a:t>
            </a:r>
            <a:r>
              <a:rPr sz="1815" b="1" i="1" dirty="0">
                <a:latin typeface="Times New Roman"/>
                <a:cs typeface="Times New Roman"/>
              </a:rPr>
              <a:t>of</a:t>
            </a:r>
            <a:r>
              <a:rPr sz="1815" b="1" i="1" spc="-9" dirty="0">
                <a:latin typeface="Times New Roman"/>
                <a:cs typeface="Times New Roman"/>
              </a:rPr>
              <a:t> </a:t>
            </a:r>
            <a:r>
              <a:rPr sz="1815" b="1" i="1" spc="-5" dirty="0">
                <a:latin typeface="Times New Roman"/>
                <a:cs typeface="Times New Roman"/>
              </a:rPr>
              <a:t>Packets</a:t>
            </a:r>
            <a:endParaRPr sz="1815" dirty="0">
              <a:latin typeface="Times New Roman"/>
              <a:cs typeface="Times New Roman"/>
            </a:endParaRPr>
          </a:p>
          <a:p>
            <a:pPr marL="133131" marR="5425533">
              <a:buNone/>
            </a:pPr>
            <a:r>
              <a:rPr sz="1815" b="1" i="1" dirty="0">
                <a:latin typeface="Times New Roman"/>
                <a:cs typeface="Times New Roman"/>
              </a:rPr>
              <a:t>Packet</a:t>
            </a:r>
            <a:r>
              <a:rPr sz="1815" b="1" i="1" spc="-77" dirty="0">
                <a:latin typeface="Times New Roman"/>
                <a:cs typeface="Times New Roman"/>
              </a:rPr>
              <a:t> </a:t>
            </a:r>
            <a:r>
              <a:rPr sz="1815" b="1" i="1" spc="-5" dirty="0">
                <a:latin typeface="Times New Roman"/>
                <a:cs typeface="Times New Roman"/>
              </a:rPr>
              <a:t>Format  Encapsulation</a:t>
            </a:r>
            <a:endParaRPr sz="1815" dirty="0">
              <a:latin typeface="Times New Roman"/>
              <a:cs typeface="Times New Roman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149743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BGP</a:t>
            </a:r>
            <a:endParaRPr sz="3993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191679" cy="282881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BGP: </a:t>
            </a:r>
            <a:r>
              <a:rPr sz="2904" spc="-5" dirty="0">
                <a:latin typeface="Times New Roman"/>
                <a:cs typeface="Times New Roman"/>
              </a:rPr>
              <a:t>Border Gateway</a:t>
            </a:r>
            <a:r>
              <a:rPr sz="2904" spc="5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Protocol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An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inter-autonomous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system </a:t>
            </a:r>
            <a:r>
              <a:rPr sz="2904" spc="-5" dirty="0">
                <a:latin typeface="Times New Roman"/>
                <a:cs typeface="Times New Roman"/>
              </a:rPr>
              <a:t>routing</a:t>
            </a:r>
            <a:r>
              <a:rPr sz="2904" dirty="0">
                <a:latin typeface="Times New Roman"/>
                <a:cs typeface="Times New Roman"/>
              </a:rPr>
              <a:t> protocol</a:t>
            </a:r>
          </a:p>
          <a:p>
            <a:pPr>
              <a:spcBef>
                <a:spcPts val="27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Based </a:t>
            </a:r>
            <a:r>
              <a:rPr sz="2904" dirty="0">
                <a:latin typeface="Times New Roman"/>
                <a:cs typeface="Times New Roman"/>
              </a:rPr>
              <a:t>on the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path </a:t>
            </a:r>
            <a:r>
              <a:rPr sz="2904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vector </a:t>
            </a:r>
            <a:r>
              <a:rPr sz="2904" i="1" dirty="0">
                <a:solidFill>
                  <a:srgbClr val="FF3300"/>
                </a:solidFill>
                <a:latin typeface="Times New Roman"/>
                <a:cs typeface="Times New Roman"/>
              </a:rPr>
              <a:t>routing</a:t>
            </a:r>
            <a:r>
              <a:rPr sz="2904" i="1" spc="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method</a:t>
            </a:r>
            <a:endParaRPr sz="2904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7608" y="755067"/>
            <a:ext cx="6369295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Types </a:t>
            </a:r>
            <a:r>
              <a:rPr sz="3993" dirty="0"/>
              <a:t>of </a:t>
            </a:r>
            <a:r>
              <a:rPr sz="3993" spc="-5" dirty="0"/>
              <a:t>Autonomous</a:t>
            </a:r>
            <a:r>
              <a:rPr sz="3993" spc="-36" dirty="0"/>
              <a:t> </a:t>
            </a:r>
            <a:r>
              <a:rPr sz="3993" spc="-14" dirty="0"/>
              <a:t>Systems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036077" cy="37037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254160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Internet is </a:t>
            </a:r>
            <a:r>
              <a:rPr sz="2904" dirty="0">
                <a:latin typeface="Times New Roman"/>
                <a:cs typeface="Times New Roman"/>
              </a:rPr>
              <a:t>divided </a:t>
            </a:r>
            <a:r>
              <a:rPr sz="2904" spc="-5" dirty="0">
                <a:latin typeface="Times New Roman"/>
                <a:cs typeface="Times New Roman"/>
              </a:rPr>
              <a:t>into hierarchical  domains </a:t>
            </a:r>
            <a:r>
              <a:rPr sz="2904" dirty="0">
                <a:latin typeface="Times New Roman"/>
                <a:cs typeface="Times New Roman"/>
              </a:rPr>
              <a:t>called autonomous </a:t>
            </a:r>
            <a:r>
              <a:rPr sz="2904" spc="-5" dirty="0">
                <a:latin typeface="Times New Roman"/>
                <a:cs typeface="Times New Roman"/>
              </a:rPr>
              <a:t>systems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(ASs)</a:t>
            </a:r>
            <a:endParaRPr sz="2904" dirty="0">
              <a:latin typeface="Times New Roman"/>
              <a:cs typeface="Times New Roman"/>
            </a:endParaRPr>
          </a:p>
          <a:p>
            <a:pPr marL="835673" marR="461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dirty="0">
                <a:latin typeface="Times New Roman"/>
                <a:cs typeface="Times New Roman"/>
              </a:rPr>
              <a:t>large </a:t>
            </a:r>
            <a:r>
              <a:rPr sz="2541" spc="-5" dirty="0">
                <a:latin typeface="Times New Roman"/>
                <a:cs typeface="Times New Roman"/>
              </a:rPr>
              <a:t>corporation manages </a:t>
            </a:r>
            <a:r>
              <a:rPr sz="2541" spc="-9" dirty="0">
                <a:latin typeface="Times New Roman"/>
                <a:cs typeface="Times New Roman"/>
              </a:rPr>
              <a:t>its </a:t>
            </a:r>
            <a:r>
              <a:rPr sz="2541" dirty="0">
                <a:latin typeface="Times New Roman"/>
                <a:cs typeface="Times New Roman"/>
              </a:rPr>
              <a:t>own </a:t>
            </a:r>
            <a:r>
              <a:rPr sz="2541" spc="-5" dirty="0">
                <a:latin typeface="Times New Roman"/>
                <a:cs typeface="Times New Roman"/>
              </a:rPr>
              <a:t>network is  </a:t>
            </a:r>
            <a:r>
              <a:rPr sz="2541" dirty="0">
                <a:latin typeface="Times New Roman"/>
                <a:cs typeface="Times New Roman"/>
              </a:rPr>
              <a:t>an </a:t>
            </a:r>
            <a:r>
              <a:rPr sz="2541" spc="-9" dirty="0">
                <a:latin typeface="Times New Roman"/>
                <a:cs typeface="Times New Roman"/>
              </a:rPr>
              <a:t>AS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AS </a:t>
            </a:r>
            <a:r>
              <a:rPr sz="2904" spc="-5" dirty="0">
                <a:latin typeface="Times New Roman"/>
                <a:cs typeface="Times New Roman"/>
              </a:rPr>
              <a:t>can </a:t>
            </a:r>
            <a:r>
              <a:rPr sz="2904" dirty="0">
                <a:latin typeface="Times New Roman"/>
                <a:cs typeface="Times New Roman"/>
              </a:rPr>
              <a:t>be </a:t>
            </a:r>
            <a:r>
              <a:rPr lang="en-IN" sz="2904" dirty="0" smtClean="0">
                <a:latin typeface="Times New Roman"/>
                <a:cs typeface="Times New Roman"/>
              </a:rPr>
              <a:t>classified</a:t>
            </a:r>
            <a:r>
              <a:rPr sz="2904" dirty="0" smtClean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into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categories</a:t>
            </a: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i="1" dirty="0">
                <a:solidFill>
                  <a:srgbClr val="FF3300"/>
                </a:solidFill>
                <a:latin typeface="Times New Roman"/>
                <a:cs typeface="Times New Roman"/>
              </a:rPr>
              <a:t>Stub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Multihomed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i="1" spc="-5" dirty="0" smtClean="0">
                <a:solidFill>
                  <a:srgbClr val="FF3300"/>
                </a:solidFill>
                <a:latin typeface="Times New Roman"/>
                <a:cs typeface="Times New Roman"/>
              </a:rPr>
              <a:t>Transit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2145508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dirty="0"/>
              <a:t>Stub</a:t>
            </a:r>
            <a:r>
              <a:rPr sz="3993" spc="-64" dirty="0"/>
              <a:t> </a:t>
            </a:r>
            <a:r>
              <a:rPr sz="3993" spc="-14" dirty="0"/>
              <a:t>AS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15906"/>
            <a:ext cx="6862034" cy="3728261"/>
          </a:xfrm>
          <a:prstGeom prst="rect">
            <a:avLst/>
          </a:prstGeom>
        </p:spPr>
        <p:txBody>
          <a:bodyPr vert="horz" wrap="square" lIns="0" tIns="53019" rIns="0" bIns="0" rtlCol="0">
            <a:spAutoFit/>
          </a:bodyPr>
          <a:lstStyle/>
          <a:p>
            <a:pPr marL="437431" indent="-426481">
              <a:spcBef>
                <a:spcPts val="41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Has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only one connection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another</a:t>
            </a:r>
            <a:r>
              <a:rPr sz="2904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4611" indent="-426481">
              <a:lnSpc>
                <a:spcPts val="3140"/>
              </a:lnSpc>
              <a:spcBef>
                <a:spcPts val="71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Interdomain data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5" dirty="0" err="1" smtClean="0">
                <a:latin typeface="Times New Roman"/>
                <a:cs typeface="Times New Roman"/>
              </a:rPr>
              <a:t>i</a:t>
            </a:r>
            <a:r>
              <a:rPr lang="en-IN" sz="2904" spc="-5" dirty="0" smtClean="0">
                <a:latin typeface="Times New Roman"/>
                <a:cs typeface="Times New Roman"/>
              </a:rPr>
              <a:t>n</a:t>
            </a:r>
            <a:r>
              <a:rPr sz="2904" spc="-5" dirty="0" smtClean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dirty="0">
                <a:latin typeface="Times New Roman"/>
                <a:cs typeface="Times New Roman"/>
              </a:rPr>
              <a:t>stub </a:t>
            </a:r>
            <a:r>
              <a:rPr sz="2904" spc="-9" dirty="0">
                <a:latin typeface="Times New Roman"/>
                <a:cs typeface="Times New Roman"/>
              </a:rPr>
              <a:t>AS </a:t>
            </a:r>
            <a:r>
              <a:rPr sz="2904" dirty="0">
                <a:latin typeface="Times New Roman"/>
                <a:cs typeface="Times New Roman"/>
              </a:rPr>
              <a:t>can be  </a:t>
            </a:r>
            <a:r>
              <a:rPr sz="2904" spc="-5" dirty="0">
                <a:latin typeface="Times New Roman"/>
                <a:cs typeface="Times New Roman"/>
              </a:rPr>
              <a:t>either </a:t>
            </a:r>
            <a:r>
              <a:rPr sz="2904" b="1" i="1" dirty="0">
                <a:solidFill>
                  <a:srgbClr val="FF3300"/>
                </a:solidFill>
                <a:latin typeface="Times New Roman"/>
                <a:cs typeface="Times New Roman"/>
              </a:rPr>
              <a:t>created </a:t>
            </a:r>
            <a:r>
              <a:rPr sz="2904" dirty="0">
                <a:latin typeface="Times New Roman"/>
                <a:cs typeface="Times New Roman"/>
              </a:rPr>
              <a:t>or</a:t>
            </a:r>
            <a:r>
              <a:rPr sz="2904" spc="-32" dirty="0">
                <a:latin typeface="Times New Roman"/>
                <a:cs typeface="Times New Roman"/>
              </a:rPr>
              <a:t> </a:t>
            </a:r>
            <a:r>
              <a:rPr sz="2904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terminated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6512">
              <a:spcBef>
                <a:spcPts val="27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Cannot </a:t>
            </a: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pass </a:t>
            </a:r>
            <a:r>
              <a:rPr sz="2541" b="1" i="1" dirty="0">
                <a:solidFill>
                  <a:srgbClr val="FF3300"/>
                </a:solidFill>
                <a:latin typeface="Times New Roman"/>
                <a:cs typeface="Times New Roman"/>
              </a:rPr>
              <a:t>through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stub</a:t>
            </a:r>
            <a:r>
              <a:rPr sz="2541" spc="-41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AS</a:t>
            </a:r>
            <a:endParaRPr sz="2541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3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dirty="0">
                <a:latin typeface="Times New Roman"/>
                <a:cs typeface="Times New Roman"/>
              </a:rPr>
              <a:t>stub </a:t>
            </a:r>
            <a:r>
              <a:rPr sz="2904" spc="-9" dirty="0">
                <a:latin typeface="Times New Roman"/>
                <a:cs typeface="Times New Roman"/>
              </a:rPr>
              <a:t>AS </a:t>
            </a:r>
            <a:r>
              <a:rPr sz="2904" spc="-5" dirty="0">
                <a:latin typeface="Times New Roman"/>
                <a:cs typeface="Times New Roman"/>
              </a:rPr>
              <a:t>is either a source </a:t>
            </a:r>
            <a:r>
              <a:rPr sz="2904" dirty="0">
                <a:latin typeface="Times New Roman"/>
                <a:cs typeface="Times New Roman"/>
              </a:rPr>
              <a:t>or </a:t>
            </a:r>
            <a:r>
              <a:rPr sz="2904" spc="-5" dirty="0">
                <a:latin typeface="Times New Roman"/>
                <a:cs typeface="Times New Roman"/>
              </a:rPr>
              <a:t>a</a:t>
            </a:r>
            <a:r>
              <a:rPr sz="2904" spc="32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sink</a:t>
            </a:r>
          </a:p>
          <a:p>
            <a:pPr>
              <a:spcBef>
                <a:spcPts val="36"/>
              </a:spcBef>
              <a:buClr>
                <a:srgbClr val="660000"/>
              </a:buClr>
              <a:buFont typeface="Wingdings"/>
              <a:buChar char=""/>
            </a:pPr>
            <a:endParaRPr sz="3585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Example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spc="-5" dirty="0">
                <a:latin typeface="Times New Roman"/>
                <a:cs typeface="Times New Roman"/>
              </a:rPr>
              <a:t>small corporation or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2541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ISP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3945708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Multihomed</a:t>
            </a:r>
            <a:r>
              <a:rPr sz="3993" spc="-5" dirty="0"/>
              <a:t> </a:t>
            </a:r>
            <a:r>
              <a:rPr sz="3993" spc="-14" dirty="0"/>
              <a:t>AS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5906"/>
            <a:ext cx="7077570" cy="3877532"/>
          </a:xfrm>
          <a:prstGeom prst="rect">
            <a:avLst/>
          </a:prstGeom>
        </p:spPr>
        <p:txBody>
          <a:bodyPr vert="horz" wrap="square" lIns="0" tIns="53019" rIns="0" bIns="0" rtlCol="0">
            <a:spAutoFit/>
          </a:bodyPr>
          <a:lstStyle/>
          <a:p>
            <a:pPr marL="437431" indent="-426481">
              <a:spcBef>
                <a:spcPts val="41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Has 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than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one connection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another</a:t>
            </a:r>
            <a:r>
              <a:rPr sz="2904" spc="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423023" indent="-426481">
              <a:lnSpc>
                <a:spcPts val="3140"/>
              </a:lnSpc>
              <a:spcBef>
                <a:spcPts val="71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dirty="0">
                <a:latin typeface="Times New Roman"/>
                <a:cs typeface="Times New Roman"/>
              </a:rPr>
              <a:t>But </a:t>
            </a:r>
            <a:r>
              <a:rPr sz="2904" spc="-5" dirty="0">
                <a:latin typeface="Times New Roman"/>
                <a:cs typeface="Times New Roman"/>
              </a:rPr>
              <a:t>it is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still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 source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or sink </a:t>
            </a:r>
            <a:r>
              <a:rPr sz="2904" spc="5" dirty="0">
                <a:latin typeface="Times New Roman"/>
                <a:cs typeface="Times New Roman"/>
              </a:rPr>
              <a:t>for </a:t>
            </a:r>
            <a:r>
              <a:rPr sz="2904" spc="-5" dirty="0">
                <a:latin typeface="Times New Roman"/>
                <a:cs typeface="Times New Roman"/>
              </a:rPr>
              <a:t>data  </a:t>
            </a:r>
            <a:r>
              <a:rPr sz="2904" dirty="0">
                <a:latin typeface="Times New Roman"/>
                <a:cs typeface="Times New Roman"/>
              </a:rPr>
              <a:t>traffic</a:t>
            </a:r>
          </a:p>
          <a:p>
            <a:pPr marL="835673" lvl="1" indent="-395936">
              <a:spcBef>
                <a:spcPts val="27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There </a:t>
            </a:r>
            <a:r>
              <a:rPr sz="2541" spc="5" dirty="0">
                <a:latin typeface="Times New Roman"/>
                <a:cs typeface="Times New Roman"/>
              </a:rPr>
              <a:t>is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transient</a:t>
            </a:r>
            <a:r>
              <a:rPr sz="2541" spc="-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traffic</a:t>
            </a:r>
          </a:p>
          <a:p>
            <a:pPr marL="835673" marR="321014" lvl="1" indent="-395936">
              <a:lnSpc>
                <a:spcPts val="2768"/>
              </a:lnSpc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Does not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allow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coming </a:t>
            </a:r>
            <a:r>
              <a:rPr sz="2541" spc="5" dirty="0">
                <a:latin typeface="Times New Roman"/>
                <a:cs typeface="Times New Roman"/>
              </a:rPr>
              <a:t>from </a:t>
            </a:r>
            <a:r>
              <a:rPr sz="2541" spc="9" dirty="0">
                <a:latin typeface="Times New Roman"/>
                <a:cs typeface="Times New Roman"/>
              </a:rPr>
              <a:t>one </a:t>
            </a:r>
            <a:r>
              <a:rPr sz="2541" spc="-5" dirty="0">
                <a:latin typeface="Times New Roman"/>
                <a:cs typeface="Times New Roman"/>
              </a:rPr>
              <a:t>AS</a:t>
            </a:r>
            <a:r>
              <a:rPr sz="2541" spc="-163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and  going </a:t>
            </a:r>
            <a:r>
              <a:rPr sz="2541" spc="-5" dirty="0">
                <a:latin typeface="Times New Roman"/>
                <a:cs typeface="Times New Roman"/>
              </a:rPr>
              <a:t>to another AS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to pass</a:t>
            </a:r>
            <a:r>
              <a:rPr sz="254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263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Example</a:t>
            </a:r>
            <a:endParaRPr sz="2904" dirty="0">
              <a:latin typeface="Times New Roman"/>
              <a:cs typeface="Times New Roman"/>
            </a:endParaRPr>
          </a:p>
          <a:p>
            <a:pPr marL="835673" marR="63972" lvl="1" indent="-395936">
              <a:lnSpc>
                <a:spcPts val="2741"/>
              </a:lnSpc>
              <a:spcBef>
                <a:spcPts val="66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5" dirty="0">
                <a:latin typeface="Times New Roman"/>
                <a:cs typeface="Times New Roman"/>
              </a:rPr>
              <a:t>A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corporation </a:t>
            </a:r>
            <a:r>
              <a:rPr sz="2541" spc="-9" dirty="0">
                <a:latin typeface="Times New Roman"/>
                <a:cs typeface="Times New Roman"/>
              </a:rPr>
              <a:t>connected </a:t>
            </a:r>
            <a:r>
              <a:rPr sz="2541" spc="-5" dirty="0">
                <a:latin typeface="Times New Roman"/>
                <a:cs typeface="Times New Roman"/>
              </a:rPr>
              <a:t>to </a:t>
            </a:r>
            <a:r>
              <a:rPr sz="2541" spc="-9" dirty="0">
                <a:latin typeface="Times New Roman"/>
                <a:cs typeface="Times New Roman"/>
              </a:rPr>
              <a:t>more </a:t>
            </a:r>
            <a:r>
              <a:rPr sz="2541" spc="-5" dirty="0">
                <a:latin typeface="Times New Roman"/>
                <a:cs typeface="Times New Roman"/>
              </a:rPr>
              <a:t>than </a:t>
            </a:r>
            <a:r>
              <a:rPr sz="2541" dirty="0">
                <a:latin typeface="Times New Roman"/>
                <a:cs typeface="Times New Roman"/>
              </a:rPr>
              <a:t>one  </a:t>
            </a:r>
            <a:r>
              <a:rPr sz="2541" spc="-5" dirty="0">
                <a:latin typeface="Times New Roman"/>
                <a:cs typeface="Times New Roman"/>
              </a:rPr>
              <a:t>regional AS </a:t>
            </a:r>
            <a:r>
              <a:rPr sz="2541" dirty="0">
                <a:latin typeface="Times New Roman"/>
                <a:cs typeface="Times New Roman"/>
              </a:rPr>
              <a:t>but </a:t>
            </a:r>
            <a:r>
              <a:rPr sz="2541" spc="-5" dirty="0">
                <a:latin typeface="Times New Roman"/>
                <a:cs typeface="Times New Roman"/>
              </a:rPr>
              <a:t>does </a:t>
            </a:r>
            <a:r>
              <a:rPr sz="2541" dirty="0">
                <a:latin typeface="Times New Roman"/>
                <a:cs typeface="Times New Roman"/>
              </a:rPr>
              <a:t>not </a:t>
            </a:r>
            <a:r>
              <a:rPr sz="2541" spc="-5" dirty="0">
                <a:latin typeface="Times New Roman"/>
                <a:cs typeface="Times New Roman"/>
              </a:rPr>
              <a:t>allow transient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traffic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2721573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Transit</a:t>
            </a:r>
            <a:r>
              <a:rPr sz="3993" spc="-73" dirty="0"/>
              <a:t> </a:t>
            </a:r>
            <a:r>
              <a:rPr sz="3993" spc="-14" dirty="0"/>
              <a:t>AS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7047027" cy="211104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multihomed AS </a:t>
            </a:r>
            <a:r>
              <a:rPr sz="2904" spc="-5" dirty="0">
                <a:latin typeface="Times New Roman"/>
                <a:cs typeface="Times New Roman"/>
              </a:rPr>
              <a:t>and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allow transient</a:t>
            </a:r>
            <a:r>
              <a:rPr sz="2904" spc="10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Example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4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National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2541" spc="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14" dirty="0">
                <a:solidFill>
                  <a:srgbClr val="FF0000"/>
                </a:solidFill>
                <a:latin typeface="Times New Roman"/>
                <a:cs typeface="Times New Roman"/>
              </a:rPr>
              <a:t>ISPs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2289524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CIDR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138082" cy="253693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dirty="0">
                <a:latin typeface="Times New Roman"/>
                <a:cs typeface="Times New Roman"/>
              </a:rPr>
              <a:t>supports Classless </a:t>
            </a:r>
            <a:r>
              <a:rPr sz="2904" spc="-5" dirty="0">
                <a:latin typeface="Times New Roman"/>
                <a:cs typeface="Times New Roman"/>
              </a:rPr>
              <a:t>Interdomain </a:t>
            </a:r>
            <a:r>
              <a:rPr sz="2904" dirty="0">
                <a:latin typeface="Times New Roman"/>
                <a:cs typeface="Times New Roman"/>
              </a:rPr>
              <a:t>Routing  </a:t>
            </a:r>
            <a:r>
              <a:rPr sz="2904" spc="-5" dirty="0">
                <a:latin typeface="Times New Roman"/>
                <a:cs typeface="Times New Roman"/>
              </a:rPr>
              <a:t>addresses</a:t>
            </a:r>
            <a:endParaRPr sz="2904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220" dirty="0">
              <a:latin typeface="Times New Roman"/>
              <a:cs typeface="Times New Roman"/>
            </a:endParaRPr>
          </a:p>
          <a:p>
            <a:pPr marL="437431" marR="73770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 and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prefix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length </a:t>
            </a: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updating</a:t>
            </a:r>
            <a:r>
              <a:rPr sz="2904" spc="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3945709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</a:t>
            </a:r>
            <a:r>
              <a:rPr sz="3993" spc="-32" dirty="0"/>
              <a:t> </a:t>
            </a:r>
            <a:r>
              <a:rPr sz="3993" spc="-9" dirty="0"/>
              <a:t>Attributes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94467"/>
            <a:ext cx="6997465" cy="274648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5187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lang="en-IN" sz="29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2904" dirty="0" smtClean="0">
                <a:latin typeface="Times New Roman"/>
                <a:cs typeface="Times New Roman"/>
              </a:rPr>
              <a:t>,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path </a:t>
            </a:r>
            <a:r>
              <a:rPr lang="en-US" sz="2904" spc="-9" dirty="0" smtClean="0">
                <a:latin typeface="Times New Roman"/>
                <a:cs typeface="Times New Roman"/>
              </a:rPr>
              <a:t>is</a:t>
            </a:r>
            <a:r>
              <a:rPr sz="2904" spc="-9" dirty="0" smtClean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presented </a:t>
            </a:r>
            <a:r>
              <a:rPr sz="2904" spc="-5" dirty="0" smtClean="0">
                <a:latin typeface="Times New Roman"/>
                <a:cs typeface="Times New Roman"/>
              </a:rPr>
              <a:t>as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list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904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14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147539" indent="-426481"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Actually</a:t>
            </a:r>
            <a:r>
              <a:rPr sz="2904" spc="-5" dirty="0">
                <a:latin typeface="Times New Roman"/>
                <a:cs typeface="Times New Roman"/>
              </a:rPr>
              <a:t>, </a:t>
            </a:r>
            <a:r>
              <a:rPr sz="2904" dirty="0">
                <a:latin typeface="Times New Roman"/>
                <a:cs typeface="Times New Roman"/>
              </a:rPr>
              <a:t>the </a:t>
            </a:r>
            <a:r>
              <a:rPr sz="2904" spc="-5" dirty="0">
                <a:latin typeface="Times New Roman"/>
                <a:cs typeface="Times New Roman"/>
              </a:rPr>
              <a:t>path </a:t>
            </a:r>
            <a:r>
              <a:rPr lang="en-US" sz="2904" spc="-9" dirty="0" smtClean="0">
                <a:latin typeface="Times New Roman"/>
                <a:cs typeface="Times New Roman"/>
              </a:rPr>
              <a:t>is</a:t>
            </a:r>
            <a:r>
              <a:rPr sz="2904" spc="-9" dirty="0" smtClean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presented </a:t>
            </a:r>
            <a:r>
              <a:rPr sz="2904" spc="-5" dirty="0">
                <a:latin typeface="Times New Roman"/>
                <a:cs typeface="Times New Roman"/>
              </a:rPr>
              <a:t>as </a:t>
            </a:r>
            <a:r>
              <a:rPr sz="2904" i="1" spc="-5" dirty="0">
                <a:latin typeface="Times New Roman"/>
                <a:cs typeface="Times New Roman"/>
              </a:rPr>
              <a:t>a </a:t>
            </a:r>
            <a:r>
              <a:rPr sz="2904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list </a:t>
            </a:r>
            <a:r>
              <a:rPr sz="2904" i="1" spc="5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904" i="1" dirty="0">
                <a:solidFill>
                  <a:srgbClr val="FF0000"/>
                </a:solidFill>
                <a:latin typeface="Times New Roman"/>
                <a:cs typeface="Times New Roman"/>
              </a:rPr>
              <a:t>attributes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marR="461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list </a:t>
            </a:r>
            <a:r>
              <a:rPr sz="2541" spc="5" dirty="0">
                <a:latin typeface="Times New Roman"/>
                <a:cs typeface="Times New Roman"/>
              </a:rPr>
              <a:t>of </a:t>
            </a:r>
            <a:r>
              <a:rPr sz="2541" spc="-5" dirty="0">
                <a:latin typeface="Times New Roman"/>
                <a:cs typeface="Times New Roman"/>
              </a:rPr>
              <a:t>attributes </a:t>
            </a:r>
            <a:r>
              <a:rPr sz="2541" dirty="0">
                <a:latin typeface="Times New Roman"/>
                <a:cs typeface="Times New Roman"/>
              </a:rPr>
              <a:t>help the </a:t>
            </a:r>
            <a:r>
              <a:rPr sz="2541" spc="-9" dirty="0">
                <a:latin typeface="Times New Roman"/>
                <a:cs typeface="Times New Roman"/>
              </a:rPr>
              <a:t>receiving </a:t>
            </a:r>
            <a:r>
              <a:rPr sz="2541" spc="-5" dirty="0">
                <a:latin typeface="Times New Roman"/>
                <a:cs typeface="Times New Roman"/>
              </a:rPr>
              <a:t>router  </a:t>
            </a:r>
            <a:r>
              <a:rPr sz="2541" spc="-9" dirty="0">
                <a:latin typeface="Times New Roman"/>
                <a:cs typeface="Times New Roman"/>
              </a:rPr>
              <a:t>make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better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decision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when applying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sz="254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policy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581791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Attributes</a:t>
            </a:r>
            <a:r>
              <a:rPr sz="3993" spc="-59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7480" y="1969571"/>
            <a:ext cx="7071807" cy="33248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37431" indent="-426481">
              <a:lnSpc>
                <a:spcPts val="2482"/>
              </a:lnSpc>
              <a:spcBef>
                <a:spcPts val="91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spc="-5" dirty="0">
                <a:latin typeface="Times New Roman"/>
                <a:cs typeface="Times New Roman"/>
              </a:rPr>
              <a:t>Attributes </a:t>
            </a:r>
            <a:r>
              <a:rPr sz="2178" spc="-9" dirty="0">
                <a:latin typeface="Times New Roman"/>
                <a:cs typeface="Times New Roman"/>
              </a:rPr>
              <a:t>are </a:t>
            </a:r>
            <a:r>
              <a:rPr sz="2178" spc="-5" dirty="0">
                <a:latin typeface="Times New Roman"/>
                <a:cs typeface="Times New Roman"/>
              </a:rPr>
              <a:t>divided into </a:t>
            </a:r>
            <a:r>
              <a:rPr sz="2178" dirty="0">
                <a:latin typeface="Times New Roman"/>
                <a:cs typeface="Times New Roman"/>
              </a:rPr>
              <a:t>two </a:t>
            </a:r>
            <a:r>
              <a:rPr sz="2178" spc="-9" dirty="0">
                <a:latin typeface="Times New Roman"/>
                <a:cs typeface="Times New Roman"/>
              </a:rPr>
              <a:t>categories: </a:t>
            </a:r>
            <a:r>
              <a:rPr sz="2178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well-known</a:t>
            </a:r>
            <a:r>
              <a:rPr sz="2178" b="1" i="1" spc="109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and</a:t>
            </a:r>
            <a:endParaRPr sz="2178" dirty="0">
              <a:latin typeface="Times New Roman"/>
              <a:cs typeface="Times New Roman"/>
            </a:endParaRPr>
          </a:p>
          <a:p>
            <a:pPr marL="437431">
              <a:lnSpc>
                <a:spcPts val="2482"/>
              </a:lnSpc>
              <a:buNone/>
            </a:pPr>
            <a:r>
              <a:rPr sz="2178" b="1" i="1" dirty="0">
                <a:solidFill>
                  <a:srgbClr val="FF3300"/>
                </a:solidFill>
                <a:latin typeface="Times New Roman"/>
                <a:cs typeface="Times New Roman"/>
              </a:rPr>
              <a:t>optional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259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178" b="1" spc="-5" dirty="0">
                <a:latin typeface="Times New Roman"/>
                <a:cs typeface="Times New Roman"/>
              </a:rPr>
              <a:t>Well-known: </a:t>
            </a:r>
            <a:r>
              <a:rPr sz="2178" dirty="0">
                <a:latin typeface="Times New Roman"/>
                <a:cs typeface="Times New Roman"/>
              </a:rPr>
              <a:t>one </a:t>
            </a:r>
            <a:r>
              <a:rPr sz="2178" spc="-5" dirty="0">
                <a:latin typeface="Times New Roman"/>
                <a:cs typeface="Times New Roman"/>
              </a:rPr>
              <a:t>that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every BGP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should</a:t>
            </a:r>
            <a:r>
              <a:rPr sz="2178" spc="-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recognize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19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b="1" spc="-5" dirty="0">
                <a:latin typeface="Times New Roman"/>
                <a:cs typeface="Times New Roman"/>
              </a:rPr>
              <a:t>Mandatory</a:t>
            </a:r>
            <a:r>
              <a:rPr sz="1815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1815" spc="-14" dirty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appear in </a:t>
            </a:r>
            <a:r>
              <a:rPr sz="1815" spc="-1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description </a:t>
            </a:r>
            <a:r>
              <a:rPr sz="181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15" spc="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15" spc="-5" dirty="0">
                <a:solidFill>
                  <a:srgbClr val="FF0000"/>
                </a:solidFill>
                <a:latin typeface="Times New Roman"/>
                <a:cs typeface="Times New Roman"/>
              </a:rPr>
              <a:t>route</a:t>
            </a:r>
            <a:endParaRPr sz="181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27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spc="-5" dirty="0">
                <a:latin typeface="Times New Roman"/>
                <a:cs typeface="Times New Roman"/>
              </a:rPr>
              <a:t>e.g.,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ORIGIN</a:t>
            </a:r>
            <a:r>
              <a:rPr sz="1634" spc="-9" dirty="0">
                <a:latin typeface="Times New Roman"/>
                <a:cs typeface="Times New Roman"/>
              </a:rPr>
              <a:t>: </a:t>
            </a:r>
            <a:r>
              <a:rPr sz="1634" dirty="0">
                <a:latin typeface="Times New Roman"/>
                <a:cs typeface="Times New Roman"/>
              </a:rPr>
              <a:t>the source </a:t>
            </a:r>
            <a:r>
              <a:rPr sz="1634" spc="5" dirty="0">
                <a:latin typeface="Times New Roman"/>
                <a:cs typeface="Times New Roman"/>
              </a:rPr>
              <a:t>of </a:t>
            </a:r>
            <a:r>
              <a:rPr sz="1634" dirty="0">
                <a:latin typeface="Times New Roman"/>
                <a:cs typeface="Times New Roman"/>
              </a:rPr>
              <a:t>the routing </a:t>
            </a:r>
            <a:r>
              <a:rPr sz="1634" spc="-5" dirty="0">
                <a:latin typeface="Times New Roman"/>
                <a:cs typeface="Times New Roman"/>
              </a:rPr>
              <a:t>information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(RIP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634" spc="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34" spc="-14" dirty="0">
                <a:solidFill>
                  <a:srgbClr val="FF0000"/>
                </a:solidFill>
                <a:latin typeface="Times New Roman"/>
                <a:cs typeface="Times New Roman"/>
              </a:rPr>
              <a:t>OSPF)</a:t>
            </a:r>
            <a:endParaRPr sz="163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61578" marR="164253" lvl="2" indent="-426481">
              <a:lnSpc>
                <a:spcPts val="1788"/>
              </a:lnSpc>
              <a:spcBef>
                <a:spcPts val="398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spc="-5" dirty="0">
                <a:latin typeface="Times New Roman"/>
                <a:cs typeface="Times New Roman"/>
              </a:rPr>
              <a:t>e.g.,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AS_PATH</a:t>
            </a:r>
            <a:r>
              <a:rPr sz="1634" spc="-9" dirty="0">
                <a:latin typeface="Times New Roman"/>
                <a:cs typeface="Times New Roman"/>
              </a:rPr>
              <a:t>: </a:t>
            </a:r>
            <a:r>
              <a:rPr sz="1634" dirty="0">
                <a:latin typeface="Times New Roman"/>
                <a:cs typeface="Times New Roman"/>
              </a:rPr>
              <a:t>the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list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634" spc="-14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1634" dirty="0">
                <a:latin typeface="Times New Roman"/>
                <a:cs typeface="Times New Roman"/>
              </a:rPr>
              <a:t>through </a:t>
            </a:r>
            <a:r>
              <a:rPr sz="1634" spc="-9" dirty="0">
                <a:latin typeface="Times New Roman"/>
                <a:cs typeface="Times New Roman"/>
              </a:rPr>
              <a:t>which </a:t>
            </a:r>
            <a:r>
              <a:rPr sz="1634" spc="-5" dirty="0">
                <a:latin typeface="Times New Roman"/>
                <a:cs typeface="Times New Roman"/>
              </a:rPr>
              <a:t>the destination </a:t>
            </a:r>
            <a:r>
              <a:rPr sz="1634" spc="-9" dirty="0">
                <a:latin typeface="Times New Roman"/>
                <a:cs typeface="Times New Roman"/>
              </a:rPr>
              <a:t>can </a:t>
            </a:r>
            <a:r>
              <a:rPr sz="1634" spc="5" dirty="0">
                <a:latin typeface="Times New Roman"/>
                <a:cs typeface="Times New Roman"/>
              </a:rPr>
              <a:t>be  </a:t>
            </a:r>
            <a:r>
              <a:rPr sz="1634" spc="-9" dirty="0">
                <a:latin typeface="Times New Roman"/>
                <a:cs typeface="Times New Roman"/>
              </a:rPr>
              <a:t>reached</a:t>
            </a:r>
            <a:endParaRPr sz="1634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163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spc="-5" dirty="0">
                <a:latin typeface="Times New Roman"/>
                <a:cs typeface="Times New Roman"/>
              </a:rPr>
              <a:t>e.g.,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NEXT_HOP</a:t>
            </a:r>
            <a:r>
              <a:rPr sz="1634" spc="-5" dirty="0">
                <a:latin typeface="Times New Roman"/>
                <a:cs typeface="Times New Roman"/>
              </a:rPr>
              <a:t>: the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next router </a:t>
            </a:r>
            <a:r>
              <a:rPr sz="1634" dirty="0">
                <a:latin typeface="Times New Roman"/>
                <a:cs typeface="Times New Roman"/>
              </a:rPr>
              <a:t>to </a:t>
            </a:r>
            <a:r>
              <a:rPr sz="1634" spc="-9" dirty="0">
                <a:latin typeface="Times New Roman"/>
                <a:cs typeface="Times New Roman"/>
              </a:rPr>
              <a:t>which </a:t>
            </a:r>
            <a:r>
              <a:rPr sz="1634" dirty="0">
                <a:latin typeface="Times New Roman"/>
                <a:cs typeface="Times New Roman"/>
              </a:rPr>
              <a:t>data </a:t>
            </a:r>
            <a:r>
              <a:rPr sz="1634" spc="-5" dirty="0">
                <a:latin typeface="Times New Roman"/>
                <a:cs typeface="Times New Roman"/>
              </a:rPr>
              <a:t>packet </a:t>
            </a:r>
            <a:r>
              <a:rPr sz="1634" dirty="0">
                <a:latin typeface="Times New Roman"/>
                <a:cs typeface="Times New Roman"/>
              </a:rPr>
              <a:t>should </a:t>
            </a:r>
            <a:r>
              <a:rPr sz="1634" spc="5" dirty="0">
                <a:latin typeface="Times New Roman"/>
                <a:cs typeface="Times New Roman"/>
              </a:rPr>
              <a:t>be</a:t>
            </a:r>
            <a:r>
              <a:rPr sz="1634" spc="41" dirty="0">
                <a:latin typeface="Times New Roman"/>
                <a:cs typeface="Times New Roman"/>
              </a:rPr>
              <a:t> </a:t>
            </a:r>
            <a:r>
              <a:rPr sz="1634" spc="-5" dirty="0">
                <a:latin typeface="Times New Roman"/>
                <a:cs typeface="Times New Roman"/>
              </a:rPr>
              <a:t>sent</a:t>
            </a:r>
            <a:endParaRPr sz="163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0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1815" b="1" spc="-5" dirty="0">
                <a:latin typeface="Times New Roman"/>
                <a:cs typeface="Times New Roman"/>
              </a:rPr>
              <a:t>Discretionary</a:t>
            </a:r>
            <a:endParaRPr sz="1815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0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dirty="0">
                <a:latin typeface="Times New Roman"/>
                <a:cs typeface="Times New Roman"/>
              </a:rPr>
              <a:t>Must </a:t>
            </a:r>
            <a:r>
              <a:rPr sz="1634" spc="5" dirty="0">
                <a:latin typeface="Times New Roman"/>
                <a:cs typeface="Times New Roman"/>
              </a:rPr>
              <a:t>be </a:t>
            </a:r>
            <a:r>
              <a:rPr sz="1634" spc="-5" dirty="0">
                <a:latin typeface="Times New Roman"/>
                <a:cs typeface="Times New Roman"/>
              </a:rPr>
              <a:t>recognized </a:t>
            </a:r>
            <a:r>
              <a:rPr sz="1634" spc="5" dirty="0">
                <a:latin typeface="Times New Roman"/>
                <a:cs typeface="Times New Roman"/>
              </a:rPr>
              <a:t>by </a:t>
            </a:r>
            <a:r>
              <a:rPr sz="1634" spc="-9" dirty="0">
                <a:latin typeface="Times New Roman"/>
                <a:cs typeface="Times New Roman"/>
              </a:rPr>
              <a:t>each</a:t>
            </a:r>
            <a:r>
              <a:rPr sz="1634" spc="-36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Times New Roman"/>
                <a:cs typeface="Times New Roman"/>
              </a:rPr>
              <a:t>router</a:t>
            </a:r>
          </a:p>
          <a:p>
            <a:pPr marL="1261578" lvl="2" indent="-426481">
              <a:spcBef>
                <a:spcPts val="218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1634" dirty="0">
                <a:latin typeface="Times New Roman"/>
                <a:cs typeface="Times New Roman"/>
              </a:rPr>
              <a:t>But is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required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634" spc="5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included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1634" spc="-5" dirty="0">
                <a:solidFill>
                  <a:srgbClr val="FF0000"/>
                </a:solidFill>
                <a:latin typeface="Times New Roman"/>
                <a:cs typeface="Times New Roman"/>
              </a:rPr>
              <a:t>every </a:t>
            </a:r>
            <a:r>
              <a:rPr sz="1634" dirty="0">
                <a:solidFill>
                  <a:srgbClr val="FF0000"/>
                </a:solidFill>
                <a:latin typeface="Times New Roman"/>
                <a:cs typeface="Times New Roman"/>
              </a:rPr>
              <a:t>update</a:t>
            </a:r>
            <a:r>
              <a:rPr sz="1634" spc="-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34" spc="-9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163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617795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Path Attributes</a:t>
            </a:r>
            <a:r>
              <a:rPr sz="3993" spc="-59" dirty="0"/>
              <a:t> </a:t>
            </a:r>
            <a:r>
              <a:rPr sz="399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94467"/>
            <a:ext cx="7201475" cy="331843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37431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b="1" spc="-9" dirty="0">
                <a:latin typeface="Times New Roman"/>
                <a:cs typeface="Times New Roman"/>
              </a:rPr>
              <a:t>Optional: </a:t>
            </a:r>
            <a:r>
              <a:rPr sz="2904" dirty="0">
                <a:latin typeface="Times New Roman"/>
                <a:cs typeface="Times New Roman"/>
              </a:rPr>
              <a:t>one </a:t>
            </a:r>
            <a:r>
              <a:rPr sz="2904" spc="-5" dirty="0">
                <a:latin typeface="Times New Roman"/>
                <a:cs typeface="Times New Roman"/>
              </a:rPr>
              <a:t>that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need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not be recognized by 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every router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spc="-5" dirty="0">
                <a:latin typeface="Times New Roman"/>
                <a:cs typeface="Times New Roman"/>
              </a:rPr>
              <a:t>Transitive</a:t>
            </a:r>
            <a:endParaRPr sz="2541" dirty="0">
              <a:latin typeface="Times New Roman"/>
              <a:cs typeface="Times New Roman"/>
            </a:endParaRPr>
          </a:p>
          <a:p>
            <a:pPr marL="1261578" marR="306605" lvl="2" indent="-426481">
              <a:spcBef>
                <a:spcPts val="53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passed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to the next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178" spc="9" dirty="0">
                <a:latin typeface="Times New Roman"/>
                <a:cs typeface="Times New Roman"/>
              </a:rPr>
              <a:t>by </a:t>
            </a:r>
            <a:r>
              <a:rPr sz="2178" dirty="0">
                <a:latin typeface="Times New Roman"/>
                <a:cs typeface="Times New Roman"/>
              </a:rPr>
              <a:t>the router</a:t>
            </a:r>
            <a:r>
              <a:rPr sz="2178" spc="-172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that  has </a:t>
            </a:r>
            <a:r>
              <a:rPr sz="2178" dirty="0">
                <a:latin typeface="Times New Roman"/>
                <a:cs typeface="Times New Roman"/>
              </a:rPr>
              <a:t>not </a:t>
            </a:r>
            <a:r>
              <a:rPr sz="2178" spc="-5" dirty="0">
                <a:latin typeface="Times New Roman"/>
                <a:cs typeface="Times New Roman"/>
              </a:rPr>
              <a:t>implemented </a:t>
            </a:r>
            <a:r>
              <a:rPr sz="2178" dirty="0">
                <a:latin typeface="Times New Roman"/>
                <a:cs typeface="Times New Roman"/>
              </a:rPr>
              <a:t>this</a:t>
            </a:r>
            <a:r>
              <a:rPr sz="2178" spc="-50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attribute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59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dirty="0">
                <a:latin typeface="Times New Roman"/>
                <a:cs typeface="Times New Roman"/>
              </a:rPr>
              <a:t>Nontransitive</a:t>
            </a:r>
            <a:endParaRPr sz="2541" dirty="0">
              <a:latin typeface="Times New Roman"/>
              <a:cs typeface="Times New Roman"/>
            </a:endParaRPr>
          </a:p>
          <a:p>
            <a:pPr marL="1261578" marR="257041" lvl="2" indent="-426481">
              <a:lnSpc>
                <a:spcPts val="2596"/>
              </a:lnSpc>
              <a:spcBef>
                <a:spcPts val="64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One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that should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discarded </a:t>
            </a:r>
            <a:r>
              <a:rPr sz="2178" dirty="0">
                <a:latin typeface="Times New Roman"/>
                <a:cs typeface="Times New Roman"/>
              </a:rPr>
              <a:t>if the </a:t>
            </a:r>
            <a:r>
              <a:rPr sz="2178" spc="-5" dirty="0">
                <a:latin typeface="Times New Roman"/>
                <a:cs typeface="Times New Roman"/>
              </a:rPr>
              <a:t>receiving </a:t>
            </a:r>
            <a:r>
              <a:rPr sz="2178" dirty="0">
                <a:latin typeface="Times New Roman"/>
                <a:cs typeface="Times New Roman"/>
              </a:rPr>
              <a:t>router  </a:t>
            </a:r>
            <a:r>
              <a:rPr sz="2178" spc="-5" dirty="0">
                <a:latin typeface="Times New Roman"/>
                <a:cs typeface="Times New Roman"/>
              </a:rPr>
              <a:t>has </a:t>
            </a:r>
            <a:r>
              <a:rPr sz="2178" dirty="0">
                <a:latin typeface="Times New Roman"/>
                <a:cs typeface="Times New Roman"/>
              </a:rPr>
              <a:t>not </a:t>
            </a:r>
            <a:r>
              <a:rPr sz="2178" spc="-5" dirty="0">
                <a:latin typeface="Times New Roman"/>
                <a:cs typeface="Times New Roman"/>
              </a:rPr>
              <a:t>implemented</a:t>
            </a:r>
            <a:r>
              <a:rPr sz="2178" spc="-27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it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7829"/>
              </p:ext>
            </p:extLst>
          </p:nvPr>
        </p:nvGraphicFramePr>
        <p:xfrm>
          <a:off x="2200886" y="337482"/>
          <a:ext cx="7884394" cy="49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820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13-7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8794" y="1020133"/>
            <a:ext cx="2954703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  <a:tabLst>
                <a:tab pos="1463292" algn="l"/>
              </a:tabLst>
            </a:pPr>
            <a:r>
              <a:rPr sz="2904" spc="-9" dirty="0">
                <a:solidFill>
                  <a:srgbClr val="996633"/>
                </a:solidFill>
                <a:latin typeface="Times New Roman"/>
                <a:cs typeface="Times New Roman"/>
              </a:rPr>
              <a:t>Request	</a:t>
            </a:r>
            <a:r>
              <a:rPr sz="2904" dirty="0">
                <a:solidFill>
                  <a:srgbClr val="996633"/>
                </a:solidFill>
                <a:latin typeface="Times New Roman"/>
                <a:cs typeface="Times New Roman"/>
              </a:rPr>
              <a:t>Messages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5678" y="2207929"/>
            <a:ext cx="7654323" cy="389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550711"/>
            <a:ext cx="2886123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BGP</a:t>
            </a:r>
            <a:r>
              <a:rPr sz="3993" spc="-64" dirty="0"/>
              <a:t> </a:t>
            </a:r>
            <a:r>
              <a:rPr sz="3993" dirty="0"/>
              <a:t>Sessions</a:t>
            </a:r>
            <a:endParaRPr sz="3993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43672" y="1988839"/>
            <a:ext cx="8432965" cy="3602420"/>
          </a:xfrm>
          <a:prstGeom prst="rect">
            <a:avLst/>
          </a:prstGeom>
        </p:spPr>
        <p:txBody>
          <a:bodyPr vert="horz" wrap="square" lIns="0" tIns="1037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0889" marR="4611" indent="-426481">
              <a:spcBef>
                <a:spcPts val="8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40889" algn="l"/>
                <a:tab pos="441465" algn="l"/>
              </a:tabLst>
            </a:pPr>
            <a:r>
              <a:rPr spc="-9" dirty="0"/>
              <a:t>A </a:t>
            </a:r>
            <a:r>
              <a:rPr dirty="0"/>
              <a:t>session </a:t>
            </a:r>
            <a:r>
              <a:rPr spc="-5" dirty="0"/>
              <a:t>is a </a:t>
            </a:r>
            <a:r>
              <a:rPr dirty="0"/>
              <a:t>connection </a:t>
            </a:r>
            <a:r>
              <a:rPr spc="-5" dirty="0"/>
              <a:t>that is </a:t>
            </a:r>
            <a:r>
              <a:rPr dirty="0"/>
              <a:t>established  </a:t>
            </a:r>
            <a:r>
              <a:rPr spc="-5" dirty="0">
                <a:solidFill>
                  <a:srgbClr val="FF0000"/>
                </a:solidFill>
              </a:rPr>
              <a:t>between two </a:t>
            </a:r>
            <a:r>
              <a:rPr spc="-9" dirty="0">
                <a:solidFill>
                  <a:srgbClr val="FF0000"/>
                </a:solidFill>
              </a:rPr>
              <a:t>BGP </a:t>
            </a:r>
            <a:r>
              <a:rPr spc="-5" dirty="0">
                <a:solidFill>
                  <a:srgbClr val="FF0000"/>
                </a:solidFill>
              </a:rPr>
              <a:t>routers </a:t>
            </a:r>
            <a:r>
              <a:rPr dirty="0">
                <a:solidFill>
                  <a:srgbClr val="FF0000"/>
                </a:solidFill>
              </a:rPr>
              <a:t>only </a:t>
            </a:r>
            <a:r>
              <a:rPr spc="5" dirty="0">
                <a:solidFill>
                  <a:srgbClr val="FF0000"/>
                </a:solidFill>
              </a:rPr>
              <a:t>for </a:t>
            </a:r>
            <a:r>
              <a:rPr dirty="0">
                <a:solidFill>
                  <a:srgbClr val="FF0000"/>
                </a:solidFill>
              </a:rPr>
              <a:t>exchanging  </a:t>
            </a:r>
            <a:r>
              <a:rPr spc="-5" dirty="0">
                <a:solidFill>
                  <a:srgbClr val="FF0000"/>
                </a:solidFill>
              </a:rPr>
              <a:t>routing information</a:t>
            </a:r>
          </a:p>
          <a:p>
            <a:pPr marL="839131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9131" algn="l"/>
                <a:tab pos="839706" algn="l"/>
              </a:tabLst>
            </a:pP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TCP </a:t>
            </a:r>
            <a:r>
              <a:rPr sz="2541" spc="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reliable</a:t>
            </a:r>
            <a:r>
              <a:rPr sz="2541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40889" marR="356169" indent="-426481">
              <a:spcBef>
                <a:spcPts val="681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40889" algn="l"/>
                <a:tab pos="441465" algn="l"/>
              </a:tabLst>
            </a:pPr>
            <a:r>
              <a:rPr spc="-5" dirty="0"/>
              <a:t>Note, a </a:t>
            </a:r>
            <a:r>
              <a:rPr spc="-9" dirty="0"/>
              <a:t>BGP </a:t>
            </a:r>
            <a:r>
              <a:rPr dirty="0"/>
              <a:t>session </a:t>
            </a:r>
            <a:r>
              <a:rPr spc="-5" dirty="0">
                <a:solidFill>
                  <a:srgbClr val="FF0000"/>
                </a:solidFill>
              </a:rPr>
              <a:t>can last </a:t>
            </a:r>
            <a:r>
              <a:rPr spc="5" dirty="0">
                <a:solidFill>
                  <a:srgbClr val="FF0000"/>
                </a:solidFill>
              </a:rPr>
              <a:t>for </a:t>
            </a:r>
            <a:r>
              <a:rPr spc="-5" dirty="0">
                <a:solidFill>
                  <a:srgbClr val="FF0000"/>
                </a:solidFill>
              </a:rPr>
              <a:t>a </a:t>
            </a:r>
            <a:r>
              <a:rPr spc="5" dirty="0">
                <a:solidFill>
                  <a:srgbClr val="FF0000"/>
                </a:solidFill>
              </a:rPr>
              <a:t>long </a:t>
            </a:r>
            <a:r>
              <a:rPr spc="-9" dirty="0" smtClean="0">
                <a:solidFill>
                  <a:srgbClr val="FF0000"/>
                </a:solidFill>
              </a:rPr>
              <a:t>time </a:t>
            </a:r>
            <a:r>
              <a:rPr dirty="0"/>
              <a:t>until </a:t>
            </a:r>
            <a:r>
              <a:rPr spc="-5" dirty="0"/>
              <a:t>something </a:t>
            </a:r>
            <a:r>
              <a:rPr dirty="0"/>
              <a:t>unusual</a:t>
            </a:r>
            <a:r>
              <a:rPr spc="-23" dirty="0"/>
              <a:t> </a:t>
            </a:r>
            <a:r>
              <a:rPr dirty="0"/>
              <a:t>happens</a:t>
            </a:r>
          </a:p>
          <a:p>
            <a:pPr marL="839131" marR="540594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9131" algn="l"/>
                <a:tab pos="839706" algn="l"/>
              </a:tabLst>
            </a:pPr>
            <a:r>
              <a:rPr sz="2541" dirty="0">
                <a:latin typeface="Times New Roman"/>
                <a:cs typeface="Times New Roman"/>
              </a:rPr>
              <a:t>BGP </a:t>
            </a:r>
            <a:r>
              <a:rPr sz="2541" spc="-5" dirty="0">
                <a:latin typeface="Times New Roman"/>
                <a:cs typeface="Times New Roman"/>
              </a:rPr>
              <a:t>session thus </a:t>
            </a:r>
            <a:r>
              <a:rPr sz="2541" spc="-14" dirty="0">
                <a:latin typeface="Times New Roman"/>
                <a:cs typeface="Times New Roman"/>
              </a:rPr>
              <a:t>also </a:t>
            </a:r>
            <a:r>
              <a:rPr sz="2541" spc="-9" dirty="0">
                <a:latin typeface="Times New Roman"/>
                <a:cs typeface="Times New Roman"/>
              </a:rPr>
              <a:t>called </a:t>
            </a:r>
            <a:r>
              <a:rPr sz="2541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semi-permanent  connections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550711"/>
            <a:ext cx="5412057" cy="1239400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External and Internal</a:t>
            </a:r>
            <a:r>
              <a:rPr sz="3993" spc="-50" dirty="0"/>
              <a:t> </a:t>
            </a:r>
            <a:r>
              <a:rPr sz="3993" spc="-9" dirty="0" smtClean="0"/>
              <a:t>BGP</a:t>
            </a:r>
            <a:r>
              <a:rPr lang="en-IN" sz="3993" spc="-9" dirty="0" smtClean="0"/>
              <a:t> Sessions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13225"/>
            <a:ext cx="7272362" cy="3897626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437431" indent="-426481">
              <a:spcBef>
                <a:spcPts val="439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dirty="0">
                <a:latin typeface="Times New Roman"/>
                <a:cs typeface="Times New Roman"/>
              </a:rPr>
              <a:t>have </a:t>
            </a:r>
            <a:r>
              <a:rPr sz="2904" spc="-5" dirty="0">
                <a:latin typeface="Times New Roman"/>
                <a:cs typeface="Times New Roman"/>
              </a:rPr>
              <a:t>two </a:t>
            </a:r>
            <a:r>
              <a:rPr sz="2904" spc="5" dirty="0">
                <a:latin typeface="Times New Roman"/>
                <a:cs typeface="Times New Roman"/>
              </a:rPr>
              <a:t>types </a:t>
            </a:r>
            <a:r>
              <a:rPr sz="2904" dirty="0">
                <a:latin typeface="Times New Roman"/>
                <a:cs typeface="Times New Roman"/>
              </a:rPr>
              <a:t>of</a:t>
            </a:r>
            <a:r>
              <a:rPr sz="2904" spc="-1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sessions</a:t>
            </a:r>
          </a:p>
          <a:p>
            <a:pPr marL="835673" lvl="1" indent="-395936">
              <a:spcBef>
                <a:spcPts val="31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External </a:t>
            </a:r>
            <a:r>
              <a:rPr sz="2541" dirty="0">
                <a:latin typeface="Times New Roman"/>
                <a:cs typeface="Times New Roman"/>
              </a:rPr>
              <a:t>BGP </a:t>
            </a:r>
            <a:r>
              <a:rPr sz="2541" spc="-5" dirty="0">
                <a:latin typeface="Times New Roman"/>
                <a:cs typeface="Times New Roman"/>
              </a:rPr>
              <a:t>(E-BGP)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0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Internal BGP</a:t>
            </a:r>
            <a:r>
              <a:rPr sz="2541" spc="-27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(I-BGP)</a:t>
            </a:r>
          </a:p>
          <a:p>
            <a:pPr marL="437431" indent="-426481">
              <a:spcBef>
                <a:spcPts val="33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E-BGP</a:t>
            </a:r>
            <a:endParaRPr sz="2904" dirty="0">
              <a:latin typeface="Times New Roman"/>
              <a:cs typeface="Times New Roman"/>
            </a:endParaRPr>
          </a:p>
          <a:p>
            <a:pPr marL="835673" marR="770547" lvl="1" indent="-395936">
              <a:lnSpc>
                <a:spcPts val="2741"/>
              </a:lnSpc>
              <a:spcBef>
                <a:spcPts val="667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Exchange information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speaker  nodes belonging to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 ASs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277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I-BGP</a:t>
            </a:r>
            <a:endParaRPr sz="2904" dirty="0">
              <a:latin typeface="Times New Roman"/>
              <a:cs typeface="Times New Roman"/>
            </a:endParaRPr>
          </a:p>
          <a:p>
            <a:pPr marL="835673" marR="4611" lvl="1" indent="-395936">
              <a:lnSpc>
                <a:spcPts val="2741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Exchange information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541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routers inside  </a:t>
            </a:r>
            <a:r>
              <a:rPr sz="2541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541" spc="-9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endParaRPr sz="254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1705" y="874135"/>
            <a:ext cx="568863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buNone/>
            </a:pPr>
            <a:r>
              <a:rPr lang="en-US" sz="1634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Figure :</a:t>
            </a:r>
            <a:r>
              <a:rPr sz="1634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Internal </a:t>
            </a:r>
            <a:r>
              <a:rPr sz="1634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634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external </a:t>
            </a:r>
            <a:r>
              <a:rPr sz="1634" b="1" i="1" dirty="0">
                <a:solidFill>
                  <a:srgbClr val="FF0000"/>
                </a:solidFill>
                <a:latin typeface="Times New Roman"/>
                <a:cs typeface="Times New Roman"/>
              </a:rPr>
              <a:t>BGP</a:t>
            </a:r>
            <a:r>
              <a:rPr sz="1634" b="1" i="1" spc="-7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34" b="1" i="1" dirty="0">
                <a:solidFill>
                  <a:srgbClr val="FF0000"/>
                </a:solidFill>
                <a:latin typeface="Times New Roman"/>
                <a:cs typeface="Times New Roman"/>
              </a:rPr>
              <a:t>sessions</a:t>
            </a:r>
            <a:endParaRPr sz="1634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9199" y="2000461"/>
            <a:ext cx="7524205" cy="2857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sp>
        <p:nvSpPr>
          <p:cNvPr id="11" name="object 11"/>
          <p:cNvSpPr txBox="1"/>
          <p:nvPr/>
        </p:nvSpPr>
        <p:spPr>
          <a:xfrm>
            <a:off x="2825598" y="5125865"/>
            <a:ext cx="7524205" cy="7489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3" algn="ctr">
              <a:spcBef>
                <a:spcPts val="91"/>
              </a:spcBef>
            </a:pPr>
            <a:r>
              <a:rPr sz="2178" b="1" i="1" spc="5" dirty="0">
                <a:latin typeface="Times New Roman"/>
                <a:cs typeface="Times New Roman"/>
              </a:rPr>
              <a:t>AS1 </a:t>
            </a:r>
            <a:r>
              <a:rPr sz="2178" b="1" i="1" dirty="0">
                <a:latin typeface="Times New Roman"/>
                <a:cs typeface="Times New Roman"/>
              </a:rPr>
              <a:t>and AS2:</a:t>
            </a:r>
            <a:r>
              <a:rPr sz="2178" b="1" i="1" spc="-23" dirty="0">
                <a:latin typeface="Times New Roman"/>
                <a:cs typeface="Times New Roman"/>
              </a:rPr>
              <a:t> </a:t>
            </a:r>
            <a:r>
              <a:rPr sz="2178" b="1" i="1" spc="-5" dirty="0">
                <a:latin typeface="Times New Roman"/>
                <a:cs typeface="Times New Roman"/>
              </a:rPr>
              <a:t>E-BGP</a:t>
            </a:r>
            <a:endParaRPr sz="217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78" b="1" i="1" spc="-5" dirty="0">
                <a:latin typeface="Times New Roman"/>
                <a:cs typeface="Times New Roman"/>
              </a:rPr>
              <a:t>I-BGP: collect information from </a:t>
            </a:r>
            <a:r>
              <a:rPr sz="2178" b="1" i="1" spc="-9" dirty="0">
                <a:latin typeface="Times New Roman"/>
                <a:cs typeface="Times New Roman"/>
              </a:rPr>
              <a:t>other </a:t>
            </a:r>
            <a:r>
              <a:rPr sz="2178" b="1" i="1" spc="-5" dirty="0">
                <a:latin typeface="Times New Roman"/>
                <a:cs typeface="Times New Roman"/>
              </a:rPr>
              <a:t>routers </a:t>
            </a:r>
            <a:r>
              <a:rPr sz="2178" b="1" i="1" dirty="0">
                <a:latin typeface="Times New Roman"/>
                <a:cs typeface="Times New Roman"/>
              </a:rPr>
              <a:t>in </a:t>
            </a:r>
            <a:r>
              <a:rPr sz="2178" b="1" i="1" spc="-5" dirty="0">
                <a:latin typeface="Times New Roman"/>
                <a:cs typeface="Times New Roman"/>
              </a:rPr>
              <a:t>their</a:t>
            </a:r>
            <a:r>
              <a:rPr sz="2178" b="1" i="1" spc="27" dirty="0">
                <a:latin typeface="Times New Roman"/>
                <a:cs typeface="Times New Roman"/>
              </a:rPr>
              <a:t> </a:t>
            </a:r>
            <a:r>
              <a:rPr sz="2178" b="1" i="1" spc="5" dirty="0">
                <a:latin typeface="Times New Roman"/>
                <a:cs typeface="Times New Roman"/>
              </a:rPr>
              <a:t>AS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23374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5" dirty="0"/>
              <a:t>Types </a:t>
            </a:r>
            <a:r>
              <a:rPr sz="3993" dirty="0"/>
              <a:t>of</a:t>
            </a:r>
            <a:r>
              <a:rPr sz="3993" spc="-41" dirty="0"/>
              <a:t> </a:t>
            </a:r>
            <a:r>
              <a:rPr sz="3993" spc="-9" dirty="0"/>
              <a:t>Packets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05162"/>
            <a:ext cx="6720263" cy="4134085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437431" indent="-426481">
              <a:spcBef>
                <a:spcPts val="7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BGP </a:t>
            </a:r>
            <a:r>
              <a:rPr sz="2904" dirty="0">
                <a:latin typeface="Times New Roman"/>
                <a:cs typeface="Times New Roman"/>
              </a:rPr>
              <a:t>uses </a:t>
            </a:r>
            <a:r>
              <a:rPr sz="2904" spc="5" dirty="0">
                <a:latin typeface="Times New Roman"/>
                <a:cs typeface="Times New Roman"/>
              </a:rPr>
              <a:t>four </a:t>
            </a:r>
            <a:r>
              <a:rPr sz="2904" spc="-5" dirty="0">
                <a:latin typeface="Times New Roman"/>
                <a:cs typeface="Times New Roman"/>
              </a:rPr>
              <a:t>different </a:t>
            </a:r>
            <a:r>
              <a:rPr sz="2904" dirty="0">
                <a:latin typeface="Times New Roman"/>
                <a:cs typeface="Times New Roman"/>
              </a:rPr>
              <a:t>types of</a:t>
            </a:r>
            <a:r>
              <a:rPr sz="2904" spc="-36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messages</a:t>
            </a:r>
            <a:endParaRPr sz="2904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Open</a:t>
            </a:r>
            <a:endParaRPr sz="2541">
              <a:latin typeface="Times New Roman"/>
              <a:cs typeface="Times New Roman"/>
            </a:endParaRP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Update</a:t>
            </a:r>
            <a:endParaRPr sz="2541">
              <a:latin typeface="Times New Roman"/>
              <a:cs typeface="Times New Roman"/>
            </a:endParaRPr>
          </a:p>
          <a:p>
            <a:pPr lvl="1">
              <a:spcBef>
                <a:spcPts val="45"/>
              </a:spcBef>
              <a:buClr>
                <a:srgbClr val="999966"/>
              </a:buClr>
              <a:buFont typeface="Wingdings"/>
              <a:buChar char=""/>
            </a:pPr>
            <a:endParaRPr sz="3676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Keepalive</a:t>
            </a:r>
            <a:endParaRPr sz="2541">
              <a:latin typeface="Times New Roman"/>
              <a:cs typeface="Times New Roman"/>
            </a:endParaRPr>
          </a:p>
          <a:p>
            <a:pPr lvl="1">
              <a:spcBef>
                <a:spcPts val="9"/>
              </a:spcBef>
              <a:buClr>
                <a:srgbClr val="999966"/>
              </a:buClr>
              <a:buFont typeface="Wingdings"/>
              <a:buChar char=""/>
            </a:pPr>
            <a:endParaRPr sz="3721">
              <a:latin typeface="Times New Roman"/>
              <a:cs typeface="Times New Roman"/>
            </a:endParaRPr>
          </a:p>
          <a:p>
            <a:pPr marL="835673" lvl="1" indent="-395936"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spc="-5" dirty="0">
                <a:latin typeface="Times New Roman"/>
                <a:cs typeface="Times New Roman"/>
              </a:rPr>
              <a:t>Notification</a:t>
            </a:r>
            <a:endParaRPr sz="2541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13-51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28918" y="826494"/>
            <a:ext cx="3784579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Types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of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BGP</a:t>
            </a:r>
            <a:r>
              <a:rPr sz="2904" spc="-73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999966"/>
                </a:solidFill>
                <a:latin typeface="Times New Roman"/>
                <a:cs typeface="Times New Roman"/>
              </a:rPr>
              <a:t>Messages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4067" y="2324112"/>
            <a:ext cx="7994469" cy="2868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2" y="1165173"/>
            <a:ext cx="423374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Packet</a:t>
            </a:r>
            <a:r>
              <a:rPr sz="3993" spc="-54" dirty="0"/>
              <a:t> </a:t>
            </a:r>
            <a:r>
              <a:rPr sz="3993" dirty="0"/>
              <a:t>Format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3" y="1958506"/>
            <a:ext cx="7044146" cy="4056940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437431" marR="471435" indent="-426481">
              <a:lnSpc>
                <a:spcPts val="3140"/>
              </a:lnSpc>
              <a:spcBef>
                <a:spcPts val="476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All BGP </a:t>
            </a:r>
            <a:r>
              <a:rPr sz="2904" dirty="0">
                <a:latin typeface="Times New Roman"/>
                <a:cs typeface="Times New Roman"/>
              </a:rPr>
              <a:t>packets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share the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same common  header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indent="-426481">
              <a:spcBef>
                <a:spcPts val="272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Header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Times New Roman"/>
                <a:cs typeface="Times New Roman"/>
              </a:rPr>
              <a:t>format</a:t>
            </a:r>
            <a:endParaRPr sz="2904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22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spc="-5" dirty="0">
                <a:latin typeface="Times New Roman"/>
                <a:cs typeface="Times New Roman"/>
              </a:rPr>
              <a:t>Marker: </a:t>
            </a:r>
            <a:r>
              <a:rPr sz="2541" spc="-5" dirty="0" smtClean="0">
                <a:latin typeface="Times New Roman"/>
                <a:cs typeface="Times New Roman"/>
              </a:rPr>
              <a:t>16-b</a:t>
            </a:r>
            <a:r>
              <a:rPr lang="en-IN" sz="2541" spc="-5" dirty="0" err="1" smtClean="0">
                <a:latin typeface="Times New Roman"/>
                <a:cs typeface="Times New Roman"/>
              </a:rPr>
              <a:t>ytes</a:t>
            </a:r>
            <a:endParaRPr sz="2541" dirty="0">
              <a:latin typeface="Times New Roman"/>
              <a:cs typeface="Times New Roman"/>
            </a:endParaRP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Reserved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authentication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35673" lvl="1" indent="-395936">
              <a:spcBef>
                <a:spcPts val="313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spc="5" dirty="0">
                <a:latin typeface="Times New Roman"/>
                <a:cs typeface="Times New Roman"/>
              </a:rPr>
              <a:t>Length:</a:t>
            </a:r>
            <a:r>
              <a:rPr sz="2541" b="1" spc="-32" dirty="0">
                <a:latin typeface="Times New Roman"/>
                <a:cs typeface="Times New Roman"/>
              </a:rPr>
              <a:t> </a:t>
            </a:r>
            <a:r>
              <a:rPr sz="2541" spc="-9" dirty="0">
                <a:latin typeface="Times New Roman"/>
                <a:cs typeface="Times New Roman"/>
              </a:rPr>
              <a:t>2-bytes</a:t>
            </a:r>
            <a:endParaRPr sz="2541" dirty="0">
              <a:latin typeface="Times New Roman"/>
              <a:cs typeface="Times New Roman"/>
            </a:endParaRPr>
          </a:p>
          <a:p>
            <a:pPr marL="1261578" marR="4611" lvl="2" indent="-426481">
              <a:lnSpc>
                <a:spcPts val="2351"/>
              </a:lnSpc>
              <a:spcBef>
                <a:spcPts val="549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length </a:t>
            </a:r>
            <a:r>
              <a:rPr sz="2178" dirty="0">
                <a:latin typeface="Times New Roman"/>
                <a:cs typeface="Times New Roman"/>
              </a:rPr>
              <a:t>of the </a:t>
            </a:r>
            <a:r>
              <a:rPr sz="2178" spc="-5" dirty="0">
                <a:latin typeface="Times New Roman"/>
                <a:cs typeface="Times New Roman"/>
              </a:rPr>
              <a:t>total </a:t>
            </a:r>
            <a:r>
              <a:rPr sz="2178" spc="-9" dirty="0">
                <a:latin typeface="Times New Roman"/>
                <a:cs typeface="Times New Roman"/>
              </a:rPr>
              <a:t>message, </a:t>
            </a:r>
            <a:r>
              <a:rPr sz="2178" spc="-5" dirty="0">
                <a:latin typeface="Times New Roman"/>
                <a:cs typeface="Times New Roman"/>
              </a:rPr>
              <a:t>including </a:t>
            </a:r>
            <a:r>
              <a:rPr sz="2178" spc="5" dirty="0">
                <a:latin typeface="Times New Roman"/>
                <a:cs typeface="Times New Roman"/>
              </a:rPr>
              <a:t>the  </a:t>
            </a:r>
            <a:r>
              <a:rPr sz="2178" spc="-9" dirty="0">
                <a:latin typeface="Times New Roman"/>
                <a:cs typeface="Times New Roman"/>
              </a:rPr>
              <a:t>header</a:t>
            </a:r>
            <a:endParaRPr sz="2178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8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b="1" dirty="0">
                <a:latin typeface="Times New Roman"/>
                <a:cs typeface="Times New Roman"/>
              </a:rPr>
              <a:t>Type:</a:t>
            </a:r>
            <a:r>
              <a:rPr sz="2541" b="1" spc="-32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1-byte</a:t>
            </a:r>
          </a:p>
          <a:p>
            <a:pPr marL="1261578" lvl="2" indent="-426481">
              <a:spcBef>
                <a:spcPts val="254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261578" algn="l"/>
                <a:tab pos="1262154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type </a:t>
            </a:r>
            <a:r>
              <a:rPr sz="2178" dirty="0">
                <a:latin typeface="Times New Roman"/>
                <a:cs typeface="Times New Roman"/>
              </a:rPr>
              <a:t>of the</a:t>
            </a:r>
            <a:r>
              <a:rPr sz="2178" spc="-45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packet</a:t>
            </a:r>
            <a:endParaRPr sz="2178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5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500" spc="39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13-52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5529" y="1105886"/>
            <a:ext cx="3196174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9" dirty="0">
                <a:solidFill>
                  <a:srgbClr val="999966"/>
                </a:solidFill>
                <a:latin typeface="Times New Roman"/>
                <a:cs typeface="Times New Roman"/>
              </a:rPr>
              <a:t>BGP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Packet</a:t>
            </a:r>
            <a:r>
              <a:rPr sz="2904" spc="-5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999966"/>
                </a:solidFill>
                <a:latin typeface="Times New Roman"/>
                <a:cs typeface="Times New Roman"/>
              </a:rPr>
              <a:t>Header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6861" y="1754264"/>
            <a:ext cx="7540802" cy="4154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3" y="1165173"/>
            <a:ext cx="3873701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Open</a:t>
            </a:r>
            <a:r>
              <a:rPr sz="3993" spc="-41" dirty="0"/>
              <a:t> </a:t>
            </a:r>
            <a:r>
              <a:rPr sz="3993" dirty="0"/>
              <a:t>Message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324" y="1904840"/>
            <a:ext cx="7264293" cy="3842280"/>
          </a:xfrm>
          <a:prstGeom prst="rect">
            <a:avLst/>
          </a:prstGeom>
        </p:spPr>
        <p:txBody>
          <a:bodyPr vert="horz" wrap="square" lIns="0" tIns="100277" rIns="0" bIns="0" rtlCol="0">
            <a:spAutoFit/>
          </a:bodyPr>
          <a:lstStyle/>
          <a:p>
            <a:pPr marL="437431" indent="-426481">
              <a:spcBef>
                <a:spcPts val="7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5" dirty="0">
                <a:latin typeface="Times New Roman"/>
                <a:cs typeface="Times New Roman"/>
              </a:rPr>
              <a:t>Used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create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neighborhood</a:t>
            </a:r>
            <a:r>
              <a:rPr sz="2904" spc="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relationship</a:t>
            </a:r>
            <a:endParaRPr sz="290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37431" marR="4611" indent="-426481">
              <a:lnSpc>
                <a:spcPct val="99700"/>
              </a:lnSpc>
              <a:spcBef>
                <a:spcPts val="708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A </a:t>
            </a:r>
            <a:r>
              <a:rPr sz="2904" spc="-5" dirty="0">
                <a:latin typeface="Times New Roman"/>
                <a:cs typeface="Times New Roman"/>
              </a:rPr>
              <a:t>router </a:t>
            </a:r>
            <a:r>
              <a:rPr sz="2904" dirty="0">
                <a:latin typeface="Times New Roman"/>
                <a:cs typeface="Times New Roman"/>
              </a:rPr>
              <a:t>running </a:t>
            </a:r>
            <a:r>
              <a:rPr sz="2904" spc="-14" dirty="0">
                <a:latin typeface="Times New Roman"/>
                <a:cs typeface="Times New Roman"/>
              </a:rPr>
              <a:t>BGP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opens </a:t>
            </a:r>
            <a:r>
              <a:rPr sz="2904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904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TCP  </a:t>
            </a:r>
            <a:r>
              <a:rPr sz="2904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r>
              <a:rPr sz="2904" dirty="0">
                <a:latin typeface="Times New Roman"/>
                <a:cs typeface="Times New Roman"/>
              </a:rPr>
              <a:t> </a:t>
            </a:r>
            <a:r>
              <a:rPr sz="2904" spc="-9" dirty="0">
                <a:latin typeface="Times New Roman"/>
                <a:cs typeface="Times New Roman"/>
              </a:rPr>
              <a:t>with </a:t>
            </a:r>
            <a:r>
              <a:rPr sz="2904" spc="-5" dirty="0">
                <a:latin typeface="Times New Roman"/>
                <a:cs typeface="Times New Roman"/>
              </a:rPr>
              <a:t>a </a:t>
            </a:r>
            <a:r>
              <a:rPr sz="2904" dirty="0">
                <a:latin typeface="Times New Roman"/>
                <a:cs typeface="Times New Roman"/>
              </a:rPr>
              <a:t>neighbor </a:t>
            </a:r>
            <a:r>
              <a:rPr sz="2904" spc="-5" dirty="0">
                <a:latin typeface="Times New Roman"/>
                <a:cs typeface="Times New Roman"/>
              </a:rPr>
              <a:t>and sends an </a:t>
            </a:r>
            <a:r>
              <a:rPr sz="2904" i="1" dirty="0">
                <a:latin typeface="Times New Roman"/>
                <a:cs typeface="Times New Roman"/>
              </a:rPr>
              <a:t>open  message</a:t>
            </a:r>
            <a:endParaRPr sz="2904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694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904" spc="-9" dirty="0">
                <a:latin typeface="Times New Roman"/>
                <a:cs typeface="Times New Roman"/>
              </a:rPr>
              <a:t>If </a:t>
            </a:r>
            <a:r>
              <a:rPr sz="2904" dirty="0">
                <a:latin typeface="Times New Roman"/>
                <a:cs typeface="Times New Roman"/>
              </a:rPr>
              <a:t>the neighbor</a:t>
            </a:r>
            <a:r>
              <a:rPr sz="2904" spc="-18" dirty="0">
                <a:latin typeface="Times New Roman"/>
                <a:cs typeface="Times New Roman"/>
              </a:rPr>
              <a:t> </a:t>
            </a:r>
            <a:r>
              <a:rPr sz="2904" dirty="0">
                <a:latin typeface="Times New Roman"/>
                <a:cs typeface="Times New Roman"/>
              </a:rPr>
              <a:t>accepts</a:t>
            </a:r>
          </a:p>
          <a:p>
            <a:pPr marL="835673" lvl="1" indent="-395936">
              <a:spcBef>
                <a:spcPts val="6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It </a:t>
            </a:r>
            <a:r>
              <a:rPr sz="2541" spc="-5" dirty="0">
                <a:latin typeface="Times New Roman"/>
                <a:cs typeface="Times New Roman"/>
              </a:rPr>
              <a:t>responses </a:t>
            </a:r>
            <a:r>
              <a:rPr sz="2541" spc="-9" dirty="0">
                <a:latin typeface="Times New Roman"/>
                <a:cs typeface="Times New Roman"/>
              </a:rPr>
              <a:t>with </a:t>
            </a:r>
            <a:r>
              <a:rPr sz="2541" dirty="0">
                <a:latin typeface="Times New Roman"/>
                <a:cs typeface="Times New Roman"/>
              </a:rPr>
              <a:t>a </a:t>
            </a:r>
            <a:r>
              <a:rPr sz="2541" i="1" spc="-9" dirty="0">
                <a:solidFill>
                  <a:srgbClr val="FF3300"/>
                </a:solidFill>
                <a:latin typeface="Times New Roman"/>
                <a:cs typeface="Times New Roman"/>
              </a:rPr>
              <a:t>keepalive</a:t>
            </a:r>
            <a:r>
              <a:rPr sz="2541" i="1" spc="23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4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message</a:t>
            </a:r>
            <a:endParaRPr sz="2541" dirty="0">
              <a:latin typeface="Times New Roman"/>
              <a:cs typeface="Times New Roman"/>
            </a:endParaRPr>
          </a:p>
          <a:p>
            <a:pPr marL="835673" marR="970533" lvl="1" indent="-395936">
              <a:spcBef>
                <a:spcPts val="631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541" dirty="0">
                <a:latin typeface="Times New Roman"/>
                <a:cs typeface="Times New Roman"/>
              </a:rPr>
              <a:t>The </a:t>
            </a:r>
            <a:r>
              <a:rPr sz="2541" spc="-5" dirty="0">
                <a:latin typeface="Times New Roman"/>
                <a:cs typeface="Times New Roman"/>
              </a:rPr>
              <a:t>relationship then has </a:t>
            </a:r>
            <a:r>
              <a:rPr sz="2541" spc="-9" dirty="0">
                <a:latin typeface="Times New Roman"/>
                <a:cs typeface="Times New Roman"/>
              </a:rPr>
              <a:t>been </a:t>
            </a:r>
            <a:r>
              <a:rPr sz="2541" spc="-5" dirty="0">
                <a:latin typeface="Times New Roman"/>
                <a:cs typeface="Times New Roman"/>
              </a:rPr>
              <a:t>established  between </a:t>
            </a:r>
            <a:r>
              <a:rPr sz="2541" dirty="0">
                <a:latin typeface="Times New Roman"/>
                <a:cs typeface="Times New Roman"/>
              </a:rPr>
              <a:t>the two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router</a:t>
            </a:r>
            <a:endParaRPr sz="2541" dirty="0"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885" y="448593"/>
            <a:ext cx="7895345" cy="345782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 sz="2360"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36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2542" y="337482"/>
            <a:ext cx="126210" cy="23567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951" y="459659"/>
            <a:ext cx="7662518" cy="130228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9"/>
              </a:lnSpc>
            </a:pPr>
            <a:r>
              <a:rPr sz="1452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452" spc="354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452" spc="5" dirty="0">
                <a:solidFill>
                  <a:srgbClr val="999966"/>
                </a:solidFill>
                <a:latin typeface="Times New Roman"/>
                <a:cs typeface="Times New Roman"/>
              </a:rPr>
              <a:t>13-53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56027" y="892885"/>
            <a:ext cx="2309821" cy="457392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2904" spc="-14" dirty="0">
                <a:solidFill>
                  <a:srgbClr val="999966"/>
                </a:solidFill>
                <a:latin typeface="Times New Roman"/>
                <a:cs typeface="Times New Roman"/>
              </a:rPr>
              <a:t>Open</a:t>
            </a:r>
            <a:r>
              <a:rPr sz="2904" spc="-68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2904" spc="5" dirty="0">
                <a:solidFill>
                  <a:srgbClr val="999966"/>
                </a:solidFill>
                <a:latin typeface="Times New Roman"/>
                <a:cs typeface="Times New Roman"/>
              </a:rPr>
              <a:t>Message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7511" y="2318580"/>
            <a:ext cx="7316736" cy="3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sz="236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0886" y="448593"/>
          <a:ext cx="7884394" cy="33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1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324" y="1165173"/>
            <a:ext cx="7646956" cy="624938"/>
          </a:xfrm>
          <a:prstGeom prst="rect">
            <a:avLst/>
          </a:prstGeom>
        </p:spPr>
        <p:txBody>
          <a:bodyPr vert="horz" wrap="square" lIns="0" tIns="1037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527">
              <a:spcBef>
                <a:spcPts val="82"/>
              </a:spcBef>
            </a:pPr>
            <a:r>
              <a:rPr sz="3993" spc="-9" dirty="0"/>
              <a:t>Open </a:t>
            </a:r>
            <a:r>
              <a:rPr sz="3993" spc="-5" dirty="0"/>
              <a:t>Message </a:t>
            </a:r>
            <a:r>
              <a:rPr sz="3993" spc="-9" dirty="0"/>
              <a:t>Packet</a:t>
            </a:r>
            <a:r>
              <a:rPr sz="3993" spc="5" dirty="0"/>
              <a:t> </a:t>
            </a:r>
            <a:r>
              <a:rPr sz="3993" spc="-9" dirty="0"/>
              <a:t>Format</a:t>
            </a:r>
            <a:endParaRPr sz="3993" dirty="0"/>
          </a:p>
        </p:txBody>
      </p:sp>
      <p:sp>
        <p:nvSpPr>
          <p:cNvPr id="4" name="object 4"/>
          <p:cNvSpPr txBox="1"/>
          <p:nvPr/>
        </p:nvSpPr>
        <p:spPr>
          <a:xfrm>
            <a:off x="2438323" y="1926495"/>
            <a:ext cx="7294837" cy="3708740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437431" indent="-426481">
              <a:spcBef>
                <a:spcPts val="3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Version:</a:t>
            </a:r>
            <a:r>
              <a:rPr sz="2541" spc="-23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1-byte</a:t>
            </a:r>
            <a:endParaRPr sz="2541" dirty="0">
              <a:latin typeface="Times New Roman"/>
              <a:cs typeface="Times New Roman"/>
            </a:endParaRP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version </a:t>
            </a:r>
            <a:r>
              <a:rPr sz="2178" dirty="0">
                <a:latin typeface="Times New Roman"/>
                <a:cs typeface="Times New Roman"/>
              </a:rPr>
              <a:t>of BGP. The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dirty="0">
                <a:latin typeface="Times New Roman"/>
                <a:cs typeface="Times New Roman"/>
              </a:rPr>
              <a:t>My autonomous </a:t>
            </a:r>
            <a:r>
              <a:rPr sz="2541" spc="-9" dirty="0">
                <a:latin typeface="Times New Roman"/>
                <a:cs typeface="Times New Roman"/>
              </a:rPr>
              <a:t>system:</a:t>
            </a:r>
            <a:r>
              <a:rPr sz="2541" spc="-54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2-byte</a:t>
            </a:r>
          </a:p>
          <a:p>
            <a:pPr marL="835673" lvl="1" indent="-395936"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autonomous </a:t>
            </a:r>
            <a:r>
              <a:rPr sz="2178" spc="-9" dirty="0">
                <a:latin typeface="Times New Roman"/>
                <a:cs typeface="Times New Roman"/>
              </a:rPr>
              <a:t>system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number</a:t>
            </a:r>
            <a:endParaRPr sz="2178" dirty="0">
              <a:latin typeface="Times New Roman"/>
              <a:cs typeface="Times New Roman"/>
            </a:endParaRPr>
          </a:p>
          <a:p>
            <a:pPr marL="437431" indent="-426481">
              <a:spcBef>
                <a:spcPts val="313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37431" algn="l"/>
                <a:tab pos="438008" algn="l"/>
              </a:tabLst>
            </a:pPr>
            <a:r>
              <a:rPr sz="2541" spc="-5" dirty="0">
                <a:latin typeface="Times New Roman"/>
                <a:cs typeface="Times New Roman"/>
              </a:rPr>
              <a:t>Hold </a:t>
            </a:r>
            <a:r>
              <a:rPr sz="2541" spc="-9" dirty="0">
                <a:latin typeface="Times New Roman"/>
                <a:cs typeface="Times New Roman"/>
              </a:rPr>
              <a:t>time:</a:t>
            </a:r>
            <a:r>
              <a:rPr sz="2541" spc="9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2-byte</a:t>
            </a:r>
            <a:endParaRPr sz="2541" dirty="0">
              <a:latin typeface="Times New Roman"/>
              <a:cs typeface="Times New Roman"/>
            </a:endParaRPr>
          </a:p>
          <a:p>
            <a:pPr marL="835673" marR="122757" lvl="1" indent="-395936">
              <a:lnSpc>
                <a:spcPct val="89600"/>
              </a:lnSpc>
              <a:spcBef>
                <a:spcPts val="526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5" dirty="0">
                <a:latin typeface="Times New Roman"/>
                <a:cs typeface="Times New Roman"/>
              </a:rPr>
              <a:t>Define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latin typeface="Times New Roman"/>
                <a:cs typeface="Times New Roman"/>
              </a:rPr>
              <a:t>maximum </a:t>
            </a:r>
            <a:r>
              <a:rPr sz="2178" spc="-9" dirty="0">
                <a:latin typeface="Times New Roman"/>
                <a:cs typeface="Times New Roman"/>
              </a:rPr>
              <a:t>number </a:t>
            </a:r>
            <a:r>
              <a:rPr sz="2178" dirty="0">
                <a:latin typeface="Times New Roman"/>
                <a:cs typeface="Times New Roman"/>
              </a:rPr>
              <a:t>of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seconds</a:t>
            </a:r>
            <a:r>
              <a:rPr sz="2178" spc="-5" dirty="0">
                <a:latin typeface="Times New Roman"/>
                <a:cs typeface="Times New Roman"/>
              </a:rPr>
              <a:t> that </a:t>
            </a:r>
            <a:r>
              <a:rPr sz="2178" spc="-9" dirty="0">
                <a:latin typeface="Times New Roman"/>
                <a:cs typeface="Times New Roman"/>
              </a:rPr>
              <a:t>can </a:t>
            </a:r>
            <a:r>
              <a:rPr sz="2178" spc="-5" dirty="0">
                <a:latin typeface="Times New Roman"/>
                <a:cs typeface="Times New Roman"/>
              </a:rPr>
              <a:t>elapsed 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before</a:t>
            </a:r>
            <a:r>
              <a:rPr sz="2178" spc="-5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one </a:t>
            </a:r>
            <a:r>
              <a:rPr sz="2178" spc="9" dirty="0">
                <a:latin typeface="Times New Roman"/>
                <a:cs typeface="Times New Roman"/>
              </a:rPr>
              <a:t>of </a:t>
            </a:r>
            <a:r>
              <a:rPr sz="2178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parties</a:t>
            </a:r>
            <a:r>
              <a:rPr sz="2178" spc="-5" dirty="0">
                <a:latin typeface="Times New Roman"/>
                <a:cs typeface="Times New Roman"/>
              </a:rPr>
              <a:t>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receives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keepalive </a:t>
            </a:r>
            <a:r>
              <a:rPr sz="2178" dirty="0">
                <a:solidFill>
                  <a:srgbClr val="FF0000"/>
                </a:solidFill>
                <a:latin typeface="Times New Roman"/>
                <a:cs typeface="Times New Roman"/>
              </a:rPr>
              <a:t>or update 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178" spc="-5" dirty="0">
                <a:latin typeface="Times New Roman"/>
                <a:cs typeface="Times New Roman"/>
              </a:rPr>
              <a:t> from </a:t>
            </a:r>
            <a:r>
              <a:rPr sz="2178" dirty="0">
                <a:latin typeface="Times New Roman"/>
                <a:cs typeface="Times New Roman"/>
              </a:rPr>
              <a:t>the</a:t>
            </a:r>
            <a:r>
              <a:rPr sz="2178" spc="-14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other</a:t>
            </a:r>
            <a:endParaRPr sz="2178" dirty="0">
              <a:latin typeface="Times New Roman"/>
              <a:cs typeface="Times New Roman"/>
            </a:endParaRPr>
          </a:p>
          <a:p>
            <a:pPr marL="835673" marR="4611" lvl="1" indent="-395936">
              <a:lnSpc>
                <a:spcPts val="2351"/>
              </a:lnSpc>
              <a:spcBef>
                <a:spcPts val="558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835673" algn="l"/>
                <a:tab pos="836249" algn="l"/>
              </a:tabLst>
            </a:pPr>
            <a:r>
              <a:rPr sz="2178" spc="-18" dirty="0">
                <a:latin typeface="Times New Roman"/>
                <a:cs typeface="Times New Roman"/>
              </a:rPr>
              <a:t>If </a:t>
            </a:r>
            <a:r>
              <a:rPr sz="2178" dirty="0">
                <a:latin typeface="Times New Roman"/>
                <a:cs typeface="Times New Roman"/>
              </a:rPr>
              <a:t>a </a:t>
            </a:r>
            <a:r>
              <a:rPr sz="2178" spc="-5" dirty="0">
                <a:latin typeface="Times New Roman"/>
                <a:cs typeface="Times New Roman"/>
              </a:rPr>
              <a:t>router </a:t>
            </a:r>
            <a:r>
              <a:rPr sz="2178" dirty="0">
                <a:latin typeface="Times New Roman"/>
                <a:cs typeface="Times New Roman"/>
              </a:rPr>
              <a:t>does not </a:t>
            </a:r>
            <a:r>
              <a:rPr sz="2178" spc="-5" dirty="0">
                <a:latin typeface="Times New Roman"/>
                <a:cs typeface="Times New Roman"/>
              </a:rPr>
              <a:t>receive </a:t>
            </a:r>
            <a:r>
              <a:rPr sz="2178" dirty="0">
                <a:latin typeface="Times New Roman"/>
                <a:cs typeface="Times New Roman"/>
              </a:rPr>
              <a:t>one of the </a:t>
            </a:r>
            <a:r>
              <a:rPr sz="2178" spc="-9" dirty="0">
                <a:latin typeface="Times New Roman"/>
                <a:cs typeface="Times New Roman"/>
              </a:rPr>
              <a:t>messages </a:t>
            </a:r>
            <a:r>
              <a:rPr sz="2178" dirty="0">
                <a:latin typeface="Times New Roman"/>
                <a:cs typeface="Times New Roman"/>
              </a:rPr>
              <a:t>during the  hold </a:t>
            </a:r>
            <a:r>
              <a:rPr sz="2178" spc="-5" dirty="0">
                <a:latin typeface="Times New Roman"/>
                <a:cs typeface="Times New Roman"/>
              </a:rPr>
              <a:t>period, </a:t>
            </a:r>
            <a:r>
              <a:rPr sz="2178" dirty="0">
                <a:latin typeface="Times New Roman"/>
                <a:cs typeface="Times New Roman"/>
              </a:rPr>
              <a:t>it </a:t>
            </a:r>
            <a:r>
              <a:rPr sz="2178" spc="-5" dirty="0">
                <a:latin typeface="Times New Roman"/>
                <a:cs typeface="Times New Roman"/>
              </a:rPr>
              <a:t>considers </a:t>
            </a:r>
            <a:r>
              <a:rPr sz="2178" spc="-9" dirty="0">
                <a:latin typeface="Times New Roman"/>
                <a:cs typeface="Times New Roman"/>
              </a:rPr>
              <a:t>the </a:t>
            </a:r>
            <a:r>
              <a:rPr sz="2178" spc="-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178" spc="5" dirty="0">
                <a:solidFill>
                  <a:srgbClr val="FF0000"/>
                </a:solidFill>
                <a:latin typeface="Times New Roman"/>
                <a:cs typeface="Times New Roman"/>
              </a:rPr>
              <a:t>party</a:t>
            </a:r>
            <a:r>
              <a:rPr sz="2178" spc="-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78" spc="-9" dirty="0">
                <a:solidFill>
                  <a:srgbClr val="FF0000"/>
                </a:solidFill>
                <a:latin typeface="Times New Roman"/>
                <a:cs typeface="Times New Roman"/>
              </a:rPr>
              <a:t>dead</a:t>
            </a:r>
            <a:endParaRPr sz="2178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37729"/>
            <a:ext cx="744262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{C1874943-18A2-4565-B197-E395FE8E4FCD}tf02819076_win32</Template>
  <TotalTime>2480</TotalTime>
  <Words>4170</Words>
  <Application>Microsoft Office PowerPoint</Application>
  <PresentationFormat>Widescreen</PresentationFormat>
  <Paragraphs>677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Gill Sans MT</vt:lpstr>
      <vt:lpstr>Times New Roman</vt:lpstr>
      <vt:lpstr>Wingdings</vt:lpstr>
      <vt:lpstr>Sales training presentation</vt:lpstr>
      <vt:lpstr>18ECC303J – Computer Communication Networks </vt:lpstr>
      <vt:lpstr>Unit 3 – Network Layer</vt:lpstr>
      <vt:lpstr>Unicast Routing Protocols:  RIP, OSPF, and BGP</vt:lpstr>
      <vt:lpstr> Session 11:RIP</vt:lpstr>
      <vt:lpstr>RIP</vt:lpstr>
      <vt:lpstr>RIP Message Format</vt:lpstr>
      <vt:lpstr>RIP Message Format</vt:lpstr>
      <vt:lpstr>Requests and Response</vt:lpstr>
      <vt:lpstr>Request Messages</vt:lpstr>
      <vt:lpstr>Requests and Response (Cont.)</vt:lpstr>
      <vt:lpstr>Figure : Example of a Domain Using  RIP</vt:lpstr>
      <vt:lpstr>Review Question</vt:lpstr>
      <vt:lpstr>PowerPoint Presentation</vt:lpstr>
      <vt:lpstr>Timers in RIP</vt:lpstr>
      <vt:lpstr>RIP Timers</vt:lpstr>
      <vt:lpstr>Periodic Timer</vt:lpstr>
      <vt:lpstr>Expiration Timer</vt:lpstr>
      <vt:lpstr>Garbage Collection Timer</vt:lpstr>
      <vt:lpstr>Review Question </vt:lpstr>
      <vt:lpstr>Solution</vt:lpstr>
      <vt:lpstr>RIP Version 2</vt:lpstr>
      <vt:lpstr>RIP Version 2</vt:lpstr>
      <vt:lpstr>RIP-v2 Format</vt:lpstr>
      <vt:lpstr>Classless Addressing</vt:lpstr>
      <vt:lpstr>Authentication</vt:lpstr>
      <vt:lpstr>Authentication</vt:lpstr>
      <vt:lpstr>Multicasting</vt:lpstr>
      <vt:lpstr>Encapsulation</vt:lpstr>
      <vt:lpstr> Session:12             OSPF</vt:lpstr>
      <vt:lpstr>Areas</vt:lpstr>
      <vt:lpstr>Areas (Cont.)</vt:lpstr>
      <vt:lpstr>Areas (Cont.)</vt:lpstr>
      <vt:lpstr>Areas (Cont.)</vt:lpstr>
      <vt:lpstr>Areas in an Autonomous System</vt:lpstr>
      <vt:lpstr>Metrics</vt:lpstr>
      <vt:lpstr>Types of Links</vt:lpstr>
      <vt:lpstr>Types of Links</vt:lpstr>
      <vt:lpstr>Point-to-Point Link</vt:lpstr>
      <vt:lpstr>Point-to-Point Link</vt:lpstr>
      <vt:lpstr>Transient Link</vt:lpstr>
      <vt:lpstr>Transient Link (Cont.)</vt:lpstr>
      <vt:lpstr>Transient Link (Cont.)</vt:lpstr>
      <vt:lpstr>Transient Link</vt:lpstr>
      <vt:lpstr>Stub Link</vt:lpstr>
      <vt:lpstr>Stub Link</vt:lpstr>
      <vt:lpstr>Virtual Link</vt:lpstr>
      <vt:lpstr>PowerPoint Presentation</vt:lpstr>
      <vt:lpstr>Types of Packets</vt:lpstr>
      <vt:lpstr>Types of OSPF Packets</vt:lpstr>
      <vt:lpstr>Common Header</vt:lpstr>
      <vt:lpstr>OSPF Common Header</vt:lpstr>
      <vt:lpstr>Common Header (Cont.)</vt:lpstr>
      <vt:lpstr>Hello Message</vt:lpstr>
      <vt:lpstr>Hello Packet</vt:lpstr>
      <vt:lpstr>Hello Packet Format</vt:lpstr>
      <vt:lpstr>Hello Packet Format (Cont.)</vt:lpstr>
      <vt:lpstr>Hello Packet Format (Cont.)</vt:lpstr>
      <vt:lpstr>Database Description Message</vt:lpstr>
      <vt:lpstr>Database Description Message (Cont.)</vt:lpstr>
      <vt:lpstr>Database Description Message (Cont.)</vt:lpstr>
      <vt:lpstr>Database Description Packet</vt:lpstr>
      <vt:lpstr>Database Description Message Format</vt:lpstr>
      <vt:lpstr>Database Description Message Format  (Cont.)</vt:lpstr>
      <vt:lpstr>Link State Request Packet</vt:lpstr>
      <vt:lpstr>Link State Request Packet</vt:lpstr>
      <vt:lpstr>LSA Header  (OSPF Update carries LSAs)</vt:lpstr>
      <vt:lpstr>LSA Header Fields</vt:lpstr>
      <vt:lpstr>Link State Acknowledgment Packet</vt:lpstr>
      <vt:lpstr>Link State Acknowledgment Packet</vt:lpstr>
      <vt:lpstr>Encapsulation</vt:lpstr>
      <vt:lpstr>       Session:12   PATH VECTOR ROUTING</vt:lpstr>
      <vt:lpstr>Path Vector Routing</vt:lpstr>
      <vt:lpstr>Path Vector Routing (Cont.)</vt:lpstr>
      <vt:lpstr>Path Vector Routing (Cont.)</vt:lpstr>
      <vt:lpstr>Path Vector Routing (Cont.)</vt:lpstr>
      <vt:lpstr>Initialization</vt:lpstr>
      <vt:lpstr>Loop Prevention</vt:lpstr>
      <vt:lpstr>Policy Routing</vt:lpstr>
      <vt:lpstr>Optimum Path</vt:lpstr>
      <vt:lpstr> Session -13_BGP</vt:lpstr>
      <vt:lpstr>BGP</vt:lpstr>
      <vt:lpstr>Types of Autonomous Systems</vt:lpstr>
      <vt:lpstr>Stub AS</vt:lpstr>
      <vt:lpstr>Multihomed AS</vt:lpstr>
      <vt:lpstr>Transit AS</vt:lpstr>
      <vt:lpstr>CIDR</vt:lpstr>
      <vt:lpstr>Path Attributes</vt:lpstr>
      <vt:lpstr>Path Attributes (Cont.)</vt:lpstr>
      <vt:lpstr>Path Attributes (Cont.)</vt:lpstr>
      <vt:lpstr>BGP Sessions</vt:lpstr>
      <vt:lpstr>External and Internal BGP Sessions</vt:lpstr>
      <vt:lpstr>PowerPoint Presentation</vt:lpstr>
      <vt:lpstr>Types of Packets</vt:lpstr>
      <vt:lpstr>Types of BGP Messages</vt:lpstr>
      <vt:lpstr>Packet Format</vt:lpstr>
      <vt:lpstr>BGP Packet Header</vt:lpstr>
      <vt:lpstr>Open Message</vt:lpstr>
      <vt:lpstr>Open Message</vt:lpstr>
      <vt:lpstr>Open Message Packet Format</vt:lpstr>
      <vt:lpstr>Open Message Packet Format (Cont.)</vt:lpstr>
      <vt:lpstr>Update Message</vt:lpstr>
      <vt:lpstr>Update Message Format</vt:lpstr>
      <vt:lpstr>Update Message</vt:lpstr>
      <vt:lpstr>Update Message Format</vt:lpstr>
      <vt:lpstr>Keepalive Message</vt:lpstr>
      <vt:lpstr>Notification Message</vt:lpstr>
      <vt:lpstr>Notification Message</vt:lpstr>
      <vt:lpstr>Table  Error codes</vt:lpstr>
      <vt:lpstr>Encapsulation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18ECC303J – Computer Communication</dc:title>
  <dc:creator>Susila M</dc:creator>
  <cp:lastModifiedBy>Admin</cp:lastModifiedBy>
  <cp:revision>336</cp:revision>
  <dcterms:created xsi:type="dcterms:W3CDTF">2021-01-17T13:30:37Z</dcterms:created>
  <dcterms:modified xsi:type="dcterms:W3CDTF">2023-04-18T06:52:49Z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