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DCFCE-5C1D-4108-BC51-C2DE74B51CCA}" type="doc">
      <dgm:prSet loTypeId="urn:microsoft.com/office/officeart/2005/8/layout/default" loCatId="list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29524CDA-DFB3-41E1-89DA-30F1E3A90F88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 dirty="0">
              <a:latin typeface="Arial" panose="020B0604020202020204" pitchFamily="34" charset="0"/>
              <a:cs typeface="Arial" panose="020B0604020202020204" pitchFamily="34" charset="0"/>
            </a:rPr>
            <a:t>Session 1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B27692-75C8-4655-9C1F-B9217CFB5EEE}" type="parTrans" cxnId="{FDF294C2-F60F-49CE-9274-5B3A6F825CC5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6F875-02F7-488E-924A-E512BA6442AC}" type="sibTrans" cxnId="{FDF294C2-F60F-49CE-9274-5B3A6F825CC5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594E-14BB-4E2B-8C74-18D515C6C8C2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Introduction to Network Layer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38674D-4398-42E2-A8CC-87BDAE82A1D9}" type="parTrans" cxnId="{032A1406-36D1-4E9C-9FF6-6D287B2ECDC0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53B13-C082-434B-A9A4-ED4F7CA4AE43}" type="sibTrans" cxnId="{032A1406-36D1-4E9C-9FF6-6D287B2ECDC0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62395A-5F3F-4DD5-8D80-4CAFEEFBC733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Need for Internetworking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E7E52-BDA8-4C28-A7CD-985A192C0A68}" type="parTrans" cxnId="{8BAD72E4-3977-4587-922A-4B023BC28A1D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735B60-F7A6-417C-A523-AFE6487D34B3}" type="sibTrans" cxnId="{8BAD72E4-3977-4587-922A-4B023BC28A1D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13EAAB-636E-4179-A43D-2B21CE19EE70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 dirty="0">
              <a:latin typeface="Arial" panose="020B0604020202020204" pitchFamily="34" charset="0"/>
              <a:cs typeface="Arial" panose="020B0604020202020204" pitchFamily="34" charset="0"/>
            </a:rPr>
            <a:t>Session 2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46B71B-E9FF-45E6-BB24-0E671D33B29A}" type="parTrans" cxnId="{E900DD3F-98B8-4E5B-95F8-F4808F46401E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53B547-E070-4C9D-B1C9-BB808457ECC4}" type="sibTrans" cxnId="{E900DD3F-98B8-4E5B-95F8-F4808F46401E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920E70-5835-4FB3-ABA6-FA797CB6FFE2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Addressing-Classful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DB4A31-8B51-421F-AA85-A753578BB49B}" type="parTrans" cxnId="{B846D89D-6A5D-4672-9A30-82326D227FC0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0C75B7-2FED-44D5-A09F-A56CBB79123B}" type="sibTrans" cxnId="{B846D89D-6A5D-4672-9A30-82326D227FC0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F40D94-65B9-436B-9F34-4EBE3395D6F2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>
              <a:latin typeface="Arial" panose="020B0604020202020204" pitchFamily="34" charset="0"/>
              <a:cs typeface="Arial" panose="020B0604020202020204" pitchFamily="34" charset="0"/>
            </a:rPr>
            <a:t>Session 3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84E06-F973-4DF7-95B6-720935BE6ABE}" type="parTrans" cxnId="{D69B301C-384F-4FAD-80FF-084798F2F0DC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E57F00-BE0D-4345-9BC0-03C9382972AD}" type="sibTrans" cxnId="{D69B301C-384F-4FAD-80FF-084798F2F0DC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6187B7-E696-445A-8064-9C0076477CB9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Addressing-Classless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FA51F9-0959-47E8-9368-FB0AEFDB8877}" type="parTrans" cxnId="{21999FBD-2B8D-4F60-88AF-01336CB7D034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BA6BCA-1D51-49F2-B44F-A614FFB5FBB8}" type="sibTrans" cxnId="{21999FBD-2B8D-4F60-88AF-01336CB7D034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75908C-A177-45AA-87CF-840964DFC22F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 dirty="0">
              <a:latin typeface="Arial" panose="020B0604020202020204" pitchFamily="34" charset="0"/>
              <a:cs typeface="Arial" panose="020B0604020202020204" pitchFamily="34" charset="0"/>
            </a:rPr>
            <a:t>Session 6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B4FBF8-6325-40B2-A0C8-412926553BD2}" type="parTrans" cxnId="{5701872E-2A99-4575-B890-96A7C7782C0D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FDD0B0-D9C3-4B74-86D4-84D5B0A75AA3}" type="sibTrans" cxnId="{5701872E-2A99-4575-B890-96A7C7782C0D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A5BD16-926B-4C4A-999D-92F5E7E92446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Network Layer Protocol-IPV4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A0C790-0A88-4190-A126-6C381EF535BF}" type="parTrans" cxnId="{21A9E35D-2F8E-4213-91F6-052D24BA6509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20C51-0029-429F-8A6E-B15ABC049C41}" type="sibTrans" cxnId="{21A9E35D-2F8E-4213-91F6-052D24BA6509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A3B3E7-AC60-452D-BA20-3E2C66582D9C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>
              <a:latin typeface="Arial" panose="020B0604020202020204" pitchFamily="34" charset="0"/>
              <a:cs typeface="Arial" panose="020B0604020202020204" pitchFamily="34" charset="0"/>
            </a:rPr>
            <a:t>Session 7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0B5D83-87A1-4578-B6E6-4E1E1784D12A}" type="parTrans" cxnId="{D9B607EF-F577-4048-AA62-54B3A2C0AF92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484F28-4F45-46A8-8D17-230C2A1FE334}" type="sibTrans" cxnId="{D9B607EF-F577-4048-AA62-54B3A2C0AF92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C4793-8FDD-4D41-9068-4488F61AF034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Internet Protocol(IP)-IPV6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D37E1-27D1-4DB1-AF74-4025CE2F08EC}" type="parTrans" cxnId="{B25109DA-3647-4E09-9010-FD2E888EBA32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1E7199-D68E-4A85-BCBB-A4BB62EC048A}" type="sibTrans" cxnId="{B25109DA-3647-4E09-9010-FD2E888EBA32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40B536-B6C3-4349-904F-38C6DDBEE608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 dirty="0">
              <a:latin typeface="Arial" panose="020B0604020202020204" pitchFamily="34" charset="0"/>
              <a:cs typeface="Arial" panose="020B0604020202020204" pitchFamily="34" charset="0"/>
            </a:rPr>
            <a:t>Session 8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95CF5-A134-48FB-B69D-01335BAEB2A0}" type="parTrans" cxnId="{F0647F7C-B136-44B1-88EF-22EEDCD58796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CBF3A3-5230-4062-A4AE-073F9CEF1B68}" type="sibTrans" cxnId="{F0647F7C-B136-44B1-88EF-22EEDCD58796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BC40EE-227E-4892-8A99-0A9DEE22B935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>
              <a:latin typeface="Arial" panose="020B0604020202020204" pitchFamily="34" charset="0"/>
              <a:cs typeface="Arial" panose="020B0604020202020204" pitchFamily="34" charset="0"/>
            </a:rPr>
            <a:t>Session 11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6B73F3-8C4C-41FA-9579-C90A78220BE6}" type="parTrans" cxnId="{0DE4EB92-BFB2-43AE-B2ED-E61D10F37CE5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EE6A07-116D-4148-8AD0-55C15512D7DB}" type="sibTrans" cxnId="{0DE4EB92-BFB2-43AE-B2ED-E61D10F37CE5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B1DC7-7E0B-4387-83C3-8D161CC5E822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Routing Protocols- Distance Vector&amp; Link State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6D0E6A-FF99-4F72-A1E7-39440A481AD6}" type="parTrans" cxnId="{AF3C9D92-8E5D-44E0-BBBE-0C83708F9FEB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B54B7E-CB8E-471F-A9E2-5D9EBBCCE88E}" type="sibTrans" cxnId="{AF3C9D92-8E5D-44E0-BBBE-0C83708F9FEB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71325F-B932-46A9-B94C-D56C342DB078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Routing Issues-Delivery, Forwarding and Routing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8C9DE1-01E6-4521-825F-92412A42B5B0}" type="parTrans" cxnId="{22C39C92-126E-4EEF-B283-D218FA51BFB2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BA5375-29FD-48E4-899E-7C27429E7BE6}" type="sibTrans" cxnId="{22C39C92-126E-4EEF-B283-D218FA51BFB2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25A3D-F553-4596-ADD0-0B849B403092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Routing Information Protocol-RIP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707F24-D345-44C3-8B4A-B98DB5D29024}" type="parTrans" cxnId="{1A975D86-ADFE-4869-9C85-4F10D16F460E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9CA110-9622-4A36-AF09-34865C260C78}" type="sibTrans" cxnId="{1A975D86-ADFE-4869-9C85-4F10D16F460E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FF4D43-D4EF-4C58-9777-5E8AD3FB5011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>
              <a:latin typeface="Arial" panose="020B0604020202020204" pitchFamily="34" charset="0"/>
              <a:cs typeface="Arial" panose="020B0604020202020204" pitchFamily="34" charset="0"/>
            </a:rPr>
            <a:t>Session 12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43F69-917F-43D5-8F4B-7B39595FAF41}" type="parTrans" cxnId="{F5F2CA22-0B8A-49E2-923E-16791AC52914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479CC2-6F8E-4420-AFBF-3F27934102C5}" type="sibTrans" cxnId="{F5F2CA22-0B8A-49E2-923E-16791AC52914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4C3C0-0351-43A8-A830-51ADC5FE1480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 dirty="0">
              <a:latin typeface="Arial" panose="020B0604020202020204" pitchFamily="34" charset="0"/>
              <a:cs typeface="Arial" panose="020B0604020202020204" pitchFamily="34" charset="0"/>
            </a:rPr>
            <a:t>Open Shortest Path First-OSPF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D84C41-A1C6-4348-871A-316CFBD3D54B}" type="parTrans" cxnId="{CF5F65B5-1EF5-4120-8A7E-00BDEE4415D4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F6CCF2-7D38-4DC3-9B10-E9BD528D0A40}" type="sibTrans" cxnId="{CF5F65B5-1EF5-4120-8A7E-00BDEE4415D4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940C8-7A3B-4EDB-A3DD-00B2F6FC5E67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SG" b="0" dirty="0">
              <a:latin typeface="Arial" panose="020B0604020202020204" pitchFamily="34" charset="0"/>
              <a:cs typeface="Arial" panose="020B0604020202020204" pitchFamily="34" charset="0"/>
            </a:rPr>
            <a:t>Session 13</a:t>
          </a:r>
          <a:endParaRPr lang="en-IN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835E3-29E0-430D-B3F3-42FC7529B111}" type="parTrans" cxnId="{06E8836C-BBB0-4483-B831-B0E03C5F9356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B3D76D-B0B3-484B-B354-A7ABB6354184}" type="sibTrans" cxnId="{06E8836C-BBB0-4483-B831-B0E03C5F9356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68DC6-9725-4261-AAAE-2C2296B57D1E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Border Gateway Protocol-BGP</a:t>
          </a:r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B36B7-4190-4B87-AE5F-699CE5FA306F}" type="parTrans" cxnId="{D3ECC078-40B0-441D-99EE-DA45B9D4F86F}">
      <dgm:prSet/>
      <dgm:spPr/>
      <dgm:t>
        <a:bodyPr/>
        <a:lstStyle/>
        <a:p>
          <a:endParaRPr lang="en-IN" sz="12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CC72D0-C966-4C0A-80B1-491C74AA9BAF}" type="sibTrans" cxnId="{D3ECC078-40B0-441D-99EE-DA45B9D4F86F}">
      <dgm:prSet/>
      <dgm:spPr/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EA4F33-7E54-418C-B405-99BBCFF07506}" type="pres">
      <dgm:prSet presAssocID="{9C7DCFCE-5C1D-4108-BC51-C2DE74B51C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343CE07-6EBE-46B3-8A29-09C5E404EF03}" type="pres">
      <dgm:prSet presAssocID="{29524CDA-DFB3-41E1-89DA-30F1E3A90F8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3B1516-6D77-4B4F-8442-32CAE363EA54}" type="pres">
      <dgm:prSet presAssocID="{E186F875-02F7-488E-924A-E512BA6442AC}" presName="sibTrans" presStyleCnt="0"/>
      <dgm:spPr/>
    </dgm:pt>
    <dgm:pt modelId="{458CA7F3-5C8D-45CE-A572-DA800F3ED5E2}" type="pres">
      <dgm:prSet presAssocID="{CF13EAAB-636E-4179-A43D-2B21CE19EE7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E2214F-FD51-4086-87EB-43C6C95B2B53}" type="pres">
      <dgm:prSet presAssocID="{E853B547-E070-4C9D-B1C9-BB808457ECC4}" presName="sibTrans" presStyleCnt="0"/>
      <dgm:spPr/>
    </dgm:pt>
    <dgm:pt modelId="{E1F01405-B68E-4160-8D9D-06DF5A6B84BD}" type="pres">
      <dgm:prSet presAssocID="{DDF40D94-65B9-436B-9F34-4EBE3395D6F2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03BD9C-1C33-4896-8160-49FD2F770A6F}" type="pres">
      <dgm:prSet presAssocID="{45E57F00-BE0D-4345-9BC0-03C9382972AD}" presName="sibTrans" presStyleCnt="0"/>
      <dgm:spPr/>
    </dgm:pt>
    <dgm:pt modelId="{8A8238B1-F8D5-4996-B280-E744544E7182}" type="pres">
      <dgm:prSet presAssocID="{7275908C-A177-45AA-87CF-840964DFC22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97D7F3-15BA-4E13-98C1-226F81AB916F}" type="pres">
      <dgm:prSet presAssocID="{90FDD0B0-D9C3-4B74-86D4-84D5B0A75AA3}" presName="sibTrans" presStyleCnt="0"/>
      <dgm:spPr/>
    </dgm:pt>
    <dgm:pt modelId="{77C63FD2-8390-4FFF-A40E-C3069152C7B4}" type="pres">
      <dgm:prSet presAssocID="{1DA3B3E7-AC60-452D-BA20-3E2C66582D9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C2A541-70C7-4EBA-B99A-2A34C8F14396}" type="pres">
      <dgm:prSet presAssocID="{CB484F28-4F45-46A8-8D17-230C2A1FE334}" presName="sibTrans" presStyleCnt="0"/>
      <dgm:spPr/>
    </dgm:pt>
    <dgm:pt modelId="{AFA51BC2-96FA-4075-821D-BFA549CC203D}" type="pres">
      <dgm:prSet presAssocID="{DF40B536-B6C3-4349-904F-38C6DDBEE60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83C087-6425-450A-BC4B-F9D797C525E2}" type="pres">
      <dgm:prSet presAssocID="{DACBF3A3-5230-4062-A4AE-073F9CEF1B68}" presName="sibTrans" presStyleCnt="0"/>
      <dgm:spPr/>
    </dgm:pt>
    <dgm:pt modelId="{017BBA78-76E1-48E5-A9CF-B9208B4F89B7}" type="pres">
      <dgm:prSet presAssocID="{F4BC40EE-227E-4892-8A99-0A9DEE22B93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2CA2F7-2D47-4442-8362-644F216AFBDA}" type="pres">
      <dgm:prSet presAssocID="{A0EE6A07-116D-4148-8AD0-55C15512D7DB}" presName="sibTrans" presStyleCnt="0"/>
      <dgm:spPr/>
    </dgm:pt>
    <dgm:pt modelId="{EF39F653-3B12-4DBE-BB0D-4B890FBC13C4}" type="pres">
      <dgm:prSet presAssocID="{85FF4D43-D4EF-4C58-9777-5E8AD3FB501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1C2C04-3864-4275-A30A-52DAA45B2D42}" type="pres">
      <dgm:prSet presAssocID="{9A479CC2-6F8E-4420-AFBF-3F27934102C5}" presName="sibTrans" presStyleCnt="0"/>
      <dgm:spPr/>
    </dgm:pt>
    <dgm:pt modelId="{FAB2AF23-4323-4E99-8D60-8E32426A88E4}" type="pres">
      <dgm:prSet presAssocID="{9F7940C8-7A3B-4EDB-A3DD-00B2F6FC5E67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348BBA-9822-4254-B6F8-EF681FFC7AC6}" type="presOf" srcId="{85FF4D43-D4EF-4C58-9777-5E8AD3FB5011}" destId="{EF39F653-3B12-4DBE-BB0D-4B890FBC13C4}" srcOrd="0" destOrd="0" presId="urn:microsoft.com/office/officeart/2005/8/layout/default"/>
    <dgm:cxn modelId="{DF488512-ADDD-41D6-BAF0-A69C4DA14000}" type="presOf" srcId="{DE920E70-5835-4FB3-ABA6-FA797CB6FFE2}" destId="{458CA7F3-5C8D-45CE-A572-DA800F3ED5E2}" srcOrd="0" destOrd="1" presId="urn:microsoft.com/office/officeart/2005/8/layout/default"/>
    <dgm:cxn modelId="{11C314C7-4B56-4D3A-A3FE-D1591D011C06}" type="presOf" srcId="{6A71325F-B932-46A9-B94C-D56C342DB078}" destId="{AFA51BC2-96FA-4075-821D-BFA549CC203D}" srcOrd="0" destOrd="2" presId="urn:microsoft.com/office/officeart/2005/8/layout/default"/>
    <dgm:cxn modelId="{E900DD3F-98B8-4E5B-95F8-F4808F46401E}" srcId="{9C7DCFCE-5C1D-4108-BC51-C2DE74B51CCA}" destId="{CF13EAAB-636E-4179-A43D-2B21CE19EE70}" srcOrd="1" destOrd="0" parTransId="{E046B71B-E9FF-45E6-BB24-0E671D33B29A}" sibTransId="{E853B547-E070-4C9D-B1C9-BB808457ECC4}"/>
    <dgm:cxn modelId="{2062D771-82D9-4F3B-8B31-FE1B65D9F41B}" type="presOf" srcId="{69525A3D-F553-4596-ADD0-0B849B403092}" destId="{017BBA78-76E1-48E5-A9CF-B9208B4F89B7}" srcOrd="0" destOrd="1" presId="urn:microsoft.com/office/officeart/2005/8/layout/default"/>
    <dgm:cxn modelId="{8BAD72E4-3977-4587-922A-4B023BC28A1D}" srcId="{29524CDA-DFB3-41E1-89DA-30F1E3A90F88}" destId="{AD62395A-5F3F-4DD5-8D80-4CAFEEFBC733}" srcOrd="1" destOrd="0" parTransId="{197E7E52-BDA8-4C28-A7CD-985A192C0A68}" sibTransId="{12735B60-F7A6-417C-A523-AFE6487D34B3}"/>
    <dgm:cxn modelId="{93D918A6-B9E5-4BD9-8F4C-7D9ADCD0A633}" type="presOf" srcId="{06668DC6-9725-4261-AAAE-2C2296B57D1E}" destId="{FAB2AF23-4323-4E99-8D60-8E32426A88E4}" srcOrd="0" destOrd="1" presId="urn:microsoft.com/office/officeart/2005/8/layout/default"/>
    <dgm:cxn modelId="{2C11D5B0-26D2-4E72-AF42-9E3B92FC8586}" type="presOf" srcId="{EBA4C3C0-0351-43A8-A830-51ADC5FE1480}" destId="{EF39F653-3B12-4DBE-BB0D-4B890FBC13C4}" srcOrd="0" destOrd="1" presId="urn:microsoft.com/office/officeart/2005/8/layout/default"/>
    <dgm:cxn modelId="{F5F2CA22-0B8A-49E2-923E-16791AC52914}" srcId="{9C7DCFCE-5C1D-4108-BC51-C2DE74B51CCA}" destId="{85FF4D43-D4EF-4C58-9777-5E8AD3FB5011}" srcOrd="7" destOrd="0" parTransId="{7F143F69-917F-43D5-8F4B-7B39595FAF41}" sibTransId="{9A479CC2-6F8E-4420-AFBF-3F27934102C5}"/>
    <dgm:cxn modelId="{AE5B29EF-4650-48E9-A2CF-40334ABD4DB6}" type="presOf" srcId="{DF40B536-B6C3-4349-904F-38C6DDBEE608}" destId="{AFA51BC2-96FA-4075-821D-BFA549CC203D}" srcOrd="0" destOrd="0" presId="urn:microsoft.com/office/officeart/2005/8/layout/default"/>
    <dgm:cxn modelId="{3C9A4352-44A6-4687-9B08-9FB4EE0C8DA3}" type="presOf" srcId="{7275908C-A177-45AA-87CF-840964DFC22F}" destId="{8A8238B1-F8D5-4996-B280-E744544E7182}" srcOrd="0" destOrd="0" presId="urn:microsoft.com/office/officeart/2005/8/layout/default"/>
    <dgm:cxn modelId="{FDF294C2-F60F-49CE-9274-5B3A6F825CC5}" srcId="{9C7DCFCE-5C1D-4108-BC51-C2DE74B51CCA}" destId="{29524CDA-DFB3-41E1-89DA-30F1E3A90F88}" srcOrd="0" destOrd="0" parTransId="{37B27692-75C8-4655-9C1F-B9217CFB5EEE}" sibTransId="{E186F875-02F7-488E-924A-E512BA6442AC}"/>
    <dgm:cxn modelId="{B846D89D-6A5D-4672-9A30-82326D227FC0}" srcId="{CF13EAAB-636E-4179-A43D-2B21CE19EE70}" destId="{DE920E70-5835-4FB3-ABA6-FA797CB6FFE2}" srcOrd="0" destOrd="0" parTransId="{30DB4A31-8B51-421F-AA85-A753578BB49B}" sibTransId="{290C75B7-2FED-44D5-A09F-A56CBB79123B}"/>
    <dgm:cxn modelId="{D3ECC078-40B0-441D-99EE-DA45B9D4F86F}" srcId="{9F7940C8-7A3B-4EDB-A3DD-00B2F6FC5E67}" destId="{06668DC6-9725-4261-AAAE-2C2296B57D1E}" srcOrd="0" destOrd="0" parTransId="{860B36B7-4190-4B87-AE5F-699CE5FA306F}" sibTransId="{79CC72D0-C966-4C0A-80B1-491C74AA9BAF}"/>
    <dgm:cxn modelId="{B25109DA-3647-4E09-9010-FD2E888EBA32}" srcId="{1DA3B3E7-AC60-452D-BA20-3E2C66582D9C}" destId="{D8EC4793-8FDD-4D41-9068-4488F61AF034}" srcOrd="0" destOrd="0" parTransId="{C8FD37E1-27D1-4DB1-AF74-4025CE2F08EC}" sibTransId="{001E7199-D68E-4A85-BCBB-A4BB62EC048A}"/>
    <dgm:cxn modelId="{F85670A3-20A0-4387-97BB-1A2FA3F102FA}" type="presOf" srcId="{2DA5BD16-926B-4C4A-999D-92F5E7E92446}" destId="{8A8238B1-F8D5-4996-B280-E744544E7182}" srcOrd="0" destOrd="1" presId="urn:microsoft.com/office/officeart/2005/8/layout/default"/>
    <dgm:cxn modelId="{21999FBD-2B8D-4F60-88AF-01336CB7D034}" srcId="{DDF40D94-65B9-436B-9F34-4EBE3395D6F2}" destId="{266187B7-E696-445A-8064-9C0076477CB9}" srcOrd="0" destOrd="0" parTransId="{30FA51F9-0959-47E8-9368-FB0AEFDB8877}" sibTransId="{3BBA6BCA-1D51-49F2-B44F-A614FFB5FBB8}"/>
    <dgm:cxn modelId="{8656553C-0807-4F2B-990D-C9B6288910BF}" type="presOf" srcId="{1DA3B3E7-AC60-452D-BA20-3E2C66582D9C}" destId="{77C63FD2-8390-4FFF-A40E-C3069152C7B4}" srcOrd="0" destOrd="0" presId="urn:microsoft.com/office/officeart/2005/8/layout/default"/>
    <dgm:cxn modelId="{032A1406-36D1-4E9C-9FF6-6D287B2ECDC0}" srcId="{29524CDA-DFB3-41E1-89DA-30F1E3A90F88}" destId="{64B7594E-14BB-4E2B-8C74-18D515C6C8C2}" srcOrd="0" destOrd="0" parTransId="{D738674D-4398-42E2-A8CC-87BDAE82A1D9}" sibTransId="{AC653B13-C082-434B-A9A4-ED4F7CA4AE43}"/>
    <dgm:cxn modelId="{5701872E-2A99-4575-B890-96A7C7782C0D}" srcId="{9C7DCFCE-5C1D-4108-BC51-C2DE74B51CCA}" destId="{7275908C-A177-45AA-87CF-840964DFC22F}" srcOrd="3" destOrd="0" parTransId="{C6B4FBF8-6325-40B2-A0C8-412926553BD2}" sibTransId="{90FDD0B0-D9C3-4B74-86D4-84D5B0A75AA3}"/>
    <dgm:cxn modelId="{22C39C92-126E-4EEF-B283-D218FA51BFB2}" srcId="{DF40B536-B6C3-4349-904F-38C6DDBEE608}" destId="{6A71325F-B932-46A9-B94C-D56C342DB078}" srcOrd="1" destOrd="0" parTransId="{418C9DE1-01E6-4521-825F-92412A42B5B0}" sibTransId="{40BA5375-29FD-48E4-899E-7C27429E7BE6}"/>
    <dgm:cxn modelId="{FABA8DDB-4C86-41DD-A784-763A9C7D054D}" type="presOf" srcId="{CF13EAAB-636E-4179-A43D-2B21CE19EE70}" destId="{458CA7F3-5C8D-45CE-A572-DA800F3ED5E2}" srcOrd="0" destOrd="0" presId="urn:microsoft.com/office/officeart/2005/8/layout/default"/>
    <dgm:cxn modelId="{30A06F1A-3E37-4278-80DA-D2E22755CA8A}" type="presOf" srcId="{05DB1DC7-7E0B-4387-83C3-8D161CC5E822}" destId="{AFA51BC2-96FA-4075-821D-BFA549CC203D}" srcOrd="0" destOrd="1" presId="urn:microsoft.com/office/officeart/2005/8/layout/default"/>
    <dgm:cxn modelId="{06E8836C-BBB0-4483-B831-B0E03C5F9356}" srcId="{9C7DCFCE-5C1D-4108-BC51-C2DE74B51CCA}" destId="{9F7940C8-7A3B-4EDB-A3DD-00B2F6FC5E67}" srcOrd="8" destOrd="0" parTransId="{BB4835E3-29E0-430D-B3F3-42FC7529B111}" sibTransId="{17B3D76D-B0B3-484B-B354-A7ABB6354184}"/>
    <dgm:cxn modelId="{D9B607EF-F577-4048-AA62-54B3A2C0AF92}" srcId="{9C7DCFCE-5C1D-4108-BC51-C2DE74B51CCA}" destId="{1DA3B3E7-AC60-452D-BA20-3E2C66582D9C}" srcOrd="4" destOrd="0" parTransId="{DD0B5D83-87A1-4578-B6E6-4E1E1784D12A}" sibTransId="{CB484F28-4F45-46A8-8D17-230C2A1FE334}"/>
    <dgm:cxn modelId="{F629E1BA-1B68-4CA6-A61C-70AC036431AC}" type="presOf" srcId="{D8EC4793-8FDD-4D41-9068-4488F61AF034}" destId="{77C63FD2-8390-4FFF-A40E-C3069152C7B4}" srcOrd="0" destOrd="1" presId="urn:microsoft.com/office/officeart/2005/8/layout/default"/>
    <dgm:cxn modelId="{AF3C9D92-8E5D-44E0-BBBE-0C83708F9FEB}" srcId="{DF40B536-B6C3-4349-904F-38C6DDBEE608}" destId="{05DB1DC7-7E0B-4387-83C3-8D161CC5E822}" srcOrd="0" destOrd="0" parTransId="{626D0E6A-FF99-4F72-A1E7-39440A481AD6}" sibTransId="{9EB54B7E-CB8E-471F-A9E2-5D9EBBCCE88E}"/>
    <dgm:cxn modelId="{0DE4EB92-BFB2-43AE-B2ED-E61D10F37CE5}" srcId="{9C7DCFCE-5C1D-4108-BC51-C2DE74B51CCA}" destId="{F4BC40EE-227E-4892-8A99-0A9DEE22B935}" srcOrd="6" destOrd="0" parTransId="{166B73F3-8C4C-41FA-9579-C90A78220BE6}" sibTransId="{A0EE6A07-116D-4148-8AD0-55C15512D7DB}"/>
    <dgm:cxn modelId="{EC168DB4-D1FB-4DB3-B29A-AC35AFB139B4}" type="presOf" srcId="{F4BC40EE-227E-4892-8A99-0A9DEE22B935}" destId="{017BBA78-76E1-48E5-A9CF-B9208B4F89B7}" srcOrd="0" destOrd="0" presId="urn:microsoft.com/office/officeart/2005/8/layout/default"/>
    <dgm:cxn modelId="{12C74273-AFDD-4424-AB60-EE25BF781372}" type="presOf" srcId="{266187B7-E696-445A-8064-9C0076477CB9}" destId="{E1F01405-B68E-4160-8D9D-06DF5A6B84BD}" srcOrd="0" destOrd="1" presId="urn:microsoft.com/office/officeart/2005/8/layout/default"/>
    <dgm:cxn modelId="{263F1988-299A-42CC-9E2E-8D36C6A65347}" type="presOf" srcId="{9F7940C8-7A3B-4EDB-A3DD-00B2F6FC5E67}" destId="{FAB2AF23-4323-4E99-8D60-8E32426A88E4}" srcOrd="0" destOrd="0" presId="urn:microsoft.com/office/officeart/2005/8/layout/default"/>
    <dgm:cxn modelId="{52011C80-6592-48CA-BAF0-3D602AFD6601}" type="presOf" srcId="{AD62395A-5F3F-4DD5-8D80-4CAFEEFBC733}" destId="{B343CE07-6EBE-46B3-8A29-09C5E404EF03}" srcOrd="0" destOrd="2" presId="urn:microsoft.com/office/officeart/2005/8/layout/default"/>
    <dgm:cxn modelId="{90CF1416-382B-449D-AA96-49CB54D3BAD9}" type="presOf" srcId="{64B7594E-14BB-4E2B-8C74-18D515C6C8C2}" destId="{B343CE07-6EBE-46B3-8A29-09C5E404EF03}" srcOrd="0" destOrd="1" presId="urn:microsoft.com/office/officeart/2005/8/layout/default"/>
    <dgm:cxn modelId="{1A975D86-ADFE-4869-9C85-4F10D16F460E}" srcId="{F4BC40EE-227E-4892-8A99-0A9DEE22B935}" destId="{69525A3D-F553-4596-ADD0-0B849B403092}" srcOrd="0" destOrd="0" parTransId="{38707F24-D345-44C3-8B4A-B98DB5D29024}" sibTransId="{AB9CA110-9622-4A36-AF09-34865C260C78}"/>
    <dgm:cxn modelId="{CF5F65B5-1EF5-4120-8A7E-00BDEE4415D4}" srcId="{85FF4D43-D4EF-4C58-9777-5E8AD3FB5011}" destId="{EBA4C3C0-0351-43A8-A830-51ADC5FE1480}" srcOrd="0" destOrd="0" parTransId="{CBD84C41-A1C6-4348-871A-316CFBD3D54B}" sibTransId="{E8F6CCF2-7D38-4DC3-9B10-E9BD528D0A40}"/>
    <dgm:cxn modelId="{D69B301C-384F-4FAD-80FF-084798F2F0DC}" srcId="{9C7DCFCE-5C1D-4108-BC51-C2DE74B51CCA}" destId="{DDF40D94-65B9-436B-9F34-4EBE3395D6F2}" srcOrd="2" destOrd="0" parTransId="{2D784E06-F973-4DF7-95B6-720935BE6ABE}" sibTransId="{45E57F00-BE0D-4345-9BC0-03C9382972AD}"/>
    <dgm:cxn modelId="{A7420CF2-75D0-4B2F-82FD-BB2CF896F836}" type="presOf" srcId="{DDF40D94-65B9-436B-9F34-4EBE3395D6F2}" destId="{E1F01405-B68E-4160-8D9D-06DF5A6B84BD}" srcOrd="0" destOrd="0" presId="urn:microsoft.com/office/officeart/2005/8/layout/default"/>
    <dgm:cxn modelId="{21A9E35D-2F8E-4213-91F6-052D24BA6509}" srcId="{7275908C-A177-45AA-87CF-840964DFC22F}" destId="{2DA5BD16-926B-4C4A-999D-92F5E7E92446}" srcOrd="0" destOrd="0" parTransId="{AFA0C790-0A88-4190-A126-6C381EF535BF}" sibTransId="{DBD20C51-0029-429F-8A6E-B15ABC049C41}"/>
    <dgm:cxn modelId="{F0647F7C-B136-44B1-88EF-22EEDCD58796}" srcId="{9C7DCFCE-5C1D-4108-BC51-C2DE74B51CCA}" destId="{DF40B536-B6C3-4349-904F-38C6DDBEE608}" srcOrd="5" destOrd="0" parTransId="{DF695CF5-A134-48FB-B69D-01335BAEB2A0}" sibTransId="{DACBF3A3-5230-4062-A4AE-073F9CEF1B68}"/>
    <dgm:cxn modelId="{8DEB166D-17B7-4653-B982-AE0C184F4124}" type="presOf" srcId="{9C7DCFCE-5C1D-4108-BC51-C2DE74B51CCA}" destId="{4AEA4F33-7E54-418C-B405-99BBCFF07506}" srcOrd="0" destOrd="0" presId="urn:microsoft.com/office/officeart/2005/8/layout/default"/>
    <dgm:cxn modelId="{E4E8619B-535A-4DCE-8C0B-27197F9AC2FB}" type="presOf" srcId="{29524CDA-DFB3-41E1-89DA-30F1E3A90F88}" destId="{B343CE07-6EBE-46B3-8A29-09C5E404EF03}" srcOrd="0" destOrd="0" presId="urn:microsoft.com/office/officeart/2005/8/layout/default"/>
    <dgm:cxn modelId="{AA4D1CF0-2E1B-4F4D-B779-8E26A32C4A61}" type="presParOf" srcId="{4AEA4F33-7E54-418C-B405-99BBCFF07506}" destId="{B343CE07-6EBE-46B3-8A29-09C5E404EF03}" srcOrd="0" destOrd="0" presId="urn:microsoft.com/office/officeart/2005/8/layout/default"/>
    <dgm:cxn modelId="{793EA117-D3AA-4BD3-9611-294A16EA5540}" type="presParOf" srcId="{4AEA4F33-7E54-418C-B405-99BBCFF07506}" destId="{6A3B1516-6D77-4B4F-8442-32CAE363EA54}" srcOrd="1" destOrd="0" presId="urn:microsoft.com/office/officeart/2005/8/layout/default"/>
    <dgm:cxn modelId="{07C766FE-DCAA-48D1-B855-FE4FC925DF9A}" type="presParOf" srcId="{4AEA4F33-7E54-418C-B405-99BBCFF07506}" destId="{458CA7F3-5C8D-45CE-A572-DA800F3ED5E2}" srcOrd="2" destOrd="0" presId="urn:microsoft.com/office/officeart/2005/8/layout/default"/>
    <dgm:cxn modelId="{6C380432-BA80-4BB8-AB6B-C79B5D853704}" type="presParOf" srcId="{4AEA4F33-7E54-418C-B405-99BBCFF07506}" destId="{A6E2214F-FD51-4086-87EB-43C6C95B2B53}" srcOrd="3" destOrd="0" presId="urn:microsoft.com/office/officeart/2005/8/layout/default"/>
    <dgm:cxn modelId="{90E1BB38-3011-4821-883D-016E68FE6964}" type="presParOf" srcId="{4AEA4F33-7E54-418C-B405-99BBCFF07506}" destId="{E1F01405-B68E-4160-8D9D-06DF5A6B84BD}" srcOrd="4" destOrd="0" presId="urn:microsoft.com/office/officeart/2005/8/layout/default"/>
    <dgm:cxn modelId="{B997ECB2-453D-4028-907C-362C9410964E}" type="presParOf" srcId="{4AEA4F33-7E54-418C-B405-99BBCFF07506}" destId="{D703BD9C-1C33-4896-8160-49FD2F770A6F}" srcOrd="5" destOrd="0" presId="urn:microsoft.com/office/officeart/2005/8/layout/default"/>
    <dgm:cxn modelId="{DC9A3A74-5A8E-4EEF-914A-7421C4A4CAAB}" type="presParOf" srcId="{4AEA4F33-7E54-418C-B405-99BBCFF07506}" destId="{8A8238B1-F8D5-4996-B280-E744544E7182}" srcOrd="6" destOrd="0" presId="urn:microsoft.com/office/officeart/2005/8/layout/default"/>
    <dgm:cxn modelId="{E9E766F7-B998-48D9-9D57-5199B17A29C6}" type="presParOf" srcId="{4AEA4F33-7E54-418C-B405-99BBCFF07506}" destId="{DA97D7F3-15BA-4E13-98C1-226F81AB916F}" srcOrd="7" destOrd="0" presId="urn:microsoft.com/office/officeart/2005/8/layout/default"/>
    <dgm:cxn modelId="{ED5DF081-5D9F-4254-BF0D-3B6F0AFD3B1E}" type="presParOf" srcId="{4AEA4F33-7E54-418C-B405-99BBCFF07506}" destId="{77C63FD2-8390-4FFF-A40E-C3069152C7B4}" srcOrd="8" destOrd="0" presId="urn:microsoft.com/office/officeart/2005/8/layout/default"/>
    <dgm:cxn modelId="{6AE09A12-E4B8-4DE1-A44F-D5BF5C26D9B2}" type="presParOf" srcId="{4AEA4F33-7E54-418C-B405-99BBCFF07506}" destId="{47C2A541-70C7-4EBA-B99A-2A34C8F14396}" srcOrd="9" destOrd="0" presId="urn:microsoft.com/office/officeart/2005/8/layout/default"/>
    <dgm:cxn modelId="{B48112BF-134F-4B89-93C6-EAFD571DC09D}" type="presParOf" srcId="{4AEA4F33-7E54-418C-B405-99BBCFF07506}" destId="{AFA51BC2-96FA-4075-821D-BFA549CC203D}" srcOrd="10" destOrd="0" presId="urn:microsoft.com/office/officeart/2005/8/layout/default"/>
    <dgm:cxn modelId="{0A1975F7-FB3E-4D06-B981-A4F9B6D477DB}" type="presParOf" srcId="{4AEA4F33-7E54-418C-B405-99BBCFF07506}" destId="{B383C087-6425-450A-BC4B-F9D797C525E2}" srcOrd="11" destOrd="0" presId="urn:microsoft.com/office/officeart/2005/8/layout/default"/>
    <dgm:cxn modelId="{262B3E6F-77B4-43C7-A4E0-52006A3B9FBA}" type="presParOf" srcId="{4AEA4F33-7E54-418C-B405-99BBCFF07506}" destId="{017BBA78-76E1-48E5-A9CF-B9208B4F89B7}" srcOrd="12" destOrd="0" presId="urn:microsoft.com/office/officeart/2005/8/layout/default"/>
    <dgm:cxn modelId="{F513A2E0-F8F6-4FAB-A607-0F33678BBE76}" type="presParOf" srcId="{4AEA4F33-7E54-418C-B405-99BBCFF07506}" destId="{9A2CA2F7-2D47-4442-8362-644F216AFBDA}" srcOrd="13" destOrd="0" presId="urn:microsoft.com/office/officeart/2005/8/layout/default"/>
    <dgm:cxn modelId="{B3C08097-1B04-4117-833A-398C533037A2}" type="presParOf" srcId="{4AEA4F33-7E54-418C-B405-99BBCFF07506}" destId="{EF39F653-3B12-4DBE-BB0D-4B890FBC13C4}" srcOrd="14" destOrd="0" presId="urn:microsoft.com/office/officeart/2005/8/layout/default"/>
    <dgm:cxn modelId="{33A1A7CD-0EC2-4E05-921B-47DB14ED46B2}" type="presParOf" srcId="{4AEA4F33-7E54-418C-B405-99BBCFF07506}" destId="{721C2C04-3864-4275-A30A-52DAA45B2D42}" srcOrd="15" destOrd="0" presId="urn:microsoft.com/office/officeart/2005/8/layout/default"/>
    <dgm:cxn modelId="{886D6B28-52B9-4673-8A90-A8A9CB39D243}" type="presParOf" srcId="{4AEA4F33-7E54-418C-B405-99BBCFF07506}" destId="{FAB2AF23-4323-4E99-8D60-8E32426A88E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8D86D-CEB2-41B0-B2D5-C0BE8BBFD17D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AC6693F-2563-4CFA-8ACE-86122A4811DF}">
      <dgm:prSet/>
      <dgm:spPr/>
      <dgm:t>
        <a:bodyPr/>
        <a:lstStyle/>
        <a:p>
          <a:r>
            <a:rPr lang="en-US" dirty="0"/>
            <a:t>Class D addresses are used for multicasting;  there is only one block in this class.</a:t>
          </a:r>
        </a:p>
      </dgm:t>
    </dgm:pt>
    <dgm:pt modelId="{B82206ED-29D2-4145-B9EA-2A8F2113F3A8}" type="parTrans" cxnId="{C01993A7-E1E0-4775-BFA4-B7797E519222}">
      <dgm:prSet/>
      <dgm:spPr/>
      <dgm:t>
        <a:bodyPr/>
        <a:lstStyle/>
        <a:p>
          <a:endParaRPr lang="en-US"/>
        </a:p>
      </dgm:t>
    </dgm:pt>
    <dgm:pt modelId="{FAB93D1C-95B5-431B-9FED-A8C45DD4969C}" type="sibTrans" cxnId="{C01993A7-E1E0-4775-BFA4-B7797E519222}">
      <dgm:prSet/>
      <dgm:spPr/>
      <dgm:t>
        <a:bodyPr/>
        <a:lstStyle/>
        <a:p>
          <a:endParaRPr lang="en-US"/>
        </a:p>
      </dgm:t>
    </dgm:pt>
    <dgm:pt modelId="{94D4A872-6E89-459E-92D8-03635947F988}">
      <dgm:prSet/>
      <dgm:spPr/>
      <dgm:t>
        <a:bodyPr/>
        <a:lstStyle/>
        <a:p>
          <a:r>
            <a:rPr lang="en-US"/>
            <a:t>Class E addresses are reserved for special purposes;  most of the block is wasted.</a:t>
          </a:r>
        </a:p>
      </dgm:t>
    </dgm:pt>
    <dgm:pt modelId="{7EAF7161-9A80-4EB8-9725-77F7D51B73EF}" type="parTrans" cxnId="{6468A834-BCC8-4231-B9B1-E91A4CB9B96F}">
      <dgm:prSet/>
      <dgm:spPr/>
      <dgm:t>
        <a:bodyPr/>
        <a:lstStyle/>
        <a:p>
          <a:endParaRPr lang="en-US"/>
        </a:p>
      </dgm:t>
    </dgm:pt>
    <dgm:pt modelId="{13696BCD-4C8F-4D2F-842C-C8A20CAA22F8}" type="sibTrans" cxnId="{6468A834-BCC8-4231-B9B1-E91A4CB9B96F}">
      <dgm:prSet/>
      <dgm:spPr/>
      <dgm:t>
        <a:bodyPr/>
        <a:lstStyle/>
        <a:p>
          <a:endParaRPr lang="en-US"/>
        </a:p>
      </dgm:t>
    </dgm:pt>
    <dgm:pt modelId="{382EF70B-8AB5-4BE2-A490-0C5B7F148444}" type="pres">
      <dgm:prSet presAssocID="{AC48D86D-CEB2-41B0-B2D5-C0BE8BBFD1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7A46D29-2159-4FB4-AA36-B12A7CBB465B}" type="pres">
      <dgm:prSet presAssocID="{8AC6693F-2563-4CFA-8ACE-86122A4811DF}" presName="hierRoot1" presStyleCnt="0"/>
      <dgm:spPr/>
    </dgm:pt>
    <dgm:pt modelId="{94B3020E-1581-483A-8115-716A9225A2C8}" type="pres">
      <dgm:prSet presAssocID="{8AC6693F-2563-4CFA-8ACE-86122A4811DF}" presName="composite" presStyleCnt="0"/>
      <dgm:spPr/>
    </dgm:pt>
    <dgm:pt modelId="{47C9004A-64F7-46A0-B555-640AEF065E38}" type="pres">
      <dgm:prSet presAssocID="{8AC6693F-2563-4CFA-8ACE-86122A4811DF}" presName="background" presStyleLbl="node0" presStyleIdx="0" presStyleCnt="2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</dgm:pt>
    <dgm:pt modelId="{F54B9C84-D664-447C-9CC0-AD6AF98BA379}" type="pres">
      <dgm:prSet presAssocID="{8AC6693F-2563-4CFA-8ACE-86122A4811DF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F13772-9A46-4B6D-9AD7-69BBEF517C44}" type="pres">
      <dgm:prSet presAssocID="{8AC6693F-2563-4CFA-8ACE-86122A4811DF}" presName="hierChild2" presStyleCnt="0"/>
      <dgm:spPr/>
    </dgm:pt>
    <dgm:pt modelId="{345F6E19-290F-4421-A927-1340C482A439}" type="pres">
      <dgm:prSet presAssocID="{94D4A872-6E89-459E-92D8-03635947F988}" presName="hierRoot1" presStyleCnt="0"/>
      <dgm:spPr/>
    </dgm:pt>
    <dgm:pt modelId="{0D963788-232F-4B70-8E7E-C9BE60AFD086}" type="pres">
      <dgm:prSet presAssocID="{94D4A872-6E89-459E-92D8-03635947F988}" presName="composite" presStyleCnt="0"/>
      <dgm:spPr/>
    </dgm:pt>
    <dgm:pt modelId="{80C4DBCD-341E-4F19-9655-EBAAE03333D4}" type="pres">
      <dgm:prSet presAssocID="{94D4A872-6E89-459E-92D8-03635947F988}" presName="background" presStyleLbl="node0" presStyleIdx="1" presStyleCnt="2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</dgm:pt>
    <dgm:pt modelId="{C4C3BD0A-F6F6-4670-9E7B-087BF9F163EB}" type="pres">
      <dgm:prSet presAssocID="{94D4A872-6E89-459E-92D8-03635947F98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1AF8A7-E526-48C7-9A7D-CDF3383748DC}" type="pres">
      <dgm:prSet presAssocID="{94D4A872-6E89-459E-92D8-03635947F988}" presName="hierChild2" presStyleCnt="0"/>
      <dgm:spPr/>
    </dgm:pt>
  </dgm:ptLst>
  <dgm:cxnLst>
    <dgm:cxn modelId="{310BA429-F72B-4FEA-80FF-254C2E9417D4}" type="presOf" srcId="{94D4A872-6E89-459E-92D8-03635947F988}" destId="{C4C3BD0A-F6F6-4670-9E7B-087BF9F163EB}" srcOrd="0" destOrd="0" presId="urn:microsoft.com/office/officeart/2005/8/layout/hierarchy1"/>
    <dgm:cxn modelId="{6468A834-BCC8-4231-B9B1-E91A4CB9B96F}" srcId="{AC48D86D-CEB2-41B0-B2D5-C0BE8BBFD17D}" destId="{94D4A872-6E89-459E-92D8-03635947F988}" srcOrd="1" destOrd="0" parTransId="{7EAF7161-9A80-4EB8-9725-77F7D51B73EF}" sibTransId="{13696BCD-4C8F-4D2F-842C-C8A20CAA22F8}"/>
    <dgm:cxn modelId="{A401FD9F-144F-4420-9579-43728139C9AD}" type="presOf" srcId="{AC48D86D-CEB2-41B0-B2D5-C0BE8BBFD17D}" destId="{382EF70B-8AB5-4BE2-A490-0C5B7F148444}" srcOrd="0" destOrd="0" presId="urn:microsoft.com/office/officeart/2005/8/layout/hierarchy1"/>
    <dgm:cxn modelId="{D11A40D6-62AD-41B3-AFF3-4A85B47CAF4C}" type="presOf" srcId="{8AC6693F-2563-4CFA-8ACE-86122A4811DF}" destId="{F54B9C84-D664-447C-9CC0-AD6AF98BA379}" srcOrd="0" destOrd="0" presId="urn:microsoft.com/office/officeart/2005/8/layout/hierarchy1"/>
    <dgm:cxn modelId="{C01993A7-E1E0-4775-BFA4-B7797E519222}" srcId="{AC48D86D-CEB2-41B0-B2D5-C0BE8BBFD17D}" destId="{8AC6693F-2563-4CFA-8ACE-86122A4811DF}" srcOrd="0" destOrd="0" parTransId="{B82206ED-29D2-4145-B9EA-2A8F2113F3A8}" sibTransId="{FAB93D1C-95B5-431B-9FED-A8C45DD4969C}"/>
    <dgm:cxn modelId="{E1C93542-B8B2-438D-8A83-2C550E0E5029}" type="presParOf" srcId="{382EF70B-8AB5-4BE2-A490-0C5B7F148444}" destId="{67A46D29-2159-4FB4-AA36-B12A7CBB465B}" srcOrd="0" destOrd="0" presId="urn:microsoft.com/office/officeart/2005/8/layout/hierarchy1"/>
    <dgm:cxn modelId="{5DE6F2F9-FFA1-4148-AEC7-B1146720D9BD}" type="presParOf" srcId="{67A46D29-2159-4FB4-AA36-B12A7CBB465B}" destId="{94B3020E-1581-483A-8115-716A9225A2C8}" srcOrd="0" destOrd="0" presId="urn:microsoft.com/office/officeart/2005/8/layout/hierarchy1"/>
    <dgm:cxn modelId="{624C5E71-678B-41E4-8C53-59CCBAB5ED25}" type="presParOf" srcId="{94B3020E-1581-483A-8115-716A9225A2C8}" destId="{47C9004A-64F7-46A0-B555-640AEF065E38}" srcOrd="0" destOrd="0" presId="urn:microsoft.com/office/officeart/2005/8/layout/hierarchy1"/>
    <dgm:cxn modelId="{C01D21F3-C7B2-4BF9-B2A0-C739911DC64E}" type="presParOf" srcId="{94B3020E-1581-483A-8115-716A9225A2C8}" destId="{F54B9C84-D664-447C-9CC0-AD6AF98BA379}" srcOrd="1" destOrd="0" presId="urn:microsoft.com/office/officeart/2005/8/layout/hierarchy1"/>
    <dgm:cxn modelId="{7175AB70-31A2-465E-8126-3489594C0D97}" type="presParOf" srcId="{67A46D29-2159-4FB4-AA36-B12A7CBB465B}" destId="{00F13772-9A46-4B6D-9AD7-69BBEF517C44}" srcOrd="1" destOrd="0" presId="urn:microsoft.com/office/officeart/2005/8/layout/hierarchy1"/>
    <dgm:cxn modelId="{801E622E-DB09-4D48-B5EC-3C5DC4FCF73E}" type="presParOf" srcId="{382EF70B-8AB5-4BE2-A490-0C5B7F148444}" destId="{345F6E19-290F-4421-A927-1340C482A439}" srcOrd="1" destOrd="0" presId="urn:microsoft.com/office/officeart/2005/8/layout/hierarchy1"/>
    <dgm:cxn modelId="{E68FD4AE-C433-4816-BEB4-8786EDE96997}" type="presParOf" srcId="{345F6E19-290F-4421-A927-1340C482A439}" destId="{0D963788-232F-4B70-8E7E-C9BE60AFD086}" srcOrd="0" destOrd="0" presId="urn:microsoft.com/office/officeart/2005/8/layout/hierarchy1"/>
    <dgm:cxn modelId="{074EFD8F-AAD8-4596-952D-3C0B48766AA3}" type="presParOf" srcId="{0D963788-232F-4B70-8E7E-C9BE60AFD086}" destId="{80C4DBCD-341E-4F19-9655-EBAAE03333D4}" srcOrd="0" destOrd="0" presId="urn:microsoft.com/office/officeart/2005/8/layout/hierarchy1"/>
    <dgm:cxn modelId="{320EA6D8-DD86-4C15-98C6-2BCEE08F9A04}" type="presParOf" srcId="{0D963788-232F-4B70-8E7E-C9BE60AFD086}" destId="{C4C3BD0A-F6F6-4670-9E7B-087BF9F163EB}" srcOrd="1" destOrd="0" presId="urn:microsoft.com/office/officeart/2005/8/layout/hierarchy1"/>
    <dgm:cxn modelId="{292B2441-3AEA-45FB-877B-2669D058EFA8}" type="presParOf" srcId="{345F6E19-290F-4421-A927-1340C482A439}" destId="{ED1AF8A7-E526-48C7-9A7D-CDF338374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7F3321-98D9-41B5-AF45-FE767EB3B9F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D06656-3CB0-4E20-B13A-C259F17F71B8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In classful addressing, the network address  (the first address in the block) is the one that is assigned to the organization.</a:t>
          </a:r>
        </a:p>
      </dgm:t>
    </dgm:pt>
    <dgm:pt modelId="{9EB88FBD-378F-44E3-868C-B789C207BAE3}" type="parTrans" cxnId="{60C43993-3034-485A-AB85-8AE1A51ED608}">
      <dgm:prSet/>
      <dgm:spPr/>
      <dgm:t>
        <a:bodyPr/>
        <a:lstStyle/>
        <a:p>
          <a:endParaRPr lang="en-US"/>
        </a:p>
      </dgm:t>
    </dgm:pt>
    <dgm:pt modelId="{326AD0D0-7806-418A-BA4A-E1D52B1AFB41}" type="sibTrans" cxnId="{60C43993-3034-485A-AB85-8AE1A51ED608}">
      <dgm:prSet/>
      <dgm:spPr/>
      <dgm:t>
        <a:bodyPr/>
        <a:lstStyle/>
        <a:p>
          <a:endParaRPr lang="en-US"/>
        </a:p>
      </dgm:t>
    </dgm:pt>
    <dgm:pt modelId="{98FF5AA0-29EA-4508-810E-235DAA24848D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The network address defines the network to the rest of the Internet.</a:t>
          </a:r>
        </a:p>
      </dgm:t>
    </dgm:pt>
    <dgm:pt modelId="{C9F98DCB-86C9-4F00-A7BE-E5D0A9CB190C}" type="parTrans" cxnId="{D2AA0237-9BB6-4CD5-82F1-3466E8C6BA86}">
      <dgm:prSet/>
      <dgm:spPr/>
      <dgm:t>
        <a:bodyPr/>
        <a:lstStyle/>
        <a:p>
          <a:endParaRPr lang="en-US"/>
        </a:p>
      </dgm:t>
    </dgm:pt>
    <dgm:pt modelId="{B5C4AE30-B27E-4371-97CC-82A1845E1AAC}" type="sibTrans" cxnId="{D2AA0237-9BB6-4CD5-82F1-3466E8C6BA86}">
      <dgm:prSet/>
      <dgm:spPr/>
      <dgm:t>
        <a:bodyPr/>
        <a:lstStyle/>
        <a:p>
          <a:endParaRPr lang="en-US"/>
        </a:p>
      </dgm:t>
    </dgm:pt>
    <dgm:pt modelId="{3AACDE22-60F2-43EC-8810-755872A39685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Given the network address, we can find the class of the address, the block, and the range of the addresses in the block</a:t>
          </a:r>
        </a:p>
      </dgm:t>
    </dgm:pt>
    <dgm:pt modelId="{BC86C869-6727-4BB8-A873-407BAE973D10}" type="parTrans" cxnId="{7DFEA5BA-2E99-478B-86E5-AED649381F0E}">
      <dgm:prSet/>
      <dgm:spPr/>
      <dgm:t>
        <a:bodyPr/>
        <a:lstStyle/>
        <a:p>
          <a:endParaRPr lang="en-US"/>
        </a:p>
      </dgm:t>
    </dgm:pt>
    <dgm:pt modelId="{2A74D711-6FF8-4E2B-A068-4835D83E21EC}" type="sibTrans" cxnId="{7DFEA5BA-2E99-478B-86E5-AED649381F0E}">
      <dgm:prSet/>
      <dgm:spPr/>
      <dgm:t>
        <a:bodyPr/>
        <a:lstStyle/>
        <a:p>
          <a:endParaRPr lang="en-US"/>
        </a:p>
      </dgm:t>
    </dgm:pt>
    <dgm:pt modelId="{E63A3741-039F-4223-A341-48FFC3FA9E5A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The range of address can automatically be inferred from the network address</a:t>
          </a:r>
        </a:p>
      </dgm:t>
    </dgm:pt>
    <dgm:pt modelId="{FA82BFB1-0073-4D50-97DF-FE02302AE969}" type="parTrans" cxnId="{2296F5B6-7E80-442A-9BC2-9FEFB2D69FB0}">
      <dgm:prSet/>
      <dgm:spPr/>
      <dgm:t>
        <a:bodyPr/>
        <a:lstStyle/>
        <a:p>
          <a:endParaRPr lang="en-US"/>
        </a:p>
      </dgm:t>
    </dgm:pt>
    <dgm:pt modelId="{9612505F-3170-43A6-9944-A958F8409270}" type="sibTrans" cxnId="{2296F5B6-7E80-442A-9BC2-9FEFB2D69FB0}">
      <dgm:prSet/>
      <dgm:spPr/>
      <dgm:t>
        <a:bodyPr/>
        <a:lstStyle/>
        <a:p>
          <a:endParaRPr lang="en-US"/>
        </a:p>
      </dgm:t>
    </dgm:pt>
    <dgm:pt modelId="{81D15AEE-8329-4092-8320-6926FAD0B855}" type="pres">
      <dgm:prSet presAssocID="{F77F3321-98D9-41B5-AF45-FE767EB3B9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3872606-9319-475B-92E1-123D1F91C2BF}" type="pres">
      <dgm:prSet presAssocID="{3FD06656-3CB0-4E20-B13A-C259F17F71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BA9848-71FE-45B5-A007-5D521FA300C5}" type="pres">
      <dgm:prSet presAssocID="{326AD0D0-7806-418A-BA4A-E1D52B1AFB41}" presName="spacer" presStyleCnt="0"/>
      <dgm:spPr/>
    </dgm:pt>
    <dgm:pt modelId="{401D9644-2D01-4C51-A57C-06D9F1F36154}" type="pres">
      <dgm:prSet presAssocID="{98FF5AA0-29EA-4508-810E-235DAA24848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EF668B-1241-4D61-81CD-A843D89DAE32}" type="pres">
      <dgm:prSet presAssocID="{B5C4AE30-B27E-4371-97CC-82A1845E1AAC}" presName="spacer" presStyleCnt="0"/>
      <dgm:spPr/>
    </dgm:pt>
    <dgm:pt modelId="{6837A9D2-5707-40CB-9F06-C25AB2C87D42}" type="pres">
      <dgm:prSet presAssocID="{3AACDE22-60F2-43EC-8810-755872A396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6D301-FA70-4CA4-A14F-984982AD03ED}" type="pres">
      <dgm:prSet presAssocID="{2A74D711-6FF8-4E2B-A068-4835D83E21EC}" presName="spacer" presStyleCnt="0"/>
      <dgm:spPr/>
    </dgm:pt>
    <dgm:pt modelId="{71386507-6445-4169-84EF-DFA9F587F691}" type="pres">
      <dgm:prSet presAssocID="{E63A3741-039F-4223-A341-48FFC3FA9E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5D9922-1E21-4F9F-9030-93476A83885D}" type="presOf" srcId="{3AACDE22-60F2-43EC-8810-755872A39685}" destId="{6837A9D2-5707-40CB-9F06-C25AB2C87D42}" srcOrd="0" destOrd="0" presId="urn:microsoft.com/office/officeart/2005/8/layout/vList2"/>
    <dgm:cxn modelId="{7DFEA5BA-2E99-478B-86E5-AED649381F0E}" srcId="{F77F3321-98D9-41B5-AF45-FE767EB3B9F5}" destId="{3AACDE22-60F2-43EC-8810-755872A39685}" srcOrd="2" destOrd="0" parTransId="{BC86C869-6727-4BB8-A873-407BAE973D10}" sibTransId="{2A74D711-6FF8-4E2B-A068-4835D83E21EC}"/>
    <dgm:cxn modelId="{F66B8A22-74BD-4522-8A6E-5DF4E5A04216}" type="presOf" srcId="{3FD06656-3CB0-4E20-B13A-C259F17F71B8}" destId="{A3872606-9319-475B-92E1-123D1F91C2BF}" srcOrd="0" destOrd="0" presId="urn:microsoft.com/office/officeart/2005/8/layout/vList2"/>
    <dgm:cxn modelId="{60C43993-3034-485A-AB85-8AE1A51ED608}" srcId="{F77F3321-98D9-41B5-AF45-FE767EB3B9F5}" destId="{3FD06656-3CB0-4E20-B13A-C259F17F71B8}" srcOrd="0" destOrd="0" parTransId="{9EB88FBD-378F-44E3-868C-B789C207BAE3}" sibTransId="{326AD0D0-7806-418A-BA4A-E1D52B1AFB41}"/>
    <dgm:cxn modelId="{D80731AF-8109-4802-8178-531A66337484}" type="presOf" srcId="{98FF5AA0-29EA-4508-810E-235DAA24848D}" destId="{401D9644-2D01-4C51-A57C-06D9F1F36154}" srcOrd="0" destOrd="0" presId="urn:microsoft.com/office/officeart/2005/8/layout/vList2"/>
    <dgm:cxn modelId="{D86892F0-8939-4862-BACB-7DF0AF5B70B5}" type="presOf" srcId="{F77F3321-98D9-41B5-AF45-FE767EB3B9F5}" destId="{81D15AEE-8329-4092-8320-6926FAD0B855}" srcOrd="0" destOrd="0" presId="urn:microsoft.com/office/officeart/2005/8/layout/vList2"/>
    <dgm:cxn modelId="{2296F5B6-7E80-442A-9BC2-9FEFB2D69FB0}" srcId="{F77F3321-98D9-41B5-AF45-FE767EB3B9F5}" destId="{E63A3741-039F-4223-A341-48FFC3FA9E5A}" srcOrd="3" destOrd="0" parTransId="{FA82BFB1-0073-4D50-97DF-FE02302AE969}" sibTransId="{9612505F-3170-43A6-9944-A958F8409270}"/>
    <dgm:cxn modelId="{C9DDE317-0BAE-41D0-83E9-6E40DDF28C31}" type="presOf" srcId="{E63A3741-039F-4223-A341-48FFC3FA9E5A}" destId="{71386507-6445-4169-84EF-DFA9F587F691}" srcOrd="0" destOrd="0" presId="urn:microsoft.com/office/officeart/2005/8/layout/vList2"/>
    <dgm:cxn modelId="{D2AA0237-9BB6-4CD5-82F1-3466E8C6BA86}" srcId="{F77F3321-98D9-41B5-AF45-FE767EB3B9F5}" destId="{98FF5AA0-29EA-4508-810E-235DAA24848D}" srcOrd="1" destOrd="0" parTransId="{C9F98DCB-86C9-4F00-A7BE-E5D0A9CB190C}" sibTransId="{B5C4AE30-B27E-4371-97CC-82A1845E1AAC}"/>
    <dgm:cxn modelId="{4433AB82-B941-42BB-9BD1-351773B73C0E}" type="presParOf" srcId="{81D15AEE-8329-4092-8320-6926FAD0B855}" destId="{A3872606-9319-475B-92E1-123D1F91C2BF}" srcOrd="0" destOrd="0" presId="urn:microsoft.com/office/officeart/2005/8/layout/vList2"/>
    <dgm:cxn modelId="{41A627BA-A06F-4A80-BA9D-3B19D85E229A}" type="presParOf" srcId="{81D15AEE-8329-4092-8320-6926FAD0B855}" destId="{AFBA9848-71FE-45B5-A007-5D521FA300C5}" srcOrd="1" destOrd="0" presId="urn:microsoft.com/office/officeart/2005/8/layout/vList2"/>
    <dgm:cxn modelId="{09FC60FB-146B-4C5C-B9E7-33C8113AE731}" type="presParOf" srcId="{81D15AEE-8329-4092-8320-6926FAD0B855}" destId="{401D9644-2D01-4C51-A57C-06D9F1F36154}" srcOrd="2" destOrd="0" presId="urn:microsoft.com/office/officeart/2005/8/layout/vList2"/>
    <dgm:cxn modelId="{2713EE72-DF56-47F9-BAE2-469CBD20E14E}" type="presParOf" srcId="{81D15AEE-8329-4092-8320-6926FAD0B855}" destId="{61EF668B-1241-4D61-81CD-A843D89DAE32}" srcOrd="3" destOrd="0" presId="urn:microsoft.com/office/officeart/2005/8/layout/vList2"/>
    <dgm:cxn modelId="{92DD8389-2C7F-4707-9557-59DCB9145950}" type="presParOf" srcId="{81D15AEE-8329-4092-8320-6926FAD0B855}" destId="{6837A9D2-5707-40CB-9F06-C25AB2C87D42}" srcOrd="4" destOrd="0" presId="urn:microsoft.com/office/officeart/2005/8/layout/vList2"/>
    <dgm:cxn modelId="{816C1934-E32B-4F7A-B917-2D2D685FB92E}" type="presParOf" srcId="{81D15AEE-8329-4092-8320-6926FAD0B855}" destId="{E9B6D301-FA70-4CA4-A14F-984982AD03ED}" srcOrd="5" destOrd="0" presId="urn:microsoft.com/office/officeart/2005/8/layout/vList2"/>
    <dgm:cxn modelId="{7347D32D-74EA-4BB3-8637-06B0F03F952E}" type="presParOf" srcId="{81D15AEE-8329-4092-8320-6926FAD0B855}" destId="{71386507-6445-4169-84EF-DFA9F587F6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F3321-98D9-41B5-AF45-FE767EB3B9F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D06656-3CB0-4E20-B13A-C259F17F71B8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The network address is the beginning address of each block.</a:t>
          </a:r>
        </a:p>
      </dgm:t>
    </dgm:pt>
    <dgm:pt modelId="{9EB88FBD-378F-44E3-868C-B789C207BAE3}" type="parTrans" cxnId="{60C43993-3034-485A-AB85-8AE1A51ED608}">
      <dgm:prSet/>
      <dgm:spPr/>
      <dgm:t>
        <a:bodyPr/>
        <a:lstStyle/>
        <a:p>
          <a:endParaRPr lang="en-US"/>
        </a:p>
      </dgm:t>
    </dgm:pt>
    <dgm:pt modelId="{326AD0D0-7806-418A-BA4A-E1D52B1AFB41}" type="sibTrans" cxnId="{60C43993-3034-485A-AB85-8AE1A51ED608}">
      <dgm:prSet/>
      <dgm:spPr/>
      <dgm:t>
        <a:bodyPr/>
        <a:lstStyle/>
        <a:p>
          <a:endParaRPr lang="en-US"/>
        </a:p>
      </dgm:t>
    </dgm:pt>
    <dgm:pt modelId="{98FF5AA0-29EA-4508-810E-235DAA24848D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It can be found by applying the default mask to any of the address in the block (including itself)</a:t>
          </a:r>
        </a:p>
      </dgm:t>
    </dgm:pt>
    <dgm:pt modelId="{C9F98DCB-86C9-4F00-A7BE-E5D0A9CB190C}" type="parTrans" cxnId="{D2AA0237-9BB6-4CD5-82F1-3466E8C6BA86}">
      <dgm:prSet/>
      <dgm:spPr/>
      <dgm:t>
        <a:bodyPr/>
        <a:lstStyle/>
        <a:p>
          <a:endParaRPr lang="en-US"/>
        </a:p>
      </dgm:t>
    </dgm:pt>
    <dgm:pt modelId="{B5C4AE30-B27E-4371-97CC-82A1845E1AAC}" type="sibTrans" cxnId="{D2AA0237-9BB6-4CD5-82F1-3466E8C6BA86}">
      <dgm:prSet/>
      <dgm:spPr/>
      <dgm:t>
        <a:bodyPr/>
        <a:lstStyle/>
        <a:p>
          <a:endParaRPr lang="en-US"/>
        </a:p>
      </dgm:t>
    </dgm:pt>
    <dgm:pt modelId="{3AACDE22-60F2-43EC-8810-755872A39685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It retains the </a:t>
          </a:r>
          <a:r>
            <a:rPr lang="en-US" dirty="0" err="1"/>
            <a:t>netid</a:t>
          </a:r>
          <a:r>
            <a:rPr lang="en-US" dirty="0"/>
            <a:t> of the block and sets the hosted to zero.</a:t>
          </a:r>
        </a:p>
      </dgm:t>
    </dgm:pt>
    <dgm:pt modelId="{BC86C869-6727-4BB8-A873-407BAE973D10}" type="parTrans" cxnId="{7DFEA5BA-2E99-478B-86E5-AED649381F0E}">
      <dgm:prSet/>
      <dgm:spPr/>
      <dgm:t>
        <a:bodyPr/>
        <a:lstStyle/>
        <a:p>
          <a:endParaRPr lang="en-US"/>
        </a:p>
      </dgm:t>
    </dgm:pt>
    <dgm:pt modelId="{2A74D711-6FF8-4E2B-A068-4835D83E21EC}" type="sibTrans" cxnId="{7DFEA5BA-2E99-478B-86E5-AED649381F0E}">
      <dgm:prSet/>
      <dgm:spPr/>
      <dgm:t>
        <a:bodyPr/>
        <a:lstStyle/>
        <a:p>
          <a:endParaRPr lang="en-US"/>
        </a:p>
      </dgm:t>
    </dgm:pt>
    <dgm:pt modelId="{81D15AEE-8329-4092-8320-6926FAD0B855}" type="pres">
      <dgm:prSet presAssocID="{F77F3321-98D9-41B5-AF45-FE767EB3B9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3872606-9319-475B-92E1-123D1F91C2BF}" type="pres">
      <dgm:prSet presAssocID="{3FD06656-3CB0-4E20-B13A-C259F17F71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BA9848-71FE-45B5-A007-5D521FA300C5}" type="pres">
      <dgm:prSet presAssocID="{326AD0D0-7806-418A-BA4A-E1D52B1AFB41}" presName="spacer" presStyleCnt="0"/>
      <dgm:spPr/>
    </dgm:pt>
    <dgm:pt modelId="{401D9644-2D01-4C51-A57C-06D9F1F36154}" type="pres">
      <dgm:prSet presAssocID="{98FF5AA0-29EA-4508-810E-235DAA2484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EF668B-1241-4D61-81CD-A843D89DAE32}" type="pres">
      <dgm:prSet presAssocID="{B5C4AE30-B27E-4371-97CC-82A1845E1AAC}" presName="spacer" presStyleCnt="0"/>
      <dgm:spPr/>
    </dgm:pt>
    <dgm:pt modelId="{6837A9D2-5707-40CB-9F06-C25AB2C87D42}" type="pres">
      <dgm:prSet presAssocID="{3AACDE22-60F2-43EC-8810-755872A396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9DEE6F-988B-4818-AA4E-418D7EE4E50E}" type="presOf" srcId="{F77F3321-98D9-41B5-AF45-FE767EB3B9F5}" destId="{81D15AEE-8329-4092-8320-6926FAD0B855}" srcOrd="0" destOrd="0" presId="urn:microsoft.com/office/officeart/2005/8/layout/vList2"/>
    <dgm:cxn modelId="{7DFEA5BA-2E99-478B-86E5-AED649381F0E}" srcId="{F77F3321-98D9-41B5-AF45-FE767EB3B9F5}" destId="{3AACDE22-60F2-43EC-8810-755872A39685}" srcOrd="2" destOrd="0" parTransId="{BC86C869-6727-4BB8-A873-407BAE973D10}" sibTransId="{2A74D711-6FF8-4E2B-A068-4835D83E21EC}"/>
    <dgm:cxn modelId="{C2CAF672-14EC-4031-B767-DE2C6911A6FE}" type="presOf" srcId="{3AACDE22-60F2-43EC-8810-755872A39685}" destId="{6837A9D2-5707-40CB-9F06-C25AB2C87D42}" srcOrd="0" destOrd="0" presId="urn:microsoft.com/office/officeart/2005/8/layout/vList2"/>
    <dgm:cxn modelId="{6482E67A-3382-4D38-BAC1-08725BDED64D}" type="presOf" srcId="{98FF5AA0-29EA-4508-810E-235DAA24848D}" destId="{401D9644-2D01-4C51-A57C-06D9F1F36154}" srcOrd="0" destOrd="0" presId="urn:microsoft.com/office/officeart/2005/8/layout/vList2"/>
    <dgm:cxn modelId="{60C43993-3034-485A-AB85-8AE1A51ED608}" srcId="{F77F3321-98D9-41B5-AF45-FE767EB3B9F5}" destId="{3FD06656-3CB0-4E20-B13A-C259F17F71B8}" srcOrd="0" destOrd="0" parTransId="{9EB88FBD-378F-44E3-868C-B789C207BAE3}" sibTransId="{326AD0D0-7806-418A-BA4A-E1D52B1AFB41}"/>
    <dgm:cxn modelId="{D2AA0237-9BB6-4CD5-82F1-3466E8C6BA86}" srcId="{F77F3321-98D9-41B5-AF45-FE767EB3B9F5}" destId="{98FF5AA0-29EA-4508-810E-235DAA24848D}" srcOrd="1" destOrd="0" parTransId="{C9F98DCB-86C9-4F00-A7BE-E5D0A9CB190C}" sibTransId="{B5C4AE30-B27E-4371-97CC-82A1845E1AAC}"/>
    <dgm:cxn modelId="{53966939-7D73-4440-BB25-CF5AC975D33E}" type="presOf" srcId="{3FD06656-3CB0-4E20-B13A-C259F17F71B8}" destId="{A3872606-9319-475B-92E1-123D1F91C2BF}" srcOrd="0" destOrd="0" presId="urn:microsoft.com/office/officeart/2005/8/layout/vList2"/>
    <dgm:cxn modelId="{687D4918-BDDD-4115-8D8F-FDFF700CE12B}" type="presParOf" srcId="{81D15AEE-8329-4092-8320-6926FAD0B855}" destId="{A3872606-9319-475B-92E1-123D1F91C2BF}" srcOrd="0" destOrd="0" presId="urn:microsoft.com/office/officeart/2005/8/layout/vList2"/>
    <dgm:cxn modelId="{49B51F1B-7AF7-4E3B-A815-BCEA0563B97D}" type="presParOf" srcId="{81D15AEE-8329-4092-8320-6926FAD0B855}" destId="{AFBA9848-71FE-45B5-A007-5D521FA300C5}" srcOrd="1" destOrd="0" presId="urn:microsoft.com/office/officeart/2005/8/layout/vList2"/>
    <dgm:cxn modelId="{D49000F5-D7E3-4496-A88C-1CAADF50E273}" type="presParOf" srcId="{81D15AEE-8329-4092-8320-6926FAD0B855}" destId="{401D9644-2D01-4C51-A57C-06D9F1F36154}" srcOrd="2" destOrd="0" presId="urn:microsoft.com/office/officeart/2005/8/layout/vList2"/>
    <dgm:cxn modelId="{891BDDF0-2CAE-43FA-A31F-0C5B1179C6EA}" type="presParOf" srcId="{81D15AEE-8329-4092-8320-6926FAD0B855}" destId="{61EF668B-1241-4D61-81CD-A843D89DAE32}" srcOrd="3" destOrd="0" presId="urn:microsoft.com/office/officeart/2005/8/layout/vList2"/>
    <dgm:cxn modelId="{B6D54290-3BD6-46EC-844A-15990A61AFB4}" type="presParOf" srcId="{81D15AEE-8329-4092-8320-6926FAD0B855}" destId="{6837A9D2-5707-40CB-9F06-C25AB2C87D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3CE07-6EBE-46B3-8A29-09C5E404EF03}">
      <dsp:nvSpPr>
        <dsp:cNvPr id="0" name=""/>
        <dsp:cNvSpPr/>
      </dsp:nvSpPr>
      <dsp:spPr>
        <a:xfrm>
          <a:off x="431708" y="1778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 dirty="0">
              <a:latin typeface="Arial" panose="020B0604020202020204" pitchFamily="34" charset="0"/>
              <a:cs typeface="Arial" panose="020B0604020202020204" pitchFamily="34" charset="0"/>
            </a:rPr>
            <a:t>Session 1</a:t>
          </a:r>
          <a:endParaRPr lang="en-IN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Introduction to Network Layer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Need for Internetworking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708" y="1778"/>
        <a:ext cx="2307547" cy="1384528"/>
      </dsp:txXfrm>
    </dsp:sp>
    <dsp:sp modelId="{458CA7F3-5C8D-45CE-A572-DA800F3ED5E2}">
      <dsp:nvSpPr>
        <dsp:cNvPr id="0" name=""/>
        <dsp:cNvSpPr/>
      </dsp:nvSpPr>
      <dsp:spPr>
        <a:xfrm>
          <a:off x="2970010" y="1778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81872"/>
                <a:satOff val="-3579"/>
                <a:lumOff val="97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81872"/>
                <a:satOff val="-3579"/>
                <a:lumOff val="97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81872"/>
                <a:satOff val="-3579"/>
                <a:lumOff val="97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 dirty="0">
              <a:latin typeface="Arial" panose="020B0604020202020204" pitchFamily="34" charset="0"/>
              <a:cs typeface="Arial" panose="020B0604020202020204" pitchFamily="34" charset="0"/>
            </a:rPr>
            <a:t>Session 2</a:t>
          </a:r>
          <a:endParaRPr lang="en-IN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Addressing-Classful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0010" y="1778"/>
        <a:ext cx="2307547" cy="1384528"/>
      </dsp:txXfrm>
    </dsp:sp>
    <dsp:sp modelId="{E1F01405-B68E-4160-8D9D-06DF5A6B84BD}">
      <dsp:nvSpPr>
        <dsp:cNvPr id="0" name=""/>
        <dsp:cNvSpPr/>
      </dsp:nvSpPr>
      <dsp:spPr>
        <a:xfrm>
          <a:off x="5508312" y="1778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63744"/>
                <a:satOff val="-7158"/>
                <a:lumOff val="19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63744"/>
                <a:satOff val="-7158"/>
                <a:lumOff val="19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63744"/>
                <a:satOff val="-7158"/>
                <a:lumOff val="19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>
              <a:latin typeface="Arial" panose="020B0604020202020204" pitchFamily="34" charset="0"/>
              <a:cs typeface="Arial" panose="020B0604020202020204" pitchFamily="34" charset="0"/>
            </a:rPr>
            <a:t>Session 3</a:t>
          </a:r>
          <a:endParaRPr lang="en-IN" sz="17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Addressing-Classless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08312" y="1778"/>
        <a:ext cx="2307547" cy="1384528"/>
      </dsp:txXfrm>
    </dsp:sp>
    <dsp:sp modelId="{8A8238B1-F8D5-4996-B280-E744544E7182}">
      <dsp:nvSpPr>
        <dsp:cNvPr id="0" name=""/>
        <dsp:cNvSpPr/>
      </dsp:nvSpPr>
      <dsp:spPr>
        <a:xfrm>
          <a:off x="431708" y="1617061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 dirty="0">
              <a:latin typeface="Arial" panose="020B0604020202020204" pitchFamily="34" charset="0"/>
              <a:cs typeface="Arial" panose="020B0604020202020204" pitchFamily="34" charset="0"/>
            </a:rPr>
            <a:t>Session 6</a:t>
          </a:r>
          <a:endParaRPr lang="en-IN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Network Layer Protocol-IPV4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708" y="1617061"/>
        <a:ext cx="2307547" cy="1384528"/>
      </dsp:txXfrm>
    </dsp:sp>
    <dsp:sp modelId="{77C63FD2-8390-4FFF-A40E-C3069152C7B4}">
      <dsp:nvSpPr>
        <dsp:cNvPr id="0" name=""/>
        <dsp:cNvSpPr/>
      </dsp:nvSpPr>
      <dsp:spPr>
        <a:xfrm>
          <a:off x="2970010" y="1617061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327488"/>
                <a:satOff val="-14316"/>
                <a:lumOff val="39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27488"/>
                <a:satOff val="-14316"/>
                <a:lumOff val="39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27488"/>
                <a:satOff val="-14316"/>
                <a:lumOff val="39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>
              <a:latin typeface="Arial" panose="020B0604020202020204" pitchFamily="34" charset="0"/>
              <a:cs typeface="Arial" panose="020B0604020202020204" pitchFamily="34" charset="0"/>
            </a:rPr>
            <a:t>Session 7</a:t>
          </a:r>
          <a:endParaRPr lang="en-IN" sz="17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Internet Protocol(IP)-IPV6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0010" y="1617061"/>
        <a:ext cx="2307547" cy="1384528"/>
      </dsp:txXfrm>
    </dsp:sp>
    <dsp:sp modelId="{AFA51BC2-96FA-4075-821D-BFA549CC203D}">
      <dsp:nvSpPr>
        <dsp:cNvPr id="0" name=""/>
        <dsp:cNvSpPr/>
      </dsp:nvSpPr>
      <dsp:spPr>
        <a:xfrm>
          <a:off x="5508312" y="1617061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327488"/>
                <a:satOff val="-14316"/>
                <a:lumOff val="39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27488"/>
                <a:satOff val="-14316"/>
                <a:lumOff val="39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27488"/>
                <a:satOff val="-14316"/>
                <a:lumOff val="39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 dirty="0">
              <a:latin typeface="Arial" panose="020B0604020202020204" pitchFamily="34" charset="0"/>
              <a:cs typeface="Arial" panose="020B0604020202020204" pitchFamily="34" charset="0"/>
            </a:rPr>
            <a:t>Session 8</a:t>
          </a:r>
          <a:endParaRPr lang="en-IN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Routing Protocols- Distance Vector&amp; Link State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Routing Issues-Delivery, Forwarding and Routing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08312" y="1617061"/>
        <a:ext cx="2307547" cy="1384528"/>
      </dsp:txXfrm>
    </dsp:sp>
    <dsp:sp modelId="{017BBA78-76E1-48E5-A9CF-B9208B4F89B7}">
      <dsp:nvSpPr>
        <dsp:cNvPr id="0" name=""/>
        <dsp:cNvSpPr/>
      </dsp:nvSpPr>
      <dsp:spPr>
        <a:xfrm>
          <a:off x="431708" y="3232344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>
              <a:latin typeface="Arial" panose="020B0604020202020204" pitchFamily="34" charset="0"/>
              <a:cs typeface="Arial" panose="020B0604020202020204" pitchFamily="34" charset="0"/>
            </a:rPr>
            <a:t>Session 11</a:t>
          </a:r>
          <a:endParaRPr lang="en-IN" sz="17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Routing Information Protocol-RIP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708" y="3232344"/>
        <a:ext cx="2307547" cy="1384528"/>
      </dsp:txXfrm>
    </dsp:sp>
    <dsp:sp modelId="{EF39F653-3B12-4DBE-BB0D-4B890FBC13C4}">
      <dsp:nvSpPr>
        <dsp:cNvPr id="0" name=""/>
        <dsp:cNvSpPr/>
      </dsp:nvSpPr>
      <dsp:spPr>
        <a:xfrm>
          <a:off x="2970010" y="3232344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63744"/>
                <a:satOff val="-7158"/>
                <a:lumOff val="19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63744"/>
                <a:satOff val="-7158"/>
                <a:lumOff val="19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63744"/>
                <a:satOff val="-7158"/>
                <a:lumOff val="19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>
              <a:latin typeface="Arial" panose="020B0604020202020204" pitchFamily="34" charset="0"/>
              <a:cs typeface="Arial" panose="020B0604020202020204" pitchFamily="34" charset="0"/>
            </a:rPr>
            <a:t>Session 12</a:t>
          </a:r>
          <a:endParaRPr lang="en-IN" sz="1700" b="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 dirty="0">
              <a:latin typeface="Arial" panose="020B0604020202020204" pitchFamily="34" charset="0"/>
              <a:cs typeface="Arial" panose="020B0604020202020204" pitchFamily="34" charset="0"/>
            </a:rPr>
            <a:t>Open Shortest Path First-OSPF</a:t>
          </a:r>
          <a:endParaRPr lang="en-IN" sz="13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0010" y="3232344"/>
        <a:ext cx="2307547" cy="1384528"/>
      </dsp:txXfrm>
    </dsp:sp>
    <dsp:sp modelId="{FAB2AF23-4323-4E99-8D60-8E32426A88E4}">
      <dsp:nvSpPr>
        <dsp:cNvPr id="0" name=""/>
        <dsp:cNvSpPr/>
      </dsp:nvSpPr>
      <dsp:spPr>
        <a:xfrm>
          <a:off x="5508312" y="3232344"/>
          <a:ext cx="2307547" cy="1384528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81872"/>
                <a:satOff val="-3579"/>
                <a:lumOff val="97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81872"/>
                <a:satOff val="-3579"/>
                <a:lumOff val="97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81872"/>
                <a:satOff val="-3579"/>
                <a:lumOff val="97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b="0" kern="1200" dirty="0">
              <a:latin typeface="Arial" panose="020B0604020202020204" pitchFamily="34" charset="0"/>
              <a:cs typeface="Arial" panose="020B0604020202020204" pitchFamily="34" charset="0"/>
            </a:rPr>
            <a:t>Session 13</a:t>
          </a:r>
          <a:endParaRPr lang="en-IN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1" kern="1200">
              <a:latin typeface="Arial" panose="020B0604020202020204" pitchFamily="34" charset="0"/>
              <a:cs typeface="Arial" panose="020B0604020202020204" pitchFamily="34" charset="0"/>
            </a:rPr>
            <a:t>Border Gateway Protocol-BGP</a:t>
          </a:r>
          <a:endParaRPr lang="en-IN" sz="13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08312" y="3232344"/>
        <a:ext cx="2307547" cy="1384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004A-64F7-46A0-B555-640AEF065E38}">
      <dsp:nvSpPr>
        <dsp:cNvPr id="0" name=""/>
        <dsp:cNvSpPr/>
      </dsp:nvSpPr>
      <dsp:spPr>
        <a:xfrm>
          <a:off x="1203" y="642286"/>
          <a:ext cx="4222625" cy="2681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B9C84-D664-447C-9CC0-AD6AF98BA379}">
      <dsp:nvSpPr>
        <dsp:cNvPr id="0" name=""/>
        <dsp:cNvSpPr/>
      </dsp:nvSpPr>
      <dsp:spPr>
        <a:xfrm>
          <a:off x="470383" y="1088008"/>
          <a:ext cx="4222625" cy="2681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Class D addresses are used for multicasting;  there is only one block in this class.</a:t>
          </a:r>
        </a:p>
      </dsp:txBody>
      <dsp:txXfrm>
        <a:off x="548918" y="1166543"/>
        <a:ext cx="4065555" cy="2524297"/>
      </dsp:txXfrm>
    </dsp:sp>
    <dsp:sp modelId="{80C4DBCD-341E-4F19-9655-EBAAE03333D4}">
      <dsp:nvSpPr>
        <dsp:cNvPr id="0" name=""/>
        <dsp:cNvSpPr/>
      </dsp:nvSpPr>
      <dsp:spPr>
        <a:xfrm>
          <a:off x="5162190" y="642286"/>
          <a:ext cx="4222625" cy="2681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3BD0A-F6F6-4670-9E7B-087BF9F163EB}">
      <dsp:nvSpPr>
        <dsp:cNvPr id="0" name=""/>
        <dsp:cNvSpPr/>
      </dsp:nvSpPr>
      <dsp:spPr>
        <a:xfrm>
          <a:off x="5631370" y="1088008"/>
          <a:ext cx="4222625" cy="2681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Class E addresses are reserved for special purposes;  most of the block is wasted.</a:t>
          </a:r>
        </a:p>
      </dsp:txBody>
      <dsp:txXfrm>
        <a:off x="5709905" y="1166543"/>
        <a:ext cx="4065555" cy="2524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72606-9319-475B-92E1-123D1F91C2BF}">
      <dsp:nvSpPr>
        <dsp:cNvPr id="0" name=""/>
        <dsp:cNvSpPr/>
      </dsp:nvSpPr>
      <dsp:spPr>
        <a:xfrm>
          <a:off x="0" y="24951"/>
          <a:ext cx="9855199" cy="1034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In classful addressing, the network address  (the first address in the block) is the one that is assigned to the organization.</a:t>
          </a:r>
        </a:p>
      </dsp:txBody>
      <dsp:txXfrm>
        <a:off x="50489" y="75440"/>
        <a:ext cx="9754221" cy="933302"/>
      </dsp:txXfrm>
    </dsp:sp>
    <dsp:sp modelId="{401D9644-2D01-4C51-A57C-06D9F1F36154}">
      <dsp:nvSpPr>
        <dsp:cNvPr id="0" name=""/>
        <dsp:cNvSpPr/>
      </dsp:nvSpPr>
      <dsp:spPr>
        <a:xfrm>
          <a:off x="0" y="1134111"/>
          <a:ext cx="9855199" cy="1034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The network address defines the network to the rest of the Internet.</a:t>
          </a:r>
        </a:p>
      </dsp:txBody>
      <dsp:txXfrm>
        <a:off x="50489" y="1184600"/>
        <a:ext cx="9754221" cy="933302"/>
      </dsp:txXfrm>
    </dsp:sp>
    <dsp:sp modelId="{6837A9D2-5707-40CB-9F06-C25AB2C87D42}">
      <dsp:nvSpPr>
        <dsp:cNvPr id="0" name=""/>
        <dsp:cNvSpPr/>
      </dsp:nvSpPr>
      <dsp:spPr>
        <a:xfrm>
          <a:off x="0" y="2243271"/>
          <a:ext cx="9855199" cy="1034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Given the network address, we can find the class of the address, the block, and the range of the addresses in the block</a:t>
          </a:r>
        </a:p>
      </dsp:txBody>
      <dsp:txXfrm>
        <a:off x="50489" y="2293760"/>
        <a:ext cx="9754221" cy="933302"/>
      </dsp:txXfrm>
    </dsp:sp>
    <dsp:sp modelId="{71386507-6445-4169-84EF-DFA9F587F691}">
      <dsp:nvSpPr>
        <dsp:cNvPr id="0" name=""/>
        <dsp:cNvSpPr/>
      </dsp:nvSpPr>
      <dsp:spPr>
        <a:xfrm>
          <a:off x="0" y="3352431"/>
          <a:ext cx="9855199" cy="1034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The range of address can automatically be inferred from the network address</a:t>
          </a:r>
        </a:p>
      </dsp:txBody>
      <dsp:txXfrm>
        <a:off x="50489" y="3402920"/>
        <a:ext cx="9754221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72606-9319-475B-92E1-123D1F91C2BF}">
      <dsp:nvSpPr>
        <dsp:cNvPr id="0" name=""/>
        <dsp:cNvSpPr/>
      </dsp:nvSpPr>
      <dsp:spPr>
        <a:xfrm>
          <a:off x="0" y="16581"/>
          <a:ext cx="9855199" cy="1392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The network address is the beginning address of each block.</a:t>
          </a:r>
        </a:p>
      </dsp:txBody>
      <dsp:txXfrm>
        <a:off x="67966" y="84547"/>
        <a:ext cx="9719267" cy="1256367"/>
      </dsp:txXfrm>
    </dsp:sp>
    <dsp:sp modelId="{401D9644-2D01-4C51-A57C-06D9F1F36154}">
      <dsp:nvSpPr>
        <dsp:cNvPr id="0" name=""/>
        <dsp:cNvSpPr/>
      </dsp:nvSpPr>
      <dsp:spPr>
        <a:xfrm>
          <a:off x="0" y="1509681"/>
          <a:ext cx="9855199" cy="1392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It can be found by applying the default mask to any of the address in the block (including itself)</a:t>
          </a:r>
        </a:p>
      </dsp:txBody>
      <dsp:txXfrm>
        <a:off x="67966" y="1577647"/>
        <a:ext cx="9719267" cy="1256367"/>
      </dsp:txXfrm>
    </dsp:sp>
    <dsp:sp modelId="{6837A9D2-5707-40CB-9F06-C25AB2C87D42}">
      <dsp:nvSpPr>
        <dsp:cNvPr id="0" name=""/>
        <dsp:cNvSpPr/>
      </dsp:nvSpPr>
      <dsp:spPr>
        <a:xfrm>
          <a:off x="0" y="3002781"/>
          <a:ext cx="9855199" cy="1392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It retains the </a:t>
          </a:r>
          <a:r>
            <a:rPr lang="en-US" sz="3500" kern="1200" dirty="0" err="1"/>
            <a:t>netid</a:t>
          </a:r>
          <a:r>
            <a:rPr lang="en-US" sz="3500" kern="1200" dirty="0"/>
            <a:t> of the block and sets the hosted to zero.</a:t>
          </a:r>
        </a:p>
      </dsp:txBody>
      <dsp:txXfrm>
        <a:off x="67966" y="3070747"/>
        <a:ext cx="9719267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B9886-EB88-4D93-B00A-4FFB30B26F2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A6C4-BAB5-4B85-AD44-C73FFD9A3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9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0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7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="" xmlns:a16="http://schemas.microsoft.com/office/drawing/2014/main" id="{C0EC86DB-B53C-494E-9101-B9B379F6F4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="" xmlns:a16="http://schemas.microsoft.com/office/drawing/2014/main" id="{95E5C3F2-29FD-4CF3-B53C-9896DAB7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="" xmlns:a16="http://schemas.microsoft.com/office/drawing/2014/main" id="{570D0B73-E054-445D-850E-1BF635991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BA4B96-1C70-46A6-A6CC-951D8D07AA2F}" type="slidenum">
              <a:rPr lang="en-US" altLang="en-US" b="0">
                <a:latin typeface="Times New Roman" panose="02020603050405020304" pitchFamily="18" charset="0"/>
              </a:rPr>
              <a:pPr/>
              <a:t>4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0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0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147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9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147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6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Inter-network(internet)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A network of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Collection of networks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dirty="0"/>
              <a:t>With different technology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SG" dirty="0"/>
              <a:t>Different physical characteristics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SG" dirty="0"/>
              <a:t>Different frame format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SG" dirty="0"/>
              <a:t>Different addressing schemes</a:t>
            </a: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dirty="0"/>
              <a:t>Linked together by routers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That appears as a single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dirty="0"/>
              <a:t>Users connected to internet can communicate each other irrespective of the physical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Internetworking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dirty="0"/>
              <a:t>Creates the internet abstraction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dirty="0"/>
              <a:t>IP is the internetworking protocol for Internet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repeater </a:t>
            </a:r>
            <a:r>
              <a:rPr lang="en-US" dirty="0"/>
              <a:t>(or regenerator) is an electronic device that operates on only the physical layer of the OSI model.</a:t>
            </a:r>
          </a:p>
          <a:p>
            <a:r>
              <a:rPr lang="en-US" dirty="0"/>
              <a:t>A repeater installed on a link receives  the signal before it  becomes too weak or corrupted, regenerates the original pattern, and puts the refreshed  copy back on the link.</a:t>
            </a:r>
          </a:p>
          <a:p>
            <a:r>
              <a:rPr lang="en-US" dirty="0"/>
              <a:t>A repeater does  not actually connect two LANS; it connects two segments of the same LAN.</a:t>
            </a:r>
          </a:p>
          <a:p>
            <a:r>
              <a:rPr lang="en-US" dirty="0"/>
              <a:t>A repeater forwards every frame; it has no filtering capability.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 Hub </a:t>
            </a:r>
            <a:r>
              <a:rPr lang="en-US" altLang="en-US" sz="1200" dirty="0"/>
              <a:t>is a multiport repeater. It  is normally used to create connections between stations in a physical star topology.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Bridges </a:t>
            </a:r>
            <a:r>
              <a:rPr lang="en-US" altLang="en-US" sz="1200" dirty="0"/>
              <a:t>operate in both the physical and the data link layers of the OSI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Bridges can divide a large network into smaller segments. They contain logic that allows them to keep the traffic on each segment separate. When a frame (or packet) enters a bridge, the bridge not only regenerates the signal but checks the destination address and forwards the new copy only  to the segment the address belong.</a:t>
            </a:r>
          </a:p>
          <a:p>
            <a:r>
              <a:rPr lang="en-US" altLang="en-US" sz="1200" dirty="0"/>
              <a:t>A bridge has </a:t>
            </a:r>
            <a:r>
              <a:rPr lang="en-US" altLang="en-US" sz="1200" b="1" dirty="0"/>
              <a:t>filtering capability</a:t>
            </a:r>
          </a:p>
          <a:p>
            <a:endParaRPr lang="en-US" sz="12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Routers</a:t>
            </a:r>
            <a:r>
              <a:rPr lang="en-US" altLang="en-US" sz="1200" dirty="0"/>
              <a:t> operate in the physical, data link, and network layers of the OSI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Routers have access to network layer addresses and contain software that enables them to determine which of several possible paths between those addresses is the best for a particular  transmission.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Routers relay packets among  multiple interconnected networks. They route packets from one network to any of a number of potential destination networks on an internet.</a:t>
            </a:r>
          </a:p>
          <a:p>
            <a:endParaRPr lang="en-US" sz="12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Gateways</a:t>
            </a:r>
            <a:r>
              <a:rPr lang="en-US" altLang="en-US" sz="1200" dirty="0"/>
              <a:t> operate in all seven layers of the OSI  model.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 gateway is a protocol converter. A router by itself transfers, accepts, and relays packets only across networks using similar protocols.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 gateway can accept a packet formatted for one protocol (e.g. AppleTalk) and convert it to a packet  for another protocol (e.g. TCP/IP).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147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3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ＭＳ 明朝" panose="02020609040205080304" pitchFamily="49" charset="-128"/>
              </a:rPr>
              <a:t>This service model is sometimes called </a:t>
            </a:r>
            <a:r>
              <a:rPr lang="en-US" altLang="zh-TW" sz="2600" u="sng" dirty="0">
                <a:ea typeface="ＭＳ 明朝" panose="02020609040205080304" pitchFamily="49" charset="-128"/>
              </a:rPr>
              <a:t>best effort</a:t>
            </a:r>
            <a:r>
              <a:rPr lang="en-US" altLang="zh-TW" sz="2600" dirty="0">
                <a:ea typeface="ＭＳ 明朝" panose="02020609040205080304" pitchFamily="49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ＭＳ 明朝" panose="02020609040205080304" pitchFamily="49" charset="-128"/>
              </a:rPr>
              <a:t>although IP makes every effort to deliver datagrams, it makes </a:t>
            </a:r>
            <a:r>
              <a:rPr lang="en-US" altLang="zh-TW" sz="2200" u="sng" dirty="0">
                <a:ea typeface="ＭＳ 明朝" panose="02020609040205080304" pitchFamily="49" charset="-128"/>
              </a:rPr>
              <a:t>no guarantees</a:t>
            </a:r>
            <a:endParaRPr lang="en-US" altLang="zh-TW" sz="2200" u="sng" dirty="0"/>
          </a:p>
          <a:p>
            <a:endParaRPr lang="en-IN" dirty="0"/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ＭＳ 明朝" panose="02020609040205080304" pitchFamily="49" charset="-128"/>
              </a:rPr>
              <a:t>Datagram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ＭＳ 明朝" panose="02020609040205080304" pitchFamily="49" charset="-128"/>
              </a:rPr>
              <a:t>a type of packet sent in a </a:t>
            </a:r>
            <a:r>
              <a:rPr lang="en-US" altLang="zh-TW" u="sng" dirty="0">
                <a:ea typeface="ＭＳ 明朝" panose="02020609040205080304" pitchFamily="49" charset="-128"/>
              </a:rPr>
              <a:t>connectionless</a:t>
            </a:r>
            <a:r>
              <a:rPr lang="en-US" altLang="zh-TW" dirty="0">
                <a:ea typeface="ＭＳ 明朝" panose="02020609040205080304" pitchFamily="49" charset="-128"/>
              </a:rPr>
              <a:t> manner over a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ＭＳ 明朝" panose="02020609040205080304" pitchFamily="49" charset="-128"/>
              </a:rPr>
              <a:t>every datagram carry </a:t>
            </a:r>
            <a:r>
              <a:rPr lang="en-US" altLang="zh-TW" u="sng" dirty="0">
                <a:ea typeface="ＭＳ 明朝" panose="02020609040205080304" pitchFamily="49" charset="-128"/>
              </a:rPr>
              <a:t>enough information</a:t>
            </a:r>
            <a:r>
              <a:rPr lang="en-US" altLang="zh-TW" dirty="0">
                <a:ea typeface="ＭＳ 明朝" panose="02020609040205080304" pitchFamily="49" charset="-128"/>
              </a:rPr>
              <a:t> to let the network forward the packet to its correct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ＭＳ 明朝" panose="02020609040205080304" pitchFamily="49" charset="-128"/>
              </a:rPr>
              <a:t>no need for any advance setup mechanism to tell the network what to do when the packet arrives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endParaRPr lang="en-IN" dirty="0"/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>
                <a:ea typeface="新細明體" panose="02020500000000000000" pitchFamily="18" charset="-120"/>
              </a:rPr>
              <a:t>Best-effort delivery (</a:t>
            </a:r>
            <a:r>
              <a:rPr lang="en-US" altLang="zh-TW" sz="2600" u="sng" dirty="0">
                <a:ea typeface="新細明體" panose="02020500000000000000" pitchFamily="18" charset="-120"/>
              </a:rPr>
              <a:t>unreliable</a:t>
            </a:r>
            <a:r>
              <a:rPr lang="en-US" altLang="zh-TW" sz="2600" dirty="0">
                <a:ea typeface="新細明體" panose="02020500000000000000" pitchFamily="18" charset="-120"/>
              </a:rPr>
              <a:t> service)</a:t>
            </a:r>
          </a:p>
          <a:p>
            <a:pPr lvl="1" eaLnBrk="1" hangingPunct="1"/>
            <a:r>
              <a:rPr lang="en-US" altLang="zh-TW" dirty="0">
                <a:ea typeface="ＭＳ 明朝" panose="02020609040205080304" pitchFamily="49" charset="-128"/>
              </a:rPr>
              <a:t>if something goes wrong and has the following 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packets are </a:t>
            </a:r>
            <a:r>
              <a:rPr lang="en-US" altLang="zh-TW" sz="2100" u="sng" dirty="0">
                <a:ea typeface="新細明體" panose="02020500000000000000" pitchFamily="18" charset="-120"/>
              </a:rPr>
              <a:t>lost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packets are delivered </a:t>
            </a:r>
            <a:r>
              <a:rPr lang="en-US" altLang="zh-TW" sz="2100" u="sng" dirty="0">
                <a:ea typeface="新細明體" panose="02020500000000000000" pitchFamily="18" charset="-120"/>
              </a:rPr>
              <a:t>out of order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100" u="sng" dirty="0">
                <a:ea typeface="新細明體" panose="02020500000000000000" pitchFamily="18" charset="-120"/>
              </a:rPr>
              <a:t>duplicate</a:t>
            </a:r>
            <a:r>
              <a:rPr lang="en-US" altLang="zh-TW" sz="2100" dirty="0">
                <a:ea typeface="新細明體" panose="02020500000000000000" pitchFamily="18" charset="-120"/>
              </a:rPr>
              <a:t> copies of a packet are delivered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packets can be </a:t>
            </a:r>
            <a:r>
              <a:rPr lang="en-US" altLang="zh-TW" sz="2100" u="sng" dirty="0">
                <a:ea typeface="新細明體" panose="02020500000000000000" pitchFamily="18" charset="-120"/>
              </a:rPr>
              <a:t>delayed</a:t>
            </a:r>
            <a:r>
              <a:rPr lang="en-US" altLang="zh-TW" sz="2100" dirty="0">
                <a:ea typeface="新細明體" panose="02020500000000000000" pitchFamily="18" charset="-120"/>
              </a:rPr>
              <a:t> for a long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ＭＳ 明朝" panose="02020609040205080304" pitchFamily="49" charset="-128"/>
              </a:rPr>
              <a:t>the network does not make any attempt to recover from the failure</a:t>
            </a:r>
            <a:endParaRPr lang="en-US" altLang="zh-TW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6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7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1600200"/>
            <a:ext cx="57912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01463-323E-4648-9596-5479B088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2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4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2" y="258765"/>
            <a:ext cx="10562492" cy="5032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44062" y="914400"/>
            <a:ext cx="5191369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23001" y="914400"/>
            <a:ext cx="5191368" cy="2590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23001" y="3657600"/>
            <a:ext cx="5191368" cy="2590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707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1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58B5-B94E-4B18-868B-66D92F321AAD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6BA7-42AA-42C9-A343-F0D45F1D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1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32E5A-61BC-4759-864F-BFEED32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DDAF0A-EFEB-473C-823C-629B0B79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524000"/>
            <a:ext cx="9855200" cy="4411663"/>
          </a:xfrm>
        </p:spPr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Why is routing the responsibility of the </a:t>
            </a:r>
            <a:r>
              <a:rPr lang="en-IN" sz="36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network layer?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091D09-34A1-49D7-8745-EF5D6AB9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339864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C63AB-78E9-493D-B486-4BEAA158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Answer: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593A9-98AF-46AE-A84E-3D24EACD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772816"/>
            <a:ext cx="9427357" cy="4411663"/>
          </a:xfrm>
        </p:spPr>
        <p:txBody>
          <a:bodyPr>
            <a:normAutofit/>
          </a:bodyPr>
          <a:lstStyle/>
          <a:p>
            <a:pPr marL="502920" indent="-4572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deals with the data transferring from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one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another place</a:t>
            </a:r>
          </a:p>
          <a:p>
            <a:pPr marL="502920" indent="-4572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It is responsible for 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host to host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(source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destination) packet delivery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38A5D8-BFA4-4ADE-9870-15427D55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D5D0D-8CD3-4993-8EFE-61F95792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824136"/>
          </a:xfrm>
        </p:spPr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SG" dirty="0" smtClean="0">
                <a:solidFill>
                  <a:schemeClr val="accent6">
                    <a:lumMod val="50000"/>
                  </a:schemeClr>
                </a:solidFill>
              </a:rPr>
              <a:t>. Forwarding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9AA07-FB92-45ED-BEEF-2BB72369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340768"/>
            <a:ext cx="9855200" cy="4411663"/>
          </a:xfrm>
        </p:spPr>
        <p:txBody>
          <a:bodyPr>
            <a:normAutofit/>
          </a:bodyPr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When a router receives a packet from one of its attached networks, it needs to forward the packet to another attached network.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A44B73"/>
                </a:solidFill>
              </a:rPr>
              <a:t>forwarding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can be defined as the action applied by each router </a:t>
            </a:r>
            <a:r>
              <a:rPr lang="en-US" sz="2000" b="0" i="0" u="none" strike="noStrike" baseline="0" dirty="0">
                <a:solidFill>
                  <a:srgbClr val="FF0000"/>
                </a:solidFill>
              </a:rPr>
              <a:t>when a packet arrives at one of its interfaces based on routing table.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To make this decision,</a:t>
            </a:r>
            <a:r>
              <a:rPr lang="en-US" altLang="en-US" sz="20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 router normally use a decision-making table .  It is called (the forwarding table) or (the routing table).The piece of information can be destination address or a label</a:t>
            </a:r>
          </a:p>
          <a:p>
            <a:pPr algn="just"/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77E5A2-D773-442E-A0BC-23B775BB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3861048"/>
            <a:ext cx="5065133" cy="26433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175828-4E66-480D-B079-93EE947A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0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048CBF-EAA2-4C12-AB7E-1F0A6A7F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Other Services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7C3799-26F8-41B0-9795-12632514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96" y="1628800"/>
            <a:ext cx="9855200" cy="4411663"/>
          </a:xfrm>
        </p:spPr>
        <p:txBody>
          <a:bodyPr>
            <a:normAutofit fontScale="77500" lnSpcReduction="20000"/>
          </a:bodyPr>
          <a:lstStyle/>
          <a:p>
            <a:pPr marL="502920" indent="-457200" algn="just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rgbClr val="0000FF"/>
                </a:solidFill>
                <a:cs typeface="Times New Roman" panose="02020603050405020304" pitchFamily="18" charset="0"/>
              </a:rPr>
              <a:t>Error Control: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checksum field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to the datagram to control any change or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corruption in the header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, but not in the whole datagram.</a:t>
            </a:r>
          </a:p>
          <a:p>
            <a:pPr marL="502920" indent="-457200" algn="just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rgbClr val="0000FF"/>
                </a:solidFill>
                <a:cs typeface="Times New Roman" panose="02020603050405020304" pitchFamily="18" charset="0"/>
              </a:rPr>
              <a:t>Flow Control: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Flow control regulates the amount of data a source can send without overwhelming the receiver. The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network layer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in the Internet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does not directly provide any flow control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. The datagrams are sent by the sender when they are ready.</a:t>
            </a:r>
            <a:r>
              <a:rPr lang="en-US" altLang="en-US" sz="2800" b="0" i="0" dirty="0">
                <a:solidFill>
                  <a:srgbClr val="006600"/>
                </a:solidFill>
                <a:cs typeface="Times New Roman" panose="02020603050405020304" pitchFamily="18" charset="0"/>
              </a:rPr>
              <a:t>(Why flow control is not provided?)</a:t>
            </a:r>
          </a:p>
          <a:p>
            <a:pPr marL="502920" indent="-457200" algn="just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rgbClr val="0000FF"/>
                </a:solidFill>
                <a:cs typeface="Times New Roman" panose="02020603050405020304" pitchFamily="18" charset="0"/>
              </a:rPr>
              <a:t>Congestion Control: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Congestion may occur if the number of datagrams sent by source computers is beyond the capacity of the network or routers. In this situation, some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routers may drop some of the datagrams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.</a:t>
            </a:r>
          </a:p>
          <a:p>
            <a:pPr marL="502920" indent="-457200" algn="just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rgbClr val="0000FF"/>
                </a:solidFill>
                <a:cs typeface="Times New Roman" panose="02020603050405020304" pitchFamily="18" charset="0"/>
              </a:rPr>
              <a:t>Quality of Service: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quality of service has become more important in the Internet especially with multimedia communication. However, to keep the network layer untouched, these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provisions are mostly implemented in the upper layer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.</a:t>
            </a:r>
          </a:p>
          <a:p>
            <a:pPr marL="502920" indent="-457200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0" i="0" dirty="0">
                <a:solidFill>
                  <a:srgbClr val="0000CC"/>
                </a:solidFill>
                <a:cs typeface="Times New Roman" panose="02020603050405020304" pitchFamily="18" charset="0"/>
              </a:rPr>
              <a:t>Security: 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To provide security for a connectionless network layer, we need to have another virtual level </a:t>
            </a:r>
            <a:r>
              <a:rPr lang="en-US" altLang="en-US" sz="2800" b="0" i="0" dirty="0">
                <a:solidFill>
                  <a:srgbClr val="FF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sz="2800" b="0" i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IPSec</a:t>
            </a:r>
            <a:r>
              <a:rPr lang="en-US" altLang="en-US" sz="2800" b="0" i="0" dirty="0">
                <a:solidFill>
                  <a:srgbClr val="141413"/>
                </a:solidFill>
                <a:cs typeface="Times New Roman" panose="02020603050405020304" pitchFamily="18" charset="0"/>
              </a:rPr>
              <a:t>) that changes the connectionless service to a connection-oriented service.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F46FB6-BED5-44DB-AF97-EB73A810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3800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1040160"/>
          </a:xfrm>
        </p:spPr>
        <p:txBody>
          <a:bodyPr/>
          <a:lstStyle/>
          <a:p>
            <a:pPr marL="502920" indent="-457200"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Need for Internetworking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D4ACFC5-E34B-42F9-92AD-FD2DE91E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08" y="1213217"/>
            <a:ext cx="6408712" cy="541618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893611"/>
                </a:solidFill>
              </a:rPr>
              <a:t>What does Internetworking mean?</a:t>
            </a:r>
          </a:p>
          <a:p>
            <a:pPr algn="just"/>
            <a:r>
              <a:rPr lang="en-US" sz="2000" dirty="0"/>
              <a:t>Internetworking is the process or technique of </a:t>
            </a:r>
            <a:r>
              <a:rPr lang="en-US" sz="2000" dirty="0">
                <a:solidFill>
                  <a:srgbClr val="FF0000"/>
                </a:solidFill>
              </a:rPr>
              <a:t>connecting different networks by </a:t>
            </a:r>
            <a:r>
              <a:rPr lang="en-US" sz="2000" dirty="0"/>
              <a:t>using intermediary devices such as </a:t>
            </a:r>
            <a:r>
              <a:rPr lang="en-US" sz="2000" dirty="0">
                <a:solidFill>
                  <a:srgbClr val="FF0000"/>
                </a:solidFill>
              </a:rPr>
              <a:t>routers or gateway devices</a:t>
            </a:r>
            <a:r>
              <a:rPr lang="en-US" sz="2000" dirty="0"/>
              <a:t>.</a:t>
            </a:r>
          </a:p>
          <a:p>
            <a:pPr algn="just"/>
            <a:r>
              <a:rPr lang="en-US" altLang="en-US" sz="2000" dirty="0"/>
              <a:t>These arbitrary collection of networks are interconnected </a:t>
            </a:r>
            <a:r>
              <a:rPr lang="en-US" altLang="en-US" sz="2000" dirty="0">
                <a:solidFill>
                  <a:srgbClr val="FF0000"/>
                </a:solidFill>
              </a:rPr>
              <a:t>to provide some sort of host-to-host packet delivery service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893611"/>
                </a:solidFill>
              </a:rPr>
              <a:t>Need of Internetworking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Internetworking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ensures data communication among networks owned and operated by different entities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using a common data 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communication and the Internet Routing Protocol.</a:t>
            </a:r>
          </a:p>
          <a:p>
            <a:pPr algn="just"/>
            <a:r>
              <a:rPr lang="en-US" sz="2000" i="0" dirty="0">
                <a:solidFill>
                  <a:srgbClr val="202124"/>
                </a:solidFill>
                <a:effectLst/>
              </a:rPr>
              <a:t>Internetworking is 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only possible </a:t>
            </a:r>
            <a:r>
              <a:rPr lang="en-US" sz="2000" b="0" i="0" dirty="0" smtClean="0">
                <a:solidFill>
                  <a:srgbClr val="202124"/>
                </a:solidFill>
                <a:effectLst/>
              </a:rPr>
              <a:t>when all 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the connected networks use the same protocol stack or communication methodologies.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5" descr="f03-14-9780123850591 copy">
            <a:extLst>
              <a:ext uri="{FF2B5EF4-FFF2-40B4-BE49-F238E27FC236}">
                <a16:creationId xmlns="" xmlns:a16="http://schemas.microsoft.com/office/drawing/2014/main" id="{88EE40CE-AA8E-497E-BDAC-2BB88107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988840"/>
            <a:ext cx="4521031" cy="384017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9AC80AA-9DCE-4DDE-B1A3-0B09E460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61" y="168735"/>
            <a:ext cx="5500157" cy="800928"/>
          </a:xfrm>
        </p:spPr>
        <p:txBody>
          <a:bodyPr/>
          <a:lstStyle/>
          <a:p>
            <a:r>
              <a:rPr lang="en-US" sz="2800" dirty="0"/>
              <a:t>Internetworking</a:t>
            </a:r>
            <a:r>
              <a:rPr lang="en-US" sz="2400" dirty="0"/>
              <a:t>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0E2068-098A-434A-887A-0FD4D062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961" y="1052736"/>
            <a:ext cx="4910335" cy="5794365"/>
          </a:xfrm>
        </p:spPr>
        <p:txBody>
          <a:bodyPr wrap="square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Internetworking Devices are the product used to connect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As computer network grows in size and complexity, so do the internetworking devices used to connect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Broadly. Following are the Internetworking Devices: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Repeater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Hubs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Bridges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</a:t>
            </a:r>
            <a:r>
              <a:rPr lang="en-IN" sz="1600" dirty="0">
                <a:solidFill>
                  <a:srgbClr val="FF0000"/>
                </a:solidFill>
              </a:rPr>
              <a:t>Switches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Routers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dirty="0"/>
              <a:t>	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Networking Devices are used to connect </a:t>
            </a:r>
            <a:r>
              <a:rPr lang="en-IN" sz="1800" dirty="0" smtClean="0"/>
              <a:t>within </a:t>
            </a:r>
            <a:r>
              <a:rPr lang="en-IN" sz="1800" dirty="0" smtClean="0">
                <a:solidFill>
                  <a:srgbClr val="FF0000"/>
                </a:solidFill>
              </a:rPr>
              <a:t>internal networks</a:t>
            </a:r>
            <a:r>
              <a:rPr lang="en-IN" sz="1800" dirty="0" smtClean="0"/>
              <a:t>.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Internetworking devices are used to connect </a:t>
            </a:r>
            <a:r>
              <a:rPr lang="en-IN" sz="1800" dirty="0" smtClean="0">
                <a:solidFill>
                  <a:srgbClr val="FF0000"/>
                </a:solidFill>
              </a:rPr>
              <a:t>external networks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An Internet is an interconnection of individual </a:t>
            </a:r>
            <a:r>
              <a:rPr lang="en-IN" sz="1800" dirty="0" smtClean="0"/>
              <a:t>networks (</a:t>
            </a:r>
            <a:r>
              <a:rPr lang="en-IN" sz="1800" dirty="0" smtClean="0">
                <a:solidFill>
                  <a:srgbClr val="FF0000"/>
                </a:solidFill>
              </a:rPr>
              <a:t>Networks of networks</a:t>
            </a:r>
            <a:r>
              <a:rPr lang="en-IN" sz="1800" dirty="0" smtClean="0"/>
              <a:t>)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C079C7-5A14-4302-993B-84844EBE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268760"/>
            <a:ext cx="5500158" cy="241912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F6492F-A12B-4B9A-B64D-22D2F258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355" y="3907169"/>
            <a:ext cx="5405431" cy="278209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32A7F0F-D2F4-46C6-B684-7364093B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5" y="10899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32E5A-61BC-4759-864F-BFEED32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Review Question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DDAF0A-EFEB-473C-823C-629B0B79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635264"/>
            <a:ext cx="9855200" cy="4411663"/>
          </a:xfrm>
        </p:spPr>
        <p:txBody>
          <a:bodyPr>
            <a:normAutofit/>
          </a:bodyPr>
          <a:lstStyle/>
          <a:p>
            <a:pPr marL="788670" indent="-742950" algn="l">
              <a:buFont typeface="+mj-lt"/>
              <a:buAutoNum type="arabicPeriod"/>
            </a:pPr>
            <a:r>
              <a:rPr lang="en-SG" sz="20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Which is called as two layer Switch?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SG" sz="20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Hub operates in which of the layer?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SG" sz="2000" dirty="0">
                <a:solidFill>
                  <a:srgbClr val="A44B73"/>
                </a:solidFill>
                <a:latin typeface="Trebuchet MS" panose="020B0603020202020204" pitchFamily="34" charset="0"/>
              </a:rPr>
              <a:t>_______ does not actually connect two LANS, it connects two segment of the same LAN.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SG" sz="20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Which potentially operates in all seven layers?</a:t>
            </a:r>
            <a:endParaRPr lang="en-IN" sz="2000" b="0" i="0" u="none" strike="noStrike" baseline="0" dirty="0">
              <a:solidFill>
                <a:srgbClr val="A44B73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091D09-34A1-49D7-8745-EF5D6AB9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339864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C63AB-78E9-493D-B486-4BEAA158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Answer: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593A9-98AF-46AE-A84E-3D24EACD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2816"/>
            <a:ext cx="9342509" cy="4411663"/>
          </a:xfrm>
        </p:spPr>
        <p:txBody>
          <a:bodyPr>
            <a:normAutofit/>
          </a:bodyPr>
          <a:lstStyle/>
          <a:p>
            <a:pPr marL="788670" indent="-742950" algn="l">
              <a:buFont typeface="+mj-lt"/>
              <a:buAutoNum type="arabicPeriod"/>
            </a:pPr>
            <a:r>
              <a:rPr lang="en-US" sz="2000" b="0" i="0" dirty="0" smtClean="0">
                <a:solidFill>
                  <a:srgbClr val="42526E"/>
                </a:solidFill>
                <a:effectLst/>
                <a:latin typeface="Montserrat"/>
              </a:rPr>
              <a:t>Bridges, Bridges </a:t>
            </a:r>
            <a:r>
              <a:rPr lang="en-US" sz="2000" b="0" i="0" dirty="0">
                <a:solidFill>
                  <a:srgbClr val="42526E"/>
                </a:solidFill>
                <a:effectLst/>
                <a:latin typeface="Montserrat"/>
              </a:rPr>
              <a:t>operate in both the physical and the data link layers of the OSI model.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US" sz="2000" b="0" i="0" dirty="0">
                <a:solidFill>
                  <a:srgbClr val="42526E"/>
                </a:solidFill>
                <a:effectLst/>
                <a:latin typeface="Montserrat"/>
              </a:rPr>
              <a:t>Hubs, A Hub is a multiport repeater. It is normally used to create connections between stations in a physical star topology.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US" sz="2000" dirty="0">
                <a:solidFill>
                  <a:srgbClr val="42526E"/>
                </a:solidFill>
                <a:latin typeface="Montserrat"/>
              </a:rPr>
              <a:t>Repeaters.</a:t>
            </a:r>
          </a:p>
          <a:p>
            <a:pPr marL="788670" indent="-742950" algn="l">
              <a:buFont typeface="+mj-lt"/>
              <a:buAutoNum type="arabicPeriod"/>
            </a:pPr>
            <a:r>
              <a:rPr lang="en-US" sz="2000" dirty="0">
                <a:solidFill>
                  <a:srgbClr val="42526E"/>
                </a:solidFill>
                <a:latin typeface="Montserrat"/>
              </a:rPr>
              <a:t>Gateways.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38A5D8-BFA4-4ADE-9870-15427D55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F5CE54-0F91-4428-9D2D-9F7AD62A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Internetworking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03641F-D2C3-4345-849A-AF38BDB9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47511"/>
            <a:ext cx="9855200" cy="4411663"/>
          </a:xfrm>
        </p:spPr>
        <p:txBody>
          <a:bodyPr/>
          <a:lstStyle/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Concatenation of Different </a:t>
            </a:r>
            <a:r>
              <a:rPr lang="en-US" altLang="en-US" sz="2400" dirty="0" smtClean="0">
                <a:solidFill>
                  <a:srgbClr val="C00000"/>
                </a:solidFill>
              </a:rPr>
              <a:t>Networks</a:t>
            </a:r>
          </a:p>
          <a:p>
            <a:r>
              <a:rPr lang="en-US" altLang="en-US" sz="2400" dirty="0" smtClean="0">
                <a:solidFill>
                  <a:srgbClr val="92D050"/>
                </a:solidFill>
              </a:rPr>
              <a:t>Problem </a:t>
            </a:r>
            <a:r>
              <a:rPr lang="en-US" altLang="en-US" sz="2400" dirty="0">
                <a:solidFill>
                  <a:srgbClr val="92D050"/>
                </a:solidFill>
              </a:rPr>
              <a:t>1</a:t>
            </a:r>
            <a:r>
              <a:rPr lang="en-US" altLang="en-US" sz="2400" dirty="0"/>
              <a:t>: Heterogeneity of Networks</a:t>
            </a:r>
          </a:p>
          <a:p>
            <a:pPr lvl="1"/>
            <a:r>
              <a:rPr lang="en-US" altLang="en-US" sz="2000" dirty="0"/>
              <a:t>Solution: Layered Protocol Stack (IP over …… )</a:t>
            </a:r>
          </a:p>
          <a:p>
            <a:r>
              <a:rPr lang="en-US" altLang="en-US" sz="2400" dirty="0">
                <a:solidFill>
                  <a:srgbClr val="92D050"/>
                </a:solidFill>
              </a:rPr>
              <a:t>Problem 2</a:t>
            </a:r>
            <a:r>
              <a:rPr lang="en-US" altLang="en-US" sz="2400" dirty="0"/>
              <a:t>: Scalability in Routing and Addressing</a:t>
            </a:r>
          </a:p>
          <a:p>
            <a:pPr lvl="1"/>
            <a:r>
              <a:rPr lang="en-US" altLang="en-US" sz="2000" dirty="0"/>
              <a:t>Solution: Address Hierarchy </a:t>
            </a:r>
          </a:p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893611"/>
                </a:solidFill>
              </a:rPr>
              <a:t>What is </a:t>
            </a:r>
            <a:r>
              <a:rPr lang="en-US" altLang="en-US" sz="2400" dirty="0" smtClean="0">
                <a:solidFill>
                  <a:srgbClr val="893611"/>
                </a:solidFill>
              </a:rPr>
              <a:t>IP?</a:t>
            </a:r>
            <a:endParaRPr lang="en-US" altLang="en-US" sz="2400" dirty="0">
              <a:solidFill>
                <a:srgbClr val="893611"/>
              </a:solidFill>
            </a:endParaRPr>
          </a:p>
          <a:p>
            <a:pPr lvl="1"/>
            <a:r>
              <a:rPr lang="en-US" altLang="en-US" sz="2000" dirty="0"/>
              <a:t>IP stands for Internet Protocol</a:t>
            </a:r>
          </a:p>
          <a:p>
            <a:pPr lvl="1"/>
            <a:r>
              <a:rPr lang="en-US" altLang="en-US" sz="2000" dirty="0"/>
              <a:t>Key tool used today </a:t>
            </a:r>
            <a:r>
              <a:rPr lang="en-US" altLang="en-US" sz="2000" dirty="0">
                <a:solidFill>
                  <a:srgbClr val="FF0000"/>
                </a:solidFill>
              </a:rPr>
              <a:t>to build scalable, heterogeneous internetworks</a:t>
            </a:r>
          </a:p>
          <a:p>
            <a:pPr lvl="1"/>
            <a:r>
              <a:rPr lang="en-US" altLang="en-US" sz="2000" dirty="0"/>
              <a:t>It runs on all the nodes in a </a:t>
            </a:r>
            <a:r>
              <a:rPr lang="en-US" altLang="en-US" sz="2000" dirty="0">
                <a:solidFill>
                  <a:srgbClr val="FF0000"/>
                </a:solidFill>
              </a:rPr>
              <a:t>collection of networks </a:t>
            </a:r>
            <a:r>
              <a:rPr lang="en-US" altLang="en-US" sz="2000" dirty="0"/>
              <a:t>and defines the infrastructure that allows these nodes and networks </a:t>
            </a:r>
            <a:r>
              <a:rPr lang="en-US" altLang="en-US" sz="2000" dirty="0">
                <a:solidFill>
                  <a:srgbClr val="FF0000"/>
                </a:solidFill>
              </a:rPr>
              <a:t>to function as a single logical internetwork</a:t>
            </a:r>
          </a:p>
          <a:p>
            <a:pPr marL="344487" lvl="1" indent="0">
              <a:buNone/>
            </a:pPr>
            <a:endParaRPr lang="en-US" altLang="en-US" sz="2000" dirty="0"/>
          </a:p>
          <a:p>
            <a:endParaRPr lang="en-IN" dirty="0"/>
          </a:p>
        </p:txBody>
      </p:sp>
      <p:sp>
        <p:nvSpPr>
          <p:cNvPr id="6" name="Cloud 5">
            <a:extLst>
              <a:ext uri="{FF2B5EF4-FFF2-40B4-BE49-F238E27FC236}">
                <a16:creationId xmlns="" xmlns:a16="http://schemas.microsoft.com/office/drawing/2014/main" id="{1EB645A9-113D-4F73-9D01-5106966C537A}"/>
              </a:ext>
            </a:extLst>
          </p:cNvPr>
          <p:cNvSpPr/>
          <p:nvPr/>
        </p:nvSpPr>
        <p:spPr bwMode="auto">
          <a:xfrm>
            <a:off x="8832304" y="980728"/>
            <a:ext cx="1944216" cy="360040"/>
          </a:xfrm>
          <a:prstGeom prst="clou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IN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CA50582-2591-4279-85D2-CF0D05B4A13A}"/>
              </a:ext>
            </a:extLst>
          </p:cNvPr>
          <p:cNvGrpSpPr/>
          <p:nvPr/>
        </p:nvGrpSpPr>
        <p:grpSpPr>
          <a:xfrm>
            <a:off x="7680176" y="1517879"/>
            <a:ext cx="4207024" cy="2203485"/>
            <a:chOff x="7680176" y="1517879"/>
            <a:chExt cx="4207024" cy="220348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38EDF244-7D32-4161-8CA5-7BA84E01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176" y="1517879"/>
              <a:ext cx="4207024" cy="18375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2EA9A5C-5679-4683-9652-1EEB6C933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9907" y="3331186"/>
              <a:ext cx="2969009" cy="390178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E4BD658-D249-4CC6-99D7-E43BBE37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04F6A-95FE-49A5-8254-89C28A83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Service Model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13FD81-3EB6-4DAA-836D-DA13FA4D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28800"/>
            <a:ext cx="9855200" cy="4824536"/>
          </a:xfrm>
        </p:spPr>
        <p:txBody>
          <a:bodyPr>
            <a:noAutofit/>
          </a:bodyPr>
          <a:lstStyle/>
          <a:p>
            <a:pPr marL="50292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ＭＳ 明朝" panose="02020609040205080304" pitchFamily="49" charset="-128"/>
              </a:rPr>
              <a:t>A good place to start when you build an internetwork is </a:t>
            </a:r>
            <a:r>
              <a:rPr lang="en-US" altLang="zh-TW" sz="1800" dirty="0">
                <a:solidFill>
                  <a:srgbClr val="FF0000"/>
                </a:solidFill>
                <a:ea typeface="ＭＳ 明朝" panose="02020609040205080304" pitchFamily="49" charset="-128"/>
              </a:rPr>
              <a:t>to define </a:t>
            </a:r>
            <a:r>
              <a:rPr lang="en-US" altLang="zh-TW" sz="1800" dirty="0">
                <a:ea typeface="ＭＳ 明朝" panose="02020609040205080304" pitchFamily="49" charset="-128"/>
              </a:rPr>
              <a:t>its service model</a:t>
            </a:r>
          </a:p>
          <a:p>
            <a:pPr marL="50292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ＭＳ 明朝" panose="02020609040205080304" pitchFamily="49" charset="-128"/>
              </a:rPr>
              <a:t>A service model is the </a:t>
            </a:r>
            <a:r>
              <a:rPr lang="en-US" altLang="zh-TW" sz="1800" dirty="0">
                <a:solidFill>
                  <a:srgbClr val="FF0000"/>
                </a:solidFill>
                <a:ea typeface="ＭＳ 明朝" panose="02020609040205080304" pitchFamily="49" charset="-128"/>
              </a:rPr>
              <a:t>host-to-host services </a:t>
            </a:r>
            <a:r>
              <a:rPr lang="en-US" altLang="zh-TW" sz="1800" dirty="0">
                <a:ea typeface="ＭＳ 明朝" panose="02020609040205080304" pitchFamily="49" charset="-128"/>
              </a:rPr>
              <a:t>you want to provide</a:t>
            </a:r>
          </a:p>
          <a:p>
            <a:pPr marL="50292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ＭＳ 明朝" panose="02020609040205080304" pitchFamily="49" charset="-128"/>
              </a:rPr>
              <a:t>Service model for an internetwork</a:t>
            </a:r>
          </a:p>
          <a:p>
            <a:pPr marL="1149350" lvl="1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1800" dirty="0">
                <a:ea typeface="ＭＳ 明朝" panose="02020609040205080304" pitchFamily="49" charset="-128"/>
              </a:rPr>
              <a:t>a host-to-host service only if this service can somehow be provided over each of the underlying physical networks</a:t>
            </a:r>
          </a:p>
          <a:p>
            <a:r>
              <a:rPr lang="en-US" altLang="en-US" sz="1800" dirty="0"/>
              <a:t>Two parts</a:t>
            </a:r>
          </a:p>
          <a:p>
            <a:pPr lvl="1"/>
            <a:r>
              <a:rPr lang="en-US" altLang="en-US" sz="1800" dirty="0">
                <a:solidFill>
                  <a:srgbClr val="893611"/>
                </a:solidFill>
              </a:rPr>
              <a:t>Global Addressing Scheme</a:t>
            </a:r>
          </a:p>
          <a:p>
            <a:pPr lvl="2"/>
            <a:r>
              <a:rPr lang="en-US" altLang="en-US" sz="1800" dirty="0"/>
              <a:t>Provides a way to identify all hosts in the network</a:t>
            </a:r>
          </a:p>
          <a:p>
            <a:pPr lvl="1"/>
            <a:r>
              <a:rPr lang="en-US" altLang="en-US" sz="1800" dirty="0">
                <a:solidFill>
                  <a:srgbClr val="893611"/>
                </a:solidFill>
              </a:rPr>
              <a:t>Datagram (Connectionless) model for data delivery</a:t>
            </a:r>
          </a:p>
          <a:p>
            <a:pPr lvl="2"/>
            <a:r>
              <a:rPr lang="en-US" altLang="en-US" sz="1800" dirty="0"/>
              <a:t>Best-effort delivery (unreliable service)</a:t>
            </a:r>
          </a:p>
          <a:p>
            <a:pPr lvl="2"/>
            <a:r>
              <a:rPr lang="en-US" altLang="en-US" sz="1800" dirty="0"/>
              <a:t>packets are lost</a:t>
            </a:r>
          </a:p>
          <a:p>
            <a:pPr lvl="2"/>
            <a:r>
              <a:rPr lang="en-US" altLang="en-US" sz="1800" dirty="0"/>
              <a:t>packets are delivered out of order</a:t>
            </a:r>
          </a:p>
          <a:p>
            <a:pPr lvl="2"/>
            <a:r>
              <a:rPr lang="en-US" altLang="en-US" sz="1800" dirty="0"/>
              <a:t>duplicate copies of a packet are delivered</a:t>
            </a:r>
          </a:p>
          <a:p>
            <a:pPr lvl="2"/>
            <a:r>
              <a:rPr lang="en-US" altLang="en-US" sz="1800" dirty="0"/>
              <a:t>packets can be delayed for a long time</a:t>
            </a:r>
          </a:p>
          <a:p>
            <a:pPr marL="50292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1800" dirty="0">
              <a:ea typeface="ＭＳ 明朝" panose="02020609040205080304" pitchFamily="49" charset="-128"/>
            </a:endParaRP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4AB059-C0ED-43DF-9F8E-FC414808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18ECC303J – Computer Communication Networks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601" y="3083896"/>
            <a:ext cx="6840759" cy="1497232"/>
          </a:xfrm>
        </p:spPr>
        <p:txBody>
          <a:bodyPr/>
          <a:lstStyle/>
          <a:p>
            <a:r>
              <a:rPr lang="en-US" dirty="0"/>
              <a:t>Course Credit : 4</a:t>
            </a:r>
          </a:p>
          <a:p>
            <a:r>
              <a:rPr lang="en-US" dirty="0"/>
              <a:t>Theory : 9 Hours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FAA6CB-BF5E-4428-9B36-4B3C3058ABBA}"/>
              </a:ext>
            </a:extLst>
          </p:cNvPr>
          <p:cNvSpPr txBox="1"/>
          <p:nvPr/>
        </p:nvSpPr>
        <p:spPr>
          <a:xfrm>
            <a:off x="0" y="5660433"/>
            <a:ext cx="12191999" cy="12249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Reference Text Books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1.Behrouz A. </a:t>
            </a:r>
            <a:r>
              <a:rPr lang="en-IN" sz="16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Fehrouzan</a:t>
            </a: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, “Data communication &amp; Networking”, Mc-Graw Hill, 5th Edition Reprint, 2014.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2. Andrew S. Tanenbaum, “Computer Networks”, Pearson Education India, 5th Edition, 2013. </a:t>
            </a:r>
          </a:p>
          <a:p>
            <a:pPr algn="just">
              <a:buNone/>
            </a:pPr>
            <a:r>
              <a:rPr lang="en-IN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3. William Stallings, “Data &amp; Computer Communication”, Pearson Education India, 10th Edition, 2014</a:t>
            </a:r>
            <a:r>
              <a:rPr lang="en-IN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C734E-B363-453B-92C7-F6982276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1295400"/>
          </a:xfrm>
        </p:spPr>
        <p:txBody>
          <a:bodyPr wrap="square" anchor="b"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Session 2- </a:t>
            </a: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Internet Addressing- Introduction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E8040A1-2917-4E75-B66B-D3194792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76" y="1628800"/>
            <a:ext cx="7928533" cy="441166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830CCB-D03D-4735-BF4F-AF1213F2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Notation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84887" y="1124744"/>
            <a:ext cx="7993674" cy="53340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Ipv4 uses 32 bit address, or a 4 octet address or a 4-byte addresses.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Each connection has a unique address. The address space is 2^32=4,294,967,296(4 billion devices could be connected to the internet)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Binary notation</a:t>
            </a:r>
            <a:r>
              <a:rPr lang="en-US" altLang="ko-KR" sz="2000" dirty="0"/>
              <a:t>(Base 2 notation)</a:t>
            </a:r>
          </a:p>
          <a:p>
            <a:r>
              <a:rPr lang="en-US" altLang="ko-KR" sz="2000" dirty="0"/>
              <a:t>	      01110101	 10010101	00011101      11101010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Dotted Decimal  notation</a:t>
            </a:r>
            <a:r>
              <a:rPr lang="en-US" altLang="ko-KR" sz="2000" dirty="0"/>
              <a:t>(Base 256 notation)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10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887" y="4005064"/>
            <a:ext cx="7510096" cy="2262188"/>
          </a:xfr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815FAB-2AAB-4248-8F87-2EA9F38E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Notation</a:t>
            </a:r>
            <a:r>
              <a:rPr lang="en-US" altLang="ko-KR" b="1" dirty="0"/>
              <a:t> (cont’d)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kumimoji="0" lang="en-US" altLang="ko-KR" sz="1800" b="1" dirty="0"/>
              <a:t>Hexadecimal Notation</a:t>
            </a:r>
            <a:r>
              <a:rPr kumimoji="0" lang="en-US" altLang="ko-KR" sz="1800" dirty="0"/>
              <a:t>(Base 16 notation)</a:t>
            </a:r>
          </a:p>
          <a:p>
            <a:endParaRPr kumimoji="0" lang="en-US" altLang="ko-KR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</a:pPr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31470" indent="-285750">
              <a:buFontTx/>
              <a:buChar char="-"/>
            </a:pPr>
            <a:endParaRPr kumimoji="0" lang="en-US" altLang="ko-KR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31470" indent="-285750">
              <a:buFontTx/>
              <a:buChar char="-"/>
            </a:pPr>
            <a:r>
              <a:rPr kumimoji="0" lang="en-US" altLang="ko-K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32 bit address has 8 hexadecimal digits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ko-K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  Used in </a:t>
            </a:r>
            <a:r>
              <a:rPr kumimoji="0" lang="en-US" altLang="ko-K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 </a:t>
            </a:r>
            <a:r>
              <a:rPr kumimoji="0" lang="en-US" altLang="ko-K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</a:t>
            </a:r>
            <a:endParaRPr lang="en-US" altLang="ko-KR" sz="18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0" y="2071678"/>
            <a:ext cx="9144000" cy="123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ko-KR" sz="2800" dirty="0">
                <a:latin typeface="Times" pitchFamily="18" charset="0"/>
                <a:ea typeface="굴림" pitchFamily="50" charset="-127"/>
              </a:rPr>
              <a:t>each hexadecimal digit is equivalent to four bits</a:t>
            </a:r>
          </a:p>
          <a:p>
            <a:pPr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ko-KR" sz="2800" dirty="0">
                <a:latin typeface="Times" pitchFamily="18" charset="0"/>
                <a:ea typeface="굴림" pitchFamily="50" charset="-127"/>
              </a:rPr>
              <a:t>0111 0101   1001 0101   0001 1101   1110 1010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47528" y="3429000"/>
            <a:ext cx="6680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ko-KR" sz="3200" dirty="0">
                <a:solidFill>
                  <a:srgbClr val="FF3300"/>
                </a:solidFill>
                <a:latin typeface="Times" pitchFamily="18" charset="0"/>
                <a:ea typeface="굴림" pitchFamily="50" charset="-127"/>
              </a:rPr>
              <a:t>75               95             1D               EA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503712" y="4085133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ko-KR" sz="3200" dirty="0">
                <a:latin typeface="Times" pitchFamily="18" charset="0"/>
                <a:ea typeface="굴림" pitchFamily="50" charset="-127"/>
              </a:rPr>
              <a:t>0x75951DEA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3CC967-C485-49E7-9827-579F3401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50845-8FF7-4A65-AC43-1288CD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Review Questions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67748-34F0-45DF-A5EE-ABA60BE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1.Change the following IP addresses from dotted-decimal notation to binary notation.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dirty="0">
                <a:latin typeface="Times New Roman" panose="02020603050405020304" pitchFamily="18" charset="0"/>
              </a:rPr>
              <a:t> 111.56.45.78			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dirty="0">
                <a:latin typeface="Times New Roman" panose="02020603050405020304" pitchFamily="18" charset="0"/>
              </a:rPr>
              <a:t> 221.34.7.82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dirty="0">
                <a:latin typeface="Times New Roman" panose="02020603050405020304" pitchFamily="18" charset="0"/>
              </a:rPr>
              <a:t> 241.8.56.12			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</a:rPr>
              <a:t> 75.45.34.78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5B9289-14AD-4C3B-BABB-25D779F4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50845-8FF7-4A65-AC43-1288CD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67748-34F0-45DF-A5EE-ABA60BE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Replace each decimal number with its binary equivalent: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dirty="0">
                <a:latin typeface="Times New Roman" panose="02020603050405020304" pitchFamily="18" charset="0"/>
              </a:rPr>
              <a:t> 01101111 00111000 00101101 01001110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dirty="0">
                <a:latin typeface="Times New Roman" panose="02020603050405020304" pitchFamily="18" charset="0"/>
              </a:rPr>
              <a:t> 11011101 00100010 00000111 01010010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dirty="0">
                <a:latin typeface="Times New Roman" panose="02020603050405020304" pitchFamily="18" charset="0"/>
              </a:rPr>
              <a:t> 11110001 00001000 00111000 00001100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dirty="0">
                <a:latin typeface="Times New Roman" panose="02020603050405020304" pitchFamily="18" charset="0"/>
              </a:rPr>
              <a:t> 01001011 00101101 00100010 01001110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D4BF39-4F84-4CDD-8212-D794E572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50845-8FF7-4A65-AC43-1288CD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67748-34F0-45DF-A5EE-ABA60BE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2. Change the following IP addresses from binary notation to hexadecimal notation.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dirty="0">
                <a:latin typeface="Times New Roman" panose="02020603050405020304" pitchFamily="18" charset="0"/>
              </a:rPr>
              <a:t> 10000001 00001011 00001011 11101111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dirty="0">
                <a:latin typeface="Times New Roman" panose="02020603050405020304" pitchFamily="18" charset="0"/>
              </a:rPr>
              <a:t> 11000001 10000011 00011011 11111111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6928FC-03D0-4C70-87B2-86EC1B87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E50845-8FF7-4A65-AC43-1288CD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67748-34F0-45DF-A5EE-ABA60BE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Replace each group of 4 bits with its hexadecimal equivalent (see Appendix B). Note that hexadecimal notation normally has no added spaces or dots; however, 0X (or 0x) is added at the beginning or the subscript 16 at the end to show that the number is in hexadecimal.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dirty="0">
                <a:latin typeface="Times New Roman" panose="02020603050405020304" pitchFamily="18" charset="0"/>
              </a:rPr>
              <a:t> 0X810B0BEF or 810B0BEF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16</a:t>
            </a:r>
            <a:br>
              <a:rPr lang="en-US" altLang="en-US" sz="2400" baseline="-25000" dirty="0">
                <a:latin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dirty="0">
                <a:latin typeface="Times New Roman" panose="02020603050405020304" pitchFamily="18" charset="0"/>
              </a:rPr>
              <a:t> 0XC1831BFF or C1831BFF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16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2A24A6-F9F8-4BE7-A9D3-FF76DADB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558" y="137164"/>
            <a:ext cx="9743502" cy="503237"/>
          </a:xfrm>
          <a:solidFill>
            <a:schemeClr val="accent6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Classful Addressing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07224" y="765175"/>
            <a:ext cx="8059615" cy="5334000"/>
          </a:xfrm>
        </p:spPr>
        <p:txBody>
          <a:bodyPr/>
          <a:lstStyle/>
          <a:p>
            <a:r>
              <a:rPr lang="en-US" altLang="ko-KR" sz="2000" dirty="0"/>
              <a:t>Occupation of  address space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1600" dirty="0"/>
              <a:t>In classful addressing, the address space(total number of address used by the protocol) is divided into five classes: A, B, C, D, and E.</a:t>
            </a:r>
          </a:p>
          <a:p>
            <a:pPr lvl="1"/>
            <a:r>
              <a:rPr lang="en-US" altLang="en-US" sz="1600" dirty="0"/>
              <a:t>Class A addresses cover ½ the address space!!  Millions of class A addresses are wasted!</a:t>
            </a:r>
          </a:p>
          <a:p>
            <a:pPr lvl="1"/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0576" y="1196752"/>
            <a:ext cx="6530848" cy="1533729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CD5C140-56E8-481B-B12E-7FE83630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4081530"/>
            <a:ext cx="4814530" cy="2449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6A4F32-EE6B-4150-BC3D-B35AFF9D6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283" y="6419492"/>
            <a:ext cx="2491468" cy="6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0261600" cy="896939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Classful Addressing (cont’d)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240574" y="1125539"/>
            <a:ext cx="5602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2400" dirty="0">
                <a:solidFill>
                  <a:schemeClr val="tx1"/>
                </a:solidFill>
              </a:rPr>
              <a:t> Finding the class in binary notation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5664E98E-16AF-453A-8BE6-40935C8A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948" y="2022479"/>
            <a:ext cx="8002391" cy="3709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CF5711-BE06-4D9B-9BA4-8ACB4124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" y="27856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Classful</a:t>
            </a:r>
            <a:r>
              <a:rPr lang="en-US" altLang="ko-KR" dirty="0"/>
              <a:t> Addressing (cont’d)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047" y="1357298"/>
            <a:ext cx="7860323" cy="4891102"/>
          </a:xfrm>
        </p:spPr>
        <p:txBody>
          <a:bodyPr/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Finding the address class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131" y="2535778"/>
            <a:ext cx="7444154" cy="2752725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453DD7-F535-42D9-B345-88FA0405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02435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E0B7178-84B2-475E-90DC-0A80A095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7728" y="145829"/>
            <a:ext cx="5735960" cy="823913"/>
          </a:xfrm>
        </p:spPr>
        <p:txBody>
          <a:bodyPr/>
          <a:lstStyle/>
          <a:p>
            <a:r>
              <a:rPr lang="en-US" dirty="0"/>
              <a:t>Unit 3 – Network Layer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="" xmlns:a16="http://schemas.microsoft.com/office/drawing/2014/main" id="{8761E9BF-81D0-43F8-A97B-E82A5ABD4600}"/>
              </a:ext>
            </a:extLst>
          </p:cNvPr>
          <p:cNvGraphicFramePr/>
          <p:nvPr>
            <p:extLst/>
          </p:nvPr>
        </p:nvGraphicFramePr>
        <p:xfrm>
          <a:off x="2495600" y="1556792"/>
          <a:ext cx="8247569" cy="461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CA82F17-C163-4251-BC15-98FA7B0CE602}"/>
              </a:ext>
            </a:extLst>
          </p:cNvPr>
          <p:cNvSpPr txBox="1"/>
          <p:nvPr/>
        </p:nvSpPr>
        <p:spPr>
          <a:xfrm>
            <a:off x="1055440" y="1842619"/>
            <a:ext cx="1310359" cy="4924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SG" dirty="0"/>
              <a:t>Week 7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B568017-35AE-4B75-BE34-95FDC7CBE092}"/>
              </a:ext>
            </a:extLst>
          </p:cNvPr>
          <p:cNvSpPr txBox="1"/>
          <p:nvPr/>
        </p:nvSpPr>
        <p:spPr>
          <a:xfrm>
            <a:off x="1057469" y="3571776"/>
            <a:ext cx="1310359" cy="4924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SG" dirty="0"/>
              <a:t>Week 8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AE06505-F1EE-4B65-90B0-300802C1D143}"/>
              </a:ext>
            </a:extLst>
          </p:cNvPr>
          <p:cNvSpPr txBox="1"/>
          <p:nvPr/>
        </p:nvSpPr>
        <p:spPr>
          <a:xfrm>
            <a:off x="1050018" y="5054711"/>
            <a:ext cx="1310359" cy="4924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SG" dirty="0"/>
              <a:t>Week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720-FE31-41E5-967C-DB077F72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78BA2-E932-41E5-BFF8-2850443B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i="1" dirty="0"/>
              <a:t>Find the class of each address:</a:t>
            </a:r>
          </a:p>
          <a:p>
            <a:pPr>
              <a:spcBef>
                <a:spcPct val="50000"/>
              </a:spcBef>
            </a:pPr>
            <a:r>
              <a:rPr lang="en-US" altLang="en-US" sz="2000" i="1" dirty="0">
                <a:solidFill>
                  <a:schemeClr val="hlink"/>
                </a:solidFill>
              </a:rPr>
              <a:t>a.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0</a:t>
            </a:r>
            <a:r>
              <a:rPr lang="en-US" altLang="en-US" sz="2000" i="1" dirty="0"/>
              <a:t>0000001 00001011 00001011 11101111</a:t>
            </a:r>
            <a:br>
              <a:rPr lang="en-US" altLang="en-US" sz="2000" i="1" dirty="0"/>
            </a:br>
            <a:r>
              <a:rPr lang="en-US" altLang="en-US" sz="2000" i="1" dirty="0">
                <a:solidFill>
                  <a:schemeClr val="hlink"/>
                </a:solidFill>
              </a:rPr>
              <a:t>b.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110</a:t>
            </a:r>
            <a:r>
              <a:rPr lang="en-US" altLang="en-US" sz="2000" i="1" dirty="0"/>
              <a:t>00001 10000011 00011011 11111111</a:t>
            </a:r>
            <a:br>
              <a:rPr lang="en-US" altLang="en-US" sz="2000" i="1" dirty="0"/>
            </a:br>
            <a:r>
              <a:rPr lang="en-US" altLang="en-US" sz="2000" i="1" dirty="0">
                <a:solidFill>
                  <a:schemeClr val="hlink"/>
                </a:solidFill>
              </a:rPr>
              <a:t>c.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10</a:t>
            </a:r>
            <a:r>
              <a:rPr lang="en-US" altLang="en-US" sz="2000" i="1" dirty="0"/>
              <a:t>100111 11011011 10001011 01101111</a:t>
            </a:r>
            <a:br>
              <a:rPr lang="en-US" altLang="en-US" sz="2000" i="1" dirty="0"/>
            </a:br>
            <a:r>
              <a:rPr lang="en-US" altLang="en-US" sz="2000" i="1" dirty="0">
                <a:solidFill>
                  <a:schemeClr val="hlink"/>
                </a:solidFill>
              </a:rPr>
              <a:t>d.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1111</a:t>
            </a:r>
            <a:r>
              <a:rPr lang="en-US" altLang="en-US" sz="2000" i="1" dirty="0"/>
              <a:t>0011 10011011 11111011 00001111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E8B36F-9B35-44B6-BF6F-1E1317A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720-FE31-41E5-967C-DB077F72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78BA2-E932-41E5-BFF8-2850443B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endParaRPr lang="en-US" altLang="en-US" sz="1600" i="1" dirty="0">
              <a:solidFill>
                <a:srgbClr val="FF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en-US" sz="1600" dirty="0" smtClean="0"/>
              <a:t>a.  The </a:t>
            </a:r>
            <a:r>
              <a:rPr lang="en-US" altLang="en-US" sz="1600" dirty="0"/>
              <a:t>first bit is 0. This is a class A address.</a:t>
            </a:r>
          </a:p>
          <a:p>
            <a:pPr algn="just">
              <a:spcBef>
                <a:spcPct val="50000"/>
              </a:spcBef>
            </a:pP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b. The first 2 bits are 1; the third bit is 0. This is a class C address.</a:t>
            </a:r>
          </a:p>
          <a:p>
            <a:pPr algn="just">
              <a:spcBef>
                <a:spcPct val="50000"/>
              </a:spcBef>
            </a:pP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c. The first bit is 0; the second bit is 1. This is a class B address.</a:t>
            </a:r>
          </a:p>
          <a:p>
            <a:pPr algn="just">
              <a:spcBef>
                <a:spcPct val="50000"/>
              </a:spcBef>
            </a:pP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d</a:t>
            </a:r>
            <a:r>
              <a:rPr lang="en-US" altLang="en-US" sz="1600" dirty="0">
                <a:solidFill>
                  <a:schemeClr val="hlink"/>
                </a:solidFill>
              </a:rPr>
              <a:t>.</a:t>
            </a:r>
            <a:r>
              <a:rPr lang="en-US" altLang="en-US" sz="1600" dirty="0"/>
              <a:t> The first 4 bits are 1s. This is a class E address..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F245589-0DB8-4250-9C45-611F2DDB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0261600" cy="896939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Classful Addressing (cont’d)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9866" y="1916114"/>
            <a:ext cx="7511562" cy="3144837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240574" y="1125539"/>
            <a:ext cx="5894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2400" dirty="0">
                <a:solidFill>
                  <a:schemeClr val="tx1"/>
                </a:solidFill>
              </a:rPr>
              <a:t> Finding the class in decimal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C5CC3A-D210-4EEA-89BA-2734D292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0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720-FE31-41E5-967C-DB077F72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78BA2-E932-41E5-BFF8-2850443B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dirty="0"/>
              <a:t>Find the class of each address: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 smtClean="0"/>
              <a:t>a. 227.12.14.87 </a:t>
            </a:r>
            <a:r>
              <a:rPr lang="en-US" altLang="en-US" sz="2000" dirty="0"/>
              <a:t>	b.193.14.56.22	         c.14.23.120.8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/>
              <a:t>d. 252.5.15.111	             e.134.11.78.56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6F09D6-7E5B-41A6-BC21-17813E5C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720-FE31-41E5-967C-DB077F72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78BA2-E932-41E5-BFF8-2850443B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endParaRPr lang="en-US" altLang="en-US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chemeClr val="hlink"/>
                </a:solidFill>
              </a:rPr>
              <a:t>a.</a:t>
            </a:r>
            <a:r>
              <a:rPr lang="en-US" altLang="en-US" sz="1800" dirty="0"/>
              <a:t> The first byte is 227 (between 224 and 239); the class is D.</a:t>
            </a:r>
            <a:br>
              <a:rPr lang="en-US" altLang="en-US" sz="1800" dirty="0"/>
            </a:br>
            <a:r>
              <a:rPr lang="en-US" altLang="en-US" sz="1800" dirty="0">
                <a:solidFill>
                  <a:schemeClr val="hlink"/>
                </a:solidFill>
              </a:rPr>
              <a:t>b</a:t>
            </a:r>
            <a:r>
              <a:rPr lang="en-US" altLang="en-US" sz="1800" dirty="0"/>
              <a:t>. The first byte is 193 (between 192 and 223); the class is C.</a:t>
            </a:r>
            <a:br>
              <a:rPr lang="en-US" altLang="en-US" sz="1800" dirty="0"/>
            </a:br>
            <a:r>
              <a:rPr lang="en-US" altLang="en-US" sz="1800" dirty="0">
                <a:solidFill>
                  <a:schemeClr val="hlink"/>
                </a:solidFill>
              </a:rPr>
              <a:t>c.</a:t>
            </a:r>
            <a:r>
              <a:rPr lang="en-US" altLang="en-US" sz="1800" dirty="0"/>
              <a:t> The first byte is 14 (between 0 and 127); the class is A.</a:t>
            </a:r>
            <a:br>
              <a:rPr lang="en-US" altLang="en-US" sz="1800" dirty="0"/>
            </a:br>
            <a:r>
              <a:rPr lang="en-US" altLang="en-US" sz="1800" dirty="0">
                <a:solidFill>
                  <a:schemeClr val="hlink"/>
                </a:solidFill>
              </a:rPr>
              <a:t>d.</a:t>
            </a:r>
            <a:r>
              <a:rPr lang="en-US" altLang="en-US" sz="1800" dirty="0"/>
              <a:t> The first byte is 252 (between 240 and 255); the class is E.</a:t>
            </a:r>
            <a:br>
              <a:rPr lang="en-US" altLang="en-US" sz="1800" dirty="0"/>
            </a:br>
            <a:r>
              <a:rPr lang="en-US" altLang="en-US" sz="1800" dirty="0">
                <a:solidFill>
                  <a:schemeClr val="hlink"/>
                </a:solidFill>
              </a:rPr>
              <a:t>e.</a:t>
            </a:r>
            <a:r>
              <a:rPr lang="en-US" altLang="en-US" sz="1800" dirty="0"/>
              <a:t>     The first byte is 134 (between 128 and 191); the class is B.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54FEAB-DFE0-4DE7-94C4-51D728CD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 wrap="square" anchor="b">
            <a:normAutofit/>
          </a:bodyPr>
          <a:lstStyle/>
          <a:p>
            <a:pPr>
              <a:defRPr/>
            </a:pPr>
            <a:r>
              <a:rPr lang="en-US" altLang="ko-KR" dirty="0"/>
              <a:t>Netid and </a:t>
            </a:r>
            <a:r>
              <a:rPr lang="en-US" altLang="ko-KR" dirty="0" err="1"/>
              <a:t>Hostid</a:t>
            </a: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556792"/>
            <a:ext cx="10213280" cy="1612776"/>
          </a:xfrm>
        </p:spPr>
        <p:txBody>
          <a:bodyPr wrap="square" anchor="t"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Each IP address is made of two parts; netid and </a:t>
            </a:r>
            <a:r>
              <a:rPr lang="en-US" altLang="ko-KR" sz="2400" dirty="0" err="1"/>
              <a:t>hostid</a:t>
            </a:r>
            <a:r>
              <a:rPr lang="en-US" altLang="ko-KR" sz="2400" dirty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Netid defines a network; </a:t>
            </a:r>
            <a:r>
              <a:rPr lang="en-US" altLang="ko-KR" sz="2400" dirty="0" err="1"/>
              <a:t>hostid</a:t>
            </a:r>
            <a:r>
              <a:rPr lang="en-US" altLang="ko-KR" sz="2400" dirty="0"/>
              <a:t> identifies a host on that network.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429000"/>
            <a:ext cx="5791200" cy="21282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D9986F-1370-455F-BF72-B642D9C4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Netid and </a:t>
            </a:r>
            <a:r>
              <a:rPr lang="en-US" altLang="ko-KR" dirty="0" err="1"/>
              <a:t>Hostid</a:t>
            </a:r>
            <a:r>
              <a:rPr lang="en-US" altLang="ko-KR" dirty="0"/>
              <a:t>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047" y="914400"/>
            <a:ext cx="7860323" cy="5334000"/>
          </a:xfrm>
        </p:spPr>
        <p:txBody>
          <a:bodyPr/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IP addresses are divided into five different classes: A, B, C, D, and E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932" y="2133600"/>
            <a:ext cx="8175381" cy="2852738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E871E8-8D44-4580-8D55-B55E875D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B58380-31E8-4D26-A048-FFE4C100E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408" y="836713"/>
            <a:ext cx="5582592" cy="582421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893611"/>
                </a:solidFill>
              </a:rPr>
              <a:t>Class A addresses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7 bits for the network part and 24 bits for the host part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126 (= </a:t>
            </a:r>
            <a:r>
              <a:rPr lang="en-US" sz="1800" dirty="0" smtClean="0"/>
              <a:t>(2^7)-2</a:t>
            </a:r>
            <a:r>
              <a:rPr lang="en-US" sz="1800" dirty="0"/>
              <a:t>) class A networks (0 and 127 are reserved)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each network can accommodate up to </a:t>
            </a:r>
            <a:r>
              <a:rPr lang="en-US" sz="1800" dirty="0" smtClean="0"/>
              <a:t>2^24-2 </a:t>
            </a:r>
            <a:r>
              <a:rPr lang="en-US" sz="1800" dirty="0"/>
              <a:t>(about 16 million) hosts (again, two are reserved values)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893611"/>
                </a:solidFill>
              </a:rPr>
              <a:t>Class B addresses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14 bits for the network part and 16 bits for the host part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65,534 (= </a:t>
            </a:r>
            <a:r>
              <a:rPr lang="en-US" sz="1800" dirty="0" smtClean="0"/>
              <a:t>(2^16)-2</a:t>
            </a:r>
            <a:r>
              <a:rPr lang="en-US" sz="1800" dirty="0"/>
              <a:t>) hosts</a:t>
            </a:r>
          </a:p>
          <a:p>
            <a:pPr>
              <a:lnSpc>
                <a:spcPct val="90000"/>
              </a:lnSpc>
            </a:pPr>
            <a:r>
              <a:rPr lang="en-US" altLang="zh-TW" sz="1800" b="1" dirty="0">
                <a:solidFill>
                  <a:srgbClr val="893611"/>
                </a:solidFill>
              </a:rPr>
              <a:t>Class C addresses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21 bits for the network part and 8 bits for the host part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2,097,152 (= 2</a:t>
            </a:r>
            <a:r>
              <a:rPr lang="en-US" altLang="zh-TW" sz="1800" baseline="30000" dirty="0"/>
              <a:t>2l</a:t>
            </a:r>
            <a:r>
              <a:rPr lang="en-US" altLang="zh-TW" sz="1800" dirty="0"/>
              <a:t>) class C networks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254 hosts (host identifier 255 is reserved for broadcast, and 0 is not a valid host number)</a:t>
            </a:r>
          </a:p>
          <a:p>
            <a:pPr marL="50292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5C101F4-B603-438B-AC9A-013C8AC4141C}"/>
              </a:ext>
            </a:extLst>
          </p:cNvPr>
          <p:cNvGrpSpPr/>
          <p:nvPr/>
        </p:nvGrpSpPr>
        <p:grpSpPr>
          <a:xfrm>
            <a:off x="6672064" y="1772816"/>
            <a:ext cx="5042024" cy="3074858"/>
            <a:chOff x="7032104" y="2348880"/>
            <a:chExt cx="5042024" cy="30748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88DAD42A-B9FA-4735-A052-81E8B4C1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104" y="2348880"/>
              <a:ext cx="3937877" cy="248128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FCE8877-799C-4AC9-8247-B5C5EE884556}"/>
                </a:ext>
              </a:extLst>
            </p:cNvPr>
            <p:cNvSpPr txBox="1"/>
            <p:nvPr/>
          </p:nvSpPr>
          <p:spPr>
            <a:xfrm>
              <a:off x="7248128" y="5085184"/>
              <a:ext cx="482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600" dirty="0"/>
                <a:t>(a) Class A   (b) Class B  (c) Class 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2F8A2F-8867-4477-B068-5BA9D5AF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995067-E53C-4B6C-AC56-8BA0A428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32656"/>
            <a:ext cx="6590347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3760DC-33C4-47A2-8AD2-D7B80FEB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192267"/>
            <a:ext cx="7553599" cy="5517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D242D5-5539-4D28-99C1-59A2F1BFE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725470"/>
          </a:xfrm>
        </p:spPr>
        <p:txBody>
          <a:bodyPr>
            <a:normAutofit/>
          </a:bodyPr>
          <a:lstStyle/>
          <a:p>
            <a:r>
              <a:rPr kumimoji="0" lang="en-US" altLang="ko-KR" dirty="0">
                <a:effectLst/>
              </a:rPr>
              <a:t>Classes and Blocks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74632" y="1000109"/>
            <a:ext cx="7927731" cy="55245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1900" b="1" dirty="0"/>
              <a:t>Blocks in class A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Class A is divided into 128 blocks (16,777,216 addresses in each block)with each block having a different </a:t>
            </a:r>
            <a:r>
              <a:rPr lang="en-US" altLang="ko-KR" sz="1800" u="sng" dirty="0"/>
              <a:t>netid</a:t>
            </a:r>
            <a:r>
              <a:rPr lang="en-US" altLang="ko-KR" sz="1800" dirty="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en-US" altLang="ko-KR" sz="1800" i="1" dirty="0">
              <a:solidFill>
                <a:srgbClr val="89361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r>
              <a:rPr lang="en-US" altLang="ko-KR" sz="1800" i="1" dirty="0">
                <a:solidFill>
                  <a:srgbClr val="8936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Millions of class A addresses are wasted.</a:t>
            </a:r>
            <a:endParaRPr lang="en-US" altLang="ko-KR" sz="1800" dirty="0">
              <a:solidFill>
                <a:srgbClr val="893611"/>
              </a:solidFill>
            </a:endParaRP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1126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6935" y="2027970"/>
            <a:ext cx="5118129" cy="3830313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48A6C9-4C44-4CAF-A29B-7D827E31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="" xmlns:a16="http://schemas.microsoft.com/office/drawing/2014/main" id="{61B420C5-51F8-426B-B37D-74DD2F6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96B15C-211C-46D1-B092-DAB22B48218B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5123" name="Rectangle 4">
            <a:extLst>
              <a:ext uri="{FF2B5EF4-FFF2-40B4-BE49-F238E27FC236}">
                <a16:creationId xmlns="" xmlns:a16="http://schemas.microsoft.com/office/drawing/2014/main" id="{4D517309-80B8-411A-B0B5-2FD5D586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2" y="1002103"/>
            <a:ext cx="76962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alt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Objectives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124" name="Rectangle 5">
            <a:extLst>
              <a:ext uri="{FF2B5EF4-FFF2-40B4-BE49-F238E27FC236}">
                <a16:creationId xmlns="" xmlns:a16="http://schemas.microsoft.com/office/drawing/2014/main" id="{2B144375-FFF2-47B7-BC15-EE0AAC92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Upon completion you will be able to: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Text Box 7">
            <a:extLst>
              <a:ext uri="{FF2B5EF4-FFF2-40B4-BE49-F238E27FC236}">
                <a16:creationId xmlns="" xmlns:a16="http://schemas.microsoft.com/office/drawing/2014/main" id="{AD027A8D-715C-43E6-8F8C-B0DB639A3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6400801"/>
            <a:ext cx="3593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7" name="Rectangle 9">
            <a:extLst>
              <a:ext uri="{FF2B5EF4-FFF2-40B4-BE49-F238E27FC236}">
                <a16:creationId xmlns="" xmlns:a16="http://schemas.microsoft.com/office/drawing/2014/main" id="{E5ADAF1E-CBA1-4163-AA19-6B0D8B71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12697"/>
            <a:ext cx="8534400" cy="3120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Recall the Fundamentals of Network layer, its services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Understand the concept of Internetworking and its need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Understand IPv4 addresses and classes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Identify the class of an IP address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Find the network address given an IP address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masks and how to use them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Understand subnets and supernets</a:t>
            </a:r>
          </a:p>
        </p:txBody>
      </p:sp>
      <p:sp>
        <p:nvSpPr>
          <p:cNvPr id="5128" name="Line 10">
            <a:extLst>
              <a:ext uri="{FF2B5EF4-FFF2-40B4-BE49-F238E27FC236}">
                <a16:creationId xmlns="" xmlns:a16="http://schemas.microsoft.com/office/drawing/2014/main" id="{4D467CFB-5A09-4EF5-8D76-8F541A643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59EFC45-00A2-4B1E-AB2E-747EC5E4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88640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796908"/>
          </a:xfrm>
        </p:spPr>
        <p:txBody>
          <a:bodyPr>
            <a:normAutofit/>
          </a:bodyPr>
          <a:lstStyle/>
          <a:p>
            <a:r>
              <a:rPr kumimoji="0" lang="en-US" altLang="ko-KR" dirty="0">
                <a:effectLst/>
              </a:rPr>
              <a:t>Classes and Blocks (cont’d)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7931" y="765175"/>
            <a:ext cx="7993674" cy="5334000"/>
          </a:xfrm>
        </p:spPr>
        <p:txBody>
          <a:bodyPr/>
          <a:lstStyle/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 Class B is divided into 16,384 blocks(65536 addresses in each block) with each block having a different </a:t>
            </a:r>
            <a:r>
              <a:rPr lang="en-US" altLang="ko-KR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netid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478" y="1953525"/>
            <a:ext cx="5473044" cy="4244326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2351584" y="6296526"/>
            <a:ext cx="456246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ko-KR" sz="2000" i="1" dirty="0">
                <a:solidFill>
                  <a:srgbClr val="8936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Many class B addresses  are wasted.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5E6A0C-C7BD-4A03-9C97-7A463914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725470"/>
          </a:xfrm>
        </p:spPr>
        <p:txBody>
          <a:bodyPr>
            <a:normAutofit/>
          </a:bodyPr>
          <a:lstStyle/>
          <a:p>
            <a:r>
              <a:rPr kumimoji="0" lang="en-US" altLang="ko-KR" dirty="0">
                <a:effectLst/>
              </a:rPr>
              <a:t>Classes and Blocks (cont’d)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047" y="1071546"/>
            <a:ext cx="8192966" cy="5176854"/>
          </a:xfrm>
        </p:spPr>
        <p:txBody>
          <a:bodyPr/>
          <a:lstStyle/>
          <a:p>
            <a:r>
              <a:rPr lang="en-US" altLang="ko-KR" sz="2000" dirty="0"/>
              <a:t> Class C is divided into 2,097,152 blocks (256 addresses in each block)with each block having a different </a:t>
            </a:r>
            <a:r>
              <a:rPr lang="en-US" altLang="ko-KR" sz="20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netid</a:t>
            </a:r>
            <a:r>
              <a:rPr lang="en-US" altLang="ko-KR" sz="2000" dirty="0"/>
              <a:t>.</a:t>
            </a: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775" y="1853349"/>
            <a:ext cx="5343509" cy="4143323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974959" y="5996672"/>
            <a:ext cx="8624403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number of addresses in  a class C block  is smaller than  the needs of most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7507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1" name="Rectangle 3">
            <a:extLst>
              <a:ext uri="{FF2B5EF4-FFF2-40B4-BE49-F238E27FC236}">
                <a16:creationId xmlns="" xmlns:a16="http://schemas.microsoft.com/office/drawing/2014/main" id="{FB252E3F-0145-4981-A33C-1F2A806BB9F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524001"/>
          <a:ext cx="98552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BBB8EE-B16E-47D6-9FC8-9A2C19C1A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2" y="548680"/>
            <a:ext cx="2834886" cy="1237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E213C2-EFE3-4286-A1FA-F7F84CA76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5" y="24379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6" name="Rectangle 3">
            <a:extLst>
              <a:ext uri="{FF2B5EF4-FFF2-40B4-BE49-F238E27FC236}">
                <a16:creationId xmlns="" xmlns:a16="http://schemas.microsoft.com/office/drawing/2014/main" id="{B168C06F-8749-455F-87CB-B1BBDA7689B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524001"/>
          <a:ext cx="98552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5494653-0F32-41A3-A8D8-C5270C39DD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3392" y="535993"/>
            <a:ext cx="2834886" cy="1237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6D6EA6-F77B-42FB-86EB-B67667217673}"/>
              </a:ext>
            </a:extLst>
          </p:cNvPr>
          <p:cNvSpPr txBox="1"/>
          <p:nvPr/>
        </p:nvSpPr>
        <p:spPr>
          <a:xfrm>
            <a:off x="956816" y="662347"/>
            <a:ext cx="19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SG" sz="3600" dirty="0"/>
              <a:t>Note…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5499B3-8AD3-4FB7-84A2-FACDE35AC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84" y="11692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7BA59F-0442-449E-BE5F-746680CB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Questions: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3A6EC-D640-45B7-A735-7A440910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cs typeface="Times" panose="02020603050405020304" pitchFamily="18" charset="0"/>
              </a:rPr>
              <a:t>1.Given the network address 17.0.0.0, find the class, the block, and the range of the addresses.</a:t>
            </a:r>
          </a:p>
          <a:p>
            <a:r>
              <a:rPr lang="en-US" altLang="en-US" sz="2000" dirty="0">
                <a:cs typeface="Times" panose="02020603050405020304" pitchFamily="18" charset="0"/>
              </a:rPr>
              <a:t>2. Given the network address 132.21.0.0, find the class, the block, and the range of addresses.</a:t>
            </a:r>
          </a:p>
          <a:p>
            <a:r>
              <a:rPr lang="en-US" altLang="en-US" sz="2000" dirty="0">
                <a:cs typeface="Times" panose="02020603050405020304" pitchFamily="18" charset="0"/>
              </a:rPr>
              <a:t>3. Given the network address 220.34.76.0, find the class, the block, and the range of addresses</a:t>
            </a:r>
          </a:p>
          <a:p>
            <a:endParaRPr lang="en-US" altLang="en-US" sz="2000" dirty="0"/>
          </a:p>
          <a:p>
            <a:endParaRPr lang="en-US" altLang="en-US" sz="2000" i="1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2FF35C-0009-44AE-B3F0-71D26EF3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BC2DF-9816-4471-BF80-963C06B3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C46FF7-01BA-4E4E-96D4-D88DC604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AutoNum type="arabicPeriod"/>
            </a:pPr>
            <a:r>
              <a:rPr lang="en-US" altLang="en-US" sz="2000" dirty="0">
                <a:cs typeface="Times" panose="02020603050405020304" pitchFamily="18" charset="0"/>
              </a:rPr>
              <a:t>The class is A because the first byte is between 0 and 127. The block has a </a:t>
            </a:r>
            <a:r>
              <a:rPr lang="en-US" altLang="en-US" sz="2000" dirty="0" err="1">
                <a:cs typeface="Times" panose="02020603050405020304" pitchFamily="18" charset="0"/>
              </a:rPr>
              <a:t>netid</a:t>
            </a:r>
            <a:r>
              <a:rPr lang="en-US" altLang="en-US" sz="2000" dirty="0">
                <a:cs typeface="Times" panose="02020603050405020304" pitchFamily="18" charset="0"/>
              </a:rPr>
              <a:t> of 17. The addresses range from 17.0.0.0 to 17.255.255.255.</a:t>
            </a:r>
          </a:p>
          <a:p>
            <a:pPr marL="560070" indent="-514350">
              <a:buFontTx/>
              <a:buAutoNum type="arabicPeriod"/>
            </a:pPr>
            <a:r>
              <a:rPr lang="en-US" altLang="en-US" sz="2000" dirty="0">
                <a:cs typeface="Times" panose="02020603050405020304" pitchFamily="18" charset="0"/>
              </a:rPr>
              <a:t>The class is B, the block is 132.21, and the range is 132.21.0.0 to 132.21.255.255.</a:t>
            </a:r>
          </a:p>
          <a:p>
            <a:pPr marL="560070" indent="-514350">
              <a:buFontTx/>
              <a:buAutoNum type="arabicPeriod"/>
            </a:pPr>
            <a:r>
              <a:rPr lang="en-US" altLang="en-US" sz="2000" dirty="0">
                <a:cs typeface="Times" panose="02020603050405020304" pitchFamily="18" charset="0"/>
              </a:rPr>
              <a:t>The class is C, the block is 220.34.76, and the range of addresses is 220.34.76.0 to 220.34.76.255</a:t>
            </a:r>
          </a:p>
          <a:p>
            <a:pPr marL="560070" indent="-514350">
              <a:buFontTx/>
              <a:buAutoNum type="arabicPeriod"/>
            </a:pPr>
            <a:endParaRPr lang="en-US" altLang="en-US" sz="2000" dirty="0"/>
          </a:p>
          <a:p>
            <a:pPr marL="560070" indent="-514350">
              <a:buAutoNum type="arabicPeriod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127EF0-5DDA-46A7-B1A3-5AC3DB9E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632" y="260350"/>
            <a:ext cx="7921869" cy="5032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Masking Concept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048" y="914400"/>
            <a:ext cx="7927731" cy="5334000"/>
          </a:xfrm>
        </p:spPr>
        <p:txBody>
          <a:bodyPr/>
          <a:lstStyle/>
          <a:p>
            <a:pPr algn="just"/>
            <a:r>
              <a:rPr lang="en-US" altLang="ko-KR" sz="2000" dirty="0"/>
              <a:t>A mask is a 32-bit binary number that gives the first address in the block (the network address) when bitwise ANDed with an address in the block.</a:t>
            </a:r>
          </a:p>
          <a:p>
            <a:r>
              <a:rPr lang="en-US" altLang="ko-KR" sz="2000" dirty="0"/>
              <a:t> Masking concept: </a:t>
            </a:r>
            <a:r>
              <a:rPr lang="en-US" altLang="en-US" sz="1800" dirty="0"/>
              <a:t>Given an address from a block of addresses, we can find the network address by ANDing with a mask</a:t>
            </a:r>
            <a:r>
              <a:rPr lang="en-US" altLang="en-US" sz="14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1092" y="3068638"/>
            <a:ext cx="6049108" cy="2451100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76226A-DC9F-4A8C-9E24-8470CA2D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Mask (cont’d)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1417638"/>
            <a:ext cx="7794381" cy="5334000"/>
          </a:xfrm>
        </p:spPr>
        <p:txBody>
          <a:bodyPr/>
          <a:lstStyle/>
          <a:p>
            <a:r>
              <a:rPr lang="en-US" altLang="ko-KR" sz="2000" dirty="0"/>
              <a:t> AND Operation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algn="just"/>
            <a:r>
              <a:rPr lang="en-US" altLang="ko-KR" sz="2000" dirty="0"/>
              <a:t>The network address is the beginning address of each block. It can be found by applying the default mask to any of the addresses in the block (including itself). </a:t>
            </a:r>
            <a:r>
              <a:rPr lang="en-US" altLang="ko-KR" sz="2000" dirty="0">
                <a:solidFill>
                  <a:srgbClr val="FF0000"/>
                </a:solidFill>
              </a:rPr>
              <a:t>It retains the netid of the block and sets the </a:t>
            </a:r>
            <a:r>
              <a:rPr lang="en-US" altLang="ko-KR" sz="2000" dirty="0" err="1">
                <a:solidFill>
                  <a:srgbClr val="FF0000"/>
                </a:solidFill>
              </a:rPr>
              <a:t>hostid</a:t>
            </a:r>
            <a:r>
              <a:rPr lang="en-US" altLang="ko-KR" sz="2000" dirty="0">
                <a:solidFill>
                  <a:srgbClr val="FF0000"/>
                </a:solidFill>
              </a:rPr>
              <a:t> to zero</a:t>
            </a:r>
            <a:r>
              <a:rPr lang="en-US" altLang="ko-KR" sz="2000" dirty="0"/>
              <a:t>.</a:t>
            </a:r>
            <a:r>
              <a:rPr lang="en-US" altLang="ko-KR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ko-KR" sz="20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7412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1988840"/>
            <a:ext cx="7599578" cy="1872208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32BD5C-E9FF-47D2-B445-798EE42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Default Masks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203940" y="1981201"/>
            <a:ext cx="20970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rPr>
              <a:t>Default masks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32" y="2443165"/>
            <a:ext cx="8075735" cy="197643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748912B-C192-4304-82E6-0537607D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6" name="Rectangle 3">
            <a:extLst>
              <a:ext uri="{FF2B5EF4-FFF2-40B4-BE49-F238E27FC236}">
                <a16:creationId xmlns="" xmlns:a16="http://schemas.microsoft.com/office/drawing/2014/main" id="{B168C06F-8749-455F-87CB-B1BBDA7689B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524001"/>
          <a:ext cx="98552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34163D-3823-4013-A887-2B72A45FFB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3370" y="681315"/>
            <a:ext cx="2834886" cy="123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93560B-2B18-459E-889D-D47052EE8B46}"/>
              </a:ext>
            </a:extLst>
          </p:cNvPr>
          <p:cNvSpPr txBox="1"/>
          <p:nvPr/>
        </p:nvSpPr>
        <p:spPr>
          <a:xfrm>
            <a:off x="1326794" y="807669"/>
            <a:ext cx="19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SG" sz="3600" dirty="0"/>
              <a:t>Note…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D503B0E-6E10-40AD-83E1-6DB1CBF0E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01" y="3706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1DB186-5A84-40D3-8879-8551017FDA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1424" y="111125"/>
            <a:ext cx="6624638" cy="520700"/>
          </a:xfrm>
        </p:spPr>
        <p:txBody>
          <a:bodyPr/>
          <a:lstStyle/>
          <a:p>
            <a:pPr marL="502920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Session 1- Introduction Network Layer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3E2BDD-7647-49D9-9F63-4303543E4EE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78491" y="779443"/>
            <a:ext cx="4881563" cy="5719762"/>
          </a:xfrm>
        </p:spPr>
        <p:txBody>
          <a:bodyPr>
            <a:noAutofit/>
          </a:bodyPr>
          <a:lstStyle/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SG" sz="1600" dirty="0"/>
              <a:t>Network layer is responsible for the </a:t>
            </a:r>
            <a:r>
              <a:rPr lang="en-SG" sz="1600" dirty="0">
                <a:solidFill>
                  <a:srgbClr val="FF0000"/>
                </a:solidFill>
              </a:rPr>
              <a:t>host- to- host delivery of datagram</a:t>
            </a:r>
            <a:r>
              <a:rPr lang="en-SG" sz="1600" dirty="0"/>
              <a:t>.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SG" sz="1600" dirty="0"/>
              <a:t>It provides </a:t>
            </a:r>
            <a:r>
              <a:rPr lang="en-SG" sz="1600" dirty="0">
                <a:solidFill>
                  <a:srgbClr val="FF0000"/>
                </a:solidFill>
              </a:rPr>
              <a:t>services to the transport layer </a:t>
            </a:r>
            <a:r>
              <a:rPr lang="en-SG" sz="1600" dirty="0"/>
              <a:t>and </a:t>
            </a:r>
            <a:r>
              <a:rPr lang="en-SG" sz="1600" dirty="0">
                <a:solidFill>
                  <a:srgbClr val="FF0000"/>
                </a:solidFill>
              </a:rPr>
              <a:t>receives services from data link layer</a:t>
            </a:r>
            <a:r>
              <a:rPr lang="en-SG" sz="1600" dirty="0"/>
              <a:t>.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T</a:t>
            </a:r>
            <a:r>
              <a:rPr lang="en-US" altLang="en-US" sz="1600" b="0" i="0" dirty="0">
                <a:solidFill>
                  <a:srgbClr val="000000"/>
                </a:solidFill>
              </a:rPr>
              <a:t>he network layer is involved at the source host, destination host, and all routers in the path(R2, R4, R5, and R7).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rgbClr val="000000"/>
                </a:solidFill>
              </a:rPr>
              <a:t>At the source host (Alice), the network layer accepts a packet from a transport layer, </a:t>
            </a:r>
            <a:r>
              <a:rPr lang="en-US" altLang="en-US" sz="1600" b="0" i="0" dirty="0">
                <a:solidFill>
                  <a:srgbClr val="FF0000"/>
                </a:solidFill>
              </a:rPr>
              <a:t>encapsulates the packet in a datagram</a:t>
            </a:r>
            <a:r>
              <a:rPr lang="en-US" altLang="en-US" sz="1600" b="0" i="0" dirty="0">
                <a:solidFill>
                  <a:srgbClr val="000000"/>
                </a:solidFill>
              </a:rPr>
              <a:t>, and delivers the packet to the data-link layer.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rgbClr val="000000"/>
                </a:solidFill>
              </a:rPr>
              <a:t>At the destination host (Bob), the </a:t>
            </a:r>
            <a:r>
              <a:rPr lang="en-US" altLang="en-US" sz="1600" b="0" i="0" dirty="0">
                <a:solidFill>
                  <a:srgbClr val="FF0000"/>
                </a:solidFill>
              </a:rPr>
              <a:t>datagram is decapsulate</a:t>
            </a:r>
            <a:r>
              <a:rPr lang="en-US" altLang="en-US" sz="1600" b="0" i="0" dirty="0">
                <a:solidFill>
                  <a:srgbClr val="000000"/>
                </a:solidFill>
              </a:rPr>
              <a:t>d, and the packet is extracted and delivered to the corresponding transport layer.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rgbClr val="000000"/>
                </a:solidFill>
              </a:rPr>
              <a:t>The routers use three layers if they are routing packets only; however, they may need the transport and application layers for control purposes.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rgbClr val="FF0000"/>
                </a:solidFill>
              </a:rPr>
              <a:t>A router </a:t>
            </a:r>
            <a:r>
              <a:rPr lang="en-US" altLang="en-US" sz="1600" b="0" i="0" dirty="0">
                <a:solidFill>
                  <a:srgbClr val="000000"/>
                </a:solidFill>
              </a:rPr>
              <a:t>in the path is normally shown with two data-link layers and two physical layers, because it </a:t>
            </a:r>
            <a:r>
              <a:rPr lang="en-US" altLang="en-US" sz="1600" b="0" i="0" dirty="0">
                <a:solidFill>
                  <a:srgbClr val="FF0000"/>
                </a:solidFill>
              </a:rPr>
              <a:t>receives a packet from one network and delivers it to another network</a:t>
            </a:r>
            <a:r>
              <a:rPr lang="en-US" altLang="en-US" sz="1600" b="0" i="0" dirty="0">
                <a:solidFill>
                  <a:srgbClr val="000000"/>
                </a:solidFill>
              </a:rPr>
              <a:t>.</a:t>
            </a:r>
          </a:p>
          <a:p>
            <a:pPr marL="388620" indent="-342900" algn="just" eaLnBrk="1" hangingPunct="1">
              <a:spcBef>
                <a:spcPts val="338"/>
              </a:spcBef>
              <a:spcAft>
                <a:spcPts val="150"/>
              </a:spcAft>
              <a:buSzPct val="100000"/>
              <a:buFont typeface="Arial" panose="020B0604020202020204" pitchFamily="34" charset="0"/>
              <a:buChar char="•"/>
            </a:pPr>
            <a:endParaRPr lang="en-US" altLang="en-US" sz="1600" b="0" i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5062B85-9BDB-4F53-9031-2A325EC8950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648450" y="631825"/>
            <a:ext cx="5543550" cy="590391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4CADA09F-DAA8-4B51-8CAE-630EE7CE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" y="-2542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294111-C524-440B-A7F0-80C896CE1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982" y="5301208"/>
            <a:ext cx="165215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AF156-82FB-462C-ACEF-084B940D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Questions: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ECE4A2-5068-46E6-ACE2-4812D350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1.Given the address 23.56.7.91, find the beginning address (network address).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2. Given the address 132.6.17.85, find the beginning address (network address).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3. Given the address 201.180.56.5, find the beginning address (network address).</a:t>
            </a:r>
          </a:p>
          <a:p>
            <a:pPr>
              <a:lnSpc>
                <a:spcPct val="150000"/>
              </a:lnSpc>
            </a:pPr>
            <a:endParaRPr lang="en-US" altLang="en-US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708A41-5F24-4AC5-975E-D3F92D2C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AF156-82FB-462C-ACEF-084B940D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ECE4A2-5068-46E6-ACE2-4812D350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1.The default mask is 255.0.0.0, which means that only the first byte is preserved and the other 3 bytes are set to 0s. The network address is </a:t>
            </a:r>
            <a:r>
              <a:rPr lang="en-US" altLang="en-US" sz="2000" dirty="0">
                <a:solidFill>
                  <a:schemeClr val="hlink"/>
                </a:solidFill>
              </a:rPr>
              <a:t>23.0.0.0.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</a:rPr>
              <a:t>2.</a:t>
            </a:r>
            <a:r>
              <a:rPr lang="en-US" altLang="en-US" sz="2000" dirty="0"/>
              <a:t> The default mask is 255.255.0.0, which means that the first 2 bytes are preserved and the other 2 bytes are set to 0s. The network address is </a:t>
            </a:r>
            <a:r>
              <a:rPr lang="en-US" altLang="en-US" sz="2000" dirty="0">
                <a:solidFill>
                  <a:schemeClr val="hlink"/>
                </a:solidFill>
              </a:rPr>
              <a:t>132.6.0.0</a:t>
            </a:r>
            <a:r>
              <a:rPr lang="en-US" alt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3.</a:t>
            </a:r>
            <a:r>
              <a:rPr lang="en-US" altLang="en-US" sz="2000" dirty="0"/>
              <a:t> The default mask is 255.255.255.0, which means that the first 3 bytes are preserved and the last byte is set to 0. The network address is </a:t>
            </a:r>
            <a:r>
              <a:rPr lang="en-US" altLang="en-US" sz="2000" dirty="0">
                <a:solidFill>
                  <a:schemeClr val="hlink"/>
                </a:solidFill>
              </a:rPr>
              <a:t>201.180.56.0</a:t>
            </a:r>
            <a:r>
              <a:rPr lang="en-US" altLang="en-US" sz="2000" dirty="0"/>
              <a:t>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9130B7-A909-4FAB-9342-C201A709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246431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8073C49-557D-4A61-B497-092BF1EA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1184176"/>
          </a:xfrm>
        </p:spPr>
        <p:txBody>
          <a:bodyPr/>
          <a:lstStyle/>
          <a:p>
            <a:r>
              <a:rPr lang="en-SG" sz="4400" dirty="0">
                <a:solidFill>
                  <a:schemeClr val="accent6">
                    <a:lumMod val="50000"/>
                  </a:schemeClr>
                </a:solidFill>
              </a:rPr>
              <a:t>Layer Services</a:t>
            </a:r>
            <a:endParaRPr lang="en-IN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13ACC8B-4D30-4808-8C44-9981DA80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6632"/>
            <a:ext cx="932769" cy="524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8AB0F13-AE5E-4AF7-9B57-BBC7EA02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-50955"/>
            <a:ext cx="3647752" cy="2719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77A72A4-49FC-429A-B325-2FC60AEA5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1" y="1692331"/>
            <a:ext cx="9742252" cy="98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5E81473-7F97-445C-884C-0B721B1EC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52" y="2438403"/>
            <a:ext cx="9956648" cy="41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32E5A-61BC-4759-864F-BFEED32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Review Question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DDAF0A-EFEB-473C-823C-629B0B79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545021"/>
            <a:ext cx="9855200" cy="4411663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Why does the network-layer protocol need to provide packetizing service to the transport </a:t>
            </a:r>
            <a:r>
              <a:rPr lang="en-IN" sz="28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layer?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AD3C16-1822-4066-A2EB-DF4A6680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8599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C63AB-78E9-493D-B486-4BEAA158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Answer: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593A9-98AF-46AE-A84E-3D24EACD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53641"/>
            <a:ext cx="9787397" cy="4411663"/>
          </a:xfrm>
        </p:spPr>
        <p:txBody>
          <a:bodyPr>
            <a:norm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network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layer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communication is between two 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</a:rPr>
              <a:t>hosts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 whereas it is between two</a:t>
            </a:r>
            <a:r>
              <a:rPr lang="en-US" sz="2400" b="0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dirty="0" smtClean="0">
                <a:solidFill>
                  <a:srgbClr val="FF0000"/>
                </a:solidFill>
              </a:rPr>
              <a:t>ports</a:t>
            </a:r>
            <a:r>
              <a:rPr lang="en-US" sz="2400" b="0" i="0" u="none" strike="noStrike" dirty="0" smtClean="0">
                <a:solidFill>
                  <a:srgbClr val="000000"/>
                </a:solidFill>
              </a:rPr>
              <a:t> in the transport layer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.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This means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each layer has a different source/destination address pair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; each layer needs a different header to accommodate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these pair of addresses.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5E8FB1-0BE6-4E17-8E04-1B1FCB09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8395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A60738-EEC7-44F7-BF6F-31BF39C3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</a:t>
            </a:r>
            <a:r>
              <a:rPr lang="en-SG" dirty="0" smtClean="0"/>
              <a:t>. Routing</a:t>
            </a:r>
            <a:r>
              <a:rPr lang="en-SG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85275E-6103-4188-805D-9A077E36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28800"/>
            <a:ext cx="9855200" cy="4411663"/>
          </a:xfrm>
        </p:spPr>
        <p:txBody>
          <a:bodyPr>
            <a:normAutofit/>
          </a:bodyPr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 physical Network is a combination of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LANs,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WANs and routers that connect them. Therefore, there is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more than one route from the source to the destination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. The network layer is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responsible for finding the best one among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these possible routes that called </a:t>
            </a:r>
            <a:r>
              <a:rPr lang="en-IN" sz="20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routing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The network layer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have some specific strategies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for defining the best route called </a:t>
            </a:r>
            <a:r>
              <a:rPr lang="en-US" sz="2000" b="0" i="0" u="none" strike="noStrike" baseline="0" dirty="0">
                <a:solidFill>
                  <a:srgbClr val="A44B73"/>
                </a:solidFill>
                <a:latin typeface="Trebuchet MS" panose="020B0603020202020204" pitchFamily="34" charset="0"/>
              </a:rPr>
              <a:t>routing </a:t>
            </a:r>
            <a:r>
              <a:rPr lang="en-IN" sz="2000" b="0" i="0" u="none" strike="noStrike" baseline="0" dirty="0" smtClean="0">
                <a:solidFill>
                  <a:srgbClr val="A44B73"/>
                </a:solidFill>
                <a:latin typeface="Trebuchet MS" panose="020B0603020202020204" pitchFamily="34" charset="0"/>
              </a:rPr>
              <a:t>protocols, 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routing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protocols help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routers coordinate their knowledge about the neighborhood and to come up with consistent tables to be used when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a packet arrives.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325AC3-B04E-41E0-80BE-8C4E6DE6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93236"/>
            <a:ext cx="93276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2975</Words>
  <Application>Microsoft Office PowerPoint</Application>
  <PresentationFormat>Widescreen</PresentationFormat>
  <Paragraphs>347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맑은 고딕</vt:lpstr>
      <vt:lpstr>Arial</vt:lpstr>
      <vt:lpstr>Calibri</vt:lpstr>
      <vt:lpstr>Calibri Light</vt:lpstr>
      <vt:lpstr>돋움</vt:lpstr>
      <vt:lpstr>Gill Sans MT</vt:lpstr>
      <vt:lpstr>굴림</vt:lpstr>
      <vt:lpstr>Monotype Sorts</vt:lpstr>
      <vt:lpstr>Montserrat</vt:lpstr>
      <vt:lpstr>ＭＳ 明朝</vt:lpstr>
      <vt:lpstr>新細明體</vt:lpstr>
      <vt:lpstr>Tahoma</vt:lpstr>
      <vt:lpstr>Times</vt:lpstr>
      <vt:lpstr>Times New Roman</vt:lpstr>
      <vt:lpstr>Trebuchet MS</vt:lpstr>
      <vt:lpstr>Wingdings</vt:lpstr>
      <vt:lpstr>Office Theme</vt:lpstr>
      <vt:lpstr>PowerPoint Presentation</vt:lpstr>
      <vt:lpstr>18ECC303J – Computer Communication Networks </vt:lpstr>
      <vt:lpstr>Unit 3 – Network Layer</vt:lpstr>
      <vt:lpstr>PowerPoint Presentation</vt:lpstr>
      <vt:lpstr>Session 1- Introduction Network Layer</vt:lpstr>
      <vt:lpstr>Layer Services</vt:lpstr>
      <vt:lpstr>Review Question</vt:lpstr>
      <vt:lpstr>Answer:</vt:lpstr>
      <vt:lpstr>2. Routing:</vt:lpstr>
      <vt:lpstr>Review Question</vt:lpstr>
      <vt:lpstr>Answer:</vt:lpstr>
      <vt:lpstr>3. Forwarding</vt:lpstr>
      <vt:lpstr>Other Services</vt:lpstr>
      <vt:lpstr>Need for Internetworking</vt:lpstr>
      <vt:lpstr>Internetworking devices</vt:lpstr>
      <vt:lpstr>Review Question</vt:lpstr>
      <vt:lpstr>Answer:</vt:lpstr>
      <vt:lpstr>Internetworking</vt:lpstr>
      <vt:lpstr>Service Model</vt:lpstr>
      <vt:lpstr>Session 2- Internet Addressing- Introduction</vt:lpstr>
      <vt:lpstr>Notation</vt:lpstr>
      <vt:lpstr>Notation (cont’d)</vt:lpstr>
      <vt:lpstr>Review Questions</vt:lpstr>
      <vt:lpstr>Solution</vt:lpstr>
      <vt:lpstr>Review Questions</vt:lpstr>
      <vt:lpstr>Solution</vt:lpstr>
      <vt:lpstr>Classful Addressing</vt:lpstr>
      <vt:lpstr>Classful Addressing (cont’d)</vt:lpstr>
      <vt:lpstr>Classful Addressing (cont’d)</vt:lpstr>
      <vt:lpstr>Review Questions</vt:lpstr>
      <vt:lpstr>Review Solution</vt:lpstr>
      <vt:lpstr>Classful Addressing (cont’d)</vt:lpstr>
      <vt:lpstr>Review Questions</vt:lpstr>
      <vt:lpstr>Review Solution</vt:lpstr>
      <vt:lpstr>Netid and Hostid</vt:lpstr>
      <vt:lpstr>Netid and Hostid (cont’d)</vt:lpstr>
      <vt:lpstr>PowerPoint Presentation</vt:lpstr>
      <vt:lpstr>PowerPoint Presentation</vt:lpstr>
      <vt:lpstr>Classes and Blocks</vt:lpstr>
      <vt:lpstr>Classes and Blocks (cont’d)</vt:lpstr>
      <vt:lpstr>Classes and Blocks (cont’d)</vt:lpstr>
      <vt:lpstr>PowerPoint Presentation</vt:lpstr>
      <vt:lpstr>PowerPoint Presentation</vt:lpstr>
      <vt:lpstr>Review Questions:</vt:lpstr>
      <vt:lpstr>Solution</vt:lpstr>
      <vt:lpstr>Masking Concept </vt:lpstr>
      <vt:lpstr>Mask (cont’d)</vt:lpstr>
      <vt:lpstr>Default Masks</vt:lpstr>
      <vt:lpstr>PowerPoint Presentation</vt:lpstr>
      <vt:lpstr>Review Questions:</vt:lpstr>
      <vt:lpstr>Solutions: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2023-03-17T09:46:03Z</dcterms:created>
  <dcterms:modified xsi:type="dcterms:W3CDTF">2023-03-17T09:48:09Z</dcterms:modified>
</cp:coreProperties>
</file>