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DCFCE-5C1D-4108-BC51-C2DE74B51CCA}" type="doc">
      <dgm:prSet loTypeId="urn:microsoft.com/office/officeart/2005/8/layout/default" loCatId="list" qsTypeId="urn:microsoft.com/office/officeart/2005/8/quickstyle/simple5" qsCatId="simple" csTypeId="urn:microsoft.com/office/officeart/2005/8/colors/accent6_4" csCatId="accent6" phldr="1"/>
      <dgm:spPr/>
      <dgm:t>
        <a:bodyPr/>
        <a:lstStyle/>
        <a:p>
          <a:endParaRPr lang="en-IN"/>
        </a:p>
      </dgm:t>
    </dgm:pt>
    <dgm:pt modelId="{7275908C-A177-45AA-87CF-840964DFC22F}">
      <dgm:prSet phldrT="[Text]"/>
      <dgm:spPr>
        <a:effectLst>
          <a:glow rad="228600">
            <a:schemeClr val="accent2">
              <a:satMod val="175000"/>
              <a:alpha val="40000"/>
            </a:schemeClr>
          </a:glow>
        </a:effectLst>
      </dgm:spPr>
      <dgm:t>
        <a:bodyPr/>
        <a:lstStyle/>
        <a:p>
          <a:r>
            <a:rPr lang="en-SG" b="0" dirty="0">
              <a:latin typeface="Arial" panose="020B0604020202020204" pitchFamily="34" charset="0"/>
              <a:cs typeface="Arial" panose="020B0604020202020204" pitchFamily="34" charset="0"/>
            </a:rPr>
            <a:t>Session 6</a:t>
          </a:r>
          <a:endParaRPr lang="en-IN" b="0" dirty="0">
            <a:latin typeface="Arial" panose="020B0604020202020204" pitchFamily="34" charset="0"/>
            <a:cs typeface="Arial" panose="020B0604020202020204" pitchFamily="34" charset="0"/>
          </a:endParaRPr>
        </a:p>
      </dgm:t>
    </dgm:pt>
    <dgm:pt modelId="{C6B4FBF8-6325-40B2-A0C8-412926553BD2}" type="parTrans" cxnId="{5701872E-2A99-4575-B890-96A7C7782C0D}">
      <dgm:prSet/>
      <dgm:spPr/>
      <dgm:t>
        <a:bodyPr/>
        <a:lstStyle/>
        <a:p>
          <a:endParaRPr lang="en-IN" sz="1200" b="0">
            <a:latin typeface="Arial" panose="020B0604020202020204" pitchFamily="34" charset="0"/>
            <a:cs typeface="Arial" panose="020B0604020202020204" pitchFamily="34" charset="0"/>
          </a:endParaRPr>
        </a:p>
      </dgm:t>
    </dgm:pt>
    <dgm:pt modelId="{90FDD0B0-D9C3-4B74-86D4-84D5B0A75AA3}" type="sibTrans" cxnId="{5701872E-2A99-4575-B890-96A7C7782C0D}">
      <dgm:prSet/>
      <dgm:spPr/>
      <dgm:t>
        <a:bodyPr/>
        <a:lstStyle/>
        <a:p>
          <a:endParaRPr lang="en-IN" b="0">
            <a:latin typeface="Arial" panose="020B0604020202020204" pitchFamily="34" charset="0"/>
            <a:cs typeface="Arial" panose="020B0604020202020204" pitchFamily="34" charset="0"/>
          </a:endParaRPr>
        </a:p>
      </dgm:t>
    </dgm:pt>
    <dgm:pt modelId="{2DA5BD16-926B-4C4A-999D-92F5E7E92446}">
      <dgm:prSet phldrT="[Text]"/>
      <dgm:spPr>
        <a:effectLst>
          <a:glow rad="228600">
            <a:schemeClr val="accent2">
              <a:satMod val="175000"/>
              <a:alpha val="40000"/>
            </a:schemeClr>
          </a:glow>
        </a:effectLst>
      </dgm:spPr>
      <dgm:t>
        <a:bodyPr/>
        <a:lstStyle/>
        <a:p>
          <a:r>
            <a:rPr lang="en-US" b="0" i="1" dirty="0">
              <a:latin typeface="Arial" panose="020B0604020202020204" pitchFamily="34" charset="0"/>
              <a:cs typeface="Arial" panose="020B0604020202020204" pitchFamily="34" charset="0"/>
            </a:rPr>
            <a:t>Network Layer Protocol-IPV4</a:t>
          </a:r>
          <a:endParaRPr lang="en-IN" b="0" dirty="0">
            <a:latin typeface="Arial" panose="020B0604020202020204" pitchFamily="34" charset="0"/>
            <a:cs typeface="Arial" panose="020B0604020202020204" pitchFamily="34" charset="0"/>
          </a:endParaRPr>
        </a:p>
      </dgm:t>
    </dgm:pt>
    <dgm:pt modelId="{AFA0C790-0A88-4190-A126-6C381EF535BF}" type="parTrans" cxnId="{21A9E35D-2F8E-4213-91F6-052D24BA6509}">
      <dgm:prSet/>
      <dgm:spPr/>
      <dgm:t>
        <a:bodyPr/>
        <a:lstStyle/>
        <a:p>
          <a:endParaRPr lang="en-IN" sz="1200" b="0">
            <a:latin typeface="Arial" panose="020B0604020202020204" pitchFamily="34" charset="0"/>
            <a:cs typeface="Arial" panose="020B0604020202020204" pitchFamily="34" charset="0"/>
          </a:endParaRPr>
        </a:p>
      </dgm:t>
    </dgm:pt>
    <dgm:pt modelId="{DBD20C51-0029-429F-8A6E-B15ABC049C41}" type="sibTrans" cxnId="{21A9E35D-2F8E-4213-91F6-052D24BA6509}">
      <dgm:prSet/>
      <dgm:spPr/>
      <dgm:t>
        <a:bodyPr/>
        <a:lstStyle/>
        <a:p>
          <a:endParaRPr lang="en-IN" b="0">
            <a:latin typeface="Arial" panose="020B0604020202020204" pitchFamily="34" charset="0"/>
            <a:cs typeface="Arial" panose="020B0604020202020204" pitchFamily="34" charset="0"/>
          </a:endParaRPr>
        </a:p>
      </dgm:t>
    </dgm:pt>
    <dgm:pt modelId="{1DA3B3E7-AC60-452D-BA20-3E2C66582D9C}">
      <dgm:prSet phldrT="[Text]"/>
      <dgm:spPr>
        <a:effectLst>
          <a:glow rad="228600">
            <a:schemeClr val="accent2">
              <a:satMod val="175000"/>
              <a:alpha val="40000"/>
            </a:schemeClr>
          </a:glow>
        </a:effectLst>
      </dgm:spPr>
      <dgm:t>
        <a:bodyPr/>
        <a:lstStyle/>
        <a:p>
          <a:r>
            <a:rPr lang="en-SG" b="0">
              <a:latin typeface="Arial" panose="020B0604020202020204" pitchFamily="34" charset="0"/>
              <a:cs typeface="Arial" panose="020B0604020202020204" pitchFamily="34" charset="0"/>
            </a:rPr>
            <a:t>Session 7</a:t>
          </a:r>
          <a:endParaRPr lang="en-IN" b="0">
            <a:latin typeface="Arial" panose="020B0604020202020204" pitchFamily="34" charset="0"/>
            <a:cs typeface="Arial" panose="020B0604020202020204" pitchFamily="34" charset="0"/>
          </a:endParaRPr>
        </a:p>
      </dgm:t>
    </dgm:pt>
    <dgm:pt modelId="{DD0B5D83-87A1-4578-B6E6-4E1E1784D12A}" type="parTrans" cxnId="{D9B607EF-F577-4048-AA62-54B3A2C0AF92}">
      <dgm:prSet/>
      <dgm:spPr/>
      <dgm:t>
        <a:bodyPr/>
        <a:lstStyle/>
        <a:p>
          <a:endParaRPr lang="en-IN" sz="1200" b="0">
            <a:latin typeface="Arial" panose="020B0604020202020204" pitchFamily="34" charset="0"/>
            <a:cs typeface="Arial" panose="020B0604020202020204" pitchFamily="34" charset="0"/>
          </a:endParaRPr>
        </a:p>
      </dgm:t>
    </dgm:pt>
    <dgm:pt modelId="{CB484F28-4F45-46A8-8D17-230C2A1FE334}" type="sibTrans" cxnId="{D9B607EF-F577-4048-AA62-54B3A2C0AF92}">
      <dgm:prSet/>
      <dgm:spPr/>
      <dgm:t>
        <a:bodyPr/>
        <a:lstStyle/>
        <a:p>
          <a:endParaRPr lang="en-IN" b="0">
            <a:latin typeface="Arial" panose="020B0604020202020204" pitchFamily="34" charset="0"/>
            <a:cs typeface="Arial" panose="020B0604020202020204" pitchFamily="34" charset="0"/>
          </a:endParaRPr>
        </a:p>
      </dgm:t>
    </dgm:pt>
    <dgm:pt modelId="{D8EC4793-8FDD-4D41-9068-4488F61AF034}">
      <dgm:prSet phldrT="[Text]"/>
      <dgm:spPr>
        <a:effectLst>
          <a:glow rad="228600">
            <a:schemeClr val="accent2">
              <a:satMod val="175000"/>
              <a:alpha val="40000"/>
            </a:schemeClr>
          </a:glow>
        </a:effectLst>
      </dgm:spPr>
      <dgm:t>
        <a:bodyPr/>
        <a:lstStyle/>
        <a:p>
          <a:r>
            <a:rPr lang="en-US" b="0" i="1" dirty="0">
              <a:latin typeface="Arial" panose="020B0604020202020204" pitchFamily="34" charset="0"/>
              <a:cs typeface="Arial" panose="020B0604020202020204" pitchFamily="34" charset="0"/>
            </a:rPr>
            <a:t>Internet Protocol(IP)-IPV6</a:t>
          </a:r>
          <a:endParaRPr lang="en-IN" b="0" dirty="0">
            <a:latin typeface="Arial" panose="020B0604020202020204" pitchFamily="34" charset="0"/>
            <a:cs typeface="Arial" panose="020B0604020202020204" pitchFamily="34" charset="0"/>
          </a:endParaRPr>
        </a:p>
      </dgm:t>
    </dgm:pt>
    <dgm:pt modelId="{C8FD37E1-27D1-4DB1-AF74-4025CE2F08EC}" type="parTrans" cxnId="{B25109DA-3647-4E09-9010-FD2E888EBA32}">
      <dgm:prSet/>
      <dgm:spPr/>
      <dgm:t>
        <a:bodyPr/>
        <a:lstStyle/>
        <a:p>
          <a:endParaRPr lang="en-IN" sz="1200" b="0">
            <a:latin typeface="Arial" panose="020B0604020202020204" pitchFamily="34" charset="0"/>
            <a:cs typeface="Arial" panose="020B0604020202020204" pitchFamily="34" charset="0"/>
          </a:endParaRPr>
        </a:p>
      </dgm:t>
    </dgm:pt>
    <dgm:pt modelId="{001E7199-D68E-4A85-BCBB-A4BB62EC048A}" type="sibTrans" cxnId="{B25109DA-3647-4E09-9010-FD2E888EBA32}">
      <dgm:prSet/>
      <dgm:spPr/>
      <dgm:t>
        <a:bodyPr/>
        <a:lstStyle/>
        <a:p>
          <a:endParaRPr lang="en-IN" b="0">
            <a:latin typeface="Arial" panose="020B0604020202020204" pitchFamily="34" charset="0"/>
            <a:cs typeface="Arial" panose="020B0604020202020204" pitchFamily="34" charset="0"/>
          </a:endParaRPr>
        </a:p>
      </dgm:t>
    </dgm:pt>
    <dgm:pt modelId="{DF40B536-B6C3-4349-904F-38C6DDBEE608}">
      <dgm:prSet phldrT="[Text]"/>
      <dgm:spPr>
        <a:effectLst>
          <a:glow rad="228600">
            <a:schemeClr val="accent2">
              <a:satMod val="175000"/>
              <a:alpha val="40000"/>
            </a:schemeClr>
          </a:glow>
        </a:effectLst>
      </dgm:spPr>
      <dgm:t>
        <a:bodyPr/>
        <a:lstStyle/>
        <a:p>
          <a:r>
            <a:rPr lang="en-SG" b="0" dirty="0">
              <a:latin typeface="Arial" panose="020B0604020202020204" pitchFamily="34" charset="0"/>
              <a:cs typeface="Arial" panose="020B0604020202020204" pitchFamily="34" charset="0"/>
            </a:rPr>
            <a:t>Session 8</a:t>
          </a:r>
          <a:endParaRPr lang="en-IN" b="0" dirty="0">
            <a:latin typeface="Arial" panose="020B0604020202020204" pitchFamily="34" charset="0"/>
            <a:cs typeface="Arial" panose="020B0604020202020204" pitchFamily="34" charset="0"/>
          </a:endParaRPr>
        </a:p>
      </dgm:t>
    </dgm:pt>
    <dgm:pt modelId="{DACBF3A3-5230-4062-A4AE-073F9CEF1B68}" type="sibTrans" cxnId="{F0647F7C-B136-44B1-88EF-22EEDCD58796}">
      <dgm:prSet/>
      <dgm:spPr/>
      <dgm:t>
        <a:bodyPr/>
        <a:lstStyle/>
        <a:p>
          <a:endParaRPr lang="en-IN" b="0">
            <a:latin typeface="Arial" panose="020B0604020202020204" pitchFamily="34" charset="0"/>
            <a:cs typeface="Arial" panose="020B0604020202020204" pitchFamily="34" charset="0"/>
          </a:endParaRPr>
        </a:p>
      </dgm:t>
    </dgm:pt>
    <dgm:pt modelId="{DF695CF5-A134-48FB-B69D-01335BAEB2A0}" type="parTrans" cxnId="{F0647F7C-B136-44B1-88EF-22EEDCD58796}">
      <dgm:prSet/>
      <dgm:spPr/>
      <dgm:t>
        <a:bodyPr/>
        <a:lstStyle/>
        <a:p>
          <a:endParaRPr lang="en-IN" sz="1200" b="0">
            <a:latin typeface="Arial" panose="020B0604020202020204" pitchFamily="34" charset="0"/>
            <a:cs typeface="Arial" panose="020B0604020202020204" pitchFamily="34" charset="0"/>
          </a:endParaRPr>
        </a:p>
      </dgm:t>
    </dgm:pt>
    <dgm:pt modelId="{05DB1DC7-7E0B-4387-83C3-8D161CC5E822}">
      <dgm:prSet phldrT="[Text]"/>
      <dgm:spPr>
        <a:effectLst>
          <a:glow rad="228600">
            <a:schemeClr val="accent2">
              <a:satMod val="175000"/>
              <a:alpha val="40000"/>
            </a:schemeClr>
          </a:glow>
        </a:effectLst>
      </dgm:spPr>
      <dgm:t>
        <a:bodyPr/>
        <a:lstStyle/>
        <a:p>
          <a:r>
            <a:rPr lang="en-US" b="0" i="1" dirty="0">
              <a:latin typeface="Arial" panose="020B0604020202020204" pitchFamily="34" charset="0"/>
              <a:cs typeface="Arial" panose="020B0604020202020204" pitchFamily="34" charset="0"/>
            </a:rPr>
            <a:t>Routing Protocols- Distance Vector&amp; Link State</a:t>
          </a:r>
          <a:endParaRPr lang="en-IN" b="0" dirty="0">
            <a:latin typeface="Arial" panose="020B0604020202020204" pitchFamily="34" charset="0"/>
            <a:cs typeface="Arial" panose="020B0604020202020204" pitchFamily="34" charset="0"/>
          </a:endParaRPr>
        </a:p>
      </dgm:t>
    </dgm:pt>
    <dgm:pt modelId="{9EB54B7E-CB8E-471F-A9E2-5D9EBBCCE88E}" type="sibTrans" cxnId="{AF3C9D92-8E5D-44E0-BBBE-0C83708F9FEB}">
      <dgm:prSet/>
      <dgm:spPr/>
      <dgm:t>
        <a:bodyPr/>
        <a:lstStyle/>
        <a:p>
          <a:endParaRPr lang="en-IN" b="0">
            <a:latin typeface="Arial" panose="020B0604020202020204" pitchFamily="34" charset="0"/>
            <a:cs typeface="Arial" panose="020B0604020202020204" pitchFamily="34" charset="0"/>
          </a:endParaRPr>
        </a:p>
      </dgm:t>
    </dgm:pt>
    <dgm:pt modelId="{626D0E6A-FF99-4F72-A1E7-39440A481AD6}" type="parTrans" cxnId="{AF3C9D92-8E5D-44E0-BBBE-0C83708F9FEB}">
      <dgm:prSet/>
      <dgm:spPr/>
      <dgm:t>
        <a:bodyPr/>
        <a:lstStyle/>
        <a:p>
          <a:endParaRPr lang="en-IN" sz="1200" b="0">
            <a:latin typeface="Arial" panose="020B0604020202020204" pitchFamily="34" charset="0"/>
            <a:cs typeface="Arial" panose="020B0604020202020204" pitchFamily="34" charset="0"/>
          </a:endParaRPr>
        </a:p>
      </dgm:t>
    </dgm:pt>
    <dgm:pt modelId="{6A71325F-B932-46A9-B94C-D56C342DB078}">
      <dgm:prSet phldrT="[Text]"/>
      <dgm:spPr>
        <a:effectLst>
          <a:glow rad="228600">
            <a:schemeClr val="accent2">
              <a:satMod val="175000"/>
              <a:alpha val="40000"/>
            </a:schemeClr>
          </a:glow>
        </a:effectLst>
      </dgm:spPr>
      <dgm:t>
        <a:bodyPr/>
        <a:lstStyle/>
        <a:p>
          <a:r>
            <a:rPr lang="en-US" b="0" i="1">
              <a:latin typeface="Arial" panose="020B0604020202020204" pitchFamily="34" charset="0"/>
              <a:cs typeface="Arial" panose="020B0604020202020204" pitchFamily="34" charset="0"/>
            </a:rPr>
            <a:t>Routing Issues-Delivery, Forwarding and Routing</a:t>
          </a:r>
          <a:endParaRPr lang="en-IN" b="0">
            <a:latin typeface="Arial" panose="020B0604020202020204" pitchFamily="34" charset="0"/>
            <a:cs typeface="Arial" panose="020B0604020202020204" pitchFamily="34" charset="0"/>
          </a:endParaRPr>
        </a:p>
      </dgm:t>
    </dgm:pt>
    <dgm:pt modelId="{40BA5375-29FD-48E4-899E-7C27429E7BE6}" type="sibTrans" cxnId="{22C39C92-126E-4EEF-B283-D218FA51BFB2}">
      <dgm:prSet/>
      <dgm:spPr/>
      <dgm:t>
        <a:bodyPr/>
        <a:lstStyle/>
        <a:p>
          <a:endParaRPr lang="en-IN" b="0">
            <a:latin typeface="Arial" panose="020B0604020202020204" pitchFamily="34" charset="0"/>
            <a:cs typeface="Arial" panose="020B0604020202020204" pitchFamily="34" charset="0"/>
          </a:endParaRPr>
        </a:p>
      </dgm:t>
    </dgm:pt>
    <dgm:pt modelId="{418C9DE1-01E6-4521-825F-92412A42B5B0}" type="parTrans" cxnId="{22C39C92-126E-4EEF-B283-D218FA51BFB2}">
      <dgm:prSet/>
      <dgm:spPr/>
      <dgm:t>
        <a:bodyPr/>
        <a:lstStyle/>
        <a:p>
          <a:endParaRPr lang="en-IN" sz="1200" b="0">
            <a:latin typeface="Arial" panose="020B0604020202020204" pitchFamily="34" charset="0"/>
            <a:cs typeface="Arial" panose="020B0604020202020204" pitchFamily="34" charset="0"/>
          </a:endParaRPr>
        </a:p>
      </dgm:t>
    </dgm:pt>
    <dgm:pt modelId="{4AEA4F33-7E54-418C-B405-99BBCFF07506}" type="pres">
      <dgm:prSet presAssocID="{9C7DCFCE-5C1D-4108-BC51-C2DE74B51CCA}" presName="diagram" presStyleCnt="0">
        <dgm:presLayoutVars>
          <dgm:dir/>
          <dgm:resizeHandles val="exact"/>
        </dgm:presLayoutVars>
      </dgm:prSet>
      <dgm:spPr/>
      <dgm:t>
        <a:bodyPr/>
        <a:lstStyle/>
        <a:p>
          <a:endParaRPr lang="en-IN"/>
        </a:p>
      </dgm:t>
    </dgm:pt>
    <dgm:pt modelId="{8A8238B1-F8D5-4996-B280-E744544E7182}" type="pres">
      <dgm:prSet presAssocID="{7275908C-A177-45AA-87CF-840964DFC22F}" presName="node" presStyleLbl="node1" presStyleIdx="0" presStyleCnt="3">
        <dgm:presLayoutVars>
          <dgm:bulletEnabled val="1"/>
        </dgm:presLayoutVars>
      </dgm:prSet>
      <dgm:spPr/>
      <dgm:t>
        <a:bodyPr/>
        <a:lstStyle/>
        <a:p>
          <a:endParaRPr lang="en-IN"/>
        </a:p>
      </dgm:t>
    </dgm:pt>
    <dgm:pt modelId="{DA97D7F3-15BA-4E13-98C1-226F81AB916F}" type="pres">
      <dgm:prSet presAssocID="{90FDD0B0-D9C3-4B74-86D4-84D5B0A75AA3}" presName="sibTrans" presStyleCnt="0"/>
      <dgm:spPr/>
    </dgm:pt>
    <dgm:pt modelId="{77C63FD2-8390-4FFF-A40E-C3069152C7B4}" type="pres">
      <dgm:prSet presAssocID="{1DA3B3E7-AC60-452D-BA20-3E2C66582D9C}" presName="node" presStyleLbl="node1" presStyleIdx="1" presStyleCnt="3">
        <dgm:presLayoutVars>
          <dgm:bulletEnabled val="1"/>
        </dgm:presLayoutVars>
      </dgm:prSet>
      <dgm:spPr/>
      <dgm:t>
        <a:bodyPr/>
        <a:lstStyle/>
        <a:p>
          <a:endParaRPr lang="en-IN"/>
        </a:p>
      </dgm:t>
    </dgm:pt>
    <dgm:pt modelId="{47C2A541-70C7-4EBA-B99A-2A34C8F14396}" type="pres">
      <dgm:prSet presAssocID="{CB484F28-4F45-46A8-8D17-230C2A1FE334}" presName="sibTrans" presStyleCnt="0"/>
      <dgm:spPr/>
    </dgm:pt>
    <dgm:pt modelId="{AFA51BC2-96FA-4075-821D-BFA549CC203D}" type="pres">
      <dgm:prSet presAssocID="{DF40B536-B6C3-4349-904F-38C6DDBEE608}" presName="node" presStyleLbl="node1" presStyleIdx="2" presStyleCnt="3">
        <dgm:presLayoutVars>
          <dgm:bulletEnabled val="1"/>
        </dgm:presLayoutVars>
      </dgm:prSet>
      <dgm:spPr/>
      <dgm:t>
        <a:bodyPr/>
        <a:lstStyle/>
        <a:p>
          <a:endParaRPr lang="en-IN"/>
        </a:p>
      </dgm:t>
    </dgm:pt>
  </dgm:ptLst>
  <dgm:cxnLst>
    <dgm:cxn modelId="{06A2438A-7211-447E-8B40-38BAA79F0FEF}" type="presOf" srcId="{05DB1DC7-7E0B-4387-83C3-8D161CC5E822}" destId="{AFA51BC2-96FA-4075-821D-BFA549CC203D}" srcOrd="0" destOrd="1" presId="urn:microsoft.com/office/officeart/2005/8/layout/default"/>
    <dgm:cxn modelId="{F0647F7C-B136-44B1-88EF-22EEDCD58796}" srcId="{9C7DCFCE-5C1D-4108-BC51-C2DE74B51CCA}" destId="{DF40B536-B6C3-4349-904F-38C6DDBEE608}" srcOrd="2" destOrd="0" parTransId="{DF695CF5-A134-48FB-B69D-01335BAEB2A0}" sibTransId="{DACBF3A3-5230-4062-A4AE-073F9CEF1B68}"/>
    <dgm:cxn modelId="{5701872E-2A99-4575-B890-96A7C7782C0D}" srcId="{9C7DCFCE-5C1D-4108-BC51-C2DE74B51CCA}" destId="{7275908C-A177-45AA-87CF-840964DFC22F}" srcOrd="0" destOrd="0" parTransId="{C6B4FBF8-6325-40B2-A0C8-412926553BD2}" sibTransId="{90FDD0B0-D9C3-4B74-86D4-84D5B0A75AA3}"/>
    <dgm:cxn modelId="{AF3C9D92-8E5D-44E0-BBBE-0C83708F9FEB}" srcId="{DF40B536-B6C3-4349-904F-38C6DDBEE608}" destId="{05DB1DC7-7E0B-4387-83C3-8D161CC5E822}" srcOrd="0" destOrd="0" parTransId="{626D0E6A-FF99-4F72-A1E7-39440A481AD6}" sibTransId="{9EB54B7E-CB8E-471F-A9E2-5D9EBBCCE88E}"/>
    <dgm:cxn modelId="{52596481-B045-46F0-9C2F-046419DF17DB}" type="presOf" srcId="{DF40B536-B6C3-4349-904F-38C6DDBEE608}" destId="{AFA51BC2-96FA-4075-821D-BFA549CC203D}" srcOrd="0" destOrd="0" presId="urn:microsoft.com/office/officeart/2005/8/layout/default"/>
    <dgm:cxn modelId="{1902EDD6-9968-4AD5-8F43-6AD288B43E96}" type="presOf" srcId="{9C7DCFCE-5C1D-4108-BC51-C2DE74B51CCA}" destId="{4AEA4F33-7E54-418C-B405-99BBCFF07506}" srcOrd="0" destOrd="0" presId="urn:microsoft.com/office/officeart/2005/8/layout/default"/>
    <dgm:cxn modelId="{21A9E35D-2F8E-4213-91F6-052D24BA6509}" srcId="{7275908C-A177-45AA-87CF-840964DFC22F}" destId="{2DA5BD16-926B-4C4A-999D-92F5E7E92446}" srcOrd="0" destOrd="0" parTransId="{AFA0C790-0A88-4190-A126-6C381EF535BF}" sibTransId="{DBD20C51-0029-429F-8A6E-B15ABC049C41}"/>
    <dgm:cxn modelId="{B25109DA-3647-4E09-9010-FD2E888EBA32}" srcId="{1DA3B3E7-AC60-452D-BA20-3E2C66582D9C}" destId="{D8EC4793-8FDD-4D41-9068-4488F61AF034}" srcOrd="0" destOrd="0" parTransId="{C8FD37E1-27D1-4DB1-AF74-4025CE2F08EC}" sibTransId="{001E7199-D68E-4A85-BCBB-A4BB62EC048A}"/>
    <dgm:cxn modelId="{D9B607EF-F577-4048-AA62-54B3A2C0AF92}" srcId="{9C7DCFCE-5C1D-4108-BC51-C2DE74B51CCA}" destId="{1DA3B3E7-AC60-452D-BA20-3E2C66582D9C}" srcOrd="1" destOrd="0" parTransId="{DD0B5D83-87A1-4578-B6E6-4E1E1784D12A}" sibTransId="{CB484F28-4F45-46A8-8D17-230C2A1FE334}"/>
    <dgm:cxn modelId="{22C39C92-126E-4EEF-B283-D218FA51BFB2}" srcId="{DF40B536-B6C3-4349-904F-38C6DDBEE608}" destId="{6A71325F-B932-46A9-B94C-D56C342DB078}" srcOrd="1" destOrd="0" parTransId="{418C9DE1-01E6-4521-825F-92412A42B5B0}" sibTransId="{40BA5375-29FD-48E4-899E-7C27429E7BE6}"/>
    <dgm:cxn modelId="{2446DB42-5D5F-4D7E-B811-1FCBEAFCF47C}" type="presOf" srcId="{2DA5BD16-926B-4C4A-999D-92F5E7E92446}" destId="{8A8238B1-F8D5-4996-B280-E744544E7182}" srcOrd="0" destOrd="1" presId="urn:microsoft.com/office/officeart/2005/8/layout/default"/>
    <dgm:cxn modelId="{97831599-03D9-4E20-A902-0DD214539FB1}" type="presOf" srcId="{6A71325F-B932-46A9-B94C-D56C342DB078}" destId="{AFA51BC2-96FA-4075-821D-BFA549CC203D}" srcOrd="0" destOrd="2" presId="urn:microsoft.com/office/officeart/2005/8/layout/default"/>
    <dgm:cxn modelId="{DB5E19CB-7234-481B-B737-FDA175E10623}" type="presOf" srcId="{7275908C-A177-45AA-87CF-840964DFC22F}" destId="{8A8238B1-F8D5-4996-B280-E744544E7182}" srcOrd="0" destOrd="0" presId="urn:microsoft.com/office/officeart/2005/8/layout/default"/>
    <dgm:cxn modelId="{B67C7D00-151A-4FC3-A54B-45099CADC44E}" type="presOf" srcId="{D8EC4793-8FDD-4D41-9068-4488F61AF034}" destId="{77C63FD2-8390-4FFF-A40E-C3069152C7B4}" srcOrd="0" destOrd="1" presId="urn:microsoft.com/office/officeart/2005/8/layout/default"/>
    <dgm:cxn modelId="{292F8FC6-72AB-4AAE-ADBF-39C79860BE44}" type="presOf" srcId="{1DA3B3E7-AC60-452D-BA20-3E2C66582D9C}" destId="{77C63FD2-8390-4FFF-A40E-C3069152C7B4}" srcOrd="0" destOrd="0" presId="urn:microsoft.com/office/officeart/2005/8/layout/default"/>
    <dgm:cxn modelId="{833212F8-6724-4EAC-9426-DA983D5735E1}" type="presParOf" srcId="{4AEA4F33-7E54-418C-B405-99BBCFF07506}" destId="{8A8238B1-F8D5-4996-B280-E744544E7182}" srcOrd="0" destOrd="0" presId="urn:microsoft.com/office/officeart/2005/8/layout/default"/>
    <dgm:cxn modelId="{EDF5CB96-7FAB-4987-AF7F-A4E86D31FAC4}" type="presParOf" srcId="{4AEA4F33-7E54-418C-B405-99BBCFF07506}" destId="{DA97D7F3-15BA-4E13-98C1-226F81AB916F}" srcOrd="1" destOrd="0" presId="urn:microsoft.com/office/officeart/2005/8/layout/default"/>
    <dgm:cxn modelId="{C55D3C24-E475-4DDC-87CD-6589BB133F0C}" type="presParOf" srcId="{4AEA4F33-7E54-418C-B405-99BBCFF07506}" destId="{77C63FD2-8390-4FFF-A40E-C3069152C7B4}" srcOrd="2" destOrd="0" presId="urn:microsoft.com/office/officeart/2005/8/layout/default"/>
    <dgm:cxn modelId="{60CB8101-CDB4-48B3-BA72-FD6826370BB0}" type="presParOf" srcId="{4AEA4F33-7E54-418C-B405-99BBCFF07506}" destId="{47C2A541-70C7-4EBA-B99A-2A34C8F14396}" srcOrd="3" destOrd="0" presId="urn:microsoft.com/office/officeart/2005/8/layout/default"/>
    <dgm:cxn modelId="{FD7B2140-318E-4F3B-B6B0-DB29880FF71B}" type="presParOf" srcId="{4AEA4F33-7E54-418C-B405-99BBCFF07506}" destId="{AFA51BC2-96FA-4075-821D-BFA549CC203D}"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238B1-F8D5-4996-B280-E744544E7182}">
      <dsp:nvSpPr>
        <dsp:cNvPr id="0" name=""/>
        <dsp:cNvSpPr/>
      </dsp:nvSpPr>
      <dsp:spPr>
        <a:xfrm>
          <a:off x="394256" y="569"/>
          <a:ext cx="3551931" cy="2131158"/>
        </a:xfrm>
        <a:prstGeom prst="rect">
          <a:avLst/>
        </a:prstGeom>
        <a:gradFill rotWithShape="0">
          <a:gsLst>
            <a:gs pos="0">
              <a:schemeClr val="accent6">
                <a:shade val="50000"/>
                <a:hueOff val="0"/>
                <a:satOff val="0"/>
                <a:lumOff val="0"/>
                <a:alphaOff val="0"/>
                <a:satMod val="103000"/>
                <a:lumMod val="102000"/>
                <a:tint val="94000"/>
              </a:schemeClr>
            </a:gs>
            <a:gs pos="50000">
              <a:schemeClr val="accent6">
                <a:shade val="50000"/>
                <a:hueOff val="0"/>
                <a:satOff val="0"/>
                <a:lumOff val="0"/>
                <a:alphaOff val="0"/>
                <a:satMod val="110000"/>
                <a:lumMod val="100000"/>
                <a:shade val="100000"/>
              </a:schemeClr>
            </a:gs>
            <a:gs pos="100000">
              <a:schemeClr val="accent6">
                <a:shade val="50000"/>
                <a:hueOff val="0"/>
                <a:satOff val="0"/>
                <a:lumOff val="0"/>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SG" sz="2700" b="0" kern="1200" dirty="0">
              <a:latin typeface="Arial" panose="020B0604020202020204" pitchFamily="34" charset="0"/>
              <a:cs typeface="Arial" panose="020B0604020202020204" pitchFamily="34" charset="0"/>
            </a:rPr>
            <a:t>Session 6</a:t>
          </a:r>
          <a:endParaRPr lang="en-IN" sz="2700" b="0" kern="1200" dirty="0">
            <a:latin typeface="Arial" panose="020B0604020202020204" pitchFamily="34" charset="0"/>
            <a:cs typeface="Arial" panose="020B0604020202020204" pitchFamily="34" charset="0"/>
          </a:endParaRPr>
        </a:p>
        <a:p>
          <a:pPr marL="228600" lvl="1" indent="-228600" algn="l" defTabSz="933450">
            <a:lnSpc>
              <a:spcPct val="90000"/>
            </a:lnSpc>
            <a:spcBef>
              <a:spcPct val="0"/>
            </a:spcBef>
            <a:spcAft>
              <a:spcPct val="15000"/>
            </a:spcAft>
            <a:buChar char="••"/>
          </a:pPr>
          <a:r>
            <a:rPr lang="en-US" sz="2100" b="0" i="1" kern="1200" dirty="0">
              <a:latin typeface="Arial" panose="020B0604020202020204" pitchFamily="34" charset="0"/>
              <a:cs typeface="Arial" panose="020B0604020202020204" pitchFamily="34" charset="0"/>
            </a:rPr>
            <a:t>Network Layer Protocol-IPV4</a:t>
          </a:r>
          <a:endParaRPr lang="en-IN" sz="2100" b="0" kern="1200" dirty="0">
            <a:latin typeface="Arial" panose="020B0604020202020204" pitchFamily="34" charset="0"/>
            <a:cs typeface="Arial" panose="020B0604020202020204" pitchFamily="34" charset="0"/>
          </a:endParaRPr>
        </a:p>
      </dsp:txBody>
      <dsp:txXfrm>
        <a:off x="394256" y="569"/>
        <a:ext cx="3551931" cy="2131158"/>
      </dsp:txXfrm>
    </dsp:sp>
    <dsp:sp modelId="{77C63FD2-8390-4FFF-A40E-C3069152C7B4}">
      <dsp:nvSpPr>
        <dsp:cNvPr id="0" name=""/>
        <dsp:cNvSpPr/>
      </dsp:nvSpPr>
      <dsp:spPr>
        <a:xfrm>
          <a:off x="4301381" y="569"/>
          <a:ext cx="3551931" cy="2131158"/>
        </a:xfrm>
        <a:prstGeom prst="rect">
          <a:avLst/>
        </a:prstGeom>
        <a:gradFill rotWithShape="0">
          <a:gsLst>
            <a:gs pos="0">
              <a:schemeClr val="accent6">
                <a:shade val="50000"/>
                <a:hueOff val="245616"/>
                <a:satOff val="-10737"/>
                <a:lumOff val="29307"/>
                <a:alphaOff val="0"/>
                <a:satMod val="103000"/>
                <a:lumMod val="102000"/>
                <a:tint val="94000"/>
              </a:schemeClr>
            </a:gs>
            <a:gs pos="50000">
              <a:schemeClr val="accent6">
                <a:shade val="50000"/>
                <a:hueOff val="245616"/>
                <a:satOff val="-10737"/>
                <a:lumOff val="29307"/>
                <a:alphaOff val="0"/>
                <a:satMod val="110000"/>
                <a:lumMod val="100000"/>
                <a:shade val="100000"/>
              </a:schemeClr>
            </a:gs>
            <a:gs pos="100000">
              <a:schemeClr val="accent6">
                <a:shade val="50000"/>
                <a:hueOff val="245616"/>
                <a:satOff val="-10737"/>
                <a:lumOff val="29307"/>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SG" sz="2700" b="0" kern="1200">
              <a:latin typeface="Arial" panose="020B0604020202020204" pitchFamily="34" charset="0"/>
              <a:cs typeface="Arial" panose="020B0604020202020204" pitchFamily="34" charset="0"/>
            </a:rPr>
            <a:t>Session 7</a:t>
          </a:r>
          <a:endParaRPr lang="en-IN" sz="2700" b="0" kern="1200">
            <a:latin typeface="Arial" panose="020B0604020202020204" pitchFamily="34" charset="0"/>
            <a:cs typeface="Arial" panose="020B0604020202020204" pitchFamily="34" charset="0"/>
          </a:endParaRPr>
        </a:p>
        <a:p>
          <a:pPr marL="228600" lvl="1" indent="-228600" algn="l" defTabSz="933450">
            <a:lnSpc>
              <a:spcPct val="90000"/>
            </a:lnSpc>
            <a:spcBef>
              <a:spcPct val="0"/>
            </a:spcBef>
            <a:spcAft>
              <a:spcPct val="15000"/>
            </a:spcAft>
            <a:buChar char="••"/>
          </a:pPr>
          <a:r>
            <a:rPr lang="en-US" sz="2100" b="0" i="1" kern="1200" dirty="0">
              <a:latin typeface="Arial" panose="020B0604020202020204" pitchFamily="34" charset="0"/>
              <a:cs typeface="Arial" panose="020B0604020202020204" pitchFamily="34" charset="0"/>
            </a:rPr>
            <a:t>Internet Protocol(IP)-IPV6</a:t>
          </a:r>
          <a:endParaRPr lang="en-IN" sz="2100" b="0" kern="1200" dirty="0">
            <a:latin typeface="Arial" panose="020B0604020202020204" pitchFamily="34" charset="0"/>
            <a:cs typeface="Arial" panose="020B0604020202020204" pitchFamily="34" charset="0"/>
          </a:endParaRPr>
        </a:p>
      </dsp:txBody>
      <dsp:txXfrm>
        <a:off x="4301381" y="569"/>
        <a:ext cx="3551931" cy="2131158"/>
      </dsp:txXfrm>
    </dsp:sp>
    <dsp:sp modelId="{AFA51BC2-96FA-4075-821D-BFA549CC203D}">
      <dsp:nvSpPr>
        <dsp:cNvPr id="0" name=""/>
        <dsp:cNvSpPr/>
      </dsp:nvSpPr>
      <dsp:spPr>
        <a:xfrm>
          <a:off x="2347818" y="2486922"/>
          <a:ext cx="3551931" cy="2131158"/>
        </a:xfrm>
        <a:prstGeom prst="rect">
          <a:avLst/>
        </a:prstGeom>
        <a:gradFill rotWithShape="0">
          <a:gsLst>
            <a:gs pos="0">
              <a:schemeClr val="accent6">
                <a:shade val="50000"/>
                <a:hueOff val="245616"/>
                <a:satOff val="-10737"/>
                <a:lumOff val="29307"/>
                <a:alphaOff val="0"/>
                <a:satMod val="103000"/>
                <a:lumMod val="102000"/>
                <a:tint val="94000"/>
              </a:schemeClr>
            </a:gs>
            <a:gs pos="50000">
              <a:schemeClr val="accent6">
                <a:shade val="50000"/>
                <a:hueOff val="245616"/>
                <a:satOff val="-10737"/>
                <a:lumOff val="29307"/>
                <a:alphaOff val="0"/>
                <a:satMod val="110000"/>
                <a:lumMod val="100000"/>
                <a:shade val="100000"/>
              </a:schemeClr>
            </a:gs>
            <a:gs pos="100000">
              <a:schemeClr val="accent6">
                <a:shade val="50000"/>
                <a:hueOff val="245616"/>
                <a:satOff val="-10737"/>
                <a:lumOff val="29307"/>
                <a:alphaOff val="0"/>
                <a:lumMod val="99000"/>
                <a:satMod val="120000"/>
                <a:shade val="78000"/>
              </a:schemeClr>
            </a:gs>
          </a:gsLst>
          <a:lin ang="5400000" scaled="0"/>
        </a:gradFill>
        <a:ln>
          <a:noFill/>
        </a:ln>
        <a:effectLst>
          <a:glow rad="228600">
            <a:schemeClr val="accent2">
              <a:satMod val="175000"/>
              <a:alpha val="40000"/>
            </a:schemeClr>
          </a:glo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SG" sz="2700" b="0" kern="1200" dirty="0">
              <a:latin typeface="Arial" panose="020B0604020202020204" pitchFamily="34" charset="0"/>
              <a:cs typeface="Arial" panose="020B0604020202020204" pitchFamily="34" charset="0"/>
            </a:rPr>
            <a:t>Session 8</a:t>
          </a:r>
          <a:endParaRPr lang="en-IN" sz="2700" b="0" kern="1200" dirty="0">
            <a:latin typeface="Arial" panose="020B0604020202020204" pitchFamily="34" charset="0"/>
            <a:cs typeface="Arial" panose="020B0604020202020204" pitchFamily="34" charset="0"/>
          </a:endParaRPr>
        </a:p>
        <a:p>
          <a:pPr marL="228600" lvl="1" indent="-228600" algn="l" defTabSz="933450">
            <a:lnSpc>
              <a:spcPct val="90000"/>
            </a:lnSpc>
            <a:spcBef>
              <a:spcPct val="0"/>
            </a:spcBef>
            <a:spcAft>
              <a:spcPct val="15000"/>
            </a:spcAft>
            <a:buChar char="••"/>
          </a:pPr>
          <a:r>
            <a:rPr lang="en-US" sz="2100" b="0" i="1" kern="1200" dirty="0">
              <a:latin typeface="Arial" panose="020B0604020202020204" pitchFamily="34" charset="0"/>
              <a:cs typeface="Arial" panose="020B0604020202020204" pitchFamily="34" charset="0"/>
            </a:rPr>
            <a:t>Routing Protocols- Distance Vector&amp; Link State</a:t>
          </a:r>
          <a:endParaRPr lang="en-IN" sz="2100" b="0" kern="1200" dirty="0">
            <a:latin typeface="Arial" panose="020B0604020202020204" pitchFamily="34" charset="0"/>
            <a:cs typeface="Arial" panose="020B0604020202020204" pitchFamily="34" charset="0"/>
          </a:endParaRPr>
        </a:p>
        <a:p>
          <a:pPr marL="228600" lvl="1" indent="-228600" algn="l" defTabSz="933450">
            <a:lnSpc>
              <a:spcPct val="90000"/>
            </a:lnSpc>
            <a:spcBef>
              <a:spcPct val="0"/>
            </a:spcBef>
            <a:spcAft>
              <a:spcPct val="15000"/>
            </a:spcAft>
            <a:buChar char="••"/>
          </a:pPr>
          <a:r>
            <a:rPr lang="en-US" sz="2100" b="0" i="1" kern="1200">
              <a:latin typeface="Arial" panose="020B0604020202020204" pitchFamily="34" charset="0"/>
              <a:cs typeface="Arial" panose="020B0604020202020204" pitchFamily="34" charset="0"/>
            </a:rPr>
            <a:t>Routing Issues-Delivery, Forwarding and Routing</a:t>
          </a:r>
          <a:endParaRPr lang="en-IN" sz="2100" b="0" kern="1200">
            <a:latin typeface="Arial" panose="020B0604020202020204" pitchFamily="34" charset="0"/>
            <a:cs typeface="Arial" panose="020B0604020202020204" pitchFamily="34" charset="0"/>
          </a:endParaRPr>
        </a:p>
      </dsp:txBody>
      <dsp:txXfrm>
        <a:off x="2347818" y="2486922"/>
        <a:ext cx="3551931" cy="21311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F662C-0EBA-4550-9752-113D117F6E83}" type="datetimeFigureOut">
              <a:rPr lang="en-IN" smtClean="0"/>
              <a:t>29-03-2023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508DB-8BD7-47B1-9CF4-F3CFDCABECF3}" type="slidenum">
              <a:rPr lang="en-IN" smtClean="0"/>
              <a:t>‹#›</a:t>
            </a:fld>
            <a:endParaRPr lang="en-IN"/>
          </a:p>
        </p:txBody>
      </p:sp>
    </p:spTree>
    <p:extLst>
      <p:ext uri="{BB962C8B-B14F-4D97-AF65-F5344CB8AC3E}">
        <p14:creationId xmlns:p14="http://schemas.microsoft.com/office/powerpoint/2010/main" val="207369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a:t>
            </a:fld>
            <a:endParaRPr lang="en-US" dirty="0"/>
          </a:p>
        </p:txBody>
      </p:sp>
    </p:spTree>
    <p:extLst>
      <p:ext uri="{BB962C8B-B14F-4D97-AF65-F5344CB8AC3E}">
        <p14:creationId xmlns:p14="http://schemas.microsoft.com/office/powerpoint/2010/main" val="17317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Datagram format</a:t>
            </a:r>
          </a:p>
          <a:p>
            <a:r>
              <a:rPr lang="en-US" dirty="0"/>
              <a:t>a succession of 32-bit words</a:t>
            </a:r>
          </a:p>
          <a:p>
            <a:r>
              <a:rPr lang="en-US" dirty="0"/>
              <a:t>Packet formats at the internetworking layer and above are almost invariably designed to align on 32-bit boundaries</a:t>
            </a:r>
          </a:p>
          <a:p>
            <a:r>
              <a:rPr lang="en-US" dirty="0"/>
              <a:t>To simplify the task of processing them in software</a:t>
            </a: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7</a:t>
            </a:fld>
            <a:endParaRPr lang="en-US" dirty="0"/>
          </a:p>
        </p:txBody>
      </p:sp>
    </p:spTree>
    <p:extLst>
      <p:ext uri="{BB962C8B-B14F-4D97-AF65-F5344CB8AC3E}">
        <p14:creationId xmlns:p14="http://schemas.microsoft.com/office/powerpoint/2010/main" val="168433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8</a:t>
            </a:fld>
            <a:endParaRPr lang="en-US" dirty="0"/>
          </a:p>
        </p:txBody>
      </p:sp>
    </p:spTree>
    <p:extLst>
      <p:ext uri="{BB962C8B-B14F-4D97-AF65-F5344CB8AC3E}">
        <p14:creationId xmlns:p14="http://schemas.microsoft.com/office/powerpoint/2010/main" val="320550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10</a:t>
            </a:fld>
            <a:endParaRPr lang="en-US" dirty="0"/>
          </a:p>
        </p:txBody>
      </p:sp>
    </p:spTree>
    <p:extLst>
      <p:ext uri="{BB962C8B-B14F-4D97-AF65-F5344CB8AC3E}">
        <p14:creationId xmlns:p14="http://schemas.microsoft.com/office/powerpoint/2010/main" val="3572446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Protocol: </a:t>
            </a:r>
            <a:r>
              <a:rPr lang="en-US" dirty="0"/>
              <a:t>one-byte demultiplexing key </a:t>
            </a:r>
          </a:p>
          <a:p>
            <a:r>
              <a:rPr lang="en-US" dirty="0"/>
              <a:t>identifies the higher-level protocol to which this IP packet should be passed</a:t>
            </a:r>
          </a:p>
          <a:p>
            <a:r>
              <a:rPr lang="en-US" dirty="0"/>
              <a:t>values defined for TCP (6), UDP (17)</a:t>
            </a:r>
          </a:p>
          <a:p>
            <a:r>
              <a:rPr lang="en-US" altLang="zh-TW" sz="1200" b="1" dirty="0">
                <a:ea typeface="ＭＳ 明朝" panose="02020609040205080304" pitchFamily="49" charset="-128"/>
              </a:rPr>
              <a:t>Checksum</a:t>
            </a:r>
            <a:r>
              <a:rPr lang="en-US" altLang="zh-TW" sz="1200" dirty="0">
                <a:ea typeface="ＭＳ 明朝" panose="02020609040205080304" pitchFamily="49" charset="-128"/>
              </a:rPr>
              <a:t>: </a:t>
            </a:r>
          </a:p>
          <a:p>
            <a:r>
              <a:rPr lang="en-US" altLang="zh-TW" sz="1200" dirty="0">
                <a:ea typeface="ＭＳ 明朝" panose="02020609040205080304" pitchFamily="49" charset="-128"/>
              </a:rPr>
              <a:t>calculated by considering the entire IP header as a sequence of 16-bit words</a:t>
            </a:r>
          </a:p>
          <a:p>
            <a:r>
              <a:rPr lang="en-US" altLang="zh-TW" sz="1200" dirty="0">
                <a:ea typeface="ＭＳ 明朝" panose="02020609040205080304" pitchFamily="49" charset="-128"/>
              </a:rPr>
              <a:t>adding them up using </a:t>
            </a:r>
            <a:r>
              <a:rPr lang="en-US" altLang="zh-TW" sz="1200" u="sng" dirty="0">
                <a:ea typeface="ＭＳ 明朝" panose="02020609040205080304" pitchFamily="49" charset="-128"/>
              </a:rPr>
              <a:t>ones complement</a:t>
            </a:r>
            <a:r>
              <a:rPr lang="en-US" altLang="zh-TW" sz="1200" dirty="0">
                <a:ea typeface="ＭＳ 明朝" panose="02020609040205080304" pitchFamily="49" charset="-128"/>
              </a:rPr>
              <a:t> arithmetic, and taking the ones complement of the result</a:t>
            </a:r>
            <a:endParaRPr lang="en-US" altLang="zh-TW" sz="1200" dirty="0"/>
          </a:p>
          <a:p>
            <a:pPr marR="0" algn="just"/>
            <a:r>
              <a:rPr lang="en-IN" sz="1800" b="1" i="0" u="none" strike="noStrike" baseline="0" dirty="0">
                <a:solidFill>
                  <a:srgbClr val="000000"/>
                </a:solidFill>
                <a:latin typeface="Bookman Old Style" panose="02050604050505020204" pitchFamily="18" charset="0"/>
              </a:rPr>
              <a:t>Checksum </a:t>
            </a:r>
            <a:endParaRPr lang="en-IN" sz="1800" b="0" i="0" u="none" strike="noStrike" baseline="0" dirty="0">
              <a:solidFill>
                <a:srgbClr val="000000"/>
              </a:solidFill>
              <a:latin typeface="Bookman Old Style" panose="02050604050505020204" pitchFamily="18" charset="0"/>
            </a:endParaRPr>
          </a:p>
          <a:p>
            <a:r>
              <a:rPr lang="en-US" sz="1800" b="0" i="0" u="none" strike="noStrike" baseline="0" dirty="0">
                <a:solidFill>
                  <a:srgbClr val="000000"/>
                </a:solidFill>
                <a:latin typeface="Bookman Old Style" panose="02050604050505020204" pitchFamily="18" charset="0"/>
              </a:rPr>
              <a:t>The error detection method used by TCP/IP protocols is called checksum </a:t>
            </a:r>
          </a:p>
          <a:p>
            <a:r>
              <a:rPr lang="en-US" sz="1800" b="0" i="0" u="none" strike="noStrike" baseline="0" dirty="0">
                <a:solidFill>
                  <a:srgbClr val="000000"/>
                </a:solidFill>
                <a:latin typeface="Bookman Old Style" panose="02050604050505020204" pitchFamily="18" charset="0"/>
              </a:rPr>
              <a:t>It protects against the corruption that may occur during the transmission of a packet </a:t>
            </a:r>
          </a:p>
          <a:p>
            <a:r>
              <a:rPr lang="en-US" sz="1800" b="0" i="0" u="none" strike="noStrike" baseline="0" dirty="0">
                <a:solidFill>
                  <a:srgbClr val="000000"/>
                </a:solidFill>
                <a:latin typeface="Bookman Old Style" panose="02050604050505020204" pitchFamily="18" charset="0"/>
              </a:rPr>
              <a:t>It is redundant information added to the packet </a:t>
            </a:r>
          </a:p>
          <a:p>
            <a:r>
              <a:rPr lang="en-US" sz="1800" b="0" i="0" u="none" strike="noStrike" baseline="0" dirty="0">
                <a:solidFill>
                  <a:srgbClr val="000000"/>
                </a:solidFill>
                <a:latin typeface="Bookman Old Style" panose="02050604050505020204" pitchFamily="18" charset="0"/>
              </a:rPr>
              <a:t>The checksum is calculated at the sender </a:t>
            </a:r>
          </a:p>
          <a:p>
            <a:r>
              <a:rPr lang="en-US" sz="1800" b="0" i="0" u="none" strike="noStrike" baseline="0" dirty="0">
                <a:solidFill>
                  <a:srgbClr val="000000"/>
                </a:solidFill>
                <a:latin typeface="Bookman Old Style" panose="02050604050505020204" pitchFamily="18" charset="0"/>
              </a:rPr>
              <a:t>The value obtained is sent with the packet </a:t>
            </a:r>
          </a:p>
          <a:p>
            <a:r>
              <a:rPr lang="en-US" sz="1800" b="0" i="0" u="none" strike="noStrike" baseline="0" dirty="0">
                <a:solidFill>
                  <a:srgbClr val="000000"/>
                </a:solidFill>
                <a:latin typeface="Bookman Old Style" panose="02050604050505020204" pitchFamily="18" charset="0"/>
              </a:rPr>
              <a:t>The receiver repeats the same calculation on the whole packet including the checksum </a:t>
            </a:r>
          </a:p>
          <a:p>
            <a:r>
              <a:rPr lang="en-US" sz="1800" b="0" i="0" u="none" strike="noStrike" baseline="0" dirty="0">
                <a:solidFill>
                  <a:srgbClr val="000000"/>
                </a:solidFill>
                <a:latin typeface="Bookman Old Style" panose="02050604050505020204" pitchFamily="18" charset="0"/>
              </a:rPr>
              <a:t>If the result is satisfactory the packet is accepted </a:t>
            </a:r>
          </a:p>
          <a:p>
            <a:r>
              <a:rPr lang="en-IN" sz="1800" b="0" i="0" u="none" strike="noStrike" baseline="0" dirty="0">
                <a:solidFill>
                  <a:srgbClr val="000000"/>
                </a:solidFill>
                <a:latin typeface="Bookman Old Style" panose="02050604050505020204" pitchFamily="18" charset="0"/>
              </a:rPr>
              <a:t>Otherwise it is rejected. </a:t>
            </a:r>
          </a:p>
          <a:p>
            <a:r>
              <a:rPr lang="en-US" sz="1800" b="0" i="0" u="none" strike="noStrike" baseline="0" dirty="0">
                <a:solidFill>
                  <a:srgbClr val="000000"/>
                </a:solidFill>
                <a:latin typeface="Bookman Old Style" panose="02050604050505020204" pitchFamily="18" charset="0"/>
              </a:rPr>
              <a:t>First, the value of the checksum field is set to 0. </a:t>
            </a:r>
          </a:p>
          <a:p>
            <a:r>
              <a:rPr lang="en-US" sz="1800" b="0" i="0" u="none" strike="noStrike" baseline="0" dirty="0">
                <a:solidFill>
                  <a:srgbClr val="000000"/>
                </a:solidFill>
                <a:latin typeface="Bookman Old Style" panose="02050604050505020204" pitchFamily="18" charset="0"/>
              </a:rPr>
              <a:t>Then the entire header is divided into 16-bit sections and added together. </a:t>
            </a:r>
          </a:p>
          <a:p>
            <a:r>
              <a:rPr lang="en-US" sz="1800" b="0" i="0" u="none" strike="noStrike" baseline="0" dirty="0">
                <a:solidFill>
                  <a:srgbClr val="000000"/>
                </a:solidFill>
                <a:latin typeface="Bookman Old Style" panose="02050604050505020204" pitchFamily="18" charset="0"/>
              </a:rPr>
              <a:t>The result (sum) is complemented and inserted into the checksum field. </a:t>
            </a:r>
          </a:p>
          <a:p>
            <a:r>
              <a:rPr lang="en-US" sz="1800" b="0" i="0" u="none" strike="noStrike" baseline="0" dirty="0">
                <a:solidFill>
                  <a:srgbClr val="000000"/>
                </a:solidFill>
                <a:latin typeface="Bookman Old Style" panose="02050604050505020204" pitchFamily="18" charset="0"/>
              </a:rPr>
              <a:t>The checksum in the IPv4 packet covers only the header, not the data. </a:t>
            </a: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11</a:t>
            </a:fld>
            <a:endParaRPr lang="en-US" dirty="0"/>
          </a:p>
        </p:txBody>
      </p:sp>
    </p:spTree>
    <p:extLst>
      <p:ext uri="{BB962C8B-B14F-4D97-AF65-F5344CB8AC3E}">
        <p14:creationId xmlns:p14="http://schemas.microsoft.com/office/powerpoint/2010/main" val="1659490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12</a:t>
            </a:fld>
            <a:endParaRPr lang="en-US" dirty="0"/>
          </a:p>
        </p:txBody>
      </p:sp>
    </p:spTree>
    <p:extLst>
      <p:ext uri="{BB962C8B-B14F-4D97-AF65-F5344CB8AC3E}">
        <p14:creationId xmlns:p14="http://schemas.microsoft.com/office/powerpoint/2010/main" val="115863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None/>
              <a:defRPr/>
            </a:pPr>
            <a:r>
              <a:rPr lang="en-US" sz="1200" dirty="0"/>
              <a:t>.</a:t>
            </a: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13</a:t>
            </a:fld>
            <a:endParaRPr lang="en-US" dirty="0"/>
          </a:p>
        </p:txBody>
      </p:sp>
    </p:spTree>
    <p:extLst>
      <p:ext uri="{BB962C8B-B14F-4D97-AF65-F5344CB8AC3E}">
        <p14:creationId xmlns:p14="http://schemas.microsoft.com/office/powerpoint/2010/main" val="2987037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buNone/>
              <a:defRPr/>
            </a:pPr>
            <a:r>
              <a:rPr lang="en-US" sz="1200" dirty="0"/>
              <a:t>.</a:t>
            </a: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14</a:t>
            </a:fld>
            <a:endParaRPr lang="en-US" dirty="0"/>
          </a:p>
        </p:txBody>
      </p:sp>
    </p:spTree>
    <p:extLst>
      <p:ext uri="{BB962C8B-B14F-4D97-AF65-F5344CB8AC3E}">
        <p14:creationId xmlns:p14="http://schemas.microsoft.com/office/powerpoint/2010/main" val="145318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784CF72-5E22-4EBB-9C1D-D1D781BE6E8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37938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84CF72-5E22-4EBB-9C1D-D1D781BE6E8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234062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84CF72-5E22-4EBB-9C1D-D1D781BE6E8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375540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784CF72-5E22-4EBB-9C1D-D1D781BE6E8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95813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84CF72-5E22-4EBB-9C1D-D1D781BE6E80}" type="datetimeFigureOut">
              <a:rPr lang="en-IN" smtClean="0"/>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258711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784CF72-5E22-4EBB-9C1D-D1D781BE6E80}"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307406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784CF72-5E22-4EBB-9C1D-D1D781BE6E80}" type="datetimeFigureOut">
              <a:rPr lang="en-IN" smtClean="0"/>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214395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784CF72-5E22-4EBB-9C1D-D1D781BE6E80}" type="datetimeFigureOut">
              <a:rPr lang="en-IN" smtClean="0"/>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151750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84CF72-5E22-4EBB-9C1D-D1D781BE6E80}" type="datetimeFigureOut">
              <a:rPr lang="en-IN" smtClean="0"/>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224207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4CF72-5E22-4EBB-9C1D-D1D781BE6E80}"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43467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84CF72-5E22-4EBB-9C1D-D1D781BE6E80}" type="datetimeFigureOut">
              <a:rPr lang="en-IN" smtClean="0"/>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9A0668-F862-4398-802B-84771665E85B}" type="slidenum">
              <a:rPr lang="en-IN" smtClean="0"/>
              <a:t>‹#›</a:t>
            </a:fld>
            <a:endParaRPr lang="en-IN"/>
          </a:p>
        </p:txBody>
      </p:sp>
    </p:spTree>
    <p:extLst>
      <p:ext uri="{BB962C8B-B14F-4D97-AF65-F5344CB8AC3E}">
        <p14:creationId xmlns:p14="http://schemas.microsoft.com/office/powerpoint/2010/main" val="136900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4CF72-5E22-4EBB-9C1D-D1D781BE6E80}" type="datetimeFigureOut">
              <a:rPr lang="en-IN" smtClean="0"/>
              <a:t>29-03-2023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A0668-F862-4398-802B-84771665E85B}" type="slidenum">
              <a:rPr lang="en-IN" smtClean="0"/>
              <a:t>‹#›</a:t>
            </a:fld>
            <a:endParaRPr lang="en-IN"/>
          </a:p>
        </p:txBody>
      </p:sp>
    </p:spTree>
    <p:extLst>
      <p:ext uri="{BB962C8B-B14F-4D97-AF65-F5344CB8AC3E}">
        <p14:creationId xmlns:p14="http://schemas.microsoft.com/office/powerpoint/2010/main" val="7971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486D98-0B9B-4C4E-A25F-64BA4C5DBB94}"/>
              </a:ext>
            </a:extLst>
          </p:cNvPr>
          <p:cNvSpPr>
            <a:spLocks noGrp="1"/>
          </p:cNvSpPr>
          <p:nvPr>
            <p:ph type="ctrTitle"/>
          </p:nvPr>
        </p:nvSpPr>
        <p:spPr>
          <a:xfrm>
            <a:off x="1524000" y="1122363"/>
            <a:ext cx="9144000" cy="1961533"/>
          </a:xfrm>
        </p:spPr>
        <p:txBody>
          <a:bodyPr/>
          <a:lstStyle/>
          <a:p>
            <a:r>
              <a:rPr lang="en-US" dirty="0">
                <a:latin typeface="Gill Sans MT" panose="020B0502020104020203" pitchFamily="34" charset="0"/>
              </a:rPr>
              <a:t>18ECC303J – Computer Communication Networks </a:t>
            </a:r>
          </a:p>
        </p:txBody>
      </p:sp>
      <p:sp>
        <p:nvSpPr>
          <p:cNvPr id="5" name="Subtitle 4">
            <a:extLst>
              <a:ext uri="{FF2B5EF4-FFF2-40B4-BE49-F238E27FC236}">
                <a16:creationId xmlns="" xmlns:a16="http://schemas.microsoft.com/office/drawing/2014/main" id="{D655BBED-E65C-4B70-99E3-9318D4F249A0}"/>
              </a:ext>
            </a:extLst>
          </p:cNvPr>
          <p:cNvSpPr>
            <a:spLocks noGrp="1"/>
          </p:cNvSpPr>
          <p:nvPr>
            <p:ph type="subTitle" idx="1"/>
          </p:nvPr>
        </p:nvSpPr>
        <p:spPr>
          <a:xfrm>
            <a:off x="2495601" y="3083896"/>
            <a:ext cx="6840759" cy="1497232"/>
          </a:xfrm>
        </p:spPr>
        <p:txBody>
          <a:bodyPr/>
          <a:lstStyle/>
          <a:p>
            <a:r>
              <a:rPr lang="en-US" dirty="0"/>
              <a:t>Course Credit : 4</a:t>
            </a:r>
          </a:p>
          <a:p>
            <a:r>
              <a:rPr lang="en-US" dirty="0"/>
              <a:t>Theory : 9 Hours</a:t>
            </a:r>
          </a:p>
          <a:p>
            <a:endParaRPr lang="en-US" dirty="0"/>
          </a:p>
        </p:txBody>
      </p:sp>
      <p:sp>
        <p:nvSpPr>
          <p:cNvPr id="2" name="TextBox 1">
            <a:extLst>
              <a:ext uri="{FF2B5EF4-FFF2-40B4-BE49-F238E27FC236}">
                <a16:creationId xmlns="" xmlns:a16="http://schemas.microsoft.com/office/drawing/2014/main" id="{E3FAA6CB-BF5E-4428-9B36-4B3C3058ABBA}"/>
              </a:ext>
            </a:extLst>
          </p:cNvPr>
          <p:cNvSpPr txBox="1"/>
          <p:nvPr/>
        </p:nvSpPr>
        <p:spPr>
          <a:xfrm>
            <a:off x="0" y="5660433"/>
            <a:ext cx="12191999" cy="1077218"/>
          </a:xfrm>
          <a:prstGeom prst="rect">
            <a:avLst/>
          </a:prstGeom>
          <a:solidFill>
            <a:schemeClr val="accent2">
              <a:lumMod val="75000"/>
            </a:schemeClr>
          </a:solidFill>
          <a:ln>
            <a:solidFill>
              <a:schemeClr val="accent6">
                <a:lumMod val="75000"/>
              </a:schemeClr>
            </a:solidFill>
          </a:ln>
          <a:effectLst>
            <a:innerShdw blurRad="114300">
              <a:prstClr val="black"/>
            </a:innerShdw>
          </a:effectLst>
        </p:spPr>
        <p:txBody>
          <a:bodyPr wrap="square" rtlCol="0">
            <a:spAutoFit/>
          </a:bodyPr>
          <a:lstStyle/>
          <a:p>
            <a:pPr algn="just">
              <a:buNone/>
            </a:pPr>
            <a:r>
              <a:rPr lang="en-IN" sz="1600" b="1" i="1" dirty="0">
                <a:solidFill>
                  <a:schemeClr val="bg1"/>
                </a:solidFill>
                <a:latin typeface="Gill Sans MT" panose="020B0502020104020203" pitchFamily="34" charset="0"/>
              </a:rPr>
              <a:t>Reference Text Books</a:t>
            </a:r>
          </a:p>
          <a:p>
            <a:pPr algn="just">
              <a:buNone/>
            </a:pPr>
            <a:r>
              <a:rPr lang="en-IN" sz="1600" b="1" i="1" dirty="0">
                <a:solidFill>
                  <a:schemeClr val="bg1"/>
                </a:solidFill>
                <a:latin typeface="Gill Sans MT" panose="020B0502020104020203" pitchFamily="34" charset="0"/>
              </a:rPr>
              <a:t>1.Behrouz A. </a:t>
            </a:r>
            <a:r>
              <a:rPr lang="en-IN" sz="1600" b="1" i="1" dirty="0" err="1" smtClean="0">
                <a:solidFill>
                  <a:schemeClr val="bg1"/>
                </a:solidFill>
                <a:latin typeface="Gill Sans MT" panose="020B0502020104020203" pitchFamily="34" charset="0"/>
              </a:rPr>
              <a:t>Forouzan</a:t>
            </a:r>
            <a:r>
              <a:rPr lang="en-IN" sz="1600" b="1" i="1" dirty="0">
                <a:solidFill>
                  <a:schemeClr val="bg1"/>
                </a:solidFill>
                <a:latin typeface="Gill Sans MT" panose="020B0502020104020203" pitchFamily="34" charset="0"/>
              </a:rPr>
              <a:t>, “Data communication &amp; Networking”, Mc-Graw Hill, 5th Edition Reprint, 2014.</a:t>
            </a:r>
          </a:p>
          <a:p>
            <a:pPr algn="just">
              <a:buNone/>
            </a:pPr>
            <a:r>
              <a:rPr lang="en-IN" sz="1600" b="1" i="1" dirty="0">
                <a:solidFill>
                  <a:schemeClr val="bg1"/>
                </a:solidFill>
                <a:latin typeface="Gill Sans MT" panose="020B0502020104020203" pitchFamily="34" charset="0"/>
              </a:rPr>
              <a:t>2. Andrew S. Tanenbaum, “Computer Networks”, Pearson Education India, 5th Edition, 2013. </a:t>
            </a:r>
          </a:p>
          <a:p>
            <a:pPr algn="just">
              <a:buNone/>
            </a:pPr>
            <a:r>
              <a:rPr lang="en-IN" sz="1600" b="1" i="1" dirty="0">
                <a:solidFill>
                  <a:schemeClr val="bg1"/>
                </a:solidFill>
                <a:latin typeface="Gill Sans MT" panose="020B0502020104020203" pitchFamily="34" charset="0"/>
              </a:rPr>
              <a:t>3. William Stallings, “Data &amp; Computer Communication”, Pearson Education India, 10th Edition, 2014</a:t>
            </a:r>
            <a:r>
              <a:rPr lang="en-IN" sz="1600" dirty="0">
                <a:solidFill>
                  <a:schemeClr val="bg1"/>
                </a:solidFill>
              </a:rPr>
              <a:t>.</a:t>
            </a:r>
          </a:p>
        </p:txBody>
      </p:sp>
      <p:pic>
        <p:nvPicPr>
          <p:cNvPr id="6" name="Picture 2">
            <a:extLst>
              <a:ext uri="{FF2B5EF4-FFF2-40B4-BE49-F238E27FC236}">
                <a16:creationId xmlns="" xmlns:a16="http://schemas.microsoft.com/office/drawing/2014/main" id="{3C998F60-C3AD-4FC6-BB3B-7B4365E21E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172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93DF1950-7FD8-4F55-903E-897A69136929}"/>
              </a:ext>
            </a:extLst>
          </p:cNvPr>
          <p:cNvSpPr>
            <a:spLocks noGrp="1"/>
          </p:cNvSpPr>
          <p:nvPr>
            <p:ph type="title"/>
          </p:nvPr>
        </p:nvSpPr>
        <p:spPr>
          <a:xfrm>
            <a:off x="304800" y="228600"/>
            <a:ext cx="10261600" cy="531254"/>
          </a:xfrm>
        </p:spPr>
        <p:txBody>
          <a:bodyPr wrap="square" anchor="b">
            <a:normAutofit fontScale="90000"/>
          </a:bodyPr>
          <a:lstStyle/>
          <a:p>
            <a:r>
              <a:rPr lang="en-SG" dirty="0"/>
              <a:t>Datagram Format</a:t>
            </a:r>
            <a:endParaRPr lang="en-IN" dirty="0"/>
          </a:p>
        </p:txBody>
      </p:sp>
      <p:sp>
        <p:nvSpPr>
          <p:cNvPr id="18" name="Text Placeholder 17">
            <a:extLst>
              <a:ext uri="{FF2B5EF4-FFF2-40B4-BE49-F238E27FC236}">
                <a16:creationId xmlns="" xmlns:a16="http://schemas.microsoft.com/office/drawing/2014/main" id="{190EF420-028C-404D-990F-062118FD0520}"/>
              </a:ext>
            </a:extLst>
          </p:cNvPr>
          <p:cNvSpPr>
            <a:spLocks noGrp="1"/>
          </p:cNvSpPr>
          <p:nvPr>
            <p:ph sz="half" idx="1"/>
          </p:nvPr>
        </p:nvSpPr>
        <p:spPr>
          <a:xfrm>
            <a:off x="407368" y="759854"/>
            <a:ext cx="6120680" cy="6098146"/>
          </a:xfrm>
        </p:spPr>
        <p:txBody>
          <a:bodyPr wrap="square" anchor="t">
            <a:noAutofit/>
          </a:bodyPr>
          <a:lstStyle/>
          <a:p>
            <a:pPr marR="0" algn="just"/>
            <a:r>
              <a:rPr lang="en-IN" sz="1600" b="1" i="1" u="none" strike="noStrike" baseline="0" dirty="0">
                <a:solidFill>
                  <a:srgbClr val="000000"/>
                </a:solidFill>
              </a:rPr>
              <a:t>Total length</a:t>
            </a:r>
            <a:r>
              <a:rPr lang="en-IN" sz="1600" b="1" i="0" u="none" strike="noStrike" baseline="0" dirty="0">
                <a:solidFill>
                  <a:srgbClr val="000000"/>
                </a:solidFill>
              </a:rPr>
              <a:t> </a:t>
            </a:r>
          </a:p>
          <a:p>
            <a:pPr marL="331470" indent="-285750">
              <a:buFont typeface="Arial" panose="020B0604020202020204" pitchFamily="34" charset="0"/>
              <a:buChar char="•"/>
            </a:pPr>
            <a:r>
              <a:rPr lang="en-US" sz="1600" b="0" i="0" u="none" strike="noStrike" baseline="0" dirty="0">
                <a:solidFill>
                  <a:srgbClr val="000000"/>
                </a:solidFill>
              </a:rPr>
              <a:t>The 16-bit field defines the total length (header plus data). </a:t>
            </a:r>
          </a:p>
          <a:p>
            <a:pPr marL="331470" indent="-285750">
              <a:buFont typeface="Arial" panose="020B0604020202020204" pitchFamily="34" charset="0"/>
              <a:buChar char="•"/>
            </a:pPr>
            <a:r>
              <a:rPr lang="en-US" sz="1600" b="0" i="0" u="none" strike="noStrike" baseline="0" dirty="0">
                <a:solidFill>
                  <a:srgbClr val="000000"/>
                </a:solidFill>
              </a:rPr>
              <a:t>The total length of the IPv4 </a:t>
            </a:r>
            <a:r>
              <a:rPr lang="en-US" sz="1600" b="0" i="0" u="none" strike="noStrike" baseline="0" dirty="0">
                <a:solidFill>
                  <a:srgbClr val="FF0000"/>
                </a:solidFill>
              </a:rPr>
              <a:t>datagram is restricted to 65,535 bytes (</a:t>
            </a:r>
            <a:r>
              <a:rPr lang="en-US" sz="1600" b="0" i="0" u="none" strike="noStrike" baseline="0" dirty="0" smtClean="0">
                <a:solidFill>
                  <a:srgbClr val="FF0000"/>
                </a:solidFill>
              </a:rPr>
              <a:t>2^16 </a:t>
            </a:r>
            <a:r>
              <a:rPr lang="en-US" sz="1600" b="0" i="0" u="none" strike="noStrike" baseline="0" dirty="0">
                <a:solidFill>
                  <a:srgbClr val="FF0000"/>
                </a:solidFill>
              </a:rPr>
              <a:t>- 1)</a:t>
            </a:r>
            <a:r>
              <a:rPr lang="en-US" sz="1600" b="0" i="0" u="none" strike="noStrike" baseline="0" dirty="0">
                <a:solidFill>
                  <a:srgbClr val="000000"/>
                </a:solidFill>
              </a:rPr>
              <a:t>. </a:t>
            </a:r>
          </a:p>
          <a:p>
            <a:pPr marL="331470" indent="-285750">
              <a:buFont typeface="Arial" panose="020B0604020202020204" pitchFamily="34" charset="0"/>
              <a:buChar char="•"/>
            </a:pPr>
            <a:r>
              <a:rPr lang="en-US" sz="1600" b="0" i="0" u="none" strike="noStrike" baseline="0" dirty="0">
                <a:solidFill>
                  <a:srgbClr val="000000"/>
                </a:solidFill>
              </a:rPr>
              <a:t>If the length is large for certain lower layer protocols, then </a:t>
            </a:r>
            <a:r>
              <a:rPr lang="en-US" sz="1600" b="0" i="0" u="none" strike="noStrike" baseline="0" dirty="0">
                <a:solidFill>
                  <a:srgbClr val="FF0000"/>
                </a:solidFill>
              </a:rPr>
              <a:t>fragmentation</a:t>
            </a:r>
            <a:r>
              <a:rPr lang="en-US" sz="1600" b="0" i="0" u="none" strike="noStrike" baseline="0" dirty="0">
                <a:solidFill>
                  <a:srgbClr val="000000"/>
                </a:solidFill>
              </a:rPr>
              <a:t> is done. </a:t>
            </a:r>
          </a:p>
          <a:p>
            <a:pPr marL="331470" indent="-285750">
              <a:buFont typeface="Arial" panose="020B0604020202020204" pitchFamily="34" charset="0"/>
              <a:buChar char="•"/>
            </a:pPr>
            <a:r>
              <a:rPr lang="en-US" sz="1600" b="0" i="0" u="none" strike="noStrike" baseline="0" dirty="0">
                <a:solidFill>
                  <a:srgbClr val="000000"/>
                </a:solidFill>
              </a:rPr>
              <a:t>Some lower layer protocols impose minimum payload length, in such case </a:t>
            </a:r>
            <a:r>
              <a:rPr lang="en-US" sz="1600" b="0" i="0" u="none" strike="noStrike" baseline="0" dirty="0">
                <a:solidFill>
                  <a:srgbClr val="FF0000"/>
                </a:solidFill>
              </a:rPr>
              <a:t>padding</a:t>
            </a:r>
            <a:r>
              <a:rPr lang="en-US" sz="1600" b="0" i="0" u="none" strike="noStrike" baseline="0" dirty="0">
                <a:solidFill>
                  <a:srgbClr val="000000"/>
                </a:solidFill>
              </a:rPr>
              <a:t> is done. </a:t>
            </a:r>
          </a:p>
          <a:p>
            <a:pPr marR="0" algn="just"/>
            <a:r>
              <a:rPr lang="en-IN" sz="1600" b="1" i="1" u="none" strike="noStrike" baseline="0" dirty="0">
                <a:solidFill>
                  <a:srgbClr val="000000"/>
                </a:solidFill>
              </a:rPr>
              <a:t>Time to live</a:t>
            </a:r>
            <a:endParaRPr lang="en-IN" sz="1600" b="1" i="0" u="none" strike="noStrike" baseline="0" dirty="0">
              <a:solidFill>
                <a:srgbClr val="000000"/>
              </a:solidFill>
            </a:endParaRPr>
          </a:p>
          <a:p>
            <a:pPr marL="331470" indent="-285750">
              <a:buFont typeface="Arial" panose="020B0604020202020204" pitchFamily="34" charset="0"/>
              <a:buChar char="•"/>
            </a:pPr>
            <a:r>
              <a:rPr lang="en-US" sz="1600" b="0" i="0" u="none" strike="noStrike" baseline="0" dirty="0">
                <a:solidFill>
                  <a:srgbClr val="000000"/>
                </a:solidFill>
              </a:rPr>
              <a:t>Defines </a:t>
            </a:r>
            <a:r>
              <a:rPr lang="en-US" sz="1600" b="1" i="0" u="none" strike="noStrike" baseline="0" dirty="0">
                <a:solidFill>
                  <a:srgbClr val="000000"/>
                </a:solidFill>
              </a:rPr>
              <a:t>lifetime of the datagram. </a:t>
            </a:r>
            <a:endParaRPr lang="en-US" sz="1600" b="0" i="0" u="none" strike="noStrike" baseline="0" dirty="0">
              <a:solidFill>
                <a:srgbClr val="000000"/>
              </a:solidFill>
            </a:endParaRPr>
          </a:p>
          <a:p>
            <a:pPr marL="331470" indent="-285750">
              <a:buFont typeface="Arial" panose="020B0604020202020204" pitchFamily="34" charset="0"/>
              <a:buChar char="•"/>
            </a:pPr>
            <a:r>
              <a:rPr lang="en-US" sz="1600" b="0" i="0" u="none" strike="noStrike" baseline="0" dirty="0">
                <a:solidFill>
                  <a:srgbClr val="000000"/>
                </a:solidFill>
              </a:rPr>
              <a:t>This field is used to control the maximum number of hops (routers) visited by the datagram. </a:t>
            </a:r>
          </a:p>
          <a:p>
            <a:pPr marL="331470" indent="-285750">
              <a:buFont typeface="Arial" panose="020B0604020202020204" pitchFamily="34" charset="0"/>
              <a:buChar char="•"/>
            </a:pPr>
            <a:r>
              <a:rPr lang="en-US" sz="1600" b="0" i="0" u="none" strike="noStrike" baseline="0" dirty="0">
                <a:solidFill>
                  <a:srgbClr val="000000"/>
                </a:solidFill>
              </a:rPr>
              <a:t>When the source host sends a datagram, it stores a number. </a:t>
            </a:r>
          </a:p>
          <a:p>
            <a:pPr marL="331470" indent="-285750">
              <a:buFont typeface="Arial" panose="020B0604020202020204" pitchFamily="34" charset="0"/>
              <a:buChar char="•"/>
            </a:pPr>
            <a:r>
              <a:rPr lang="en-US" sz="1600" b="0" i="0" u="none" strike="noStrike" baseline="0" dirty="0">
                <a:solidFill>
                  <a:srgbClr val="000000"/>
                </a:solidFill>
              </a:rPr>
              <a:t>Each router that processes the datagram decrements this number by 1. </a:t>
            </a:r>
          </a:p>
          <a:p>
            <a:pPr marL="331470" indent="-285750">
              <a:buFont typeface="Arial" panose="020B0604020202020204" pitchFamily="34" charset="0"/>
              <a:buChar char="•"/>
            </a:pPr>
            <a:r>
              <a:rPr lang="en-US" sz="1600" b="0" i="0" u="none" strike="noStrike" baseline="0" dirty="0">
                <a:solidFill>
                  <a:srgbClr val="000000"/>
                </a:solidFill>
              </a:rPr>
              <a:t>If the value becomes zero, the datagram is discarded.</a:t>
            </a:r>
          </a:p>
          <a:p>
            <a:pPr marL="331470" indent="-285750">
              <a:buFont typeface="Arial" panose="020B0604020202020204" pitchFamily="34" charset="0"/>
              <a:buChar char="•"/>
            </a:pPr>
            <a:r>
              <a:rPr lang="en-US" altLang="en-US" sz="1800" dirty="0"/>
              <a:t>Default is 64</a:t>
            </a:r>
          </a:p>
          <a:p>
            <a:pPr marL="331470" indent="-285750">
              <a:buFont typeface="Arial" panose="020B0604020202020204" pitchFamily="34" charset="0"/>
              <a:buChar char="•"/>
            </a:pPr>
            <a:r>
              <a:rPr lang="en-US" altLang="en-US" sz="1800" dirty="0"/>
              <a:t>Problems</a:t>
            </a:r>
          </a:p>
          <a:p>
            <a:pPr lvl="2">
              <a:lnSpc>
                <a:spcPct val="90000"/>
              </a:lnSpc>
            </a:pPr>
            <a:r>
              <a:rPr lang="en-US" altLang="en-US" sz="1400" dirty="0"/>
              <a:t>Setting it </a:t>
            </a:r>
            <a:r>
              <a:rPr lang="en-US" altLang="en-US" sz="1400" dirty="0">
                <a:solidFill>
                  <a:srgbClr val="FF0000"/>
                </a:solidFill>
              </a:rPr>
              <a:t>too high</a:t>
            </a:r>
            <a:r>
              <a:rPr lang="en-US" altLang="en-US" sz="1400" dirty="0"/>
              <a:t> the packet will </a:t>
            </a:r>
            <a:r>
              <a:rPr lang="en-US" altLang="en-US" sz="1400" dirty="0">
                <a:solidFill>
                  <a:srgbClr val="FF0000"/>
                </a:solidFill>
              </a:rPr>
              <a:t>loop</a:t>
            </a:r>
            <a:r>
              <a:rPr lang="en-US" altLang="en-US" sz="1400" dirty="0"/>
              <a:t> a lot</a:t>
            </a:r>
          </a:p>
          <a:p>
            <a:pPr lvl="2">
              <a:lnSpc>
                <a:spcPct val="90000"/>
              </a:lnSpc>
            </a:pPr>
            <a:r>
              <a:rPr lang="en-US" altLang="en-US" sz="1400" dirty="0"/>
              <a:t>Setting it </a:t>
            </a:r>
            <a:r>
              <a:rPr lang="en-US" altLang="en-US" sz="1400" dirty="0">
                <a:solidFill>
                  <a:srgbClr val="FF0000"/>
                </a:solidFill>
              </a:rPr>
              <a:t>too low </a:t>
            </a:r>
            <a:r>
              <a:rPr lang="en-US" altLang="en-US" sz="1400" dirty="0"/>
              <a:t>the packet will</a:t>
            </a:r>
            <a:r>
              <a:rPr lang="en-US" altLang="en-US" sz="1400" dirty="0">
                <a:solidFill>
                  <a:srgbClr val="FF0000"/>
                </a:solidFill>
              </a:rPr>
              <a:t> not reach the destination</a:t>
            </a:r>
          </a:p>
          <a:p>
            <a:pPr marL="0" indent="0">
              <a:buNone/>
            </a:pPr>
            <a:endParaRPr lang="en-US" sz="1600" b="0" i="0" u="none" strike="noStrike" baseline="0" dirty="0">
              <a:solidFill>
                <a:srgbClr val="000000"/>
              </a:solidFill>
            </a:endParaRPr>
          </a:p>
          <a:p>
            <a:pPr marL="331470" indent="-285750">
              <a:buFont typeface="Arial" panose="020B0604020202020204" pitchFamily="34" charset="0"/>
              <a:buChar char="•"/>
            </a:pPr>
            <a:endParaRPr lang="en-US" sz="1600" b="0" i="0" u="none" strike="noStrike" baseline="0" dirty="0">
              <a:solidFill>
                <a:srgbClr val="000000"/>
              </a:solidFill>
            </a:endParaRPr>
          </a:p>
          <a:p>
            <a:pPr marL="285750" indent="-285750">
              <a:lnSpc>
                <a:spcPct val="90000"/>
              </a:lnSpc>
              <a:buFont typeface="Arial" panose="020B0604020202020204" pitchFamily="34" charset="0"/>
              <a:buChar char="•"/>
            </a:pPr>
            <a:endParaRPr lang="en-US" sz="1600" b="0" i="0" u="none" strike="noStrike" baseline="0" dirty="0"/>
          </a:p>
          <a:p>
            <a:pPr>
              <a:lnSpc>
                <a:spcPct val="90000"/>
              </a:lnSpc>
            </a:pPr>
            <a:endParaRPr lang="en-IN" sz="1600" dirty="0"/>
          </a:p>
        </p:txBody>
      </p:sp>
      <p:pic>
        <p:nvPicPr>
          <p:cNvPr id="5" name="Picture 4">
            <a:extLst>
              <a:ext uri="{FF2B5EF4-FFF2-40B4-BE49-F238E27FC236}">
                <a16:creationId xmlns="" xmlns:a16="http://schemas.microsoft.com/office/drawing/2014/main" id="{D3EB5E49-DEC3-4DCC-986F-06F192DEB5EE}"/>
              </a:ext>
            </a:extLst>
          </p:cNvPr>
          <p:cNvPicPr>
            <a:picLocks noChangeAspect="1"/>
          </p:cNvPicPr>
          <p:nvPr/>
        </p:nvPicPr>
        <p:blipFill>
          <a:blip r:embed="rId3"/>
          <a:stretch>
            <a:fillRect/>
          </a:stretch>
        </p:blipFill>
        <p:spPr>
          <a:xfrm>
            <a:off x="6350000" y="1844824"/>
            <a:ext cx="5803628" cy="3888432"/>
          </a:xfrm>
          <a:prstGeom prst="rect">
            <a:avLst/>
          </a:prstGeom>
          <a:noFill/>
        </p:spPr>
      </p:pic>
    </p:spTree>
    <p:extLst>
      <p:ext uri="{BB962C8B-B14F-4D97-AF65-F5344CB8AC3E}">
        <p14:creationId xmlns:p14="http://schemas.microsoft.com/office/powerpoint/2010/main" val="3068563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93DF1950-7FD8-4F55-903E-897A69136929}"/>
              </a:ext>
            </a:extLst>
          </p:cNvPr>
          <p:cNvSpPr>
            <a:spLocks noGrp="1"/>
          </p:cNvSpPr>
          <p:nvPr>
            <p:ph type="title"/>
          </p:nvPr>
        </p:nvSpPr>
        <p:spPr>
          <a:xfrm>
            <a:off x="304800" y="-2"/>
            <a:ext cx="10261600" cy="553793"/>
          </a:xfrm>
        </p:spPr>
        <p:txBody>
          <a:bodyPr wrap="square" anchor="b">
            <a:normAutofit fontScale="90000"/>
          </a:bodyPr>
          <a:lstStyle/>
          <a:p>
            <a:r>
              <a:rPr lang="en-SG" dirty="0"/>
              <a:t>Datagram Format</a:t>
            </a:r>
            <a:endParaRPr lang="en-IN" dirty="0"/>
          </a:p>
        </p:txBody>
      </p:sp>
      <p:sp>
        <p:nvSpPr>
          <p:cNvPr id="18" name="Text Placeholder 17">
            <a:extLst>
              <a:ext uri="{FF2B5EF4-FFF2-40B4-BE49-F238E27FC236}">
                <a16:creationId xmlns="" xmlns:a16="http://schemas.microsoft.com/office/drawing/2014/main" id="{190EF420-028C-404D-990F-062118FD0520}"/>
              </a:ext>
            </a:extLst>
          </p:cNvPr>
          <p:cNvSpPr>
            <a:spLocks noGrp="1"/>
          </p:cNvSpPr>
          <p:nvPr>
            <p:ph sz="half" idx="1"/>
          </p:nvPr>
        </p:nvSpPr>
        <p:spPr>
          <a:xfrm>
            <a:off x="407368" y="553791"/>
            <a:ext cx="6120680" cy="6304209"/>
          </a:xfrm>
        </p:spPr>
        <p:txBody>
          <a:bodyPr wrap="square" anchor="t">
            <a:noAutofit/>
          </a:bodyPr>
          <a:lstStyle/>
          <a:p>
            <a:pPr marR="0" algn="just"/>
            <a:r>
              <a:rPr lang="en-IN" sz="1400" b="1" i="1" u="none" strike="noStrike" baseline="0" dirty="0">
                <a:solidFill>
                  <a:srgbClr val="000000"/>
                </a:solidFill>
              </a:rPr>
              <a:t>Protocol</a:t>
            </a:r>
            <a:r>
              <a:rPr lang="en-IN" sz="1400" b="1" i="0" u="none" strike="noStrike" baseline="0" dirty="0">
                <a:solidFill>
                  <a:srgbClr val="000000"/>
                </a:solidFill>
              </a:rPr>
              <a:t> </a:t>
            </a:r>
          </a:p>
          <a:p>
            <a:pPr marL="331470" indent="-285750">
              <a:buFont typeface="Arial" panose="020B0604020202020204" pitchFamily="34" charset="0"/>
              <a:buChar char="•"/>
            </a:pPr>
            <a:r>
              <a:rPr lang="en-US" sz="1400" b="0" i="0" u="none" strike="noStrike" baseline="0" dirty="0">
                <a:solidFill>
                  <a:srgbClr val="000000"/>
                </a:solidFill>
              </a:rPr>
              <a:t>This </a:t>
            </a:r>
            <a:r>
              <a:rPr lang="en-US" sz="1400" b="0" i="0" u="none" strike="noStrike" baseline="0" dirty="0">
                <a:solidFill>
                  <a:srgbClr val="FF0000"/>
                </a:solidFill>
              </a:rPr>
              <a:t>8-bit field </a:t>
            </a:r>
            <a:r>
              <a:rPr lang="en-US" sz="1400" b="0" i="0" u="none" strike="noStrike" baseline="0" dirty="0">
                <a:solidFill>
                  <a:srgbClr val="000000"/>
                </a:solidFill>
              </a:rPr>
              <a:t>defines the higher-level protocol that uses the services of the IPv4 layer. </a:t>
            </a:r>
          </a:p>
          <a:p>
            <a:pPr marL="331470" indent="-285750">
              <a:buFont typeface="Arial" panose="020B0604020202020204" pitchFamily="34" charset="0"/>
              <a:buChar char="•"/>
            </a:pPr>
            <a:r>
              <a:rPr lang="en-US" sz="1400" b="0" i="0" u="none" strike="noStrike" baseline="0" dirty="0">
                <a:solidFill>
                  <a:srgbClr val="000000"/>
                </a:solidFill>
              </a:rPr>
              <a:t>An IPv4 datagram can encapsulate data from several higher-level protocols such as </a:t>
            </a:r>
            <a:r>
              <a:rPr lang="en-US" sz="1400" b="1" i="0" u="none" strike="noStrike" baseline="0" dirty="0">
                <a:solidFill>
                  <a:srgbClr val="000000"/>
                </a:solidFill>
              </a:rPr>
              <a:t>TCP, UDP, ICMP, and IGMP. </a:t>
            </a:r>
            <a:endParaRPr lang="en-US" sz="1400" dirty="0">
              <a:solidFill>
                <a:srgbClr val="000000"/>
              </a:solidFill>
            </a:endParaRPr>
          </a:p>
          <a:p>
            <a:pPr marL="331470" indent="-285750">
              <a:buFont typeface="Arial" panose="020B0604020202020204" pitchFamily="34" charset="0"/>
              <a:buChar char="•"/>
            </a:pPr>
            <a:r>
              <a:rPr lang="en-IN" sz="1400" b="0" i="0" u="none" strike="noStrike" baseline="0" dirty="0">
                <a:solidFill>
                  <a:srgbClr val="000000"/>
                </a:solidFill>
              </a:rPr>
              <a:t>The values are </a:t>
            </a:r>
          </a:p>
          <a:p>
            <a:pPr marL="331470" indent="-285750">
              <a:buFont typeface="Arial" panose="020B0604020202020204" pitchFamily="34" charset="0"/>
              <a:buChar char="•"/>
            </a:pPr>
            <a:endParaRPr lang="en-IN" sz="1400" dirty="0">
              <a:solidFill>
                <a:srgbClr val="000000"/>
              </a:solidFill>
            </a:endParaRPr>
          </a:p>
          <a:p>
            <a:pPr marL="331470" indent="-285750">
              <a:buFont typeface="Arial" panose="020B0604020202020204" pitchFamily="34" charset="0"/>
              <a:buChar char="•"/>
            </a:pPr>
            <a:endParaRPr lang="en-IN" sz="1400" b="0" i="1" u="none" strike="noStrike" baseline="0" dirty="0">
              <a:solidFill>
                <a:srgbClr val="000000"/>
              </a:solidFill>
            </a:endParaRPr>
          </a:p>
          <a:p>
            <a:pPr marL="331470" indent="-285750">
              <a:buFont typeface="Arial" panose="020B0604020202020204" pitchFamily="34" charset="0"/>
              <a:buChar char="•"/>
            </a:pPr>
            <a:endParaRPr lang="en-IN" sz="1400" i="1" dirty="0">
              <a:solidFill>
                <a:srgbClr val="000000"/>
              </a:solidFill>
            </a:endParaRPr>
          </a:p>
          <a:p>
            <a:pPr marL="331470" indent="-285750">
              <a:buFont typeface="Arial" panose="020B0604020202020204" pitchFamily="34" charset="0"/>
              <a:buChar char="•"/>
            </a:pPr>
            <a:endParaRPr lang="en-IN" sz="1400" b="0" i="1" u="none" strike="noStrike" baseline="0" dirty="0">
              <a:solidFill>
                <a:srgbClr val="000000"/>
              </a:solidFill>
            </a:endParaRPr>
          </a:p>
          <a:p>
            <a:pPr marL="331470" indent="-285750">
              <a:buFont typeface="Arial" panose="020B0604020202020204" pitchFamily="34" charset="0"/>
              <a:buChar char="•"/>
            </a:pPr>
            <a:endParaRPr lang="en-US" sz="1400" b="0" i="1" u="none" strike="noStrike" baseline="0" dirty="0">
              <a:solidFill>
                <a:srgbClr val="000000"/>
              </a:solidFill>
            </a:endParaRPr>
          </a:p>
          <a:p>
            <a:r>
              <a:rPr lang="en-US" sz="1400" b="1" i="1" u="none" strike="noStrike" baseline="0" dirty="0">
                <a:solidFill>
                  <a:srgbClr val="000000"/>
                </a:solidFill>
              </a:rPr>
              <a:t>Checksum</a:t>
            </a:r>
            <a:r>
              <a:rPr lang="en-US" sz="1400" b="0" i="1" u="none" strike="noStrike" baseline="0" dirty="0">
                <a:solidFill>
                  <a:srgbClr val="000000"/>
                </a:solidFill>
              </a:rPr>
              <a:t> </a:t>
            </a:r>
            <a:r>
              <a:rPr lang="en-US" sz="1400" b="0" i="0" u="none" strike="noStrike" baseline="0" dirty="0">
                <a:solidFill>
                  <a:srgbClr val="000000"/>
                </a:solidFill>
              </a:rPr>
              <a:t> </a:t>
            </a:r>
            <a:r>
              <a:rPr lang="en-US" sz="1400" b="0" i="0" u="none" strike="noStrike" baseline="0" dirty="0">
                <a:solidFill>
                  <a:srgbClr val="FF0000"/>
                </a:solidFill>
              </a:rPr>
              <a:t>(16 bits)</a:t>
            </a:r>
          </a:p>
          <a:p>
            <a:pPr marL="331470" indent="-285750">
              <a:buFont typeface="Arial" panose="020B0604020202020204" pitchFamily="34" charset="0"/>
              <a:buChar char="•"/>
            </a:pPr>
            <a:r>
              <a:rPr lang="en-US" sz="1400" b="0" i="0" u="none" strike="noStrike" baseline="0" dirty="0">
                <a:solidFill>
                  <a:srgbClr val="000000"/>
                </a:solidFill>
              </a:rPr>
              <a:t>Contains the checksum sequence. </a:t>
            </a:r>
            <a:endParaRPr lang="en-US" sz="1400" dirty="0">
              <a:solidFill>
                <a:srgbClr val="000000"/>
              </a:solidFill>
            </a:endParaRPr>
          </a:p>
          <a:p>
            <a:pPr marL="331470" indent="-285750">
              <a:buFont typeface="Arial" panose="020B0604020202020204" pitchFamily="34" charset="0"/>
              <a:buChar char="•"/>
            </a:pPr>
            <a:r>
              <a:rPr lang="en-US" sz="1400" dirty="0" smtClean="0">
                <a:solidFill>
                  <a:srgbClr val="000000"/>
                </a:solidFill>
              </a:rPr>
              <a:t>16 bit 1’S COMPLEMENT addition</a:t>
            </a:r>
            <a:endParaRPr lang="en-US" sz="1400" b="0" i="0" u="none" strike="noStrike" baseline="0" dirty="0">
              <a:solidFill>
                <a:srgbClr val="000000"/>
              </a:solidFill>
            </a:endParaRPr>
          </a:p>
          <a:p>
            <a:r>
              <a:rPr lang="en-US" sz="1400" b="1" i="1" u="none" strike="noStrike" baseline="0" dirty="0">
                <a:solidFill>
                  <a:srgbClr val="000000"/>
                </a:solidFill>
              </a:rPr>
              <a:t>Source address </a:t>
            </a:r>
            <a:r>
              <a:rPr lang="en-US" sz="1400" b="1" i="0" u="none" strike="noStrike" baseline="0" dirty="0">
                <a:solidFill>
                  <a:srgbClr val="000000"/>
                </a:solidFill>
              </a:rPr>
              <a:t> </a:t>
            </a:r>
          </a:p>
          <a:p>
            <a:pPr marL="331470" indent="-285750">
              <a:buFont typeface="Arial" panose="020B0604020202020204" pitchFamily="34" charset="0"/>
              <a:buChar char="•"/>
            </a:pPr>
            <a:r>
              <a:rPr lang="en-US" sz="1400" b="0" i="0" u="none" strike="noStrike" baseline="0" dirty="0">
                <a:solidFill>
                  <a:srgbClr val="000000"/>
                </a:solidFill>
              </a:rPr>
              <a:t>This 32-bit field defines the IPv4 address of the source. </a:t>
            </a:r>
          </a:p>
          <a:p>
            <a:r>
              <a:rPr lang="en-US" sz="1400" b="1" i="1" u="none" strike="noStrike" baseline="0" dirty="0">
                <a:solidFill>
                  <a:srgbClr val="000000"/>
                </a:solidFill>
              </a:rPr>
              <a:t>Destination address</a:t>
            </a:r>
            <a:endParaRPr lang="en-US" sz="1400" b="1" dirty="0">
              <a:solidFill>
                <a:srgbClr val="000000"/>
              </a:solidFill>
            </a:endParaRPr>
          </a:p>
          <a:p>
            <a:pPr marL="331470" indent="-285750">
              <a:buFont typeface="Arial" panose="020B0604020202020204" pitchFamily="34" charset="0"/>
              <a:buChar char="•"/>
            </a:pPr>
            <a:r>
              <a:rPr lang="en-US" sz="1400" b="0" i="0" u="none" strike="noStrike" baseline="0" dirty="0">
                <a:solidFill>
                  <a:srgbClr val="000000"/>
                </a:solidFill>
              </a:rPr>
              <a:t>This 32-bit field defines the IPv4 address of the destination</a:t>
            </a:r>
            <a:r>
              <a:rPr lang="en-US" altLang="en-US" sz="1400" dirty="0"/>
              <a:t> </a:t>
            </a:r>
          </a:p>
          <a:p>
            <a:r>
              <a:rPr lang="en-US" altLang="en-US" sz="1400" dirty="0"/>
              <a:t>Every packet contains a full destination address</a:t>
            </a:r>
          </a:p>
          <a:p>
            <a:r>
              <a:rPr lang="en-US" altLang="en-US" sz="1400" dirty="0"/>
              <a:t>Forwarding/routing decisions are made at each router</a:t>
            </a:r>
          </a:p>
          <a:p>
            <a:endParaRPr lang="en-IN" sz="1600" b="0" i="0" u="none" strike="noStrike" baseline="0" dirty="0">
              <a:solidFill>
                <a:srgbClr val="000000"/>
              </a:solidFill>
            </a:endParaRPr>
          </a:p>
          <a:p>
            <a:pPr marL="0" indent="0">
              <a:buNone/>
            </a:pPr>
            <a:endParaRPr lang="en-US" sz="1600" b="0" i="0" u="none" strike="noStrike" baseline="0" dirty="0">
              <a:solidFill>
                <a:srgbClr val="000000"/>
              </a:solidFill>
            </a:endParaRPr>
          </a:p>
          <a:p>
            <a:pPr marL="331470" indent="-285750">
              <a:buFont typeface="Arial" panose="020B0604020202020204" pitchFamily="34" charset="0"/>
              <a:buChar char="•"/>
            </a:pPr>
            <a:endParaRPr lang="en-US" sz="1600" b="0" i="0" u="none" strike="noStrike" baseline="0" dirty="0">
              <a:solidFill>
                <a:srgbClr val="000000"/>
              </a:solidFill>
            </a:endParaRPr>
          </a:p>
          <a:p>
            <a:pPr marL="285750" indent="-285750">
              <a:lnSpc>
                <a:spcPct val="90000"/>
              </a:lnSpc>
              <a:buFont typeface="Arial" panose="020B0604020202020204" pitchFamily="34" charset="0"/>
              <a:buChar char="•"/>
            </a:pPr>
            <a:endParaRPr lang="en-US" sz="1600" b="0" i="0" u="none" strike="noStrike" baseline="0" dirty="0"/>
          </a:p>
          <a:p>
            <a:pPr>
              <a:lnSpc>
                <a:spcPct val="90000"/>
              </a:lnSpc>
            </a:pPr>
            <a:endParaRPr lang="en-IN" sz="1600" dirty="0"/>
          </a:p>
        </p:txBody>
      </p:sp>
      <p:pic>
        <p:nvPicPr>
          <p:cNvPr id="5" name="Picture 4">
            <a:extLst>
              <a:ext uri="{FF2B5EF4-FFF2-40B4-BE49-F238E27FC236}">
                <a16:creationId xmlns="" xmlns:a16="http://schemas.microsoft.com/office/drawing/2014/main" id="{D3EB5E49-DEC3-4DCC-986F-06F192DEB5EE}"/>
              </a:ext>
            </a:extLst>
          </p:cNvPr>
          <p:cNvPicPr>
            <a:picLocks noChangeAspect="1"/>
          </p:cNvPicPr>
          <p:nvPr/>
        </p:nvPicPr>
        <p:blipFill>
          <a:blip r:embed="rId3"/>
          <a:stretch>
            <a:fillRect/>
          </a:stretch>
        </p:blipFill>
        <p:spPr>
          <a:xfrm>
            <a:off x="6350000" y="1844824"/>
            <a:ext cx="5803628" cy="3888432"/>
          </a:xfrm>
          <a:prstGeom prst="rect">
            <a:avLst/>
          </a:prstGeom>
          <a:noFill/>
        </p:spPr>
      </p:pic>
      <p:pic>
        <p:nvPicPr>
          <p:cNvPr id="3" name="Picture 2">
            <a:extLst>
              <a:ext uri="{FF2B5EF4-FFF2-40B4-BE49-F238E27FC236}">
                <a16:creationId xmlns="" xmlns:a16="http://schemas.microsoft.com/office/drawing/2014/main" id="{83094F28-DEFE-4A5F-BF00-833C97E375CE}"/>
              </a:ext>
            </a:extLst>
          </p:cNvPr>
          <p:cNvPicPr>
            <a:picLocks noChangeAspect="1"/>
          </p:cNvPicPr>
          <p:nvPr/>
        </p:nvPicPr>
        <p:blipFill>
          <a:blip r:embed="rId4"/>
          <a:stretch>
            <a:fillRect/>
          </a:stretch>
        </p:blipFill>
        <p:spPr>
          <a:xfrm>
            <a:off x="983432" y="2767012"/>
            <a:ext cx="1828800" cy="1323975"/>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52383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93DF1950-7FD8-4F55-903E-897A69136929}"/>
              </a:ext>
            </a:extLst>
          </p:cNvPr>
          <p:cNvSpPr>
            <a:spLocks noGrp="1"/>
          </p:cNvSpPr>
          <p:nvPr>
            <p:ph type="title"/>
          </p:nvPr>
        </p:nvSpPr>
        <p:spPr>
          <a:xfrm>
            <a:off x="304800" y="228600"/>
            <a:ext cx="10261600" cy="693736"/>
          </a:xfrm>
        </p:spPr>
        <p:txBody>
          <a:bodyPr wrap="square" anchor="b">
            <a:normAutofit fontScale="90000"/>
          </a:bodyPr>
          <a:lstStyle/>
          <a:p>
            <a:r>
              <a:rPr lang="en-SG" dirty="0"/>
              <a:t>Datagram Format</a:t>
            </a:r>
            <a:endParaRPr lang="en-IN" dirty="0"/>
          </a:p>
        </p:txBody>
      </p:sp>
      <p:sp>
        <p:nvSpPr>
          <p:cNvPr id="18" name="Text Placeholder 17">
            <a:extLst>
              <a:ext uri="{FF2B5EF4-FFF2-40B4-BE49-F238E27FC236}">
                <a16:creationId xmlns="" xmlns:a16="http://schemas.microsoft.com/office/drawing/2014/main" id="{190EF420-028C-404D-990F-062118FD0520}"/>
              </a:ext>
            </a:extLst>
          </p:cNvPr>
          <p:cNvSpPr>
            <a:spLocks noGrp="1"/>
          </p:cNvSpPr>
          <p:nvPr>
            <p:ph sz="half" idx="1"/>
          </p:nvPr>
        </p:nvSpPr>
        <p:spPr>
          <a:xfrm>
            <a:off x="407368" y="922336"/>
            <a:ext cx="6120680" cy="5707064"/>
          </a:xfrm>
        </p:spPr>
        <p:txBody>
          <a:bodyPr wrap="square" anchor="t">
            <a:noAutofit/>
          </a:bodyPr>
          <a:lstStyle/>
          <a:p>
            <a:pPr marL="331470" marR="0" indent="-285750" algn="just">
              <a:buFont typeface="Arial" panose="020B0604020202020204" pitchFamily="34" charset="0"/>
              <a:buChar char="•"/>
            </a:pPr>
            <a:r>
              <a:rPr lang="fr-FR" sz="1800" b="1" i="1" u="none" strike="noStrike" baseline="0" dirty="0">
                <a:solidFill>
                  <a:srgbClr val="000000"/>
                </a:solidFill>
              </a:rPr>
              <a:t>Identification, Flags, Fragmentation offset</a:t>
            </a:r>
          </a:p>
          <a:p>
            <a:pPr marL="977900" lvl="1" indent="-285750" algn="just">
              <a:buFont typeface="Arial" panose="020B0604020202020204" pitchFamily="34" charset="0"/>
              <a:buChar char="•"/>
            </a:pPr>
            <a:r>
              <a:rPr lang="en-US" sz="1800" b="0" i="0" u="none" strike="noStrike" baseline="0" dirty="0">
                <a:solidFill>
                  <a:srgbClr val="000000"/>
                </a:solidFill>
              </a:rPr>
              <a:t>These fields are used in fragmentation </a:t>
            </a:r>
            <a:endParaRPr lang="en-IN" sz="1800" b="0" i="0" u="none" strike="noStrike" baseline="0" dirty="0">
              <a:solidFill>
                <a:srgbClr val="000000"/>
              </a:solidFill>
            </a:endParaRPr>
          </a:p>
          <a:p>
            <a:r>
              <a:rPr lang="en-IN" sz="1800" b="1" i="1" u="none" strike="noStrike" baseline="0" dirty="0">
                <a:solidFill>
                  <a:srgbClr val="000000"/>
                </a:solidFill>
              </a:rPr>
              <a:t>Identification </a:t>
            </a:r>
            <a:endParaRPr lang="en-IN" sz="1800" b="1" i="0" u="none" strike="noStrike" baseline="0" dirty="0">
              <a:solidFill>
                <a:srgbClr val="000000"/>
              </a:solidFill>
            </a:endParaRPr>
          </a:p>
          <a:p>
            <a:pPr marL="331470" indent="-285750">
              <a:buFont typeface="Arial" panose="020B0604020202020204" pitchFamily="34" charset="0"/>
              <a:buChar char="•"/>
            </a:pPr>
            <a:r>
              <a:rPr lang="en-US" sz="1800" b="0" i="0" u="none" strike="noStrike" baseline="0" dirty="0">
                <a:solidFill>
                  <a:srgbClr val="000000"/>
                </a:solidFill>
              </a:rPr>
              <a:t>The 16-bit field identifies a datagram. </a:t>
            </a:r>
          </a:p>
          <a:p>
            <a:pPr marL="331470" indent="-285750">
              <a:buFont typeface="Arial" panose="020B0604020202020204" pitchFamily="34" charset="0"/>
              <a:buChar char="•"/>
            </a:pPr>
            <a:r>
              <a:rPr lang="en-US" sz="1800" b="0" i="0" u="none" strike="noStrike" baseline="0" dirty="0">
                <a:solidFill>
                  <a:srgbClr val="000000"/>
                </a:solidFill>
              </a:rPr>
              <a:t>This </a:t>
            </a:r>
            <a:r>
              <a:rPr lang="en-US" sz="1800" b="0" i="0" u="none" strike="noStrike" baseline="0" dirty="0">
                <a:solidFill>
                  <a:srgbClr val="FF0000"/>
                </a:solidFill>
              </a:rPr>
              <a:t>identification and source IPv4 address uniquely define a datagram </a:t>
            </a:r>
            <a:r>
              <a:rPr lang="en-US" sz="1800" b="0" i="0" u="none" strike="noStrike" baseline="0" dirty="0">
                <a:solidFill>
                  <a:srgbClr val="000000"/>
                </a:solidFill>
              </a:rPr>
              <a:t>as it leaves the source host. </a:t>
            </a:r>
          </a:p>
          <a:p>
            <a:pPr marL="331470" indent="-285750">
              <a:buFont typeface="Arial" panose="020B0604020202020204" pitchFamily="34" charset="0"/>
              <a:buChar char="•"/>
            </a:pPr>
            <a:r>
              <a:rPr lang="en-US" sz="1800" b="0" i="0" u="none" strike="noStrike" baseline="0" dirty="0">
                <a:solidFill>
                  <a:srgbClr val="000000"/>
                </a:solidFill>
              </a:rPr>
              <a:t>To guarantee uniqueness, the IPv4 protocol uses a counter to label the datagrams. </a:t>
            </a:r>
          </a:p>
          <a:p>
            <a:pPr marL="331470" indent="-285750">
              <a:buFont typeface="Arial" panose="020B0604020202020204" pitchFamily="34" charset="0"/>
              <a:buChar char="•"/>
            </a:pPr>
            <a:r>
              <a:rPr lang="en-US" sz="1800" b="1" i="0" u="none" strike="noStrike" baseline="0" dirty="0">
                <a:solidFill>
                  <a:srgbClr val="000000"/>
                </a:solidFill>
              </a:rPr>
              <a:t>When a datagram is fragmented, the value in the identification field is copied to all fragments. </a:t>
            </a:r>
          </a:p>
          <a:p>
            <a:pPr marL="331470" indent="-285750">
              <a:buFont typeface="Arial" panose="020B0604020202020204" pitchFamily="34" charset="0"/>
              <a:buChar char="•"/>
            </a:pPr>
            <a:r>
              <a:rPr lang="en-US" sz="1800" dirty="0">
                <a:solidFill>
                  <a:srgbClr val="FF0000"/>
                </a:solidFill>
              </a:rPr>
              <a:t>All fragments have the same identification number</a:t>
            </a:r>
            <a:r>
              <a:rPr lang="en-US" sz="1800" dirty="0"/>
              <a:t>, which is also the same as the original datagram.</a:t>
            </a:r>
          </a:p>
          <a:p>
            <a:pPr marL="331470" indent="-285750">
              <a:buFont typeface="Arial" panose="020B0604020202020204" pitchFamily="34" charset="0"/>
              <a:buChar char="•"/>
            </a:pPr>
            <a:r>
              <a:rPr lang="en-IN" sz="1800" b="1" i="0" u="none" strike="noStrike" baseline="0" dirty="0">
                <a:solidFill>
                  <a:srgbClr val="000000"/>
                </a:solidFill>
              </a:rPr>
              <a:t>The identification number</a:t>
            </a:r>
            <a:r>
              <a:rPr lang="en-IN" sz="1800" dirty="0">
                <a:solidFill>
                  <a:srgbClr val="000000"/>
                </a:solidFill>
              </a:rPr>
              <a:t> </a:t>
            </a:r>
            <a:r>
              <a:rPr lang="en-US" sz="1800" b="1" i="0" u="none" strike="noStrike" baseline="0" dirty="0">
                <a:solidFill>
                  <a:srgbClr val="000000"/>
                </a:solidFill>
              </a:rPr>
              <a:t>helps the destination in reassembling the datagram. </a:t>
            </a:r>
            <a:endParaRPr lang="en-US" sz="1800" b="0" i="0" u="none" strike="noStrike" baseline="0" dirty="0">
              <a:solidFill>
                <a:srgbClr val="000000"/>
              </a:solidFill>
            </a:endParaRPr>
          </a:p>
          <a:p>
            <a:pPr marL="0" indent="0">
              <a:buNone/>
            </a:pPr>
            <a:endParaRPr lang="en-IN" sz="1800" b="0" i="0" u="none" strike="noStrike" baseline="0" dirty="0">
              <a:solidFill>
                <a:srgbClr val="000000"/>
              </a:solidFill>
            </a:endParaRPr>
          </a:p>
          <a:p>
            <a:pPr marL="285750" indent="-285750">
              <a:lnSpc>
                <a:spcPct val="90000"/>
              </a:lnSpc>
              <a:buFont typeface="Arial" panose="020B0604020202020204" pitchFamily="34" charset="0"/>
              <a:buChar char="•"/>
            </a:pPr>
            <a:endParaRPr lang="en-US" sz="1800" b="0" i="0" u="none" strike="noStrike" baseline="0" dirty="0"/>
          </a:p>
          <a:p>
            <a:pPr>
              <a:lnSpc>
                <a:spcPct val="90000"/>
              </a:lnSpc>
            </a:pPr>
            <a:endParaRPr lang="en-IN" sz="1800" dirty="0"/>
          </a:p>
        </p:txBody>
      </p:sp>
      <p:pic>
        <p:nvPicPr>
          <p:cNvPr id="5" name="Picture 4">
            <a:extLst>
              <a:ext uri="{FF2B5EF4-FFF2-40B4-BE49-F238E27FC236}">
                <a16:creationId xmlns="" xmlns:a16="http://schemas.microsoft.com/office/drawing/2014/main" id="{D3EB5E49-DEC3-4DCC-986F-06F192DEB5EE}"/>
              </a:ext>
            </a:extLst>
          </p:cNvPr>
          <p:cNvPicPr>
            <a:picLocks noChangeAspect="1"/>
          </p:cNvPicPr>
          <p:nvPr/>
        </p:nvPicPr>
        <p:blipFill>
          <a:blip r:embed="rId3"/>
          <a:stretch>
            <a:fillRect/>
          </a:stretch>
        </p:blipFill>
        <p:spPr>
          <a:xfrm>
            <a:off x="6350000" y="1844824"/>
            <a:ext cx="5803628" cy="3888432"/>
          </a:xfrm>
          <a:prstGeom prst="rect">
            <a:avLst/>
          </a:prstGeom>
          <a:noFill/>
        </p:spPr>
      </p:pic>
    </p:spTree>
    <p:extLst>
      <p:ext uri="{BB962C8B-B14F-4D97-AF65-F5344CB8AC3E}">
        <p14:creationId xmlns:p14="http://schemas.microsoft.com/office/powerpoint/2010/main" val="1543903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93DF1950-7FD8-4F55-903E-897A69136929}"/>
              </a:ext>
            </a:extLst>
          </p:cNvPr>
          <p:cNvSpPr>
            <a:spLocks noGrp="1"/>
          </p:cNvSpPr>
          <p:nvPr>
            <p:ph type="title"/>
          </p:nvPr>
        </p:nvSpPr>
        <p:spPr>
          <a:xfrm>
            <a:off x="304800" y="228600"/>
            <a:ext cx="10261600" cy="693736"/>
          </a:xfrm>
        </p:spPr>
        <p:txBody>
          <a:bodyPr wrap="square" anchor="b">
            <a:normAutofit fontScale="90000"/>
          </a:bodyPr>
          <a:lstStyle/>
          <a:p>
            <a:r>
              <a:rPr lang="en-SG" dirty="0"/>
              <a:t>Datagram Format</a:t>
            </a:r>
            <a:endParaRPr lang="en-IN" dirty="0"/>
          </a:p>
        </p:txBody>
      </p:sp>
      <p:sp>
        <p:nvSpPr>
          <p:cNvPr id="18" name="Text Placeholder 17">
            <a:extLst>
              <a:ext uri="{FF2B5EF4-FFF2-40B4-BE49-F238E27FC236}">
                <a16:creationId xmlns="" xmlns:a16="http://schemas.microsoft.com/office/drawing/2014/main" id="{190EF420-028C-404D-990F-062118FD0520}"/>
              </a:ext>
            </a:extLst>
          </p:cNvPr>
          <p:cNvSpPr>
            <a:spLocks noGrp="1"/>
          </p:cNvSpPr>
          <p:nvPr>
            <p:ph sz="half" idx="1"/>
          </p:nvPr>
        </p:nvSpPr>
        <p:spPr>
          <a:xfrm>
            <a:off x="407368" y="922336"/>
            <a:ext cx="6120680" cy="5707064"/>
          </a:xfrm>
        </p:spPr>
        <p:txBody>
          <a:bodyPr wrap="square" anchor="t">
            <a:noAutofit/>
          </a:bodyPr>
          <a:lstStyle/>
          <a:p>
            <a:pPr marL="331470" marR="0" indent="-285750" algn="just">
              <a:buFont typeface="Arial" panose="020B0604020202020204" pitchFamily="34" charset="0"/>
              <a:buChar char="•"/>
            </a:pPr>
            <a:r>
              <a:rPr lang="fr-FR" sz="1800" b="1" i="1" u="none" strike="noStrike" baseline="0" dirty="0">
                <a:solidFill>
                  <a:srgbClr val="000000"/>
                </a:solidFill>
              </a:rPr>
              <a:t>Identification, Flags, Fragmentation offset</a:t>
            </a:r>
          </a:p>
          <a:p>
            <a:pPr marL="977900" lvl="1" indent="-285750" algn="just">
              <a:buFont typeface="Arial" panose="020B0604020202020204" pitchFamily="34" charset="0"/>
              <a:buChar char="•"/>
            </a:pPr>
            <a:r>
              <a:rPr lang="en-US" sz="1800" b="0" i="0" u="none" strike="noStrike" baseline="0" dirty="0">
                <a:solidFill>
                  <a:srgbClr val="000000"/>
                </a:solidFill>
              </a:rPr>
              <a:t>These fields are used in fragmentation </a:t>
            </a:r>
            <a:endParaRPr lang="en-IN" sz="1800" b="0" i="0" u="none" strike="noStrike" baseline="0" dirty="0">
              <a:solidFill>
                <a:srgbClr val="000000"/>
              </a:solidFill>
            </a:endParaRPr>
          </a:p>
          <a:p>
            <a:pPr marR="0" algn="just"/>
            <a:r>
              <a:rPr lang="en-IN" sz="1800" b="1" i="1" u="none" strike="noStrike" baseline="0" dirty="0">
                <a:solidFill>
                  <a:srgbClr val="000000"/>
                </a:solidFill>
                <a:latin typeface="Bookman Old Style" panose="02050604050505020204" pitchFamily="18" charset="0"/>
              </a:rPr>
              <a:t>Flags</a:t>
            </a:r>
            <a:r>
              <a:rPr lang="en-IN" sz="1800" b="0" i="1" u="none" strike="noStrike" baseline="0" dirty="0">
                <a:solidFill>
                  <a:srgbClr val="000000"/>
                </a:solidFill>
                <a:latin typeface="Bookman Old Style" panose="02050604050505020204" pitchFamily="18" charset="0"/>
              </a:rPr>
              <a:t> </a:t>
            </a:r>
            <a:endParaRPr lang="en-IN" sz="1800" b="0" i="0" u="none" strike="noStrike" baseline="0" dirty="0">
              <a:solidFill>
                <a:srgbClr val="000000"/>
              </a:solidFill>
              <a:latin typeface="Bookman Old Style" panose="02050604050505020204" pitchFamily="18" charset="0"/>
            </a:endParaRPr>
          </a:p>
          <a:p>
            <a:pPr marL="331470" indent="-285750">
              <a:buFont typeface="Arial" panose="020B0604020202020204" pitchFamily="34" charset="0"/>
              <a:buChar char="•"/>
            </a:pPr>
            <a:r>
              <a:rPr lang="en-US" sz="1800" b="0" i="0" u="none" strike="noStrike" baseline="0" dirty="0">
                <a:solidFill>
                  <a:srgbClr val="000000"/>
                </a:solidFill>
                <a:latin typeface="Bookman Old Style" panose="02050604050505020204" pitchFamily="18" charset="0"/>
              </a:rPr>
              <a:t>It is a 3-bit field. </a:t>
            </a:r>
          </a:p>
          <a:p>
            <a:pPr marL="331470" indent="-285750">
              <a:buFont typeface="Arial" panose="020B0604020202020204" pitchFamily="34" charset="0"/>
              <a:buChar char="•"/>
            </a:pPr>
            <a:r>
              <a:rPr lang="en-US" sz="1800" b="0" i="0" u="none" strike="noStrike" baseline="0" dirty="0">
                <a:solidFill>
                  <a:srgbClr val="000000"/>
                </a:solidFill>
                <a:latin typeface="Bookman Old Style" panose="02050604050505020204" pitchFamily="18" charset="0"/>
              </a:rPr>
              <a:t>The first bit is reserved. </a:t>
            </a:r>
          </a:p>
          <a:p>
            <a:pPr marL="331470" indent="-285750">
              <a:buFont typeface="Arial" panose="020B0604020202020204" pitchFamily="34" charset="0"/>
              <a:buChar char="•"/>
            </a:pPr>
            <a:r>
              <a:rPr lang="en-US" sz="1800" b="0" i="0" u="none" strike="noStrike" baseline="0" dirty="0">
                <a:solidFill>
                  <a:srgbClr val="000000"/>
                </a:solidFill>
                <a:latin typeface="Bookman Old Style" panose="02050604050505020204" pitchFamily="18" charset="0"/>
              </a:rPr>
              <a:t>The second bit is called the </a:t>
            </a:r>
            <a:r>
              <a:rPr lang="en-US" sz="1800" b="1" i="1" u="none" strike="noStrike" baseline="0" dirty="0">
                <a:solidFill>
                  <a:srgbClr val="000000"/>
                </a:solidFill>
                <a:latin typeface="Bookman Old Style" panose="02050604050505020204" pitchFamily="18" charset="0"/>
              </a:rPr>
              <a:t>do not fragment </a:t>
            </a:r>
            <a:r>
              <a:rPr lang="en-US" sz="1800" b="0" i="0" u="none" strike="noStrike" baseline="0" dirty="0">
                <a:solidFill>
                  <a:srgbClr val="000000"/>
                </a:solidFill>
                <a:latin typeface="Bookman Old Style" panose="02050604050505020204" pitchFamily="18" charset="0"/>
              </a:rPr>
              <a:t>bit. </a:t>
            </a:r>
          </a:p>
          <a:p>
            <a:pPr marL="977900" lvl="1" indent="-285750">
              <a:buFont typeface="Arial" panose="020B0604020202020204" pitchFamily="34" charset="0"/>
              <a:buChar char="•"/>
            </a:pPr>
            <a:r>
              <a:rPr lang="en-US" sz="1800" b="1" i="0" u="none" strike="noStrike" baseline="0" dirty="0">
                <a:solidFill>
                  <a:srgbClr val="000000"/>
                </a:solidFill>
                <a:latin typeface="Bookman Old Style" panose="02050604050505020204" pitchFamily="18" charset="0"/>
              </a:rPr>
              <a:t>If set , </a:t>
            </a:r>
            <a:r>
              <a:rPr lang="en-US" sz="1800" b="0" i="0" u="none" strike="noStrike" baseline="0" dirty="0">
                <a:solidFill>
                  <a:srgbClr val="000000"/>
                </a:solidFill>
                <a:latin typeface="Bookman Old Style" panose="02050604050505020204" pitchFamily="18" charset="0"/>
              </a:rPr>
              <a:t>the </a:t>
            </a:r>
            <a:r>
              <a:rPr lang="en-US" sz="1800" b="1" i="0" u="none" strike="noStrike" baseline="0" dirty="0">
                <a:solidFill>
                  <a:srgbClr val="000000"/>
                </a:solidFill>
                <a:latin typeface="Bookman Old Style" panose="02050604050505020204" pitchFamily="18" charset="0"/>
              </a:rPr>
              <a:t>datagram would not be fragmented. </a:t>
            </a:r>
            <a:endParaRPr lang="en-US" sz="1800" b="0" i="0" u="none" strike="noStrike" baseline="0" dirty="0">
              <a:solidFill>
                <a:srgbClr val="000000"/>
              </a:solidFill>
              <a:latin typeface="Bookman Old Style" panose="02050604050505020204" pitchFamily="18" charset="0"/>
            </a:endParaRPr>
          </a:p>
          <a:p>
            <a:pPr marL="977900" lvl="1" indent="-285750">
              <a:buFont typeface="Arial" panose="020B0604020202020204" pitchFamily="34" charset="0"/>
              <a:buChar char="•"/>
            </a:pPr>
            <a:r>
              <a:rPr lang="en-US" sz="1800" b="0" i="0" u="none" strike="noStrike" baseline="0" dirty="0">
                <a:solidFill>
                  <a:srgbClr val="000000"/>
                </a:solidFill>
                <a:latin typeface="Bookman Old Style" panose="02050604050505020204" pitchFamily="18" charset="0"/>
              </a:rPr>
              <a:t>In such case, if it cannot pass through any available physical network, then it is discarded. </a:t>
            </a:r>
          </a:p>
          <a:p>
            <a:pPr marL="331470" indent="-285750">
              <a:buFont typeface="Arial" panose="020B0604020202020204" pitchFamily="34" charset="0"/>
              <a:buChar char="•"/>
            </a:pPr>
            <a:r>
              <a:rPr lang="en-US" sz="1800" b="1" i="0" u="none" strike="noStrike" baseline="0" dirty="0">
                <a:solidFill>
                  <a:srgbClr val="000000"/>
                </a:solidFill>
                <a:latin typeface="Bookman Old Style" panose="02050604050505020204" pitchFamily="18" charset="0"/>
              </a:rPr>
              <a:t>The third bit is called the </a:t>
            </a:r>
            <a:r>
              <a:rPr lang="en-US" sz="1800" b="1" i="1" u="none" strike="noStrike" baseline="0" dirty="0">
                <a:solidFill>
                  <a:srgbClr val="000000"/>
                </a:solidFill>
                <a:latin typeface="Bookman Old Style" panose="02050604050505020204" pitchFamily="18" charset="0"/>
              </a:rPr>
              <a:t>more fragment </a:t>
            </a:r>
            <a:r>
              <a:rPr lang="en-US" sz="1800" b="1" i="0" u="none" strike="noStrike" baseline="0" dirty="0">
                <a:solidFill>
                  <a:srgbClr val="000000"/>
                </a:solidFill>
                <a:latin typeface="Bookman Old Style" panose="02050604050505020204" pitchFamily="18" charset="0"/>
              </a:rPr>
              <a:t>bit. </a:t>
            </a:r>
            <a:endParaRPr lang="en-US" sz="1800" dirty="0">
              <a:solidFill>
                <a:srgbClr val="000000"/>
              </a:solidFill>
              <a:latin typeface="Bookman Old Style" panose="02050604050505020204" pitchFamily="18" charset="0"/>
            </a:endParaRPr>
          </a:p>
          <a:p>
            <a:pPr marL="977900" lvl="1" indent="-285750">
              <a:buFont typeface="Arial" panose="020B0604020202020204" pitchFamily="34" charset="0"/>
              <a:buChar char="•"/>
            </a:pPr>
            <a:r>
              <a:rPr lang="en-US" sz="1800" dirty="0"/>
              <a:t>If its value is 1, it means the datagram is not the last fragment, there are more fragments after this one.</a:t>
            </a:r>
          </a:p>
          <a:p>
            <a:pPr marL="977900" lvl="1" indent="-285750">
              <a:buFont typeface="Arial" panose="020B0604020202020204" pitchFamily="34" charset="0"/>
              <a:buChar char="•"/>
            </a:pPr>
            <a:r>
              <a:rPr lang="en-US" sz="1800" dirty="0"/>
              <a:t>If its value is 0, it means this is the last or only fragment.</a:t>
            </a:r>
          </a:p>
          <a:p>
            <a:pPr marL="331470" indent="-285750">
              <a:buFont typeface="Arial" panose="020B0604020202020204" pitchFamily="34" charset="0"/>
              <a:buChar char="•"/>
            </a:pPr>
            <a:endParaRPr lang="en-US" sz="1800" b="0" i="0" u="none" strike="noStrike" baseline="0" dirty="0">
              <a:solidFill>
                <a:srgbClr val="000000"/>
              </a:solidFill>
              <a:latin typeface="Bookman Old Style" panose="02050604050505020204" pitchFamily="18" charset="0"/>
            </a:endParaRPr>
          </a:p>
          <a:p>
            <a:pPr marL="0" indent="0">
              <a:buNone/>
            </a:pPr>
            <a:r>
              <a:rPr lang="en-IN" sz="1800" b="1" i="0" u="none" strike="noStrike" baseline="0" dirty="0">
                <a:solidFill>
                  <a:srgbClr val="000000"/>
                </a:solidFill>
              </a:rPr>
              <a:t> </a:t>
            </a:r>
            <a:endParaRPr lang="en-IN" sz="1800" b="0" i="0" u="none" strike="noStrike" baseline="0" dirty="0">
              <a:solidFill>
                <a:srgbClr val="000000"/>
              </a:solidFill>
            </a:endParaRPr>
          </a:p>
          <a:p>
            <a:pPr marL="285750" indent="-285750">
              <a:lnSpc>
                <a:spcPct val="90000"/>
              </a:lnSpc>
              <a:buFont typeface="Arial" panose="020B0604020202020204" pitchFamily="34" charset="0"/>
              <a:buChar char="•"/>
            </a:pPr>
            <a:endParaRPr lang="en-US" sz="1800" b="0" i="0" u="none" strike="noStrike" baseline="0" dirty="0"/>
          </a:p>
          <a:p>
            <a:pPr>
              <a:lnSpc>
                <a:spcPct val="90000"/>
              </a:lnSpc>
            </a:pPr>
            <a:endParaRPr lang="en-IN" sz="1800" dirty="0"/>
          </a:p>
        </p:txBody>
      </p:sp>
      <p:pic>
        <p:nvPicPr>
          <p:cNvPr id="5" name="Picture 4">
            <a:extLst>
              <a:ext uri="{FF2B5EF4-FFF2-40B4-BE49-F238E27FC236}">
                <a16:creationId xmlns="" xmlns:a16="http://schemas.microsoft.com/office/drawing/2014/main" id="{D3EB5E49-DEC3-4DCC-986F-06F192DEB5EE}"/>
              </a:ext>
            </a:extLst>
          </p:cNvPr>
          <p:cNvPicPr>
            <a:picLocks noChangeAspect="1"/>
          </p:cNvPicPr>
          <p:nvPr/>
        </p:nvPicPr>
        <p:blipFill>
          <a:blip r:embed="rId3"/>
          <a:stretch>
            <a:fillRect/>
          </a:stretch>
        </p:blipFill>
        <p:spPr>
          <a:xfrm>
            <a:off x="6528048" y="1310952"/>
            <a:ext cx="5803628" cy="3888432"/>
          </a:xfrm>
          <a:prstGeom prst="rect">
            <a:avLst/>
          </a:prstGeom>
          <a:noFill/>
        </p:spPr>
      </p:pic>
      <p:pic>
        <p:nvPicPr>
          <p:cNvPr id="4" name="Picture 3">
            <a:extLst>
              <a:ext uri="{FF2B5EF4-FFF2-40B4-BE49-F238E27FC236}">
                <a16:creationId xmlns="" xmlns:a16="http://schemas.microsoft.com/office/drawing/2014/main" id="{5ADEC633-35D4-4381-84D2-51D09C88A7AE}"/>
              </a:ext>
            </a:extLst>
          </p:cNvPr>
          <p:cNvPicPr>
            <a:picLocks noChangeAspect="1"/>
          </p:cNvPicPr>
          <p:nvPr/>
        </p:nvPicPr>
        <p:blipFill>
          <a:blip r:embed="rId4"/>
          <a:stretch>
            <a:fillRect/>
          </a:stretch>
        </p:blipFill>
        <p:spPr>
          <a:xfrm>
            <a:off x="7320136" y="5373216"/>
            <a:ext cx="3536102" cy="838102"/>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3556716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93DF1950-7FD8-4F55-903E-897A69136929}"/>
              </a:ext>
            </a:extLst>
          </p:cNvPr>
          <p:cNvSpPr>
            <a:spLocks noGrp="1"/>
          </p:cNvSpPr>
          <p:nvPr>
            <p:ph type="title"/>
          </p:nvPr>
        </p:nvSpPr>
        <p:spPr>
          <a:xfrm>
            <a:off x="304800" y="228600"/>
            <a:ext cx="10261600" cy="505496"/>
          </a:xfrm>
        </p:spPr>
        <p:txBody>
          <a:bodyPr wrap="square" anchor="b">
            <a:normAutofit fontScale="90000"/>
          </a:bodyPr>
          <a:lstStyle/>
          <a:p>
            <a:r>
              <a:rPr lang="en-SG" dirty="0"/>
              <a:t>Datagram Format</a:t>
            </a:r>
            <a:endParaRPr lang="en-IN" dirty="0"/>
          </a:p>
        </p:txBody>
      </p:sp>
      <p:sp>
        <p:nvSpPr>
          <p:cNvPr id="18" name="Text Placeholder 17">
            <a:extLst>
              <a:ext uri="{FF2B5EF4-FFF2-40B4-BE49-F238E27FC236}">
                <a16:creationId xmlns="" xmlns:a16="http://schemas.microsoft.com/office/drawing/2014/main" id="{190EF420-028C-404D-990F-062118FD0520}"/>
              </a:ext>
            </a:extLst>
          </p:cNvPr>
          <p:cNvSpPr>
            <a:spLocks noGrp="1"/>
          </p:cNvSpPr>
          <p:nvPr>
            <p:ph sz="half" idx="1"/>
          </p:nvPr>
        </p:nvSpPr>
        <p:spPr>
          <a:xfrm>
            <a:off x="407368" y="734096"/>
            <a:ext cx="6120680" cy="5895304"/>
          </a:xfrm>
        </p:spPr>
        <p:txBody>
          <a:bodyPr wrap="square" anchor="t">
            <a:noAutofit/>
          </a:bodyPr>
          <a:lstStyle/>
          <a:p>
            <a:pPr marL="331470" marR="0" indent="-285750" algn="just">
              <a:buFont typeface="Arial" panose="020B0604020202020204" pitchFamily="34" charset="0"/>
              <a:buChar char="•"/>
            </a:pPr>
            <a:r>
              <a:rPr lang="fr-FR" sz="1600" b="1" i="1" u="none" strike="noStrike" baseline="0" dirty="0">
                <a:solidFill>
                  <a:srgbClr val="000000"/>
                </a:solidFill>
              </a:rPr>
              <a:t>Identification, Flags, Fragmentation offset</a:t>
            </a:r>
          </a:p>
          <a:p>
            <a:pPr marL="977900" lvl="1" indent="-285750" algn="just">
              <a:buFont typeface="Arial" panose="020B0604020202020204" pitchFamily="34" charset="0"/>
              <a:buChar char="•"/>
            </a:pPr>
            <a:r>
              <a:rPr lang="en-US" sz="1600" b="0" i="0" u="none" strike="noStrike" baseline="0" dirty="0">
                <a:solidFill>
                  <a:srgbClr val="000000"/>
                </a:solidFill>
              </a:rPr>
              <a:t>These fields are used in fragmentation </a:t>
            </a:r>
            <a:endParaRPr lang="en-IN" sz="1600" b="0" i="0" u="none" strike="noStrike" baseline="0" dirty="0">
              <a:solidFill>
                <a:srgbClr val="000000"/>
              </a:solidFill>
            </a:endParaRPr>
          </a:p>
          <a:p>
            <a:pPr marR="0" algn="just"/>
            <a:r>
              <a:rPr lang="en-IN" sz="1600" b="1" u="none" strike="noStrike" baseline="0" dirty="0">
                <a:solidFill>
                  <a:srgbClr val="000000"/>
                </a:solidFill>
              </a:rPr>
              <a:t>Fragmentation offset </a:t>
            </a:r>
            <a:endParaRPr lang="en-IN" sz="1600" b="0" u="none" strike="noStrike" baseline="0" dirty="0">
              <a:solidFill>
                <a:srgbClr val="000000"/>
              </a:solidFill>
            </a:endParaRPr>
          </a:p>
          <a:p>
            <a:pPr marL="331470" indent="-285750">
              <a:buFont typeface="Arial" panose="020B0604020202020204" pitchFamily="34" charset="0"/>
              <a:buChar char="•"/>
            </a:pPr>
            <a:r>
              <a:rPr lang="en-US" sz="1600" b="0" u="none" strike="noStrike" baseline="0" dirty="0">
                <a:solidFill>
                  <a:srgbClr val="000000"/>
                </a:solidFill>
              </a:rPr>
              <a:t>The 13-bit field shows </a:t>
            </a:r>
            <a:r>
              <a:rPr lang="en-US" sz="1600" b="0" i="0" u="none" strike="noStrike" baseline="0" dirty="0">
                <a:solidFill>
                  <a:srgbClr val="FF0000"/>
                </a:solidFill>
              </a:rPr>
              <a:t>relative position of this fragment </a:t>
            </a:r>
            <a:r>
              <a:rPr lang="en-US" sz="1600" b="0" i="0" u="none" strike="noStrike" baseline="0" dirty="0">
                <a:solidFill>
                  <a:srgbClr val="000000"/>
                </a:solidFill>
              </a:rPr>
              <a:t>with respect to the whole datagram. </a:t>
            </a:r>
          </a:p>
          <a:p>
            <a:pPr marL="331470" indent="-285750">
              <a:buFont typeface="Arial" panose="020B0604020202020204" pitchFamily="34" charset="0"/>
              <a:buChar char="•"/>
            </a:pPr>
            <a:r>
              <a:rPr lang="en-US" sz="1600" b="0" i="0" u="none" strike="noStrike" baseline="0" dirty="0">
                <a:solidFill>
                  <a:srgbClr val="000000"/>
                </a:solidFill>
              </a:rPr>
              <a:t>It is offset of the data in the original datagram </a:t>
            </a:r>
            <a:r>
              <a:rPr lang="en-US" sz="1600" b="0" i="0" u="none" strike="noStrike" baseline="0" dirty="0">
                <a:solidFill>
                  <a:srgbClr val="FF0000"/>
                </a:solidFill>
              </a:rPr>
              <a:t>measured in units of 8 bytes</a:t>
            </a:r>
            <a:r>
              <a:rPr lang="en-US" sz="1600" b="0" i="0" u="none" strike="noStrike" baseline="0" dirty="0">
                <a:solidFill>
                  <a:srgbClr val="000000"/>
                </a:solidFill>
              </a:rPr>
              <a:t>. </a:t>
            </a:r>
          </a:p>
          <a:p>
            <a:pPr marL="331470" indent="-285750">
              <a:buFont typeface="Arial" panose="020B0604020202020204" pitchFamily="34" charset="0"/>
              <a:buChar char="•"/>
            </a:pPr>
            <a:r>
              <a:rPr lang="en-US" sz="1600" b="0" i="0" u="none" strike="noStrike" baseline="0" dirty="0">
                <a:solidFill>
                  <a:srgbClr val="000000"/>
                </a:solidFill>
              </a:rPr>
              <a:t>The following figure shows a datagram with a data size of 4000 bytes fragmented into 3 fragments </a:t>
            </a:r>
          </a:p>
          <a:p>
            <a:pPr marL="331470" indent="-285750">
              <a:buFont typeface="Arial" panose="020B0604020202020204" pitchFamily="34" charset="0"/>
              <a:buChar char="•"/>
            </a:pPr>
            <a:r>
              <a:rPr lang="en-US" sz="1600" b="0" i="0" u="none" strike="noStrike" baseline="0" dirty="0">
                <a:solidFill>
                  <a:srgbClr val="000000"/>
                </a:solidFill>
              </a:rPr>
              <a:t>The original datagram are number 0 to 3999 </a:t>
            </a:r>
          </a:p>
          <a:p>
            <a:pPr marL="331470" indent="-285750">
              <a:buFont typeface="Arial" panose="020B0604020202020204" pitchFamily="34" charset="0"/>
              <a:buChar char="•"/>
            </a:pPr>
            <a:r>
              <a:rPr lang="en-US" sz="1600" b="0" i="0" u="none" strike="noStrike" baseline="0" dirty="0">
                <a:solidFill>
                  <a:srgbClr val="000000"/>
                </a:solidFill>
              </a:rPr>
              <a:t>First fragment carries bytes 0 to 1399 </a:t>
            </a:r>
          </a:p>
          <a:p>
            <a:pPr marL="331470" indent="-285750">
              <a:buFont typeface="Arial" panose="020B0604020202020204" pitchFamily="34" charset="0"/>
              <a:buChar char="•"/>
            </a:pPr>
            <a:r>
              <a:rPr lang="en-US" sz="1600" b="0" i="0" u="none" strike="noStrike" baseline="0" dirty="0">
                <a:solidFill>
                  <a:srgbClr val="000000"/>
                </a:solidFill>
              </a:rPr>
              <a:t>The offset for this datagram is 0/8 = 0 </a:t>
            </a:r>
          </a:p>
          <a:p>
            <a:pPr marL="331470" indent="-285750">
              <a:buFont typeface="Arial" panose="020B0604020202020204" pitchFamily="34" charset="0"/>
              <a:buChar char="•"/>
            </a:pPr>
            <a:r>
              <a:rPr lang="en-US" sz="1600" b="0" i="0" u="none" strike="noStrike" baseline="0" dirty="0">
                <a:solidFill>
                  <a:srgbClr val="000000"/>
                </a:solidFill>
              </a:rPr>
              <a:t>The second fragment carries bytes 1400 to 2799 the offset value for this fragment is 1400/8 = 175 </a:t>
            </a:r>
          </a:p>
          <a:p>
            <a:pPr marL="331470" indent="-285750">
              <a:buFont typeface="Arial" panose="020B0604020202020204" pitchFamily="34" charset="0"/>
              <a:buChar char="•"/>
            </a:pPr>
            <a:r>
              <a:rPr lang="en-US" sz="1600" b="0" i="0" u="none" strike="noStrike" baseline="0" dirty="0">
                <a:solidFill>
                  <a:srgbClr val="000000"/>
                </a:solidFill>
              </a:rPr>
              <a:t>The third fragment carries bytes 2800 to 3999 the offset value for this fragment is 2800/8 = 350 </a:t>
            </a:r>
          </a:p>
          <a:p>
            <a:pPr marL="331470" indent="-285750">
              <a:buFont typeface="Arial" panose="020B0604020202020204" pitchFamily="34" charset="0"/>
              <a:buChar char="•"/>
            </a:pPr>
            <a:r>
              <a:rPr lang="en-US" sz="1600" b="0" i="0" u="none" strike="noStrike" baseline="0" dirty="0">
                <a:solidFill>
                  <a:srgbClr val="000000"/>
                </a:solidFill>
              </a:rPr>
              <a:t>The Value of the offset is measured in units of 8 bytes </a:t>
            </a:r>
          </a:p>
          <a:p>
            <a:pPr marL="331470" indent="-285750">
              <a:buFont typeface="Arial" panose="020B0604020202020204" pitchFamily="34" charset="0"/>
              <a:buChar char="•"/>
            </a:pPr>
            <a:r>
              <a:rPr lang="en-US" sz="1600" b="0" i="0" u="none" strike="noStrike" baseline="0" dirty="0">
                <a:solidFill>
                  <a:srgbClr val="000000"/>
                </a:solidFill>
              </a:rPr>
              <a:t>Because the length of the field is only 13 bits long </a:t>
            </a:r>
          </a:p>
          <a:p>
            <a:pPr marL="331470" indent="-285750">
              <a:buFont typeface="Arial" panose="020B0604020202020204" pitchFamily="34" charset="0"/>
              <a:buChar char="•"/>
            </a:pPr>
            <a:r>
              <a:rPr lang="en-US" sz="1600" b="0" i="0" u="none" strike="noStrike" baseline="0" dirty="0">
                <a:solidFill>
                  <a:srgbClr val="000000"/>
                </a:solidFill>
              </a:rPr>
              <a:t>Cannot represent a sequence of bytes greater than 8191 </a:t>
            </a:r>
          </a:p>
          <a:p>
            <a:pPr marL="331470" indent="-285750">
              <a:buFont typeface="Arial" panose="020B0604020202020204" pitchFamily="34" charset="0"/>
              <a:buChar char="•"/>
            </a:pPr>
            <a:endParaRPr lang="en-US" sz="1600" b="0" i="0" u="none" strike="noStrike" baseline="0" dirty="0">
              <a:solidFill>
                <a:srgbClr val="000000"/>
              </a:solidFill>
            </a:endParaRPr>
          </a:p>
          <a:p>
            <a:pPr marL="0" indent="0">
              <a:buNone/>
            </a:pPr>
            <a:r>
              <a:rPr lang="en-IN" sz="1600" b="1" i="0" u="none" strike="noStrike" baseline="0" dirty="0">
                <a:solidFill>
                  <a:srgbClr val="000000"/>
                </a:solidFill>
              </a:rPr>
              <a:t> </a:t>
            </a:r>
            <a:endParaRPr lang="en-IN" sz="1600" b="0" i="0" u="none" strike="noStrike" baseline="0" dirty="0">
              <a:solidFill>
                <a:srgbClr val="000000"/>
              </a:solidFill>
            </a:endParaRPr>
          </a:p>
          <a:p>
            <a:pPr marL="285750" indent="-285750">
              <a:lnSpc>
                <a:spcPct val="90000"/>
              </a:lnSpc>
              <a:buFont typeface="Arial" panose="020B0604020202020204" pitchFamily="34" charset="0"/>
              <a:buChar char="•"/>
            </a:pPr>
            <a:endParaRPr lang="en-US" sz="1600" b="0" i="0" u="none" strike="noStrike" baseline="0" dirty="0"/>
          </a:p>
          <a:p>
            <a:pPr>
              <a:lnSpc>
                <a:spcPct val="90000"/>
              </a:lnSpc>
            </a:pPr>
            <a:endParaRPr lang="en-IN" sz="1600" dirty="0"/>
          </a:p>
        </p:txBody>
      </p:sp>
      <p:pic>
        <p:nvPicPr>
          <p:cNvPr id="5" name="Picture 4">
            <a:extLst>
              <a:ext uri="{FF2B5EF4-FFF2-40B4-BE49-F238E27FC236}">
                <a16:creationId xmlns="" xmlns:a16="http://schemas.microsoft.com/office/drawing/2014/main" id="{D3EB5E49-DEC3-4DCC-986F-06F192DEB5EE}"/>
              </a:ext>
            </a:extLst>
          </p:cNvPr>
          <p:cNvPicPr>
            <a:picLocks noChangeAspect="1"/>
          </p:cNvPicPr>
          <p:nvPr/>
        </p:nvPicPr>
        <p:blipFill>
          <a:blip r:embed="rId3"/>
          <a:stretch>
            <a:fillRect/>
          </a:stretch>
        </p:blipFill>
        <p:spPr>
          <a:xfrm>
            <a:off x="6388372" y="228600"/>
            <a:ext cx="5803628" cy="3888432"/>
          </a:xfrm>
          <a:prstGeom prst="rect">
            <a:avLst/>
          </a:prstGeom>
          <a:noFill/>
        </p:spPr>
      </p:pic>
      <p:pic>
        <p:nvPicPr>
          <p:cNvPr id="7" name="Picture 6">
            <a:extLst>
              <a:ext uri="{FF2B5EF4-FFF2-40B4-BE49-F238E27FC236}">
                <a16:creationId xmlns="" xmlns:a16="http://schemas.microsoft.com/office/drawing/2014/main" id="{1A733E26-6B7A-46C3-AA85-64C051504322}"/>
              </a:ext>
            </a:extLst>
          </p:cNvPr>
          <p:cNvPicPr>
            <a:picLocks noChangeAspect="1"/>
          </p:cNvPicPr>
          <p:nvPr/>
        </p:nvPicPr>
        <p:blipFill>
          <a:blip r:embed="rId4"/>
          <a:stretch>
            <a:fillRect/>
          </a:stretch>
        </p:blipFill>
        <p:spPr>
          <a:xfrm>
            <a:off x="6528048" y="4411191"/>
            <a:ext cx="5438775" cy="1924050"/>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8652384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7E606A-A30E-4C93-8BEC-F55D009691CD}"/>
              </a:ext>
            </a:extLst>
          </p:cNvPr>
          <p:cNvSpPr>
            <a:spLocks noGrp="1"/>
          </p:cNvSpPr>
          <p:nvPr>
            <p:ph type="title"/>
          </p:nvPr>
        </p:nvSpPr>
        <p:spPr>
          <a:xfrm>
            <a:off x="304800" y="228600"/>
            <a:ext cx="10261600" cy="536104"/>
          </a:xfrm>
        </p:spPr>
        <p:txBody>
          <a:bodyPr>
            <a:normAutofit fontScale="90000"/>
          </a:bodyPr>
          <a:lstStyle/>
          <a:p>
            <a:r>
              <a:rPr lang="en-SG" dirty="0"/>
              <a:t>Datagram Format</a:t>
            </a:r>
            <a:endParaRPr lang="en-IN" dirty="0"/>
          </a:p>
        </p:txBody>
      </p:sp>
      <p:sp>
        <p:nvSpPr>
          <p:cNvPr id="3" name="Content Placeholder 2">
            <a:extLst>
              <a:ext uri="{FF2B5EF4-FFF2-40B4-BE49-F238E27FC236}">
                <a16:creationId xmlns="" xmlns:a16="http://schemas.microsoft.com/office/drawing/2014/main" id="{F8466046-EAAC-4BDA-98F4-29A9E85A9990}"/>
              </a:ext>
            </a:extLst>
          </p:cNvPr>
          <p:cNvSpPr>
            <a:spLocks noGrp="1"/>
          </p:cNvSpPr>
          <p:nvPr>
            <p:ph sz="half" idx="1"/>
          </p:nvPr>
        </p:nvSpPr>
        <p:spPr>
          <a:xfrm>
            <a:off x="695400" y="908721"/>
            <a:ext cx="5654600" cy="5026944"/>
          </a:xfrm>
          <a:effectLst>
            <a:glow rad="63500">
              <a:schemeClr val="accent2">
                <a:satMod val="175000"/>
                <a:alpha val="40000"/>
              </a:schemeClr>
            </a:glow>
          </a:effectLst>
        </p:spPr>
        <p:txBody>
          <a:bodyPr>
            <a:noAutofit/>
          </a:bodyPr>
          <a:lstStyle/>
          <a:p>
            <a:pPr marR="0" algn="just"/>
            <a:r>
              <a:rPr lang="en-IN" sz="1600" b="1" i="0" u="none" strike="noStrike" baseline="0" dirty="0">
                <a:solidFill>
                  <a:srgbClr val="000000"/>
                </a:solidFill>
              </a:rPr>
              <a:t>Options </a:t>
            </a:r>
            <a:endParaRPr lang="en-IN" sz="1600" b="0" i="0" u="none" strike="noStrike" baseline="0" dirty="0">
              <a:solidFill>
                <a:srgbClr val="000000"/>
              </a:solidFill>
            </a:endParaRPr>
          </a:p>
          <a:p>
            <a:r>
              <a:rPr lang="en-US" sz="1600" b="0" i="0" u="none" strike="noStrike" baseline="0" dirty="0">
                <a:solidFill>
                  <a:srgbClr val="000000"/>
                </a:solidFill>
              </a:rPr>
              <a:t>• The header of the IPv4 datagram is made of two parts: </a:t>
            </a:r>
          </a:p>
          <a:p>
            <a:pPr marL="1035050" lvl="1" indent="-342900">
              <a:buFont typeface="+mj-lt"/>
              <a:buAutoNum type="arabicPeriod"/>
            </a:pPr>
            <a:r>
              <a:rPr lang="en-IN" sz="1600" b="0" i="0" u="none" strike="noStrike" baseline="0" dirty="0">
                <a:solidFill>
                  <a:srgbClr val="000000"/>
                </a:solidFill>
              </a:rPr>
              <a:t>A fixed part </a:t>
            </a:r>
          </a:p>
          <a:p>
            <a:pPr marL="1035050" lvl="1" indent="-342900">
              <a:buFont typeface="+mj-lt"/>
              <a:buAutoNum type="arabicPeriod"/>
            </a:pPr>
            <a:r>
              <a:rPr lang="en-IN" sz="1600" b="0" i="0" u="none" strike="noStrike" baseline="0" dirty="0">
                <a:solidFill>
                  <a:srgbClr val="000000"/>
                </a:solidFill>
              </a:rPr>
              <a:t>A variable part. </a:t>
            </a:r>
          </a:p>
          <a:p>
            <a:pPr lvl="1" indent="0">
              <a:buNone/>
            </a:pPr>
            <a:r>
              <a:rPr lang="en-IN" sz="1600" b="0" i="0" u="none" strike="noStrike" baseline="0" dirty="0">
                <a:solidFill>
                  <a:srgbClr val="000000"/>
                </a:solidFill>
              </a:rPr>
              <a:t>	      Comprises the options </a:t>
            </a:r>
          </a:p>
          <a:p>
            <a:pPr lvl="1" indent="0">
              <a:buNone/>
            </a:pPr>
            <a:r>
              <a:rPr lang="en-IN" sz="1600" b="0" i="0" u="none" strike="noStrike" baseline="0" dirty="0">
                <a:solidFill>
                  <a:srgbClr val="000000"/>
                </a:solidFill>
              </a:rPr>
              <a:t>	      Maximum of 40 bytes. </a:t>
            </a:r>
          </a:p>
          <a:p>
            <a:pPr marL="331470" indent="-285750">
              <a:buFont typeface="Arial" panose="020B0604020202020204" pitchFamily="34" charset="0"/>
              <a:buChar char="•"/>
            </a:pPr>
            <a:r>
              <a:rPr lang="en-US" sz="1600" b="0" i="0" u="none" strike="noStrike" baseline="0" dirty="0">
                <a:solidFill>
                  <a:srgbClr val="000000"/>
                </a:solidFill>
              </a:rPr>
              <a:t>It can be used for </a:t>
            </a:r>
          </a:p>
          <a:p>
            <a:r>
              <a:rPr lang="en-US" sz="1600" dirty="0">
                <a:solidFill>
                  <a:srgbClr val="000000"/>
                </a:solidFill>
              </a:rPr>
              <a:t>	    </a:t>
            </a:r>
            <a:r>
              <a:rPr lang="en-US" sz="1600" b="0" i="0" u="none" strike="noStrike" baseline="0" dirty="0">
                <a:solidFill>
                  <a:srgbClr val="000000"/>
                </a:solidFill>
              </a:rPr>
              <a:t> </a:t>
            </a:r>
            <a:r>
              <a:rPr lang="en-US" sz="1600" b="0" i="0" u="none" strike="noStrike" baseline="0" dirty="0">
                <a:solidFill>
                  <a:srgbClr val="FF0000"/>
                </a:solidFill>
              </a:rPr>
              <a:t>Network testing and debugging</a:t>
            </a:r>
            <a:r>
              <a:rPr lang="en-US" sz="1600" b="0" i="0" u="none" strike="noStrike" baseline="0" dirty="0">
                <a:solidFill>
                  <a:srgbClr val="000000"/>
                </a:solidFill>
              </a:rPr>
              <a:t>. </a:t>
            </a:r>
          </a:p>
          <a:p>
            <a:r>
              <a:rPr lang="en-US" sz="1600" b="0" i="0" u="none" strike="noStrike" baseline="0" dirty="0">
                <a:solidFill>
                  <a:srgbClr val="000000"/>
                </a:solidFill>
              </a:rPr>
              <a:t>• The options and their purpose are: </a:t>
            </a:r>
          </a:p>
          <a:p>
            <a:pPr marL="331470" indent="-285750">
              <a:buFont typeface="Wingdings" panose="05000000000000000000" pitchFamily="2" charset="2"/>
              <a:buChar char="Ø"/>
            </a:pPr>
            <a:r>
              <a:rPr lang="en-US" sz="1600" dirty="0">
                <a:solidFill>
                  <a:srgbClr val="000000"/>
                </a:solidFill>
              </a:rPr>
              <a:t>	</a:t>
            </a:r>
            <a:r>
              <a:rPr lang="en-US" sz="1600" b="0" i="1" u="none" strike="noStrike" baseline="0" dirty="0">
                <a:solidFill>
                  <a:srgbClr val="FF0000"/>
                </a:solidFill>
              </a:rPr>
              <a:t>No Operation</a:t>
            </a:r>
            <a:r>
              <a:rPr lang="en-US" sz="1600" b="0" i="1" u="none" strike="noStrike" baseline="0" dirty="0">
                <a:solidFill>
                  <a:srgbClr val="000000"/>
                </a:solidFill>
              </a:rPr>
              <a:t>--</a:t>
            </a:r>
            <a:r>
              <a:rPr lang="en-US" sz="1600" b="0" i="0" u="none" strike="noStrike" baseline="0" dirty="0">
                <a:solidFill>
                  <a:srgbClr val="000000"/>
                </a:solidFill>
              </a:rPr>
              <a:t> It is a </a:t>
            </a:r>
            <a:r>
              <a:rPr lang="en-US" sz="1600" b="0" i="0" u="none" strike="noStrike" baseline="0" dirty="0">
                <a:solidFill>
                  <a:srgbClr val="FF0000"/>
                </a:solidFill>
              </a:rPr>
              <a:t>1-byte option </a:t>
            </a:r>
            <a:r>
              <a:rPr lang="en-US" sz="1600" b="0" i="0" u="none" strike="noStrike" baseline="0" dirty="0">
                <a:solidFill>
                  <a:srgbClr val="000000"/>
                </a:solidFill>
              </a:rPr>
              <a:t>used as </a:t>
            </a:r>
            <a:r>
              <a:rPr lang="en-US" sz="1600" b="0" i="0" u="none" strike="noStrike" baseline="0" dirty="0">
                <a:solidFill>
                  <a:srgbClr val="FF0000"/>
                </a:solidFill>
              </a:rPr>
              <a:t>filler</a:t>
            </a:r>
            <a:r>
              <a:rPr lang="en-US" sz="1600" b="0" i="0" u="none" strike="noStrike" baseline="0" dirty="0">
                <a:solidFill>
                  <a:srgbClr val="000000"/>
                </a:solidFill>
              </a:rPr>
              <a:t> between options. </a:t>
            </a:r>
          </a:p>
          <a:p>
            <a:pPr marL="331470" indent="-285750">
              <a:buFont typeface="Wingdings" panose="05000000000000000000" pitchFamily="2" charset="2"/>
              <a:buChar char="Ø"/>
            </a:pPr>
            <a:r>
              <a:rPr lang="en-US" sz="1600" dirty="0">
                <a:solidFill>
                  <a:srgbClr val="000000"/>
                </a:solidFill>
              </a:rPr>
              <a:t>	</a:t>
            </a:r>
            <a:r>
              <a:rPr lang="en-US" sz="1600" b="0" i="1" u="none" strike="noStrike" baseline="0" dirty="0">
                <a:solidFill>
                  <a:srgbClr val="FF0000"/>
                </a:solidFill>
              </a:rPr>
              <a:t>End of Option</a:t>
            </a:r>
            <a:r>
              <a:rPr lang="en-US" sz="1600" b="0" i="1" u="none" strike="noStrike" baseline="0" dirty="0">
                <a:solidFill>
                  <a:srgbClr val="000000"/>
                </a:solidFill>
              </a:rPr>
              <a:t>--</a:t>
            </a:r>
            <a:r>
              <a:rPr lang="en-US" sz="1600" b="0" i="0" u="none" strike="noStrike" baseline="0" dirty="0">
                <a:solidFill>
                  <a:srgbClr val="000000"/>
                </a:solidFill>
              </a:rPr>
              <a:t>it is a </a:t>
            </a:r>
            <a:r>
              <a:rPr lang="en-US" sz="1600" b="0" i="0" u="none" strike="noStrike" baseline="0" dirty="0">
                <a:solidFill>
                  <a:srgbClr val="FF0000"/>
                </a:solidFill>
              </a:rPr>
              <a:t>1-byte</a:t>
            </a:r>
            <a:r>
              <a:rPr lang="en-US" sz="1600" b="0" i="0" u="none" strike="noStrike" baseline="0" dirty="0">
                <a:solidFill>
                  <a:srgbClr val="000000"/>
                </a:solidFill>
              </a:rPr>
              <a:t> </a:t>
            </a:r>
            <a:r>
              <a:rPr lang="en-US" sz="1600" b="0" i="0" u="none" strike="noStrike" baseline="0" dirty="0">
                <a:solidFill>
                  <a:srgbClr val="FF0000"/>
                </a:solidFill>
              </a:rPr>
              <a:t>option</a:t>
            </a:r>
            <a:r>
              <a:rPr lang="en-US" sz="1600" b="0" i="0" u="none" strike="noStrike" baseline="0" dirty="0">
                <a:solidFill>
                  <a:srgbClr val="000000"/>
                </a:solidFill>
              </a:rPr>
              <a:t> used for </a:t>
            </a:r>
            <a:r>
              <a:rPr lang="en-US" sz="1600" b="0" i="0" u="none" strike="noStrike" baseline="0" dirty="0">
                <a:solidFill>
                  <a:srgbClr val="FF0000"/>
                </a:solidFill>
              </a:rPr>
              <a:t>padding</a:t>
            </a:r>
            <a:r>
              <a:rPr lang="en-US" sz="1600" b="0" i="0" u="none" strike="noStrike" baseline="0" dirty="0">
                <a:solidFill>
                  <a:srgbClr val="000000"/>
                </a:solidFill>
              </a:rPr>
              <a:t> at the end of the option field. </a:t>
            </a:r>
          </a:p>
          <a:p>
            <a:pPr marL="331470" indent="-285750">
              <a:buFont typeface="Wingdings" panose="05000000000000000000" pitchFamily="2" charset="2"/>
              <a:buChar char="Ø"/>
            </a:pPr>
            <a:r>
              <a:rPr lang="en-US" sz="1600" dirty="0">
                <a:solidFill>
                  <a:srgbClr val="FF0000"/>
                </a:solidFill>
              </a:rPr>
              <a:t>Record Route</a:t>
            </a:r>
          </a:p>
          <a:p>
            <a:pPr marL="331470" indent="-285750">
              <a:buFont typeface="Wingdings" panose="05000000000000000000" pitchFamily="2" charset="2"/>
              <a:buChar char="Ø"/>
            </a:pPr>
            <a:r>
              <a:rPr lang="en-US" sz="1600" b="0" i="0" u="none" strike="noStrike" baseline="0" dirty="0">
                <a:solidFill>
                  <a:srgbClr val="FF0000"/>
                </a:solidFill>
              </a:rPr>
              <a:t>Strict Source Route</a:t>
            </a:r>
          </a:p>
          <a:p>
            <a:pPr marL="331470" indent="-285750">
              <a:buFont typeface="Wingdings" panose="05000000000000000000" pitchFamily="2" charset="2"/>
              <a:buChar char="Ø"/>
            </a:pPr>
            <a:r>
              <a:rPr lang="en-US" sz="1600" dirty="0">
                <a:solidFill>
                  <a:srgbClr val="FF0000"/>
                </a:solidFill>
              </a:rPr>
              <a:t>Loose Source Route</a:t>
            </a:r>
          </a:p>
          <a:p>
            <a:pPr marL="331470" indent="-285750">
              <a:buFont typeface="Wingdings" panose="05000000000000000000" pitchFamily="2" charset="2"/>
              <a:buChar char="Ø"/>
            </a:pPr>
            <a:r>
              <a:rPr lang="en-US" sz="1600" b="0" i="0" u="none" strike="noStrike" baseline="0" dirty="0">
                <a:solidFill>
                  <a:srgbClr val="FF0000"/>
                </a:solidFill>
              </a:rPr>
              <a:t>Time stamp</a:t>
            </a:r>
          </a:p>
          <a:p>
            <a:endParaRPr lang="en-IN" sz="1600" dirty="0"/>
          </a:p>
        </p:txBody>
      </p:sp>
      <p:sp>
        <p:nvSpPr>
          <p:cNvPr id="4" name="Content Placeholder 3">
            <a:extLst>
              <a:ext uri="{FF2B5EF4-FFF2-40B4-BE49-F238E27FC236}">
                <a16:creationId xmlns="" xmlns:a16="http://schemas.microsoft.com/office/drawing/2014/main" id="{F92A3DBE-4E2B-43A9-9C52-C557B6F5A1D5}"/>
              </a:ext>
            </a:extLst>
          </p:cNvPr>
          <p:cNvSpPr>
            <a:spLocks noGrp="1"/>
          </p:cNvSpPr>
          <p:nvPr>
            <p:ph sz="half" idx="2"/>
          </p:nvPr>
        </p:nvSpPr>
        <p:spPr>
          <a:xfrm>
            <a:off x="6238552" y="906170"/>
            <a:ext cx="5258048" cy="5170961"/>
          </a:xfrm>
        </p:spPr>
        <p:txBody>
          <a:bodyPr>
            <a:noAutofit/>
          </a:bodyPr>
          <a:lstStyle/>
          <a:p>
            <a:r>
              <a:rPr lang="en-IN" sz="1400" b="1" u="none" strike="noStrike" baseline="0" dirty="0">
                <a:solidFill>
                  <a:srgbClr val="92D050"/>
                </a:solidFill>
              </a:rPr>
              <a:t>Record Route </a:t>
            </a:r>
          </a:p>
          <a:p>
            <a:pPr marL="331470" indent="-285750">
              <a:buFont typeface="Arial" panose="020B0604020202020204" pitchFamily="34" charset="0"/>
              <a:buChar char="•"/>
            </a:pPr>
            <a:r>
              <a:rPr lang="en-US" sz="1400" b="0" u="none" strike="noStrike" baseline="0" dirty="0">
                <a:solidFill>
                  <a:srgbClr val="000000"/>
                </a:solidFill>
              </a:rPr>
              <a:t>Used to </a:t>
            </a:r>
            <a:r>
              <a:rPr lang="en-US" sz="1400" b="0" u="none" strike="noStrike" baseline="0" dirty="0">
                <a:solidFill>
                  <a:srgbClr val="FF0000"/>
                </a:solidFill>
              </a:rPr>
              <a:t>record the routers that handle the datagram </a:t>
            </a:r>
            <a:r>
              <a:rPr lang="en-US" sz="1400" b="0" u="none" strike="noStrike" baseline="0" dirty="0">
                <a:solidFill>
                  <a:srgbClr val="000000"/>
                </a:solidFill>
              </a:rPr>
              <a:t>and can </a:t>
            </a:r>
            <a:r>
              <a:rPr lang="en-US" sz="1400" b="0" u="none" strike="noStrike" baseline="0" dirty="0">
                <a:solidFill>
                  <a:srgbClr val="FF0000"/>
                </a:solidFill>
              </a:rPr>
              <a:t>list up to nine router addresses</a:t>
            </a:r>
            <a:r>
              <a:rPr lang="en-US" sz="1400" b="0" u="none" strike="noStrike" baseline="0" dirty="0">
                <a:solidFill>
                  <a:srgbClr val="000000"/>
                </a:solidFill>
              </a:rPr>
              <a:t>. </a:t>
            </a:r>
          </a:p>
          <a:p>
            <a:pPr marL="331470" indent="-285750">
              <a:buFont typeface="Arial" panose="020B0604020202020204" pitchFamily="34" charset="0"/>
              <a:buChar char="•"/>
            </a:pPr>
            <a:r>
              <a:rPr lang="en-US" sz="1400" b="0" u="none" strike="noStrike" baseline="0" dirty="0">
                <a:solidFill>
                  <a:srgbClr val="000000"/>
                </a:solidFill>
              </a:rPr>
              <a:t>Also be used for debugging and management purposes. </a:t>
            </a:r>
          </a:p>
          <a:p>
            <a:r>
              <a:rPr lang="en-IN" sz="1400" b="1" u="none" strike="noStrike" baseline="0" dirty="0">
                <a:solidFill>
                  <a:srgbClr val="92D050"/>
                </a:solidFill>
              </a:rPr>
              <a:t>Strict Source Route</a:t>
            </a:r>
            <a:r>
              <a:rPr lang="en-IN" sz="1400" b="0" u="none" strike="noStrike" baseline="0" dirty="0">
                <a:solidFill>
                  <a:srgbClr val="92D050"/>
                </a:solidFill>
              </a:rPr>
              <a:t> </a:t>
            </a:r>
          </a:p>
          <a:p>
            <a:pPr marL="331470" indent="-285750">
              <a:buFont typeface="Arial" panose="020B0604020202020204" pitchFamily="34" charset="0"/>
              <a:buChar char="•"/>
            </a:pPr>
            <a:r>
              <a:rPr lang="en-US" sz="1400" b="0" u="none" strike="noStrike" baseline="0" dirty="0">
                <a:solidFill>
                  <a:srgbClr val="000000"/>
                </a:solidFill>
              </a:rPr>
              <a:t> Used by the source </a:t>
            </a:r>
            <a:r>
              <a:rPr lang="en-US" sz="1400" b="0" u="none" strike="noStrike" baseline="0" dirty="0">
                <a:solidFill>
                  <a:srgbClr val="FF0000"/>
                </a:solidFill>
              </a:rPr>
              <a:t>to predetermine a route </a:t>
            </a:r>
            <a:r>
              <a:rPr lang="en-US" sz="1400" b="0" u="none" strike="noStrike" baseline="0" dirty="0">
                <a:solidFill>
                  <a:srgbClr val="000000"/>
                </a:solidFill>
              </a:rPr>
              <a:t>for the datagram. </a:t>
            </a:r>
          </a:p>
          <a:p>
            <a:pPr marL="977900" lvl="1" indent="-285750">
              <a:buFont typeface="Arial" panose="020B0604020202020204" pitchFamily="34" charset="0"/>
              <a:buChar char="•"/>
            </a:pPr>
            <a:r>
              <a:rPr lang="en-US" sz="1400" b="0" u="none" strike="noStrike" baseline="0" dirty="0">
                <a:solidFill>
                  <a:srgbClr val="000000"/>
                </a:solidFill>
              </a:rPr>
              <a:t>Sender can choose a route that has minimum delay or maximum throughput. </a:t>
            </a:r>
          </a:p>
          <a:p>
            <a:pPr marL="331470" indent="-285750">
              <a:buFont typeface="Arial" panose="020B0604020202020204" pitchFamily="34" charset="0"/>
              <a:buChar char="•"/>
            </a:pPr>
            <a:r>
              <a:rPr lang="en-US" sz="1400" b="0" u="none" strike="noStrike" baseline="0" dirty="0">
                <a:solidFill>
                  <a:srgbClr val="000000"/>
                </a:solidFill>
              </a:rPr>
              <a:t> If a datagram specifies a strict source route, all the routers defined in the option </a:t>
            </a:r>
            <a:r>
              <a:rPr lang="en-US" sz="1400" b="0" u="none" strike="noStrike" baseline="0" dirty="0">
                <a:solidFill>
                  <a:srgbClr val="FF0000"/>
                </a:solidFill>
              </a:rPr>
              <a:t>must only be visited </a:t>
            </a:r>
            <a:r>
              <a:rPr lang="en-US" sz="1400" b="0" u="none" strike="noStrike" baseline="0" dirty="0">
                <a:solidFill>
                  <a:srgbClr val="000000"/>
                </a:solidFill>
              </a:rPr>
              <a:t>and otherwise it would be discarded. </a:t>
            </a:r>
          </a:p>
          <a:p>
            <a:r>
              <a:rPr lang="en-IN" sz="1400" b="1" u="none" strike="noStrike" baseline="0" dirty="0">
                <a:solidFill>
                  <a:srgbClr val="92D050"/>
                </a:solidFill>
              </a:rPr>
              <a:t>Loose Source Route </a:t>
            </a:r>
          </a:p>
          <a:p>
            <a:pPr marL="331470" indent="-285750">
              <a:buFont typeface="Arial" panose="020B0604020202020204" pitchFamily="34" charset="0"/>
              <a:buChar char="•"/>
            </a:pPr>
            <a:r>
              <a:rPr lang="en-US" sz="1400" b="0" u="none" strike="noStrike" baseline="0" dirty="0">
                <a:solidFill>
                  <a:srgbClr val="000000"/>
                </a:solidFill>
              </a:rPr>
              <a:t>In loose source route each router in the list must be visited but the </a:t>
            </a:r>
            <a:r>
              <a:rPr lang="en-US" sz="1400" b="0" u="none" strike="noStrike" baseline="0" dirty="0">
                <a:solidFill>
                  <a:srgbClr val="FF0000"/>
                </a:solidFill>
              </a:rPr>
              <a:t>datagram can visit other routers as well</a:t>
            </a:r>
            <a:r>
              <a:rPr lang="en-US" sz="1400" b="0" u="none" strike="noStrike" baseline="0" dirty="0">
                <a:solidFill>
                  <a:srgbClr val="000000"/>
                </a:solidFill>
              </a:rPr>
              <a:t>. </a:t>
            </a:r>
          </a:p>
          <a:p>
            <a:r>
              <a:rPr lang="en-IN" sz="1400" b="1" u="none" strike="noStrike" baseline="0" dirty="0">
                <a:solidFill>
                  <a:srgbClr val="92D050"/>
                </a:solidFill>
              </a:rPr>
              <a:t>Timestamp </a:t>
            </a:r>
          </a:p>
          <a:p>
            <a:pPr marL="331470" indent="-285750">
              <a:buFont typeface="Arial" panose="020B0604020202020204" pitchFamily="34" charset="0"/>
              <a:buChar char="•"/>
            </a:pPr>
            <a:r>
              <a:rPr lang="en-US" sz="1400" b="0" u="none" strike="noStrike" baseline="0" dirty="0">
                <a:solidFill>
                  <a:srgbClr val="000000"/>
                </a:solidFill>
              </a:rPr>
              <a:t>This option is used to record the </a:t>
            </a:r>
            <a:r>
              <a:rPr lang="en-US" sz="1400" b="0" u="none" strike="noStrike" baseline="0" dirty="0">
                <a:solidFill>
                  <a:srgbClr val="FF0000"/>
                </a:solidFill>
              </a:rPr>
              <a:t>processing time by a router </a:t>
            </a:r>
            <a:r>
              <a:rPr lang="en-US" sz="1400" b="0" u="none" strike="noStrike" baseline="0" dirty="0">
                <a:solidFill>
                  <a:srgbClr val="000000"/>
                </a:solidFill>
              </a:rPr>
              <a:t>in milliseconds. </a:t>
            </a:r>
          </a:p>
          <a:p>
            <a:pPr marL="331470" indent="-285750">
              <a:buFont typeface="Arial" panose="020B0604020202020204" pitchFamily="34" charset="0"/>
              <a:buChar char="•"/>
            </a:pPr>
            <a:r>
              <a:rPr lang="en-US" sz="1400" b="0" u="none" strike="noStrike" baseline="0" dirty="0">
                <a:solidFill>
                  <a:srgbClr val="000000"/>
                </a:solidFill>
              </a:rPr>
              <a:t>It helps users and managers </a:t>
            </a:r>
            <a:r>
              <a:rPr lang="en-US" sz="1400" b="0" u="none" strike="noStrike" baseline="0" dirty="0">
                <a:solidFill>
                  <a:srgbClr val="FF0000"/>
                </a:solidFill>
              </a:rPr>
              <a:t>track the behavior of routers</a:t>
            </a:r>
            <a:r>
              <a:rPr lang="en-US" sz="1400" b="0" u="none" strike="noStrike" baseline="0" dirty="0">
                <a:solidFill>
                  <a:srgbClr val="000000"/>
                </a:solidFill>
              </a:rPr>
              <a:t>. </a:t>
            </a:r>
          </a:p>
          <a:p>
            <a:endParaRPr lang="en-IN" sz="1400" dirty="0"/>
          </a:p>
        </p:txBody>
      </p:sp>
    </p:spTree>
    <p:extLst>
      <p:ext uri="{BB962C8B-B14F-4D97-AF65-F5344CB8AC3E}">
        <p14:creationId xmlns:p14="http://schemas.microsoft.com/office/powerpoint/2010/main" val="4203519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4F893AAF-CD82-4DF4-8519-911CD260521A}"/>
              </a:ext>
            </a:extLst>
          </p:cNvPr>
          <p:cNvSpPr>
            <a:spLocks noGrp="1"/>
          </p:cNvSpPr>
          <p:nvPr>
            <p:ph type="title"/>
          </p:nvPr>
        </p:nvSpPr>
        <p:spPr/>
        <p:txBody>
          <a:bodyPr/>
          <a:lstStyle/>
          <a:p>
            <a:r>
              <a:rPr lang="en-IN" sz="2400" b="1" i="0" u="none" strike="noStrike" baseline="0" dirty="0">
                <a:solidFill>
                  <a:schemeClr val="accent6">
                    <a:lumMod val="50000"/>
                  </a:schemeClr>
                </a:solidFill>
                <a:latin typeface="+mn-lt"/>
              </a:rPr>
              <a:t>The drawbacks of IPv4 </a:t>
            </a:r>
            <a:endParaRPr lang="en-IN" sz="4400" dirty="0">
              <a:solidFill>
                <a:schemeClr val="accent6">
                  <a:lumMod val="50000"/>
                </a:schemeClr>
              </a:solidFill>
              <a:latin typeface="+mn-lt"/>
            </a:endParaRPr>
          </a:p>
        </p:txBody>
      </p:sp>
      <p:sp>
        <p:nvSpPr>
          <p:cNvPr id="6" name="Content Placeholder 5">
            <a:extLst>
              <a:ext uri="{FF2B5EF4-FFF2-40B4-BE49-F238E27FC236}">
                <a16:creationId xmlns="" xmlns:a16="http://schemas.microsoft.com/office/drawing/2014/main" id="{7ECB0844-9028-43E5-8D54-4A415F141898}"/>
              </a:ext>
            </a:extLst>
          </p:cNvPr>
          <p:cNvSpPr>
            <a:spLocks noGrp="1"/>
          </p:cNvSpPr>
          <p:nvPr>
            <p:ph idx="1"/>
          </p:nvPr>
        </p:nvSpPr>
        <p:spPr/>
        <p:txBody>
          <a:bodyPr>
            <a:normAutofit/>
          </a:bodyPr>
          <a:lstStyle/>
          <a:p>
            <a:pPr algn="l"/>
            <a:endParaRPr lang="en-IN" sz="1800" b="0" i="0" u="none" strike="noStrike" baseline="0" dirty="0">
              <a:solidFill>
                <a:srgbClr val="000000"/>
              </a:solidFill>
            </a:endParaRPr>
          </a:p>
          <a:p>
            <a:pPr>
              <a:lnSpc>
                <a:spcPct val="150000"/>
              </a:lnSpc>
            </a:pPr>
            <a:r>
              <a:rPr lang="en-US" sz="1800" b="0" i="0" u="none" strike="noStrike" baseline="0" dirty="0">
                <a:solidFill>
                  <a:srgbClr val="000000"/>
                </a:solidFill>
              </a:rPr>
              <a:t>1. </a:t>
            </a:r>
            <a:r>
              <a:rPr lang="en-US" sz="1800" b="0" i="0" u="none" strike="noStrike" baseline="0" dirty="0">
                <a:solidFill>
                  <a:srgbClr val="FF0000"/>
                </a:solidFill>
              </a:rPr>
              <a:t>Despite</a:t>
            </a:r>
            <a:r>
              <a:rPr lang="en-US" sz="1800" b="0" i="0" u="none" strike="noStrike" baseline="0" dirty="0">
                <a:solidFill>
                  <a:srgbClr val="000000"/>
                </a:solidFill>
              </a:rPr>
              <a:t> all short-term solutions, such as </a:t>
            </a:r>
          </a:p>
          <a:p>
            <a:pPr>
              <a:lnSpc>
                <a:spcPct val="150000"/>
              </a:lnSpc>
            </a:pPr>
            <a:r>
              <a:rPr lang="en-US" sz="1800" b="0" i="0" u="none" strike="noStrike" baseline="0" dirty="0">
                <a:solidFill>
                  <a:srgbClr val="000000"/>
                </a:solidFill>
              </a:rPr>
              <a:t>• </a:t>
            </a:r>
            <a:r>
              <a:rPr lang="en-US" sz="1800" b="0" i="0" u="none" strike="noStrike" baseline="0" dirty="0">
                <a:solidFill>
                  <a:srgbClr val="FF0000"/>
                </a:solidFill>
              </a:rPr>
              <a:t>Sub-netting, Classless addressing and NAT </a:t>
            </a:r>
          </a:p>
          <a:p>
            <a:pPr marL="977900" lvl="1" indent="-285750">
              <a:lnSpc>
                <a:spcPct val="150000"/>
              </a:lnSpc>
              <a:buFont typeface="Wingdings" panose="05000000000000000000" pitchFamily="2" charset="2"/>
              <a:buChar char="§"/>
            </a:pPr>
            <a:r>
              <a:rPr lang="en-US" sz="1800" b="0" i="0" u="none" strike="noStrike" baseline="0" dirty="0">
                <a:solidFill>
                  <a:srgbClr val="92D050"/>
                </a:solidFill>
              </a:rPr>
              <a:t>Address depletion </a:t>
            </a:r>
            <a:r>
              <a:rPr lang="en-US" sz="1800" b="0" i="0" u="none" strike="noStrike" baseline="0" dirty="0">
                <a:solidFill>
                  <a:srgbClr val="000000"/>
                </a:solidFill>
              </a:rPr>
              <a:t>is still a long-term problem in the Internet. </a:t>
            </a:r>
          </a:p>
          <a:p>
            <a:pPr>
              <a:lnSpc>
                <a:spcPct val="150000"/>
              </a:lnSpc>
            </a:pPr>
            <a:r>
              <a:rPr lang="en-US" sz="1800" b="0" i="0" u="none" strike="noStrike" baseline="0" dirty="0">
                <a:solidFill>
                  <a:srgbClr val="000000"/>
                </a:solidFill>
              </a:rPr>
              <a:t>2. The </a:t>
            </a:r>
            <a:r>
              <a:rPr lang="en-US" sz="1800" b="0" i="0" u="none" strike="noStrike" baseline="0" dirty="0">
                <a:solidFill>
                  <a:srgbClr val="FF0000"/>
                </a:solidFill>
              </a:rPr>
              <a:t>Internet</a:t>
            </a:r>
            <a:r>
              <a:rPr lang="en-US" sz="1800" b="0" i="0" u="none" strike="noStrike" baseline="0" dirty="0">
                <a:solidFill>
                  <a:srgbClr val="000000"/>
                </a:solidFill>
              </a:rPr>
              <a:t> </a:t>
            </a:r>
            <a:r>
              <a:rPr lang="en-US" sz="1800" b="0" i="0" u="none" strike="noStrike" baseline="0" dirty="0">
                <a:solidFill>
                  <a:srgbClr val="FF0000"/>
                </a:solidFill>
              </a:rPr>
              <a:t>must accommodate real-time audio and video transmission </a:t>
            </a:r>
            <a:r>
              <a:rPr lang="en-US" sz="1800" b="0" i="0" u="none" strike="noStrike" baseline="0" dirty="0">
                <a:solidFill>
                  <a:srgbClr val="000000"/>
                </a:solidFill>
              </a:rPr>
              <a:t>that requires </a:t>
            </a:r>
            <a:r>
              <a:rPr lang="en-US" sz="1800" b="0" i="0" u="none" strike="noStrike" baseline="0" dirty="0">
                <a:solidFill>
                  <a:srgbClr val="92D050"/>
                </a:solidFill>
              </a:rPr>
              <a:t>minimum delay strategies and reservation of resources are not provided in IPv4</a:t>
            </a:r>
            <a:r>
              <a:rPr lang="en-US" sz="1800" b="0" i="0" u="none" strike="noStrike" baseline="0" dirty="0">
                <a:solidFill>
                  <a:srgbClr val="000000"/>
                </a:solidFill>
              </a:rPr>
              <a:t>. </a:t>
            </a:r>
          </a:p>
          <a:p>
            <a:pPr>
              <a:lnSpc>
                <a:spcPct val="150000"/>
              </a:lnSpc>
            </a:pPr>
            <a:r>
              <a:rPr lang="en-US" sz="1800" dirty="0">
                <a:solidFill>
                  <a:srgbClr val="000000"/>
                </a:solidFill>
              </a:rPr>
              <a:t>3. </a:t>
            </a:r>
            <a:r>
              <a:rPr lang="en-US" sz="1800" b="0" i="0" u="none" strike="noStrike" baseline="0" dirty="0">
                <a:solidFill>
                  <a:srgbClr val="000000"/>
                </a:solidFill>
              </a:rPr>
              <a:t>The </a:t>
            </a:r>
            <a:r>
              <a:rPr lang="en-US" sz="1800" b="0" i="0" u="none" strike="noStrike" baseline="0" dirty="0">
                <a:solidFill>
                  <a:srgbClr val="FF0000"/>
                </a:solidFill>
              </a:rPr>
              <a:t>Internet must provide </a:t>
            </a:r>
            <a:r>
              <a:rPr lang="en-US" sz="1800" b="0" i="0" u="none" strike="noStrike" baseline="0" dirty="0">
                <a:solidFill>
                  <a:srgbClr val="92D050"/>
                </a:solidFill>
              </a:rPr>
              <a:t>encryption and authentication of data </a:t>
            </a:r>
            <a:r>
              <a:rPr lang="en-US" sz="1800" b="0" i="0" u="none" strike="noStrike" baseline="0" dirty="0">
                <a:solidFill>
                  <a:srgbClr val="000000"/>
                </a:solidFill>
              </a:rPr>
              <a:t>for some applications. </a:t>
            </a:r>
            <a:r>
              <a:rPr lang="en-US" sz="1800" b="0" i="0" u="none" strike="noStrike" baseline="0" dirty="0">
                <a:solidFill>
                  <a:srgbClr val="FF0000"/>
                </a:solidFill>
              </a:rPr>
              <a:t>No encryption or authentication is provided by IPv4</a:t>
            </a:r>
            <a:r>
              <a:rPr lang="en-US" sz="1800" b="0" i="0" u="none" strike="noStrike" baseline="0" dirty="0">
                <a:solidFill>
                  <a:srgbClr val="000000"/>
                </a:solidFill>
              </a:rPr>
              <a:t>. </a:t>
            </a:r>
          </a:p>
          <a:p>
            <a:endParaRPr lang="en-IN" sz="1800" b="0" i="0" u="none" strike="noStrike" baseline="0" dirty="0">
              <a:solidFill>
                <a:srgbClr val="000000"/>
              </a:solidFill>
            </a:endParaRPr>
          </a:p>
        </p:txBody>
      </p:sp>
    </p:spTree>
    <p:extLst>
      <p:ext uri="{BB962C8B-B14F-4D97-AF65-F5344CB8AC3E}">
        <p14:creationId xmlns:p14="http://schemas.microsoft.com/office/powerpoint/2010/main" val="2003900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94CB82-9B70-4EC6-A580-8232BB037FE8}"/>
              </a:ext>
            </a:extLst>
          </p:cNvPr>
          <p:cNvSpPr>
            <a:spLocks noGrp="1"/>
          </p:cNvSpPr>
          <p:nvPr>
            <p:ph type="title"/>
          </p:nvPr>
        </p:nvSpPr>
        <p:spPr/>
        <p:txBody>
          <a:bodyPr/>
          <a:lstStyle/>
          <a:p>
            <a:r>
              <a:rPr lang="en-SG" dirty="0"/>
              <a:t>Review Questions</a:t>
            </a:r>
            <a:endParaRPr lang="en-IN" dirty="0"/>
          </a:p>
        </p:txBody>
      </p:sp>
      <p:sp>
        <p:nvSpPr>
          <p:cNvPr id="3" name="Content Placeholder 2">
            <a:extLst>
              <a:ext uri="{FF2B5EF4-FFF2-40B4-BE49-F238E27FC236}">
                <a16:creationId xmlns="" xmlns:a16="http://schemas.microsoft.com/office/drawing/2014/main" id="{578A97BE-4C31-4748-8A7D-16B91F00E0C2}"/>
              </a:ext>
            </a:extLst>
          </p:cNvPr>
          <p:cNvSpPr>
            <a:spLocks noGrp="1"/>
          </p:cNvSpPr>
          <p:nvPr>
            <p:ph idx="1"/>
          </p:nvPr>
        </p:nvSpPr>
        <p:spPr/>
        <p:txBody>
          <a:bodyPr/>
          <a:lstStyle/>
          <a:p>
            <a:pPr marL="560070" indent="-514350">
              <a:buFont typeface="+mj-lt"/>
              <a:buAutoNum type="arabicPeriod"/>
            </a:pPr>
            <a:r>
              <a:rPr lang="en-US" b="0" i="0" dirty="0">
                <a:solidFill>
                  <a:srgbClr val="3A3A3A"/>
                </a:solidFill>
                <a:effectLst/>
                <a:latin typeface="Open Sans"/>
              </a:rPr>
              <a:t>Which field among flag, offset, TOS and  identifier, in the IPv4 datagram is not related to fragmentation?</a:t>
            </a:r>
          </a:p>
          <a:p>
            <a:pPr marL="560070" indent="-514350">
              <a:buFont typeface="+mj-lt"/>
              <a:buAutoNum type="arabicPeriod"/>
            </a:pPr>
            <a:r>
              <a:rPr lang="en-US" b="0" i="0" dirty="0">
                <a:solidFill>
                  <a:srgbClr val="3A3A3A"/>
                </a:solidFill>
                <a:effectLst/>
                <a:latin typeface="Open Sans"/>
              </a:rPr>
              <a:t>The TTL field has value 10. How many routers (max) can process this datagram?</a:t>
            </a:r>
          </a:p>
          <a:p>
            <a:pPr marL="560070" indent="-514350">
              <a:buFont typeface="+mj-lt"/>
              <a:buAutoNum type="arabicPeriod"/>
            </a:pPr>
            <a:r>
              <a:rPr lang="en-US" dirty="0">
                <a:solidFill>
                  <a:srgbClr val="3A3A3A"/>
                </a:solidFill>
                <a:latin typeface="Open Sans"/>
              </a:rPr>
              <a:t>In IPv4, what is the length of data field given an HLEN value of 12 and total length value is 40000?</a:t>
            </a:r>
            <a:endParaRPr lang="en-IN" dirty="0"/>
          </a:p>
        </p:txBody>
      </p:sp>
    </p:spTree>
    <p:extLst>
      <p:ext uri="{BB962C8B-B14F-4D97-AF65-F5344CB8AC3E}">
        <p14:creationId xmlns:p14="http://schemas.microsoft.com/office/powerpoint/2010/main" val="3637868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4ED1BB-9608-481A-8705-A1C7567C2D00}"/>
              </a:ext>
            </a:extLst>
          </p:cNvPr>
          <p:cNvSpPr>
            <a:spLocks noGrp="1"/>
          </p:cNvSpPr>
          <p:nvPr>
            <p:ph type="title"/>
          </p:nvPr>
        </p:nvSpPr>
        <p:spPr/>
        <p:txBody>
          <a:bodyPr/>
          <a:lstStyle/>
          <a:p>
            <a:r>
              <a:rPr lang="en-SG" dirty="0"/>
              <a:t>Answers</a:t>
            </a:r>
            <a:endParaRPr lang="en-IN" dirty="0"/>
          </a:p>
        </p:txBody>
      </p:sp>
      <p:sp>
        <p:nvSpPr>
          <p:cNvPr id="3" name="Content Placeholder 2">
            <a:extLst>
              <a:ext uri="{FF2B5EF4-FFF2-40B4-BE49-F238E27FC236}">
                <a16:creationId xmlns="" xmlns:a16="http://schemas.microsoft.com/office/drawing/2014/main" id="{669373C8-6E77-4812-82E4-A87DF36A2D53}"/>
              </a:ext>
            </a:extLst>
          </p:cNvPr>
          <p:cNvSpPr>
            <a:spLocks noGrp="1"/>
          </p:cNvSpPr>
          <p:nvPr>
            <p:ph idx="1"/>
          </p:nvPr>
        </p:nvSpPr>
        <p:spPr/>
        <p:txBody>
          <a:bodyPr>
            <a:normAutofit/>
          </a:bodyPr>
          <a:lstStyle/>
          <a:p>
            <a:pPr marL="388620" indent="-342900">
              <a:buFont typeface="+mj-lt"/>
              <a:buAutoNum type="arabicPeriod"/>
            </a:pPr>
            <a:r>
              <a:rPr lang="en-SG" sz="1800" b="1" dirty="0"/>
              <a:t>TOS</a:t>
            </a:r>
            <a:r>
              <a:rPr lang="en-SG" sz="1800" dirty="0"/>
              <a:t>   (</a:t>
            </a:r>
            <a:r>
              <a:rPr lang="en-US" sz="1800" b="0" i="0" dirty="0">
                <a:solidFill>
                  <a:srgbClr val="3A3A3A"/>
                </a:solidFill>
                <a:effectLst/>
              </a:rPr>
              <a:t>TOS-type of service identifies the type of packets. It is not related to fragmentation but is used to request specific treatment such as high throughput, high reliability or low latency for the IP packet depending upon the type of service it belongs to.</a:t>
            </a:r>
            <a:r>
              <a:rPr lang="en-SG" sz="1800" dirty="0"/>
              <a:t>)</a:t>
            </a:r>
          </a:p>
          <a:p>
            <a:pPr marL="388620" indent="-342900">
              <a:buFont typeface="+mj-lt"/>
              <a:buAutoNum type="arabicPeriod"/>
            </a:pPr>
            <a:r>
              <a:rPr lang="en-SG" sz="1800" b="1" dirty="0"/>
              <a:t>10 </a:t>
            </a:r>
            <a:r>
              <a:rPr lang="en-SG" sz="1800" dirty="0"/>
              <a:t>    (</a:t>
            </a:r>
            <a:r>
              <a:rPr lang="en-US" sz="1800" b="0" i="0" dirty="0">
                <a:solidFill>
                  <a:srgbClr val="3A3A3A"/>
                </a:solidFill>
                <a:effectLst/>
              </a:rPr>
              <a:t>TTL stands for Time to Live. This field specifies the life of the IP packet based on the number of hops it makes (Number of routers it goes through). TTL field is decremented by one each time the datagram is processed by a router. When the value is 0, the packet is automatically destroyed.</a:t>
            </a:r>
            <a:r>
              <a:rPr lang="en-SG" sz="1800" dirty="0"/>
              <a:t>)</a:t>
            </a:r>
          </a:p>
          <a:p>
            <a:pPr marL="388620" indent="-342900">
              <a:buFont typeface="+mj-lt"/>
              <a:buAutoNum type="arabicPeriod"/>
            </a:pPr>
            <a:r>
              <a:rPr lang="en-SG" sz="1800" b="1" dirty="0"/>
              <a:t>39952</a:t>
            </a:r>
            <a:r>
              <a:rPr lang="en-SG" sz="1800" dirty="0"/>
              <a:t>  (12*4=48, 40000-48=39952)</a:t>
            </a:r>
            <a:endParaRPr lang="en-IN" sz="1800" dirty="0"/>
          </a:p>
        </p:txBody>
      </p:sp>
    </p:spTree>
    <p:extLst>
      <p:ext uri="{BB962C8B-B14F-4D97-AF65-F5344CB8AC3E}">
        <p14:creationId xmlns:p14="http://schemas.microsoft.com/office/powerpoint/2010/main" val="1002771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1EE2B656-4656-4646-A221-7C30814F2E69}"/>
              </a:ext>
            </a:extLst>
          </p:cNvPr>
          <p:cNvSpPr>
            <a:spLocks noGrp="1"/>
          </p:cNvSpPr>
          <p:nvPr>
            <p:ph type="title" idx="4294967295"/>
          </p:nvPr>
        </p:nvSpPr>
        <p:spPr>
          <a:xfrm>
            <a:off x="3647728" y="145829"/>
            <a:ext cx="5735960" cy="823913"/>
          </a:xfrm>
        </p:spPr>
        <p:txBody>
          <a:bodyPr/>
          <a:lstStyle/>
          <a:p>
            <a:r>
              <a:rPr lang="en-US" dirty="0"/>
              <a:t>Unit 3 – Network Layer</a:t>
            </a:r>
          </a:p>
        </p:txBody>
      </p:sp>
      <p:graphicFrame>
        <p:nvGraphicFramePr>
          <p:cNvPr id="11" name="Diagram 10">
            <a:extLst>
              <a:ext uri="{FF2B5EF4-FFF2-40B4-BE49-F238E27FC236}">
                <a16:creationId xmlns="" xmlns:a16="http://schemas.microsoft.com/office/drawing/2014/main" id="{8761E9BF-81D0-43F8-A97B-E82A5ABD4600}"/>
              </a:ext>
            </a:extLst>
          </p:cNvPr>
          <p:cNvGraphicFramePr/>
          <p:nvPr>
            <p:extLst/>
          </p:nvPr>
        </p:nvGraphicFramePr>
        <p:xfrm>
          <a:off x="2367828" y="1412776"/>
          <a:ext cx="8247569" cy="461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 xmlns:a16="http://schemas.microsoft.com/office/drawing/2014/main" id="{CB568017-35AE-4B75-BE34-95FDC7CBE092}"/>
              </a:ext>
            </a:extLst>
          </p:cNvPr>
          <p:cNvSpPr txBox="1"/>
          <p:nvPr/>
        </p:nvSpPr>
        <p:spPr>
          <a:xfrm>
            <a:off x="1057469" y="3571776"/>
            <a:ext cx="1310359" cy="492443"/>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buNone/>
            </a:pPr>
            <a:r>
              <a:rPr lang="en-SG" dirty="0"/>
              <a:t>Week 8</a:t>
            </a:r>
            <a:endParaRPr lang="en-IN" dirty="0"/>
          </a:p>
        </p:txBody>
      </p:sp>
    </p:spTree>
    <p:extLst>
      <p:ext uri="{BB962C8B-B14F-4D97-AF65-F5344CB8AC3E}">
        <p14:creationId xmlns:p14="http://schemas.microsoft.com/office/powerpoint/2010/main" val="939231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F8B17-CA98-41AD-988B-68DA804E97D8}"/>
              </a:ext>
            </a:extLst>
          </p:cNvPr>
          <p:cNvSpPr>
            <a:spLocks noGrp="1"/>
          </p:cNvSpPr>
          <p:nvPr>
            <p:ph type="title"/>
          </p:nvPr>
        </p:nvSpPr>
        <p:spPr>
          <a:xfrm>
            <a:off x="1156094" y="153566"/>
            <a:ext cx="10261600" cy="1010049"/>
          </a:xfrm>
        </p:spPr>
        <p:txBody>
          <a:bodyPr/>
          <a:lstStyle/>
          <a:p>
            <a:r>
              <a:rPr lang="en-US" sz="3200" dirty="0">
                <a:latin typeface="Gill Sans MT" panose="020B0502020104020203" pitchFamily="34" charset="0"/>
              </a:rPr>
              <a:t>(Week 8) Session -6 </a:t>
            </a:r>
            <a:br>
              <a:rPr lang="en-US" sz="3200" dirty="0">
                <a:latin typeface="Gill Sans MT" panose="020B0502020104020203" pitchFamily="34" charset="0"/>
              </a:rPr>
            </a:br>
            <a:r>
              <a:rPr lang="en-US" sz="3200" dirty="0">
                <a:latin typeface="Gill Sans MT" panose="020B0502020104020203" pitchFamily="34" charset="0"/>
              </a:rPr>
              <a:t>Network Layer Protocol- IPv4</a:t>
            </a:r>
          </a:p>
        </p:txBody>
      </p:sp>
      <p:sp>
        <p:nvSpPr>
          <p:cNvPr id="3" name="Content Placeholder 2">
            <a:extLst>
              <a:ext uri="{FF2B5EF4-FFF2-40B4-BE49-F238E27FC236}">
                <a16:creationId xmlns="" xmlns:a16="http://schemas.microsoft.com/office/drawing/2014/main" id="{77020515-B676-46A6-A7AB-B87AEC192DD7}"/>
              </a:ext>
            </a:extLst>
          </p:cNvPr>
          <p:cNvSpPr>
            <a:spLocks noGrp="1"/>
          </p:cNvSpPr>
          <p:nvPr>
            <p:ph sz="half" idx="1"/>
          </p:nvPr>
        </p:nvSpPr>
        <p:spPr>
          <a:xfrm>
            <a:off x="812800" y="1238649"/>
            <a:ext cx="5537200" cy="5502719"/>
          </a:xfrm>
        </p:spPr>
        <p:txBody>
          <a:bodyPr>
            <a:normAutofit/>
          </a:bodyPr>
          <a:lstStyle/>
          <a:p>
            <a:pPr marL="388620" indent="-342900" algn="just">
              <a:buFont typeface="Arial" panose="020B0604020202020204" pitchFamily="34" charset="0"/>
              <a:buChar char="•"/>
            </a:pPr>
            <a:r>
              <a:rPr lang="en-US" sz="1800" b="0" i="0" u="none" strike="noStrike" baseline="0" dirty="0"/>
              <a:t>The Internet Protocol version 4 (IPv4) is the delivery mechanism used by the TCP/IP </a:t>
            </a:r>
            <a:r>
              <a:rPr lang="en-IN" sz="1800" b="0" i="0" u="none" strike="noStrike" baseline="0" dirty="0"/>
              <a:t>protocols.</a:t>
            </a:r>
          </a:p>
          <a:p>
            <a:pPr marL="388620" indent="-342900" algn="just">
              <a:buFont typeface="Arial" panose="020B0604020202020204" pitchFamily="34" charset="0"/>
              <a:buChar char="•"/>
            </a:pPr>
            <a:r>
              <a:rPr lang="en-US" sz="1800" b="0" i="0" u="none" strike="noStrike" baseline="0" dirty="0">
                <a:solidFill>
                  <a:srgbClr val="000000"/>
                </a:solidFill>
              </a:rPr>
              <a:t>IPv4 is </a:t>
            </a:r>
            <a:r>
              <a:rPr lang="en-US" sz="1800" b="1" i="0" u="none" strike="noStrike" baseline="0" dirty="0">
                <a:solidFill>
                  <a:srgbClr val="000000"/>
                </a:solidFill>
              </a:rPr>
              <a:t>an unreliable </a:t>
            </a:r>
            <a:r>
              <a:rPr lang="en-US" sz="1800" b="0" i="0" u="none" strike="noStrike" baseline="0" dirty="0">
                <a:solidFill>
                  <a:srgbClr val="000000"/>
                </a:solidFill>
              </a:rPr>
              <a:t>and </a:t>
            </a:r>
            <a:r>
              <a:rPr lang="en-US" sz="1800" b="1" i="0" u="none" strike="noStrike" baseline="0" dirty="0">
                <a:solidFill>
                  <a:srgbClr val="FF0000"/>
                </a:solidFill>
              </a:rPr>
              <a:t>connectionless</a:t>
            </a:r>
            <a:r>
              <a:rPr lang="en-US" sz="1800" b="1" i="0" u="none" strike="noStrike" baseline="0" dirty="0">
                <a:solidFill>
                  <a:srgbClr val="000000"/>
                </a:solidFill>
              </a:rPr>
              <a:t> datagram protocol</a:t>
            </a:r>
            <a:r>
              <a:rPr lang="en-US" sz="1800" b="0" i="0" u="none" strike="noStrike" baseline="0" dirty="0">
                <a:solidFill>
                  <a:srgbClr val="000000"/>
                </a:solidFill>
              </a:rPr>
              <a:t>. </a:t>
            </a:r>
          </a:p>
          <a:p>
            <a:pPr marL="388620" indent="-342900" algn="just">
              <a:buFont typeface="Arial" panose="020B0604020202020204" pitchFamily="34" charset="0"/>
              <a:buChar char="•"/>
            </a:pPr>
            <a:r>
              <a:rPr lang="en-US" sz="1800" b="0" i="0" u="none" strike="noStrike" baseline="0" dirty="0">
                <a:solidFill>
                  <a:srgbClr val="000000"/>
                </a:solidFill>
              </a:rPr>
              <a:t>IPv4 provides </a:t>
            </a:r>
            <a:r>
              <a:rPr lang="en-US" sz="1800" b="1" i="0" u="none" strike="noStrike" baseline="0" dirty="0">
                <a:solidFill>
                  <a:srgbClr val="000000"/>
                </a:solidFill>
              </a:rPr>
              <a:t>no error control or flow control </a:t>
            </a:r>
            <a:r>
              <a:rPr lang="en-US" sz="1800" b="0" i="0" u="none" strike="noStrike" baseline="0" dirty="0">
                <a:solidFill>
                  <a:srgbClr val="000000"/>
                </a:solidFill>
              </a:rPr>
              <a:t>(except for error detection on the header). </a:t>
            </a:r>
          </a:p>
          <a:p>
            <a:pPr marL="388620" indent="-342900" algn="just">
              <a:buFont typeface="Arial" panose="020B0604020202020204" pitchFamily="34" charset="0"/>
              <a:buChar char="•"/>
            </a:pPr>
            <a:r>
              <a:rPr lang="en-US" sz="1800" b="0" i="0" u="none" strike="noStrike" baseline="0" dirty="0">
                <a:solidFill>
                  <a:srgbClr val="000000"/>
                </a:solidFill>
              </a:rPr>
              <a:t>IPv4 assumes the unreliability of the underlying layers and </a:t>
            </a:r>
            <a:r>
              <a:rPr lang="en-US" sz="1800" b="1" i="0" u="none" strike="noStrike" baseline="0" dirty="0">
                <a:solidFill>
                  <a:srgbClr val="000000"/>
                </a:solidFill>
              </a:rPr>
              <a:t>does its best to get a transmission through to its destination</a:t>
            </a:r>
            <a:r>
              <a:rPr lang="en-US" sz="1800" b="0" i="0" u="none" strike="noStrike" baseline="0" dirty="0">
                <a:solidFill>
                  <a:srgbClr val="000000"/>
                </a:solidFill>
              </a:rPr>
              <a:t>, but with </a:t>
            </a:r>
            <a:r>
              <a:rPr lang="en-US" sz="1800" b="1" i="0" u="none" strike="noStrike" baseline="0" dirty="0">
                <a:solidFill>
                  <a:srgbClr val="000000"/>
                </a:solidFill>
              </a:rPr>
              <a:t>no guarantees</a:t>
            </a:r>
            <a:r>
              <a:rPr lang="en-US" sz="1800" b="0" i="0" u="none" strike="noStrike" baseline="0" dirty="0" smtClean="0">
                <a:solidFill>
                  <a:srgbClr val="000000"/>
                </a:solidFill>
              </a:rPr>
              <a:t>.</a:t>
            </a:r>
            <a:r>
              <a:rPr lang="en-US" sz="1800" b="0" i="0" u="none" strike="noStrike" dirty="0" smtClean="0">
                <a:solidFill>
                  <a:srgbClr val="000000"/>
                </a:solidFill>
              </a:rPr>
              <a:t> (</a:t>
            </a:r>
            <a:r>
              <a:rPr lang="en-US" sz="1800" b="0" i="0" u="none" strike="noStrike" dirty="0" smtClean="0">
                <a:solidFill>
                  <a:srgbClr val="FF0000"/>
                </a:solidFill>
              </a:rPr>
              <a:t>Best Effort Service Model</a:t>
            </a:r>
            <a:r>
              <a:rPr lang="en-US" sz="1800" b="0" i="0" u="none" strike="noStrike" dirty="0" smtClean="0">
                <a:solidFill>
                  <a:srgbClr val="000000"/>
                </a:solidFill>
              </a:rPr>
              <a:t>)</a:t>
            </a:r>
            <a:endParaRPr lang="en-US" sz="1800" b="0" i="0" u="none" strike="noStrike" baseline="0" dirty="0">
              <a:solidFill>
                <a:srgbClr val="000000"/>
              </a:solidFill>
            </a:endParaRPr>
          </a:p>
          <a:p>
            <a:pPr marL="388620" indent="-342900" algn="just">
              <a:buFont typeface="Arial" panose="020B0604020202020204" pitchFamily="34" charset="0"/>
              <a:buChar char="•"/>
            </a:pPr>
            <a:r>
              <a:rPr lang="en-US" sz="1800" b="0" i="0" u="none" strike="noStrike" baseline="0" dirty="0">
                <a:solidFill>
                  <a:srgbClr val="000000"/>
                </a:solidFill>
              </a:rPr>
              <a:t> If reliability is important, IPv4 must be paired with a reliable protocol such as TCP. </a:t>
            </a:r>
          </a:p>
          <a:p>
            <a:pPr marL="388620" indent="-342900" algn="just">
              <a:buFont typeface="Arial" panose="020B0604020202020204" pitchFamily="34" charset="0"/>
              <a:buChar char="•"/>
            </a:pPr>
            <a:r>
              <a:rPr lang="en-US" sz="1800" b="0" i="0" u="none" strike="noStrike" baseline="0" dirty="0">
                <a:solidFill>
                  <a:srgbClr val="000000"/>
                </a:solidFill>
              </a:rPr>
              <a:t>IPv4 is also a </a:t>
            </a:r>
            <a:r>
              <a:rPr lang="en-US" sz="1800" b="1" i="0" u="none" strike="noStrike" baseline="0" dirty="0">
                <a:solidFill>
                  <a:srgbClr val="000000"/>
                </a:solidFill>
              </a:rPr>
              <a:t>connectionless protocol for a packet-switching </a:t>
            </a:r>
            <a:r>
              <a:rPr lang="en-US" sz="1800" b="0" i="0" u="none" strike="noStrike" baseline="0" dirty="0">
                <a:solidFill>
                  <a:srgbClr val="000000"/>
                </a:solidFill>
              </a:rPr>
              <a:t>network that uses the </a:t>
            </a:r>
            <a:r>
              <a:rPr lang="en-US" sz="1800" b="0" i="0" u="none" strike="noStrike" baseline="0" dirty="0">
                <a:solidFill>
                  <a:srgbClr val="FF0000"/>
                </a:solidFill>
              </a:rPr>
              <a:t>datagram approach</a:t>
            </a:r>
            <a:r>
              <a:rPr lang="en-US" sz="1800" b="0" i="0" u="none" strike="noStrike" baseline="0" dirty="0">
                <a:solidFill>
                  <a:srgbClr val="000000"/>
                </a:solidFill>
              </a:rPr>
              <a:t>. </a:t>
            </a:r>
          </a:p>
          <a:p>
            <a:pPr marL="388620" indent="-342900" algn="just">
              <a:buFont typeface="Arial" panose="020B0604020202020204" pitchFamily="34" charset="0"/>
              <a:buChar char="•"/>
            </a:pPr>
            <a:r>
              <a:rPr lang="en-IN" sz="1800" b="0" i="0" u="none" strike="noStrike" baseline="0" dirty="0">
                <a:solidFill>
                  <a:srgbClr val="000000"/>
                </a:solidFill>
              </a:rPr>
              <a:t>IPv4 relies </a:t>
            </a:r>
            <a:r>
              <a:rPr lang="en-US" sz="1800" b="0" i="0" u="none" strike="noStrike" baseline="0" dirty="0">
                <a:solidFill>
                  <a:srgbClr val="000000"/>
                </a:solidFill>
              </a:rPr>
              <a:t>on a higher-level protocol to take care of all these problems. </a:t>
            </a:r>
          </a:p>
          <a:p>
            <a:pPr algn="just"/>
            <a:endParaRPr lang="en-IN" sz="1800" b="0" i="0" u="none" strike="noStrike" baseline="0" dirty="0">
              <a:solidFill>
                <a:srgbClr val="000000"/>
              </a:solidFill>
            </a:endParaRPr>
          </a:p>
          <a:p>
            <a:pPr algn="just"/>
            <a:endParaRPr lang="en-IN" sz="1800" b="0" i="0" u="none" strike="noStrike" baseline="0" dirty="0"/>
          </a:p>
          <a:p>
            <a:pPr algn="just"/>
            <a:endParaRPr lang="en-IN" sz="1800" dirty="0"/>
          </a:p>
        </p:txBody>
      </p:sp>
      <p:pic>
        <p:nvPicPr>
          <p:cNvPr id="8" name="Picture 2">
            <a:extLst>
              <a:ext uri="{FF2B5EF4-FFF2-40B4-BE49-F238E27FC236}">
                <a16:creationId xmlns="" xmlns:a16="http://schemas.microsoft.com/office/drawing/2014/main" id="{07296113-8E61-4E2C-AE80-80FB549625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C05AB45D-4B48-4FCF-8B99-5B80A31AA56A}"/>
              </a:ext>
            </a:extLst>
          </p:cNvPr>
          <p:cNvPicPr>
            <a:picLocks noChangeAspect="1"/>
          </p:cNvPicPr>
          <p:nvPr/>
        </p:nvPicPr>
        <p:blipFill>
          <a:blip r:embed="rId3"/>
          <a:stretch>
            <a:fillRect/>
          </a:stretch>
        </p:blipFill>
        <p:spPr>
          <a:xfrm>
            <a:off x="6553201" y="2204864"/>
            <a:ext cx="4849532" cy="2802260"/>
          </a:xfrm>
          <a:prstGeom prst="rect">
            <a:avLst/>
          </a:prstGeom>
          <a:effectLst>
            <a:glow rad="228600">
              <a:schemeClr val="accent2">
                <a:satMod val="175000"/>
                <a:alpha val="40000"/>
              </a:schemeClr>
            </a:glow>
          </a:effectLst>
        </p:spPr>
      </p:pic>
      <p:pic>
        <p:nvPicPr>
          <p:cNvPr id="7" name="Picture 6">
            <a:extLst>
              <a:ext uri="{FF2B5EF4-FFF2-40B4-BE49-F238E27FC236}">
                <a16:creationId xmlns="" xmlns:a16="http://schemas.microsoft.com/office/drawing/2014/main" id="{D6E05EB3-E826-4340-8BDC-7701B404A5AF}"/>
              </a:ext>
            </a:extLst>
          </p:cNvPr>
          <p:cNvPicPr>
            <a:picLocks noChangeAspect="1"/>
          </p:cNvPicPr>
          <p:nvPr/>
        </p:nvPicPr>
        <p:blipFill>
          <a:blip r:embed="rId4"/>
          <a:stretch>
            <a:fillRect/>
          </a:stretch>
        </p:blipFill>
        <p:spPr>
          <a:xfrm>
            <a:off x="7464152" y="5157192"/>
            <a:ext cx="3419475" cy="285750"/>
          </a:xfrm>
          <a:prstGeom prst="rect">
            <a:avLst/>
          </a:prstGeom>
        </p:spPr>
      </p:pic>
    </p:spTree>
    <p:extLst>
      <p:ext uri="{BB962C8B-B14F-4D97-AF65-F5344CB8AC3E}">
        <p14:creationId xmlns:p14="http://schemas.microsoft.com/office/powerpoint/2010/main" val="519293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A5B862-8FAB-4D6C-A311-1EE8FA6A9BDE}"/>
              </a:ext>
            </a:extLst>
          </p:cNvPr>
          <p:cNvSpPr>
            <a:spLocks noGrp="1"/>
          </p:cNvSpPr>
          <p:nvPr>
            <p:ph type="title"/>
          </p:nvPr>
        </p:nvSpPr>
        <p:spPr/>
        <p:txBody>
          <a:bodyPr/>
          <a:lstStyle/>
          <a:p>
            <a:r>
              <a:rPr lang="en-SG" dirty="0"/>
              <a:t>IP Services</a:t>
            </a:r>
            <a:endParaRPr lang="en-IN" dirty="0"/>
          </a:p>
        </p:txBody>
      </p:sp>
      <p:sp>
        <p:nvSpPr>
          <p:cNvPr id="3" name="Content Placeholder 2">
            <a:extLst>
              <a:ext uri="{FF2B5EF4-FFF2-40B4-BE49-F238E27FC236}">
                <a16:creationId xmlns="" xmlns:a16="http://schemas.microsoft.com/office/drawing/2014/main" id="{B26A2F44-B3CC-452E-A96F-E298F64470EE}"/>
              </a:ext>
            </a:extLst>
          </p:cNvPr>
          <p:cNvSpPr>
            <a:spLocks noGrp="1"/>
          </p:cNvSpPr>
          <p:nvPr>
            <p:ph idx="1"/>
          </p:nvPr>
        </p:nvSpPr>
        <p:spPr/>
        <p:txBody>
          <a:bodyPr>
            <a:normAutofit/>
          </a:bodyPr>
          <a:lstStyle/>
          <a:p>
            <a:pPr lvl="1" eaLnBrk="1" hangingPunct="1">
              <a:defRPr/>
            </a:pPr>
            <a:r>
              <a:rPr lang="en-US" sz="2000" dirty="0"/>
              <a:t>Delivery service of IP is minimal</a:t>
            </a:r>
          </a:p>
          <a:p>
            <a:pPr lvl="1" eaLnBrk="1" hangingPunct="1">
              <a:defRPr/>
            </a:pPr>
            <a:r>
              <a:rPr lang="en-US" sz="2000" dirty="0">
                <a:solidFill>
                  <a:srgbClr val="FF0000"/>
                </a:solidFill>
              </a:rPr>
              <a:t>IP provides un unreliable connectionless best effort service</a:t>
            </a:r>
            <a:r>
              <a:rPr lang="en-US" sz="2000" dirty="0"/>
              <a:t>.</a:t>
            </a:r>
          </a:p>
          <a:p>
            <a:pPr lvl="2">
              <a:defRPr/>
            </a:pPr>
            <a:r>
              <a:rPr lang="en-US" sz="2000" dirty="0">
                <a:solidFill>
                  <a:srgbClr val="C00000"/>
                </a:solidFill>
              </a:rPr>
              <a:t>Unreliable: </a:t>
            </a:r>
            <a:r>
              <a:rPr lang="en-US" sz="2000" dirty="0">
                <a:solidFill>
                  <a:schemeClr val="accent1">
                    <a:lumMod val="50000"/>
                  </a:schemeClr>
                </a:solidFill>
              </a:rPr>
              <a:t>IP doesn’t make an attempt to recover lost packets</a:t>
            </a:r>
          </a:p>
          <a:p>
            <a:pPr lvl="3">
              <a:defRPr/>
            </a:pPr>
            <a:r>
              <a:rPr lang="en-US" dirty="0"/>
              <a:t>Packet can be lost, duplicated, delayed, out-of-order</a:t>
            </a:r>
          </a:p>
          <a:p>
            <a:pPr lvl="3">
              <a:defRPr/>
            </a:pPr>
            <a:r>
              <a:rPr lang="en-US" dirty="0"/>
              <a:t>No notification of such problems</a:t>
            </a:r>
          </a:p>
          <a:p>
            <a:pPr lvl="2">
              <a:defRPr/>
            </a:pPr>
            <a:r>
              <a:rPr lang="en-US" sz="2000" dirty="0">
                <a:solidFill>
                  <a:srgbClr val="C00000"/>
                </a:solidFill>
              </a:rPr>
              <a:t>Best-effort: </a:t>
            </a:r>
            <a:r>
              <a:rPr lang="en-US" sz="2000" dirty="0">
                <a:solidFill>
                  <a:schemeClr val="accent1">
                    <a:lumMod val="50000"/>
                  </a:schemeClr>
                </a:solidFill>
              </a:rPr>
              <a:t>Does not make guarantees on the service</a:t>
            </a:r>
          </a:p>
          <a:p>
            <a:pPr marL="1330325" lvl="2" indent="-342900">
              <a:buFont typeface="Arial" panose="020B0604020202020204" pitchFamily="34" charset="0"/>
              <a:buChar char="•"/>
            </a:pPr>
            <a:r>
              <a:rPr lang="en-US" sz="2000" dirty="0"/>
              <a:t>Makes earnest attempt to deliver (</a:t>
            </a:r>
            <a:r>
              <a:rPr lang="en-IN" sz="2000" i="0" u="none" strike="noStrike" baseline="0" dirty="0"/>
              <a:t>IPv4 provides no error control or flow control, No throughput output, No delay guarantee</a:t>
            </a:r>
            <a:r>
              <a:rPr lang="en-US" sz="2000" i="0" u="none" strike="noStrike" baseline="0" dirty="0"/>
              <a:t>)</a:t>
            </a:r>
            <a:endParaRPr lang="en-US" sz="2000" dirty="0"/>
          </a:p>
          <a:p>
            <a:pPr lvl="2">
              <a:defRPr/>
            </a:pPr>
            <a:r>
              <a:rPr lang="en-US" sz="2000" dirty="0">
                <a:solidFill>
                  <a:srgbClr val="C00000"/>
                </a:solidFill>
              </a:rPr>
              <a:t>Connectionless</a:t>
            </a:r>
          </a:p>
          <a:p>
            <a:pPr lvl="3">
              <a:defRPr/>
            </a:pPr>
            <a:r>
              <a:rPr lang="en-US" dirty="0"/>
              <a:t>Each Packets treated independently</a:t>
            </a:r>
          </a:p>
          <a:p>
            <a:endParaRPr lang="en-IN" sz="2000" dirty="0"/>
          </a:p>
        </p:txBody>
      </p:sp>
    </p:spTree>
    <p:extLst>
      <p:ext uri="{BB962C8B-B14F-4D97-AF65-F5344CB8AC3E}">
        <p14:creationId xmlns:p14="http://schemas.microsoft.com/office/powerpoint/2010/main" val="3506587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90CDDAD-33AD-4237-A52C-97F62C1D4E35}" type="slidenum">
              <a:rPr lang="en-US"/>
              <a:pPr>
                <a:defRPr/>
              </a:pPr>
              <a:t>5</a:t>
            </a:fld>
            <a:endParaRPr lang="en-US"/>
          </a:p>
        </p:txBody>
      </p:sp>
      <p:sp>
        <p:nvSpPr>
          <p:cNvPr id="183298" name="Rectangle 2"/>
          <p:cNvSpPr>
            <a:spLocks noGrp="1" noChangeArrowheads="1"/>
          </p:cNvSpPr>
          <p:nvPr>
            <p:ph type="title"/>
          </p:nvPr>
        </p:nvSpPr>
        <p:spPr/>
        <p:txBody>
          <a:bodyPr/>
          <a:lstStyle/>
          <a:p>
            <a:pPr eaLnBrk="1" hangingPunct="1">
              <a:defRPr/>
            </a:pPr>
            <a:r>
              <a:rPr lang="en-US"/>
              <a:t>Purpose of the IP</a:t>
            </a:r>
          </a:p>
        </p:txBody>
      </p:sp>
      <p:sp>
        <p:nvSpPr>
          <p:cNvPr id="183299" name="Rectangle 3"/>
          <p:cNvSpPr>
            <a:spLocks noGrp="1" noChangeArrowheads="1"/>
          </p:cNvSpPr>
          <p:nvPr>
            <p:ph type="body" idx="1"/>
          </p:nvPr>
        </p:nvSpPr>
        <p:spPr>
          <a:xfrm>
            <a:off x="1676400" y="1676400"/>
            <a:ext cx="8763000" cy="4876800"/>
          </a:xfrm>
        </p:spPr>
        <p:txBody>
          <a:bodyPr>
            <a:normAutofit/>
          </a:bodyPr>
          <a:lstStyle/>
          <a:p>
            <a:pPr eaLnBrk="1" hangingPunct="1">
              <a:defRPr/>
            </a:pPr>
            <a:r>
              <a:rPr lang="en-US" sz="2000" b="1" dirty="0"/>
              <a:t>IP: protocol that defines delivery service</a:t>
            </a:r>
          </a:p>
          <a:p>
            <a:pPr lvl="1" eaLnBrk="1" hangingPunct="1">
              <a:defRPr/>
            </a:pPr>
            <a:r>
              <a:rPr lang="en-US" sz="2000" dirty="0"/>
              <a:t>Specifies basic </a:t>
            </a:r>
            <a:r>
              <a:rPr lang="en-US" sz="2000" dirty="0">
                <a:solidFill>
                  <a:srgbClr val="FF0000"/>
                </a:solidFill>
              </a:rPr>
              <a:t>unit of transfer</a:t>
            </a:r>
          </a:p>
          <a:p>
            <a:pPr lvl="2" eaLnBrk="1" hangingPunct="1">
              <a:defRPr/>
            </a:pPr>
            <a:r>
              <a:rPr lang="en-US" sz="2000" dirty="0"/>
              <a:t>Exact </a:t>
            </a:r>
            <a:r>
              <a:rPr lang="en-US" sz="2000" dirty="0">
                <a:solidFill>
                  <a:srgbClr val="FF0000"/>
                </a:solidFill>
              </a:rPr>
              <a:t>format</a:t>
            </a:r>
            <a:r>
              <a:rPr lang="en-US" sz="2000" dirty="0"/>
              <a:t> of data</a:t>
            </a:r>
          </a:p>
          <a:p>
            <a:pPr lvl="1" eaLnBrk="1" hangingPunct="1">
              <a:defRPr/>
            </a:pPr>
            <a:r>
              <a:rPr lang="en-US" sz="2000" dirty="0"/>
              <a:t>Performs the </a:t>
            </a:r>
            <a:r>
              <a:rPr lang="en-US" sz="2000" dirty="0">
                <a:solidFill>
                  <a:srgbClr val="FF0000"/>
                </a:solidFill>
              </a:rPr>
              <a:t>routing</a:t>
            </a:r>
            <a:r>
              <a:rPr lang="en-US" sz="2000" dirty="0"/>
              <a:t> function</a:t>
            </a:r>
          </a:p>
          <a:p>
            <a:pPr lvl="2" eaLnBrk="1" hangingPunct="1">
              <a:defRPr/>
            </a:pPr>
            <a:r>
              <a:rPr lang="en-US" sz="2000" dirty="0"/>
              <a:t>Chooses the paths for packets</a:t>
            </a:r>
          </a:p>
          <a:p>
            <a:pPr lvl="1" eaLnBrk="1" hangingPunct="1">
              <a:defRPr/>
            </a:pPr>
            <a:r>
              <a:rPr lang="en-US" sz="2000" dirty="0"/>
              <a:t>Includes </a:t>
            </a:r>
            <a:r>
              <a:rPr lang="en-US" sz="2000" dirty="0">
                <a:solidFill>
                  <a:srgbClr val="FF0000"/>
                </a:solidFill>
              </a:rPr>
              <a:t>rules for unreliable packet delivery</a:t>
            </a:r>
          </a:p>
          <a:p>
            <a:pPr lvl="2" eaLnBrk="1" hangingPunct="1">
              <a:defRPr/>
            </a:pPr>
            <a:r>
              <a:rPr lang="en-US" sz="2000" dirty="0"/>
              <a:t>How hosts and routers </a:t>
            </a:r>
            <a:r>
              <a:rPr lang="en-US" sz="2000" dirty="0">
                <a:solidFill>
                  <a:srgbClr val="FF0000"/>
                </a:solidFill>
              </a:rPr>
              <a:t>process packets</a:t>
            </a:r>
          </a:p>
          <a:p>
            <a:pPr lvl="2" eaLnBrk="1" hangingPunct="1">
              <a:defRPr/>
            </a:pPr>
            <a:r>
              <a:rPr lang="en-US" sz="2000" dirty="0"/>
              <a:t>How and when </a:t>
            </a:r>
            <a:r>
              <a:rPr lang="en-US" sz="2000" dirty="0">
                <a:solidFill>
                  <a:srgbClr val="FF0000"/>
                </a:solidFill>
              </a:rPr>
              <a:t>error messages are generated</a:t>
            </a:r>
          </a:p>
          <a:p>
            <a:pPr lvl="2" eaLnBrk="1" hangingPunct="1">
              <a:defRPr/>
            </a:pPr>
            <a:r>
              <a:rPr lang="en-US" sz="2000" dirty="0"/>
              <a:t>When </a:t>
            </a:r>
            <a:r>
              <a:rPr lang="en-US" sz="2000" dirty="0">
                <a:solidFill>
                  <a:srgbClr val="FF0000"/>
                </a:solidFill>
              </a:rPr>
              <a:t>packets</a:t>
            </a:r>
            <a:r>
              <a:rPr lang="en-US" sz="2000" dirty="0"/>
              <a:t> can be </a:t>
            </a:r>
            <a:r>
              <a:rPr lang="en-US" sz="2000" dirty="0">
                <a:solidFill>
                  <a:srgbClr val="FF0000"/>
                </a:solidFill>
              </a:rPr>
              <a:t>discarded</a:t>
            </a:r>
          </a:p>
        </p:txBody>
      </p:sp>
    </p:spTree>
    <p:extLst>
      <p:ext uri="{BB962C8B-B14F-4D97-AF65-F5344CB8AC3E}">
        <p14:creationId xmlns:p14="http://schemas.microsoft.com/office/powerpoint/2010/main" val="2400112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0261600" cy="1146677"/>
          </a:xfrm>
        </p:spPr>
        <p:txBody>
          <a:bodyPr>
            <a:normAutofit fontScale="90000"/>
          </a:bodyPr>
          <a:lstStyle/>
          <a:p>
            <a:pPr algn="l"/>
            <a:r>
              <a:rPr lang="en-IN" b="1" dirty="0">
                <a:solidFill>
                  <a:schemeClr val="accent6">
                    <a:lumMod val="50000"/>
                  </a:schemeClr>
                </a:solidFill>
              </a:rPr>
              <a:t>Datagram:</a:t>
            </a:r>
            <a:r>
              <a:rPr lang="en-IN" sz="1800" b="0" i="0" u="none" strike="noStrike" baseline="0" dirty="0">
                <a:solidFill>
                  <a:schemeClr val="accent6">
                    <a:lumMod val="50000"/>
                  </a:schemeClr>
                </a:solidFill>
                <a:latin typeface="Times New Roman" panose="02020603050405020304" pitchFamily="18" charset="0"/>
              </a:rPr>
              <a:t/>
            </a:r>
            <a:br>
              <a:rPr lang="en-IN" sz="1800" b="0" i="0" u="none" strike="noStrike" baseline="0" dirty="0">
                <a:solidFill>
                  <a:schemeClr val="accent6">
                    <a:lumMod val="50000"/>
                  </a:schemeClr>
                </a:solidFill>
                <a:latin typeface="Times New Roman" panose="02020603050405020304" pitchFamily="18" charset="0"/>
              </a:rPr>
            </a:br>
            <a:endParaRPr lang="en-IN" dirty="0">
              <a:solidFill>
                <a:schemeClr val="accent6">
                  <a:lumMod val="50000"/>
                </a:schemeClr>
              </a:solidFill>
            </a:endParaRPr>
          </a:p>
        </p:txBody>
      </p:sp>
      <p:sp>
        <p:nvSpPr>
          <p:cNvPr id="3" name="Content Placeholder 2"/>
          <p:cNvSpPr>
            <a:spLocks noGrp="1"/>
          </p:cNvSpPr>
          <p:nvPr>
            <p:ph idx="1"/>
          </p:nvPr>
        </p:nvSpPr>
        <p:spPr>
          <a:xfrm>
            <a:off x="1524000" y="908721"/>
            <a:ext cx="9855200" cy="5720680"/>
          </a:xfrm>
        </p:spPr>
        <p:txBody>
          <a:bodyPr>
            <a:normAutofit/>
          </a:bodyPr>
          <a:lstStyle/>
          <a:p>
            <a:pPr marL="331470" indent="-285750" algn="just">
              <a:buFont typeface="Arial" panose="020B0604020202020204" pitchFamily="34" charset="0"/>
              <a:buChar char="•"/>
            </a:pPr>
            <a:r>
              <a:rPr lang="en-US" sz="1600" b="0" u="none" strike="noStrike" baseline="0" dirty="0"/>
              <a:t>Packets in the IPv4 layer are called datagrams </a:t>
            </a:r>
          </a:p>
          <a:p>
            <a:pPr marL="331470" indent="-285750" algn="just">
              <a:buFont typeface="Arial" panose="020B0604020202020204" pitchFamily="34" charset="0"/>
              <a:buChar char="•"/>
            </a:pPr>
            <a:r>
              <a:rPr lang="en-IN" sz="1600" dirty="0"/>
              <a:t>The datagram begins with a header followed by a data (or payload)</a:t>
            </a:r>
          </a:p>
          <a:p>
            <a:pPr marL="331470" indent="-285750" algn="just">
              <a:buFont typeface="Arial" panose="020B0604020202020204" pitchFamily="34" charset="0"/>
              <a:buChar char="•"/>
            </a:pPr>
            <a:endParaRPr lang="en-US" sz="1600" dirty="0"/>
          </a:p>
          <a:p>
            <a:pPr marL="331470" indent="-285750" algn="just">
              <a:buFont typeface="Arial" panose="020B0604020202020204" pitchFamily="34" charset="0"/>
              <a:buChar char="•"/>
            </a:pPr>
            <a:endParaRPr lang="en-US" sz="1600" dirty="0"/>
          </a:p>
          <a:p>
            <a:pPr marL="331470" indent="-285750" algn="l">
              <a:buFont typeface="Arial" panose="020B0604020202020204" pitchFamily="34" charset="0"/>
              <a:buChar char="•"/>
            </a:pPr>
            <a:r>
              <a:rPr lang="en-US" sz="1600" b="0" i="0" u="none" strike="noStrike" baseline="0" dirty="0">
                <a:solidFill>
                  <a:srgbClr val="000000"/>
                </a:solidFill>
              </a:rPr>
              <a:t>The header is </a:t>
            </a:r>
            <a:r>
              <a:rPr lang="en-US" sz="1600" b="1" i="0" u="none" strike="noStrike" baseline="0" dirty="0">
                <a:solidFill>
                  <a:srgbClr val="000000"/>
                </a:solidFill>
              </a:rPr>
              <a:t>20 to 60 bytes </a:t>
            </a:r>
            <a:r>
              <a:rPr lang="en-US" sz="1600" b="0" i="0" u="none" strike="noStrike" baseline="0" dirty="0">
                <a:solidFill>
                  <a:srgbClr val="000000"/>
                </a:solidFill>
              </a:rPr>
              <a:t>in length and contains </a:t>
            </a:r>
            <a:r>
              <a:rPr lang="en-US" sz="1600" b="1" i="0" u="none" strike="noStrike" baseline="0" dirty="0">
                <a:solidFill>
                  <a:srgbClr val="000000"/>
                </a:solidFill>
              </a:rPr>
              <a:t>information essential to routing and delivery. </a:t>
            </a:r>
            <a:endParaRPr lang="en-US" sz="1600" dirty="0">
              <a:solidFill>
                <a:srgbClr val="000000"/>
              </a:solidFill>
            </a:endParaRPr>
          </a:p>
          <a:p>
            <a:pPr marL="331470" indent="-285750">
              <a:buFont typeface="Arial" panose="020B0604020202020204" pitchFamily="34" charset="0"/>
              <a:buChar char="•"/>
            </a:pPr>
            <a:r>
              <a:rPr lang="en-US" sz="1600" b="1" i="0" u="none" strike="noStrike" baseline="0" dirty="0">
                <a:solidFill>
                  <a:srgbClr val="000000"/>
                </a:solidFill>
              </a:rPr>
              <a:t>It is an 4 byte section (i.e. 32 bits) </a:t>
            </a:r>
          </a:p>
          <a:p>
            <a:pPr marL="331470" indent="-285750">
              <a:buFont typeface="Arial" panose="020B0604020202020204" pitchFamily="34" charset="0"/>
              <a:buChar char="•"/>
            </a:pPr>
            <a:r>
              <a:rPr lang="en-IN" sz="1600" dirty="0"/>
              <a:t>The </a:t>
            </a:r>
            <a:r>
              <a:rPr lang="en-IN" sz="1600" dirty="0" smtClean="0"/>
              <a:t>payload size </a:t>
            </a:r>
            <a:r>
              <a:rPr lang="en-IN" sz="1600" dirty="0"/>
              <a:t>of a datagram is determined by the application that sends data. </a:t>
            </a:r>
            <a:endParaRPr lang="en-IN" sz="1600" dirty="0">
              <a:solidFill>
                <a:srgbClr val="000000"/>
              </a:solidFill>
            </a:endParaRPr>
          </a:p>
          <a:p>
            <a:pPr marL="331470" indent="-285750" algn="l">
              <a:buFont typeface="Arial" panose="020B0604020202020204" pitchFamily="34" charset="0"/>
              <a:buChar char="•"/>
            </a:pPr>
            <a:r>
              <a:rPr lang="en-IN" sz="1600" dirty="0"/>
              <a:t>Allowing </a:t>
            </a:r>
            <a:r>
              <a:rPr lang="en-IN" sz="1600" dirty="0">
                <a:solidFill>
                  <a:srgbClr val="FF0000"/>
                </a:solidFill>
              </a:rPr>
              <a:t>the size of datagrams to vary </a:t>
            </a:r>
            <a:r>
              <a:rPr lang="en-IN" sz="1600" dirty="0"/>
              <a:t>makes IP adaptable to a variety of applications.</a:t>
            </a:r>
          </a:p>
        </p:txBody>
      </p:sp>
      <p:pic>
        <p:nvPicPr>
          <p:cNvPr id="6" name="Picture 2"/>
          <p:cNvPicPr>
            <a:picLocks noChangeAspect="1" noChangeArrowheads="1"/>
          </p:cNvPicPr>
          <p:nvPr/>
        </p:nvPicPr>
        <p:blipFill>
          <a:blip r:embed="rId2"/>
          <a:srcRect/>
          <a:stretch>
            <a:fillRect/>
          </a:stretch>
        </p:blipFill>
        <p:spPr bwMode="auto">
          <a:xfrm>
            <a:off x="2927648" y="1536455"/>
            <a:ext cx="4543425" cy="504056"/>
          </a:xfrm>
          <a:prstGeom prst="rect">
            <a:avLst/>
          </a:prstGeom>
          <a:noFill/>
          <a:ln w="9525">
            <a:noFill/>
            <a:miter lim="800000"/>
            <a:headEnd/>
            <a:tailEnd/>
          </a:ln>
          <a:effectLst>
            <a:glow rad="228600">
              <a:schemeClr val="accent2">
                <a:satMod val="175000"/>
                <a:alpha val="40000"/>
              </a:schemeClr>
            </a:glow>
          </a:effectLst>
        </p:spPr>
      </p:pic>
      <p:grpSp>
        <p:nvGrpSpPr>
          <p:cNvPr id="7" name="Group 6">
            <a:extLst>
              <a:ext uri="{FF2B5EF4-FFF2-40B4-BE49-F238E27FC236}">
                <a16:creationId xmlns="" xmlns:a16="http://schemas.microsoft.com/office/drawing/2014/main" id="{CF03C16A-E9C9-4B7B-AAED-37094F1A0E16}"/>
              </a:ext>
            </a:extLst>
          </p:cNvPr>
          <p:cNvGrpSpPr/>
          <p:nvPr/>
        </p:nvGrpSpPr>
        <p:grpSpPr>
          <a:xfrm>
            <a:off x="2927648" y="3452854"/>
            <a:ext cx="4968552" cy="3176546"/>
            <a:chOff x="3004181" y="3614033"/>
            <a:chExt cx="4569054" cy="2880615"/>
          </a:xfrm>
        </p:grpSpPr>
        <p:pic>
          <p:nvPicPr>
            <p:cNvPr id="4" name="Picture 3">
              <a:extLst>
                <a:ext uri="{FF2B5EF4-FFF2-40B4-BE49-F238E27FC236}">
                  <a16:creationId xmlns="" xmlns:a16="http://schemas.microsoft.com/office/drawing/2014/main" id="{7B228409-C625-4A3D-B266-53EB14643147}"/>
                </a:ext>
              </a:extLst>
            </p:cNvPr>
            <p:cNvPicPr>
              <a:picLocks noChangeAspect="1"/>
            </p:cNvPicPr>
            <p:nvPr/>
          </p:nvPicPr>
          <p:blipFill>
            <a:blip r:embed="rId3"/>
            <a:stretch>
              <a:fillRect/>
            </a:stretch>
          </p:blipFill>
          <p:spPr>
            <a:xfrm>
              <a:off x="3004181" y="3614033"/>
              <a:ext cx="4569054" cy="2880615"/>
            </a:xfrm>
            <a:prstGeom prst="rect">
              <a:avLst/>
            </a:prstGeom>
            <a:effectLst>
              <a:glow rad="228600">
                <a:schemeClr val="accent2">
                  <a:satMod val="175000"/>
                  <a:alpha val="40000"/>
                </a:schemeClr>
              </a:glow>
            </a:effectLst>
          </p:spPr>
        </p:pic>
        <p:pic>
          <p:nvPicPr>
            <p:cNvPr id="5" name="Picture 4">
              <a:extLst>
                <a:ext uri="{FF2B5EF4-FFF2-40B4-BE49-F238E27FC236}">
                  <a16:creationId xmlns="" xmlns:a16="http://schemas.microsoft.com/office/drawing/2014/main" id="{5DD447A8-8438-47F5-8FF5-1B54F63C2A9A}"/>
                </a:ext>
              </a:extLst>
            </p:cNvPr>
            <p:cNvPicPr>
              <a:picLocks noChangeAspect="1"/>
            </p:cNvPicPr>
            <p:nvPr/>
          </p:nvPicPr>
          <p:blipFill>
            <a:blip r:embed="rId4"/>
            <a:stretch>
              <a:fillRect/>
            </a:stretch>
          </p:blipFill>
          <p:spPr>
            <a:xfrm>
              <a:off x="3021941" y="3637985"/>
              <a:ext cx="1615580" cy="262151"/>
            </a:xfrm>
            <a:prstGeom prst="rect">
              <a:avLst/>
            </a:prstGeom>
          </p:spPr>
        </p:pic>
      </p:grpSp>
    </p:spTree>
    <p:extLst>
      <p:ext uri="{BB962C8B-B14F-4D97-AF65-F5344CB8AC3E}">
        <p14:creationId xmlns:p14="http://schemas.microsoft.com/office/powerpoint/2010/main" val="1008474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93DF1950-7FD8-4F55-903E-897A69136929}"/>
              </a:ext>
            </a:extLst>
          </p:cNvPr>
          <p:cNvSpPr>
            <a:spLocks noGrp="1"/>
          </p:cNvSpPr>
          <p:nvPr>
            <p:ph type="title"/>
          </p:nvPr>
        </p:nvSpPr>
        <p:spPr>
          <a:xfrm>
            <a:off x="304800" y="228600"/>
            <a:ext cx="10261600" cy="693736"/>
          </a:xfrm>
        </p:spPr>
        <p:txBody>
          <a:bodyPr wrap="square" anchor="b">
            <a:normAutofit fontScale="90000"/>
          </a:bodyPr>
          <a:lstStyle/>
          <a:p>
            <a:r>
              <a:rPr lang="en-SG" dirty="0"/>
              <a:t>Datagram Format</a:t>
            </a:r>
            <a:endParaRPr lang="en-IN" dirty="0"/>
          </a:p>
        </p:txBody>
      </p:sp>
      <p:sp>
        <p:nvSpPr>
          <p:cNvPr id="18" name="Text Placeholder 17">
            <a:extLst>
              <a:ext uri="{FF2B5EF4-FFF2-40B4-BE49-F238E27FC236}">
                <a16:creationId xmlns="" xmlns:a16="http://schemas.microsoft.com/office/drawing/2014/main" id="{190EF420-028C-404D-990F-062118FD0520}"/>
              </a:ext>
            </a:extLst>
          </p:cNvPr>
          <p:cNvSpPr>
            <a:spLocks noGrp="1"/>
          </p:cNvSpPr>
          <p:nvPr>
            <p:ph sz="half" idx="1"/>
          </p:nvPr>
        </p:nvSpPr>
        <p:spPr>
          <a:xfrm>
            <a:off x="407368" y="922336"/>
            <a:ext cx="6120680" cy="5458992"/>
          </a:xfrm>
        </p:spPr>
        <p:txBody>
          <a:bodyPr wrap="square" anchor="t">
            <a:noAutofit/>
          </a:bodyPr>
          <a:lstStyle/>
          <a:p>
            <a:pPr marR="0">
              <a:lnSpc>
                <a:spcPct val="90000"/>
              </a:lnSpc>
            </a:pPr>
            <a:endParaRPr lang="en-IN" sz="1800" b="1" i="1" u="none" strike="noStrike" baseline="0" dirty="0"/>
          </a:p>
          <a:p>
            <a:pPr marR="0">
              <a:lnSpc>
                <a:spcPct val="90000"/>
              </a:lnSpc>
            </a:pPr>
            <a:r>
              <a:rPr lang="en-IN" sz="1800" b="1" i="1" u="none" strike="noStrike" baseline="0" dirty="0"/>
              <a:t>Version </a:t>
            </a:r>
            <a:r>
              <a:rPr lang="en-IN" sz="1800" b="1" i="0" u="none" strike="noStrike" baseline="0" dirty="0"/>
              <a:t>(VER) </a:t>
            </a:r>
          </a:p>
          <a:p>
            <a:pPr marL="285750" indent="-285750">
              <a:lnSpc>
                <a:spcPct val="90000"/>
              </a:lnSpc>
              <a:buFont typeface="Arial" panose="020B0604020202020204" pitchFamily="34" charset="0"/>
              <a:buChar char="•"/>
            </a:pPr>
            <a:r>
              <a:rPr lang="en-US" sz="1800" b="0" i="0" u="none" strike="noStrike" baseline="0" dirty="0"/>
              <a:t>This 4-bit field defines the version of the IPv4 protocol. </a:t>
            </a:r>
          </a:p>
          <a:p>
            <a:pPr marL="285750" indent="-285750">
              <a:lnSpc>
                <a:spcPct val="90000"/>
              </a:lnSpc>
              <a:buFont typeface="Arial" panose="020B0604020202020204" pitchFamily="34" charset="0"/>
              <a:buChar char="•"/>
            </a:pPr>
            <a:r>
              <a:rPr lang="en-US" sz="1800" b="0" i="0" u="none" strike="noStrike" baseline="0" dirty="0"/>
              <a:t>Currently the version is 4. (0100) </a:t>
            </a:r>
          </a:p>
          <a:p>
            <a:pPr marL="285750" indent="-285750">
              <a:lnSpc>
                <a:spcPct val="90000"/>
              </a:lnSpc>
              <a:buFont typeface="Arial" panose="020B0604020202020204" pitchFamily="34" charset="0"/>
              <a:buChar char="•"/>
            </a:pPr>
            <a:r>
              <a:rPr lang="en-US" sz="1800" b="0" i="0" u="none" strike="noStrike" baseline="0" dirty="0"/>
              <a:t>For IPV6 – version is 6 – represented as 0110 </a:t>
            </a:r>
          </a:p>
          <a:p>
            <a:pPr marL="285750" indent="-285750">
              <a:lnSpc>
                <a:spcPct val="90000"/>
              </a:lnSpc>
              <a:buFont typeface="Arial" panose="020B0604020202020204" pitchFamily="34" charset="0"/>
              <a:buChar char="•"/>
            </a:pPr>
            <a:r>
              <a:rPr lang="en-US" sz="1800" b="0" i="0" u="none" strike="noStrike" baseline="0" dirty="0"/>
              <a:t>This field tells the IP software running in the processing </a:t>
            </a:r>
          </a:p>
          <a:p>
            <a:pPr>
              <a:lnSpc>
                <a:spcPct val="90000"/>
              </a:lnSpc>
            </a:pPr>
            <a:r>
              <a:rPr lang="en-US" sz="1800" b="0" i="0" u="none" strike="noStrike" baseline="0" dirty="0"/>
              <a:t>     machine the datagram format is 4 </a:t>
            </a:r>
          </a:p>
          <a:p>
            <a:pPr marL="285750" indent="-285750">
              <a:lnSpc>
                <a:spcPct val="90000"/>
              </a:lnSpc>
              <a:buFont typeface="Arial" panose="020B0604020202020204" pitchFamily="34" charset="0"/>
              <a:buChar char="•"/>
            </a:pPr>
            <a:r>
              <a:rPr lang="en-US" sz="1800" b="0" i="0" u="none" strike="noStrike" baseline="0" dirty="0"/>
              <a:t>If the version of IP changes, then the datagram is discarded .</a:t>
            </a:r>
            <a:r>
              <a:rPr lang="en-IN" sz="1800" b="0" i="1" u="none" strike="noStrike" baseline="0" dirty="0"/>
              <a:t> </a:t>
            </a:r>
          </a:p>
          <a:p>
            <a:pPr marR="0">
              <a:lnSpc>
                <a:spcPct val="90000"/>
              </a:lnSpc>
            </a:pPr>
            <a:r>
              <a:rPr lang="en-IN" sz="1800" b="1" i="1" u="none" strike="noStrike" baseline="0" dirty="0"/>
              <a:t>Header length </a:t>
            </a:r>
            <a:r>
              <a:rPr lang="en-IN" sz="1800" b="1" i="0" u="none" strike="noStrike" baseline="0" dirty="0"/>
              <a:t>(HLEN) </a:t>
            </a:r>
          </a:p>
          <a:p>
            <a:pPr marL="285750" indent="-285750">
              <a:lnSpc>
                <a:spcPct val="90000"/>
              </a:lnSpc>
              <a:buFont typeface="Arial" panose="020B0604020202020204" pitchFamily="34" charset="0"/>
              <a:buChar char="•"/>
            </a:pPr>
            <a:r>
              <a:rPr lang="en-US" sz="1800" b="0" i="0" u="none" strike="noStrike" baseline="0" dirty="0"/>
              <a:t>This 4-bit field defines the total length of the datagram header in </a:t>
            </a:r>
            <a:r>
              <a:rPr lang="en-US" sz="1800" b="1" i="0" u="none" strike="noStrike" baseline="0" dirty="0"/>
              <a:t>4-byte words</a:t>
            </a:r>
            <a:r>
              <a:rPr lang="en-US" sz="1800" b="0" i="0" u="none" strike="noStrike" baseline="0" dirty="0"/>
              <a:t>. </a:t>
            </a:r>
          </a:p>
          <a:p>
            <a:pPr marL="285750" indent="-285750">
              <a:lnSpc>
                <a:spcPct val="90000"/>
              </a:lnSpc>
              <a:buFont typeface="Arial" panose="020B0604020202020204" pitchFamily="34" charset="0"/>
              <a:buChar char="•"/>
            </a:pPr>
            <a:r>
              <a:rPr lang="en-US" sz="1800" b="0" i="0" u="none" strike="noStrike" baseline="0" dirty="0"/>
              <a:t>The length of header is variable length from 20 to 60 bytes </a:t>
            </a:r>
          </a:p>
          <a:p>
            <a:pPr marL="285750" indent="-285750">
              <a:lnSpc>
                <a:spcPct val="90000"/>
              </a:lnSpc>
              <a:buFont typeface="Arial" panose="020B0604020202020204" pitchFamily="34" charset="0"/>
              <a:buChar char="•"/>
            </a:pPr>
            <a:r>
              <a:rPr lang="en-US" sz="1800" b="0" i="0" u="none" strike="noStrike" baseline="0" dirty="0"/>
              <a:t>If there are no option, the value of field is 5 ( 5 x 4 </a:t>
            </a:r>
            <a:r>
              <a:rPr lang="en-US" sz="1800" b="0" i="0" u="none" strike="noStrike" baseline="0" dirty="0" smtClean="0"/>
              <a:t>= </a:t>
            </a:r>
            <a:r>
              <a:rPr lang="en-US" sz="1800" b="0" i="0" u="none" strike="noStrike" baseline="0" dirty="0"/>
              <a:t>20 bytes) </a:t>
            </a:r>
          </a:p>
          <a:p>
            <a:pPr marL="285750" indent="-285750">
              <a:lnSpc>
                <a:spcPct val="90000"/>
              </a:lnSpc>
              <a:buFont typeface="Arial" panose="020B0604020202020204" pitchFamily="34" charset="0"/>
              <a:buChar char="•"/>
            </a:pPr>
            <a:r>
              <a:rPr lang="en-US" sz="1800" b="0" i="0" u="none" strike="noStrike" baseline="0" dirty="0"/>
              <a:t>If the value of field is 15 (15 x 4 = 60 bytes) </a:t>
            </a:r>
          </a:p>
          <a:p>
            <a:pPr marL="285750" indent="-285750">
              <a:lnSpc>
                <a:spcPct val="90000"/>
              </a:lnSpc>
              <a:buFont typeface="Arial" panose="020B0604020202020204" pitchFamily="34" charset="0"/>
              <a:buChar char="•"/>
            </a:pPr>
            <a:r>
              <a:rPr lang="en-US" sz="1800" b="0" i="0" u="none" strike="noStrike" baseline="0" dirty="0"/>
              <a:t>The value of the field varies from </a:t>
            </a:r>
            <a:r>
              <a:rPr lang="en-US" sz="1800" b="0" i="0" u="none" strike="noStrike" baseline="0" dirty="0" smtClean="0"/>
              <a:t>5 </a:t>
            </a:r>
            <a:r>
              <a:rPr lang="en-US" sz="1800" b="0" i="0" u="none" strike="noStrike" baseline="0" dirty="0"/>
              <a:t>to 15 </a:t>
            </a:r>
          </a:p>
          <a:p>
            <a:pPr marL="285750" indent="-285750">
              <a:lnSpc>
                <a:spcPct val="90000"/>
              </a:lnSpc>
              <a:buFont typeface="Arial" panose="020B0604020202020204" pitchFamily="34" charset="0"/>
              <a:buChar char="•"/>
            </a:pPr>
            <a:endParaRPr lang="en-US" sz="1800" b="0" i="0" u="none" strike="noStrike" baseline="0" dirty="0"/>
          </a:p>
          <a:p>
            <a:pPr>
              <a:lnSpc>
                <a:spcPct val="90000"/>
              </a:lnSpc>
            </a:pPr>
            <a:endParaRPr lang="en-IN" sz="1800" dirty="0"/>
          </a:p>
        </p:txBody>
      </p:sp>
      <p:pic>
        <p:nvPicPr>
          <p:cNvPr id="5" name="Picture 4">
            <a:extLst>
              <a:ext uri="{FF2B5EF4-FFF2-40B4-BE49-F238E27FC236}">
                <a16:creationId xmlns="" xmlns:a16="http://schemas.microsoft.com/office/drawing/2014/main" id="{D3EB5E49-DEC3-4DCC-986F-06F192DEB5EE}"/>
              </a:ext>
            </a:extLst>
          </p:cNvPr>
          <p:cNvPicPr>
            <a:picLocks noChangeAspect="1"/>
          </p:cNvPicPr>
          <p:nvPr/>
        </p:nvPicPr>
        <p:blipFill>
          <a:blip r:embed="rId3"/>
          <a:stretch>
            <a:fillRect/>
          </a:stretch>
        </p:blipFill>
        <p:spPr>
          <a:xfrm>
            <a:off x="6350000" y="1844824"/>
            <a:ext cx="5803628" cy="3888432"/>
          </a:xfrm>
          <a:prstGeom prst="rect">
            <a:avLst/>
          </a:prstGeom>
          <a:noFill/>
        </p:spPr>
      </p:pic>
    </p:spTree>
    <p:extLst>
      <p:ext uri="{BB962C8B-B14F-4D97-AF65-F5344CB8AC3E}">
        <p14:creationId xmlns:p14="http://schemas.microsoft.com/office/powerpoint/2010/main" val="2352259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93DF1950-7FD8-4F55-903E-897A69136929}"/>
              </a:ext>
            </a:extLst>
          </p:cNvPr>
          <p:cNvSpPr>
            <a:spLocks noGrp="1"/>
          </p:cNvSpPr>
          <p:nvPr>
            <p:ph type="title"/>
          </p:nvPr>
        </p:nvSpPr>
        <p:spPr>
          <a:xfrm>
            <a:off x="304800" y="228600"/>
            <a:ext cx="10261600" cy="392088"/>
          </a:xfrm>
        </p:spPr>
        <p:txBody>
          <a:bodyPr>
            <a:normAutofit fontScale="90000"/>
          </a:bodyPr>
          <a:lstStyle/>
          <a:p>
            <a:r>
              <a:rPr lang="en-SG" sz="3200" dirty="0"/>
              <a:t>Datagram Format</a:t>
            </a:r>
            <a:endParaRPr lang="en-IN" sz="3200" dirty="0"/>
          </a:p>
        </p:txBody>
      </p:sp>
      <p:sp>
        <p:nvSpPr>
          <p:cNvPr id="18" name="Text Placeholder 17">
            <a:extLst>
              <a:ext uri="{FF2B5EF4-FFF2-40B4-BE49-F238E27FC236}">
                <a16:creationId xmlns="" xmlns:a16="http://schemas.microsoft.com/office/drawing/2014/main" id="{190EF420-028C-404D-990F-062118FD0520}"/>
              </a:ext>
            </a:extLst>
          </p:cNvPr>
          <p:cNvSpPr>
            <a:spLocks noGrp="1"/>
          </p:cNvSpPr>
          <p:nvPr>
            <p:ph sz="half" idx="1"/>
          </p:nvPr>
        </p:nvSpPr>
        <p:spPr>
          <a:xfrm>
            <a:off x="430548" y="620688"/>
            <a:ext cx="5870624" cy="6165303"/>
          </a:xfrm>
        </p:spPr>
        <p:txBody>
          <a:bodyPr>
            <a:noAutofit/>
          </a:bodyPr>
          <a:lstStyle/>
          <a:p>
            <a:pPr marR="0"/>
            <a:r>
              <a:rPr lang="en-IN" sz="1800" b="1" i="1" u="none" strike="noStrike" baseline="0" dirty="0">
                <a:solidFill>
                  <a:srgbClr val="000000"/>
                </a:solidFill>
              </a:rPr>
              <a:t>Services</a:t>
            </a:r>
            <a:r>
              <a:rPr lang="en-IN" sz="1800" b="0" i="0" u="none" strike="noStrike" baseline="0" dirty="0">
                <a:solidFill>
                  <a:srgbClr val="000000"/>
                </a:solidFill>
              </a:rPr>
              <a:t> </a:t>
            </a:r>
          </a:p>
          <a:p>
            <a:pPr marL="285750" indent="-285750">
              <a:buFont typeface="Arial" panose="020B0604020202020204" pitchFamily="34" charset="0"/>
              <a:buChar char="•"/>
            </a:pPr>
            <a:r>
              <a:rPr lang="en-US" sz="1400" b="0" i="0" u="none" strike="noStrike" baseline="0" dirty="0">
                <a:solidFill>
                  <a:srgbClr val="000000"/>
                </a:solidFill>
              </a:rPr>
              <a:t>IETF (Internet Engineering Task Force) has changed the interpretation and name of this 8-bit field. </a:t>
            </a:r>
          </a:p>
          <a:p>
            <a:pPr marL="285750" indent="-285750">
              <a:buFont typeface="Arial" panose="020B0604020202020204" pitchFamily="34" charset="0"/>
              <a:buChar char="•"/>
            </a:pPr>
            <a:r>
              <a:rPr lang="en-US" sz="1400" b="0" i="0" u="none" strike="noStrike" baseline="0" dirty="0">
                <a:solidFill>
                  <a:srgbClr val="000000"/>
                </a:solidFill>
              </a:rPr>
              <a:t>This field previously called service type, </a:t>
            </a:r>
          </a:p>
          <a:p>
            <a:r>
              <a:rPr lang="en-US" sz="1400" dirty="0">
                <a:solidFill>
                  <a:srgbClr val="FF0000"/>
                </a:solidFill>
              </a:rPr>
              <a:t>      </a:t>
            </a:r>
            <a:r>
              <a:rPr lang="en-US" sz="1400" b="0" i="0" u="none" strike="noStrike" baseline="0" dirty="0">
                <a:solidFill>
                  <a:srgbClr val="FF0000"/>
                </a:solidFill>
              </a:rPr>
              <a:t>is now called differentiated services</a:t>
            </a:r>
            <a:r>
              <a:rPr lang="en-US" sz="1400" b="0" i="0" u="none" strike="noStrike" baseline="0" dirty="0">
                <a:solidFill>
                  <a:srgbClr val="000000"/>
                </a:solidFill>
              </a:rPr>
              <a:t>. </a:t>
            </a:r>
          </a:p>
          <a:p>
            <a:pPr marL="285750" indent="-285750">
              <a:buFont typeface="Arial" panose="020B0604020202020204" pitchFamily="34" charset="0"/>
              <a:buChar char="•"/>
            </a:pPr>
            <a:r>
              <a:rPr lang="en-IN" sz="1400" b="0" i="0" u="none" strike="noStrike" baseline="0" dirty="0">
                <a:solidFill>
                  <a:srgbClr val="000000"/>
                </a:solidFill>
              </a:rPr>
              <a:t>In service type the </a:t>
            </a:r>
          </a:p>
          <a:p>
            <a:pPr lvl="1"/>
            <a:r>
              <a:rPr lang="en-US" sz="1400" b="0" i="0" u="none" strike="noStrike" baseline="0" dirty="0">
                <a:solidFill>
                  <a:srgbClr val="000000"/>
                </a:solidFill>
              </a:rPr>
              <a:t>first 3 bits are called </a:t>
            </a:r>
            <a:r>
              <a:rPr lang="en-US" sz="1400" b="0" i="0" u="none" strike="noStrike" baseline="0" dirty="0">
                <a:solidFill>
                  <a:srgbClr val="FF0000"/>
                </a:solidFill>
              </a:rPr>
              <a:t>precedence bits</a:t>
            </a:r>
            <a:r>
              <a:rPr lang="en-US" sz="1400" b="0" i="0" u="none" strike="noStrike" baseline="0" dirty="0">
                <a:solidFill>
                  <a:srgbClr val="000000"/>
                </a:solidFill>
              </a:rPr>
              <a:t>. </a:t>
            </a:r>
          </a:p>
          <a:p>
            <a:pPr marL="742950" lvl="1" indent="-285750">
              <a:buFont typeface="Arial" panose="020B0604020202020204" pitchFamily="34" charset="0"/>
              <a:buChar char="•"/>
            </a:pPr>
            <a:r>
              <a:rPr lang="en-US" sz="1400" b="0" i="0" u="none" strike="noStrike" baseline="0" dirty="0">
                <a:solidFill>
                  <a:srgbClr val="FF0000"/>
                </a:solidFill>
              </a:rPr>
              <a:t>defines priority </a:t>
            </a:r>
            <a:r>
              <a:rPr lang="en-US" sz="1400" b="0" i="0" u="none" strike="noStrike" baseline="0" dirty="0">
                <a:solidFill>
                  <a:srgbClr val="000000"/>
                </a:solidFill>
              </a:rPr>
              <a:t>of the datagram – </a:t>
            </a:r>
            <a:r>
              <a:rPr lang="en-US" sz="1400" b="0" i="0" u="none" strike="noStrike" baseline="0" dirty="0">
                <a:solidFill>
                  <a:srgbClr val="FF0000"/>
                </a:solidFill>
              </a:rPr>
              <a:t>during congestion </a:t>
            </a:r>
            <a:endParaRPr lang="en-US" sz="1400" dirty="0">
              <a:solidFill>
                <a:srgbClr val="FF0000"/>
              </a:solidFill>
            </a:endParaRPr>
          </a:p>
          <a:p>
            <a:pPr marL="742950" lvl="1" indent="-285750">
              <a:buFont typeface="Arial" panose="020B0604020202020204" pitchFamily="34" charset="0"/>
              <a:buChar char="•"/>
            </a:pPr>
            <a:r>
              <a:rPr lang="en-US" sz="1400" b="0" i="0" u="none" strike="noStrike" baseline="0" dirty="0">
                <a:solidFill>
                  <a:srgbClr val="000000"/>
                </a:solidFill>
              </a:rPr>
              <a:t>starts from 000 to 111 </a:t>
            </a:r>
          </a:p>
          <a:p>
            <a:r>
              <a:rPr lang="en-US" sz="1400" b="0" i="0" u="none" strike="noStrike" baseline="0" dirty="0">
                <a:solidFill>
                  <a:srgbClr val="000000"/>
                </a:solidFill>
              </a:rPr>
              <a:t>• If a router is congested </a:t>
            </a:r>
          </a:p>
          <a:p>
            <a:pPr lvl="1"/>
            <a:r>
              <a:rPr lang="en-US" sz="1400" b="0" i="0" u="none" strike="noStrike" baseline="0" dirty="0">
                <a:solidFill>
                  <a:srgbClr val="000000"/>
                </a:solidFill>
              </a:rPr>
              <a:t>needs to discard some datagram’s </a:t>
            </a:r>
          </a:p>
          <a:p>
            <a:pPr marL="742950" lvl="1" indent="-285750">
              <a:buFont typeface="Arial" panose="020B0604020202020204" pitchFamily="34" charset="0"/>
              <a:buChar char="•"/>
            </a:pPr>
            <a:r>
              <a:rPr lang="en-US" sz="1400" b="0" i="0" u="none" strike="noStrike" baseline="0" dirty="0">
                <a:solidFill>
                  <a:srgbClr val="FF0000"/>
                </a:solidFill>
              </a:rPr>
              <a:t>lowest precedence are discarded first </a:t>
            </a:r>
          </a:p>
          <a:p>
            <a:pPr marL="742950" lvl="1" indent="-285750">
              <a:buFont typeface="Arial" panose="020B0604020202020204" pitchFamily="34" charset="0"/>
              <a:buChar char="•"/>
            </a:pPr>
            <a:r>
              <a:rPr lang="en-IN" sz="1400" b="0" i="0" u="none" strike="noStrike" baseline="0" dirty="0">
                <a:solidFill>
                  <a:srgbClr val="000000"/>
                </a:solidFill>
              </a:rPr>
              <a:t>The next 4 bits </a:t>
            </a:r>
          </a:p>
          <a:p>
            <a:pPr marL="285750" indent="-285750">
              <a:buFont typeface="Arial" panose="020B0604020202020204" pitchFamily="34" charset="0"/>
              <a:buChar char="•"/>
            </a:pPr>
            <a:r>
              <a:rPr lang="en-IN" sz="1400" b="0" i="0" u="none" strike="noStrike" baseline="0" dirty="0">
                <a:solidFill>
                  <a:srgbClr val="000000"/>
                </a:solidFill>
              </a:rPr>
              <a:t>The next 4 bits is </a:t>
            </a:r>
            <a:r>
              <a:rPr lang="en-US" sz="1400" b="0" i="0" u="none" strike="noStrike" baseline="0" dirty="0">
                <a:solidFill>
                  <a:srgbClr val="000000"/>
                </a:solidFill>
              </a:rPr>
              <a:t>type of service (TOS) bits with only one bit set.  The last bit is not used. </a:t>
            </a:r>
          </a:p>
          <a:p>
            <a:pPr lvl="1" algn="just"/>
            <a:r>
              <a:rPr lang="en-IN" sz="1400" b="1" i="0" u="none" strike="noStrike" baseline="0" dirty="0">
                <a:solidFill>
                  <a:srgbClr val="000000"/>
                </a:solidFill>
              </a:rPr>
              <a:t>TOS bits Description </a:t>
            </a:r>
            <a:endParaRPr lang="en-IN" sz="1400" b="0" i="0" u="none" strike="noStrike" baseline="0" dirty="0">
              <a:solidFill>
                <a:srgbClr val="000000"/>
              </a:solidFill>
            </a:endParaRPr>
          </a:p>
          <a:p>
            <a:pPr marL="742950" lvl="1" indent="-285750" algn="just">
              <a:buFont typeface="Arial" panose="020B0604020202020204" pitchFamily="34" charset="0"/>
              <a:buChar char="•"/>
            </a:pPr>
            <a:r>
              <a:rPr lang="en-IN" sz="1400" b="0" i="0" u="none" strike="noStrike" baseline="0" dirty="0">
                <a:solidFill>
                  <a:srgbClr val="000000"/>
                </a:solidFill>
              </a:rPr>
              <a:t>0000 - Normal service </a:t>
            </a:r>
          </a:p>
          <a:p>
            <a:pPr marL="742950" lvl="1" indent="-285750" algn="just">
              <a:buFont typeface="Arial" panose="020B0604020202020204" pitchFamily="34" charset="0"/>
              <a:buChar char="•"/>
            </a:pPr>
            <a:r>
              <a:rPr lang="en-IN" sz="1400" b="0" i="0" u="none" strike="noStrike" baseline="0" dirty="0">
                <a:solidFill>
                  <a:srgbClr val="000000"/>
                </a:solidFill>
              </a:rPr>
              <a:t>1000 - Minimize Delay (D) </a:t>
            </a:r>
          </a:p>
          <a:p>
            <a:pPr marL="742950" lvl="1" indent="-285750" algn="just">
              <a:buFont typeface="Arial" panose="020B0604020202020204" pitchFamily="34" charset="0"/>
              <a:buChar char="•"/>
            </a:pPr>
            <a:r>
              <a:rPr lang="en-IN" sz="1400" b="0" i="0" u="none" strike="noStrike" baseline="0" dirty="0">
                <a:solidFill>
                  <a:srgbClr val="000000"/>
                </a:solidFill>
              </a:rPr>
              <a:t>0100 - Maximize Throughput (T) </a:t>
            </a:r>
          </a:p>
          <a:p>
            <a:pPr marL="742950" lvl="1" indent="-285750" algn="just">
              <a:buFont typeface="Arial" panose="020B0604020202020204" pitchFamily="34" charset="0"/>
              <a:buChar char="•"/>
            </a:pPr>
            <a:r>
              <a:rPr lang="en-IN" sz="1400" b="0" i="0" u="none" strike="noStrike" baseline="0" dirty="0">
                <a:solidFill>
                  <a:srgbClr val="000000"/>
                </a:solidFill>
              </a:rPr>
              <a:t>0010 - Maximize Reliability (R) </a:t>
            </a:r>
          </a:p>
          <a:p>
            <a:pPr marL="742950" lvl="1" indent="-285750" algn="just">
              <a:buFont typeface="Arial" panose="020B0604020202020204" pitchFamily="34" charset="0"/>
              <a:buChar char="•"/>
            </a:pPr>
            <a:r>
              <a:rPr lang="en-IN" sz="1400" b="0" i="0" u="none" strike="noStrike" baseline="0" dirty="0">
                <a:solidFill>
                  <a:srgbClr val="000000"/>
                </a:solidFill>
              </a:rPr>
              <a:t>0001 - Minimize Cost (C) </a:t>
            </a:r>
          </a:p>
          <a:p>
            <a:endParaRPr lang="en-IN" sz="1400" dirty="0"/>
          </a:p>
        </p:txBody>
      </p:sp>
      <p:sp>
        <p:nvSpPr>
          <p:cNvPr id="5" name="Lightning Bolt 4">
            <a:extLst>
              <a:ext uri="{FF2B5EF4-FFF2-40B4-BE49-F238E27FC236}">
                <a16:creationId xmlns="" xmlns:a16="http://schemas.microsoft.com/office/drawing/2014/main" id="{0C3BF5BF-361A-4DF4-A1B6-849D12C77B13}"/>
              </a:ext>
            </a:extLst>
          </p:cNvPr>
          <p:cNvSpPr/>
          <p:nvPr/>
        </p:nvSpPr>
        <p:spPr bwMode="auto">
          <a:xfrm>
            <a:off x="7320136" y="908720"/>
            <a:ext cx="1008112" cy="1080120"/>
          </a:xfrm>
          <a:prstGeom prst="lightningBol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effectLst/>
              <a:latin typeface="Arial" charset="0"/>
            </a:endParaRPr>
          </a:p>
        </p:txBody>
      </p:sp>
      <p:pic>
        <p:nvPicPr>
          <p:cNvPr id="10" name="Picture 9">
            <a:extLst>
              <a:ext uri="{FF2B5EF4-FFF2-40B4-BE49-F238E27FC236}">
                <a16:creationId xmlns="" xmlns:a16="http://schemas.microsoft.com/office/drawing/2014/main" id="{CD43C4C6-71BF-46F2-86C2-B2DBA1D73B6A}"/>
              </a:ext>
            </a:extLst>
          </p:cNvPr>
          <p:cNvPicPr>
            <a:picLocks noChangeAspect="1"/>
          </p:cNvPicPr>
          <p:nvPr/>
        </p:nvPicPr>
        <p:blipFill>
          <a:blip r:embed="rId3"/>
          <a:stretch>
            <a:fillRect/>
          </a:stretch>
        </p:blipFill>
        <p:spPr>
          <a:xfrm>
            <a:off x="5670955" y="838442"/>
            <a:ext cx="6404558" cy="4298458"/>
          </a:xfrm>
          <a:prstGeom prst="rect">
            <a:avLst/>
          </a:prstGeom>
        </p:spPr>
      </p:pic>
      <p:pic>
        <p:nvPicPr>
          <p:cNvPr id="12" name="Picture 11">
            <a:extLst>
              <a:ext uri="{FF2B5EF4-FFF2-40B4-BE49-F238E27FC236}">
                <a16:creationId xmlns="" xmlns:a16="http://schemas.microsoft.com/office/drawing/2014/main" id="{6695B0AE-1B8D-494E-9AD0-C279011ADB2A}"/>
              </a:ext>
            </a:extLst>
          </p:cNvPr>
          <p:cNvPicPr>
            <a:picLocks noChangeAspect="1"/>
          </p:cNvPicPr>
          <p:nvPr/>
        </p:nvPicPr>
        <p:blipFill>
          <a:blip r:embed="rId4"/>
          <a:stretch>
            <a:fillRect/>
          </a:stretch>
        </p:blipFill>
        <p:spPr>
          <a:xfrm>
            <a:off x="5951984" y="5449364"/>
            <a:ext cx="6108721" cy="999831"/>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2981478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FDE54606-141E-4DD4-89A7-834DC185A33E}"/>
              </a:ext>
            </a:extLst>
          </p:cNvPr>
          <p:cNvSpPr>
            <a:spLocks noGrp="1"/>
          </p:cNvSpPr>
          <p:nvPr>
            <p:ph type="title"/>
          </p:nvPr>
        </p:nvSpPr>
        <p:spPr>
          <a:xfrm>
            <a:off x="304800" y="228600"/>
            <a:ext cx="10261600" cy="677742"/>
          </a:xfrm>
        </p:spPr>
        <p:txBody>
          <a:bodyPr/>
          <a:lstStyle/>
          <a:p>
            <a:r>
              <a:rPr lang="en-SG" sz="3600" dirty="0"/>
              <a:t>Datagram Format</a:t>
            </a:r>
            <a:endParaRPr lang="en-IN" dirty="0"/>
          </a:p>
        </p:txBody>
      </p:sp>
      <p:sp>
        <p:nvSpPr>
          <p:cNvPr id="6" name="Content Placeholder 5">
            <a:extLst>
              <a:ext uri="{FF2B5EF4-FFF2-40B4-BE49-F238E27FC236}">
                <a16:creationId xmlns="" xmlns:a16="http://schemas.microsoft.com/office/drawing/2014/main" id="{36998871-9F77-4DA5-A3A6-BAD46D6CA9EB}"/>
              </a:ext>
            </a:extLst>
          </p:cNvPr>
          <p:cNvSpPr>
            <a:spLocks noGrp="1"/>
          </p:cNvSpPr>
          <p:nvPr>
            <p:ph sz="half" idx="1"/>
          </p:nvPr>
        </p:nvSpPr>
        <p:spPr>
          <a:xfrm>
            <a:off x="119336" y="1124744"/>
            <a:ext cx="6045200" cy="5400599"/>
          </a:xfrm>
        </p:spPr>
        <p:txBody>
          <a:bodyPr>
            <a:normAutofit/>
          </a:bodyPr>
          <a:lstStyle/>
          <a:p>
            <a:pPr marL="331470" marR="0" indent="-285750" algn="just">
              <a:buFont typeface="Arial" panose="020B0604020202020204" pitchFamily="34" charset="0"/>
              <a:buChar char="•"/>
            </a:pPr>
            <a:r>
              <a:rPr lang="en-IN" sz="1800" b="1" i="0" u="none" strike="noStrike" baseline="0" dirty="0">
                <a:solidFill>
                  <a:schemeClr val="accent6">
                    <a:lumMod val="50000"/>
                  </a:schemeClr>
                </a:solidFill>
              </a:rPr>
              <a:t>Differentiated service</a:t>
            </a:r>
          </a:p>
          <a:p>
            <a:pPr marL="977900" lvl="1" indent="-285750" algn="just">
              <a:buFont typeface="Arial" panose="020B0604020202020204" pitchFamily="34" charset="0"/>
              <a:buChar char="•"/>
            </a:pPr>
            <a:r>
              <a:rPr lang="en-IN" sz="1800" b="0" i="0" u="none" strike="noStrike" baseline="0" dirty="0">
                <a:solidFill>
                  <a:srgbClr val="000000"/>
                </a:solidFill>
              </a:rPr>
              <a:t>In differentiated services </a:t>
            </a:r>
          </a:p>
          <a:p>
            <a:pPr marL="1273175" lvl="2" indent="-285750" algn="just">
              <a:buFont typeface="Arial" panose="020B0604020202020204" pitchFamily="34" charset="0"/>
              <a:buChar char="•"/>
            </a:pPr>
            <a:r>
              <a:rPr lang="fr-FR" sz="1800" b="1" i="0" u="none" strike="noStrike" baseline="0" dirty="0">
                <a:solidFill>
                  <a:srgbClr val="000000"/>
                </a:solidFill>
              </a:rPr>
              <a:t>6 bits define code point </a:t>
            </a:r>
            <a:r>
              <a:rPr lang="fr-FR" sz="1800" dirty="0">
                <a:solidFill>
                  <a:srgbClr val="000000"/>
                </a:solidFill>
              </a:rPr>
              <a:t>,</a:t>
            </a:r>
            <a:r>
              <a:rPr lang="en-US" sz="1800" b="0" i="0" u="none" strike="noStrike" baseline="0" dirty="0">
                <a:solidFill>
                  <a:srgbClr val="000000"/>
                </a:solidFill>
              </a:rPr>
              <a:t> last </a:t>
            </a:r>
            <a:r>
              <a:rPr lang="en-US" sz="1800" b="1" i="0" u="none" strike="noStrike" baseline="0" dirty="0">
                <a:solidFill>
                  <a:srgbClr val="000000"/>
                </a:solidFill>
              </a:rPr>
              <a:t>2 bits unused. </a:t>
            </a:r>
            <a:endParaRPr lang="en-US" sz="1800" dirty="0">
              <a:solidFill>
                <a:srgbClr val="000000"/>
              </a:solidFill>
            </a:endParaRPr>
          </a:p>
          <a:p>
            <a:pPr marL="977900" lvl="1" indent="-285750" algn="just">
              <a:buFont typeface="Arial" panose="020B0604020202020204" pitchFamily="34" charset="0"/>
              <a:buChar char="•"/>
            </a:pPr>
            <a:r>
              <a:rPr lang="en-IN" sz="1800" b="0" i="0" u="none" strike="noStrike" baseline="0" dirty="0">
                <a:solidFill>
                  <a:srgbClr val="000000"/>
                </a:solidFill>
              </a:rPr>
              <a:t>In code point </a:t>
            </a:r>
          </a:p>
          <a:p>
            <a:pPr marL="1273175" lvl="2" indent="-285750" algn="just">
              <a:buFont typeface="Arial" panose="020B0604020202020204" pitchFamily="34" charset="0"/>
              <a:buChar char="•"/>
            </a:pPr>
            <a:r>
              <a:rPr lang="en-US" sz="1800" b="0" i="0" u="none" strike="noStrike" baseline="0" dirty="0">
                <a:solidFill>
                  <a:srgbClr val="000000"/>
                </a:solidFill>
              </a:rPr>
              <a:t>If </a:t>
            </a:r>
            <a:r>
              <a:rPr lang="en-US" sz="1800" b="1" i="0" u="none" strike="noStrike" baseline="0" dirty="0">
                <a:solidFill>
                  <a:srgbClr val="000000"/>
                </a:solidFill>
              </a:rPr>
              <a:t>rightmost 3 bits are 0s</a:t>
            </a:r>
            <a:r>
              <a:rPr lang="en-US" sz="1800" b="0" i="0" u="none" strike="noStrike" baseline="0" dirty="0">
                <a:solidFill>
                  <a:srgbClr val="000000"/>
                </a:solidFill>
              </a:rPr>
              <a:t>, the </a:t>
            </a:r>
            <a:r>
              <a:rPr lang="en-US" sz="1800" b="1" i="0" u="none" strike="noStrike" baseline="0" dirty="0">
                <a:solidFill>
                  <a:srgbClr val="000000"/>
                </a:solidFill>
              </a:rPr>
              <a:t>3 leftmost bits are same as precedence. </a:t>
            </a:r>
            <a:endParaRPr lang="en-US" sz="1800" dirty="0">
              <a:solidFill>
                <a:srgbClr val="000000"/>
              </a:solidFill>
            </a:endParaRPr>
          </a:p>
          <a:p>
            <a:pPr marL="1273175" lvl="2" indent="-285750" algn="just">
              <a:buFont typeface="Arial" panose="020B0604020202020204" pitchFamily="34" charset="0"/>
              <a:buChar char="•"/>
            </a:pPr>
            <a:r>
              <a:rPr lang="en-US" sz="1800" b="0" i="0" u="none" strike="noStrike" baseline="0" dirty="0">
                <a:solidFill>
                  <a:srgbClr val="000000"/>
                </a:solidFill>
              </a:rPr>
              <a:t>If 3 rightmost bits are not all 0s, the </a:t>
            </a:r>
            <a:r>
              <a:rPr lang="en-US" sz="1800" b="0" i="0" u="none" strike="noStrike" baseline="0" dirty="0">
                <a:solidFill>
                  <a:srgbClr val="FF0000"/>
                </a:solidFill>
              </a:rPr>
              <a:t>6 bits define 64 services based on the priority assignment by the Internet or local authorities. </a:t>
            </a:r>
          </a:p>
          <a:p>
            <a:pPr marL="977900" lvl="1" indent="-285750">
              <a:buFont typeface="Arial" panose="020B0604020202020204" pitchFamily="34" charset="0"/>
              <a:buChar char="•"/>
            </a:pPr>
            <a:r>
              <a:rPr lang="en-US" sz="1800" b="0" i="0" u="none" strike="noStrike" baseline="0" dirty="0">
                <a:solidFill>
                  <a:srgbClr val="000000"/>
                </a:solidFill>
              </a:rPr>
              <a:t>First category (Numbers 0,2,4, ….62) - is assigned by Internet authority </a:t>
            </a:r>
          </a:p>
          <a:p>
            <a:pPr marL="977900" lvl="1" indent="-285750">
              <a:buFont typeface="Arial" panose="020B0604020202020204" pitchFamily="34" charset="0"/>
              <a:buChar char="•"/>
            </a:pPr>
            <a:r>
              <a:rPr lang="en-US" sz="1800" b="0" i="0" u="none" strike="noStrike" baseline="0" dirty="0">
                <a:solidFill>
                  <a:srgbClr val="000000"/>
                </a:solidFill>
              </a:rPr>
              <a:t>Second category (Numbers 3, 7,11, 15 …..</a:t>
            </a:r>
            <a:r>
              <a:rPr lang="en-US" sz="1800" b="0" i="0" u="none" strike="noStrike" baseline="0" dirty="0" smtClean="0">
                <a:solidFill>
                  <a:srgbClr val="000000"/>
                </a:solidFill>
              </a:rPr>
              <a:t>63) </a:t>
            </a:r>
            <a:r>
              <a:rPr lang="en-US" sz="1800" b="0" i="0" u="none" strike="noStrike" baseline="0" dirty="0">
                <a:solidFill>
                  <a:srgbClr val="000000"/>
                </a:solidFill>
              </a:rPr>
              <a:t>– by Local authority </a:t>
            </a:r>
          </a:p>
          <a:p>
            <a:pPr marL="977900" lvl="1" indent="-285750">
              <a:buFont typeface="Arial" panose="020B0604020202020204" pitchFamily="34" charset="0"/>
              <a:buChar char="•"/>
            </a:pPr>
            <a:r>
              <a:rPr lang="en-US" sz="1800" b="0" i="0" u="none" strike="noStrike" baseline="0" dirty="0">
                <a:solidFill>
                  <a:srgbClr val="000000"/>
                </a:solidFill>
              </a:rPr>
              <a:t>Third category (1, 5, 9, ….61) - is temporary and used for experimental purpose </a:t>
            </a:r>
          </a:p>
          <a:p>
            <a:r>
              <a:rPr lang="en-US" sz="1800" b="0" i="0" u="none" strike="noStrike" baseline="0" dirty="0">
                <a:solidFill>
                  <a:srgbClr val="000000"/>
                </a:solidFill>
              </a:rPr>
              <a:t>	</a:t>
            </a:r>
          </a:p>
          <a:p>
            <a:endParaRPr lang="en-IN" sz="1800" dirty="0"/>
          </a:p>
        </p:txBody>
      </p:sp>
      <p:pic>
        <p:nvPicPr>
          <p:cNvPr id="8" name="Picture 7">
            <a:extLst>
              <a:ext uri="{FF2B5EF4-FFF2-40B4-BE49-F238E27FC236}">
                <a16:creationId xmlns="" xmlns:a16="http://schemas.microsoft.com/office/drawing/2014/main" id="{0BACDB06-04E3-4116-B74A-CB6D837A1B4A}"/>
              </a:ext>
            </a:extLst>
          </p:cNvPr>
          <p:cNvPicPr>
            <a:picLocks noChangeAspect="1"/>
          </p:cNvPicPr>
          <p:nvPr/>
        </p:nvPicPr>
        <p:blipFill>
          <a:blip r:embed="rId2"/>
          <a:stretch>
            <a:fillRect/>
          </a:stretch>
        </p:blipFill>
        <p:spPr>
          <a:xfrm>
            <a:off x="6512303" y="4725144"/>
            <a:ext cx="5365996" cy="1226514"/>
          </a:xfrm>
          <a:prstGeom prst="rect">
            <a:avLst/>
          </a:prstGeom>
          <a:effectLst>
            <a:glow rad="228600">
              <a:schemeClr val="accent2">
                <a:satMod val="175000"/>
                <a:alpha val="40000"/>
              </a:schemeClr>
            </a:glow>
          </a:effectLst>
        </p:spPr>
      </p:pic>
      <p:pic>
        <p:nvPicPr>
          <p:cNvPr id="11" name="Picture 10">
            <a:extLst>
              <a:ext uri="{FF2B5EF4-FFF2-40B4-BE49-F238E27FC236}">
                <a16:creationId xmlns="" xmlns:a16="http://schemas.microsoft.com/office/drawing/2014/main" id="{04119979-9F9A-4B10-BB01-3C5FFAF57739}"/>
              </a:ext>
            </a:extLst>
          </p:cNvPr>
          <p:cNvPicPr>
            <a:picLocks noChangeAspect="1"/>
          </p:cNvPicPr>
          <p:nvPr/>
        </p:nvPicPr>
        <p:blipFill>
          <a:blip r:embed="rId3"/>
          <a:stretch>
            <a:fillRect/>
          </a:stretch>
        </p:blipFill>
        <p:spPr>
          <a:xfrm>
            <a:off x="6397328" y="2780928"/>
            <a:ext cx="5794672" cy="949205"/>
          </a:xfrm>
          <a:prstGeom prst="rect">
            <a:avLst/>
          </a:prstGeom>
          <a:effectLst>
            <a:glow rad="228600">
              <a:schemeClr val="accent2">
                <a:satMod val="175000"/>
                <a:alpha val="40000"/>
              </a:schemeClr>
            </a:glow>
          </a:effectLst>
        </p:spPr>
      </p:pic>
    </p:spTree>
    <p:extLst>
      <p:ext uri="{BB962C8B-B14F-4D97-AF65-F5344CB8AC3E}">
        <p14:creationId xmlns:p14="http://schemas.microsoft.com/office/powerpoint/2010/main" val="81215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2144</Words>
  <Application>Microsoft Office PowerPoint</Application>
  <PresentationFormat>Widescreen</PresentationFormat>
  <Paragraphs>259</Paragraphs>
  <Slides>18</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Bookman Old Style</vt:lpstr>
      <vt:lpstr>Calibri</vt:lpstr>
      <vt:lpstr>Calibri Light</vt:lpstr>
      <vt:lpstr>Gill Sans MT</vt:lpstr>
      <vt:lpstr>ＭＳ 明朝</vt:lpstr>
      <vt:lpstr>Open Sans</vt:lpstr>
      <vt:lpstr>新細明體</vt:lpstr>
      <vt:lpstr>Times New Roman</vt:lpstr>
      <vt:lpstr>Wingdings</vt:lpstr>
      <vt:lpstr>Office Theme</vt:lpstr>
      <vt:lpstr>18ECC303J – Computer Communication Networks </vt:lpstr>
      <vt:lpstr>Unit 3 – Network Layer</vt:lpstr>
      <vt:lpstr>(Week 8) Session -6  Network Layer Protocol- IPv4</vt:lpstr>
      <vt:lpstr>IP Services</vt:lpstr>
      <vt:lpstr>Purpose of the IP</vt:lpstr>
      <vt:lpstr>Datagram: </vt:lpstr>
      <vt:lpstr>Datagram Format</vt:lpstr>
      <vt:lpstr>Datagram Format</vt:lpstr>
      <vt:lpstr>Datagram Format</vt:lpstr>
      <vt:lpstr>Datagram Format</vt:lpstr>
      <vt:lpstr>Datagram Format</vt:lpstr>
      <vt:lpstr>Datagram Format</vt:lpstr>
      <vt:lpstr>Datagram Format</vt:lpstr>
      <vt:lpstr>Datagram Format</vt:lpstr>
      <vt:lpstr>Datagram Format</vt:lpstr>
      <vt:lpstr>The drawbacks of IPv4 </vt:lpstr>
      <vt:lpstr>Review Questions</vt:lpstr>
      <vt:lpstr>Answers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18ECC303J – Computer Communication Networks </dc:title>
  <dc:creator>Admin</dc:creator>
  <cp:lastModifiedBy>Admin</cp:lastModifiedBy>
  <cp:revision>1</cp:revision>
  <dcterms:created xsi:type="dcterms:W3CDTF">2023-03-29T09:16:17Z</dcterms:created>
  <dcterms:modified xsi:type="dcterms:W3CDTF">2023-03-29T09:17:20Z</dcterms:modified>
</cp:coreProperties>
</file>