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01"/>
  </p:notesMasterIdLst>
  <p:handoutMasterIdLst>
    <p:handoutMasterId r:id="rId102"/>
  </p:handoutMasterIdLst>
  <p:sldIdLst>
    <p:sldId id="269" r:id="rId2"/>
    <p:sldId id="270" r:id="rId3"/>
    <p:sldId id="282"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363" r:id="rId45"/>
    <p:sldId id="364" r:id="rId46"/>
    <p:sldId id="365" r:id="rId47"/>
    <p:sldId id="366" r:id="rId48"/>
    <p:sldId id="367" r:id="rId49"/>
    <p:sldId id="368" r:id="rId50"/>
    <p:sldId id="369" r:id="rId51"/>
    <p:sldId id="370" r:id="rId52"/>
    <p:sldId id="371" r:id="rId53"/>
    <p:sldId id="372" r:id="rId54"/>
    <p:sldId id="373" r:id="rId55"/>
    <p:sldId id="374" r:id="rId56"/>
    <p:sldId id="375" r:id="rId57"/>
    <p:sldId id="376" r:id="rId58"/>
    <p:sldId id="377" r:id="rId59"/>
    <p:sldId id="283" r:id="rId60"/>
    <p:sldId id="314" r:id="rId61"/>
    <p:sldId id="321" r:id="rId62"/>
    <p:sldId id="315" r:id="rId63"/>
    <p:sldId id="316" r:id="rId64"/>
    <p:sldId id="322" r:id="rId65"/>
    <p:sldId id="317" r:id="rId66"/>
    <p:sldId id="320" r:id="rId67"/>
    <p:sldId id="318" r:id="rId68"/>
    <p:sldId id="311" r:id="rId69"/>
    <p:sldId id="305" r:id="rId70"/>
    <p:sldId id="319" r:id="rId71"/>
    <p:sldId id="298" r:id="rId72"/>
    <p:sldId id="289" r:id="rId73"/>
    <p:sldId id="378" r:id="rId74"/>
    <p:sldId id="379" r:id="rId75"/>
    <p:sldId id="380" r:id="rId76"/>
    <p:sldId id="381" r:id="rId77"/>
    <p:sldId id="382" r:id="rId78"/>
    <p:sldId id="383" r:id="rId79"/>
    <p:sldId id="384" r:id="rId80"/>
    <p:sldId id="385" r:id="rId81"/>
    <p:sldId id="386" r:id="rId82"/>
    <p:sldId id="387" r:id="rId83"/>
    <p:sldId id="388" r:id="rId84"/>
    <p:sldId id="389" r:id="rId85"/>
    <p:sldId id="390" r:id="rId86"/>
    <p:sldId id="391" r:id="rId87"/>
    <p:sldId id="392" r:id="rId88"/>
    <p:sldId id="393" r:id="rId89"/>
    <p:sldId id="394" r:id="rId90"/>
    <p:sldId id="395" r:id="rId91"/>
    <p:sldId id="396" r:id="rId92"/>
    <p:sldId id="397" r:id="rId93"/>
    <p:sldId id="398" r:id="rId94"/>
    <p:sldId id="399" r:id="rId95"/>
    <p:sldId id="400" r:id="rId96"/>
    <p:sldId id="401" r:id="rId97"/>
    <p:sldId id="402" r:id="rId98"/>
    <p:sldId id="403" r:id="rId99"/>
    <p:sldId id="404" r:id="rId100"/>
  </p:sldIdLst>
  <p:sldSz cx="12192000" cy="6858000"/>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ila M" initials="SM" lastIdx="1" clrIdx="0">
    <p:extLst>
      <p:ext uri="{19B8F6BF-5375-455C-9EA6-DF929625EA0E}">
        <p15:presenceInfo xmlns:p15="http://schemas.microsoft.com/office/powerpoint/2012/main" userId="S::susilam@srmist.edu.in::b8715a84-6822-41d4-816b-e9b66fd8cf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33A4B3"/>
    <a:srgbClr val="F3B99F"/>
    <a:srgbClr val="FAEABE"/>
    <a:srgbClr val="FF6600"/>
    <a:srgbClr val="B94917"/>
    <a:srgbClr val="67A888"/>
    <a:srgbClr val="7ABF7A"/>
    <a:srgbClr val="B1D29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3416" autoAdjust="0"/>
  </p:normalViewPr>
  <p:slideViewPr>
    <p:cSldViewPr>
      <p:cViewPr varScale="1">
        <p:scale>
          <a:sx n="69" d="100"/>
          <a:sy n="69" d="100"/>
        </p:scale>
        <p:origin x="738" y="78"/>
      </p:cViewPr>
      <p:guideLst>
        <p:guide orient="horz" pos="2160"/>
        <p:guide pos="3840"/>
      </p:guideLst>
    </p:cSldViewPr>
  </p:slideViewPr>
  <p:notesTextViewPr>
    <p:cViewPr>
      <p:scale>
        <a:sx n="1" d="1"/>
        <a:sy n="1" d="1"/>
      </p:scale>
      <p:origin x="0" y="0"/>
    </p:cViewPr>
  </p:notesTextViewPr>
  <p:notesViewPr>
    <p:cSldViewPr>
      <p:cViewPr varScale="1">
        <p:scale>
          <a:sx n="64" d="100"/>
          <a:sy n="64" d="100"/>
        </p:scale>
        <p:origin x="3158" y="8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165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F2E4AF8-1EB1-4FB2-A063-C4EC80239EB6}" type="slidenum">
              <a:rPr lang="en-US" altLang="en-US" smtClean="0"/>
              <a:pPr/>
              <a:t>7</a:t>
            </a:fld>
            <a:endParaRPr lang="en-US" altLang="en-US" smtClean="0"/>
          </a:p>
        </p:txBody>
      </p:sp>
    </p:spTree>
    <p:extLst>
      <p:ext uri="{BB962C8B-B14F-4D97-AF65-F5344CB8AC3E}">
        <p14:creationId xmlns:p14="http://schemas.microsoft.com/office/powerpoint/2010/main" val="1559028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2022C-43DD-4E6C-9084-963750850E87}" type="slidenum">
              <a:rPr lang="en-US"/>
              <a:pPr/>
              <a:t>33</a:t>
            </a:fld>
            <a:endParaRPr lang="en-US"/>
          </a:p>
        </p:txBody>
      </p:sp>
      <p:sp>
        <p:nvSpPr>
          <p:cNvPr id="945154" name="Rectangle 2"/>
          <p:cNvSpPr>
            <a:spLocks noGrp="1" noRot="1" noChangeAspect="1" noChangeArrowheads="1" noTextEdit="1"/>
          </p:cNvSpPr>
          <p:nvPr>
            <p:ph type="sldImg"/>
          </p:nvPr>
        </p:nvSpPr>
        <p:spPr>
          <a:ln/>
        </p:spPr>
      </p:sp>
      <p:sp>
        <p:nvSpPr>
          <p:cNvPr id="94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35001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19C94E-D7AE-42B9-9699-E42E76C54042}" type="slidenum">
              <a:rPr lang="en-US"/>
              <a:pPr/>
              <a:t>35</a:t>
            </a:fld>
            <a:endParaRPr lang="en-US"/>
          </a:p>
        </p:txBody>
      </p:sp>
      <p:sp>
        <p:nvSpPr>
          <p:cNvPr id="954370" name="Rectangle 2"/>
          <p:cNvSpPr>
            <a:spLocks noGrp="1" noRot="1" noChangeAspect="1" noChangeArrowheads="1" noTextEdit="1"/>
          </p:cNvSpPr>
          <p:nvPr>
            <p:ph type="sldImg"/>
          </p:nvPr>
        </p:nvSpPr>
        <p:spPr>
          <a:ln/>
        </p:spPr>
      </p:sp>
      <p:sp>
        <p:nvSpPr>
          <p:cNvPr id="954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87965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6A7DD2-8ECF-4899-A5A9-9AB741E40246}" type="slidenum">
              <a:rPr lang="en-US"/>
              <a:pPr/>
              <a:t>36</a:t>
            </a:fld>
            <a:endParaRPr lang="en-US"/>
          </a:p>
        </p:txBody>
      </p:sp>
      <p:sp>
        <p:nvSpPr>
          <p:cNvPr id="955394" name="Rectangle 2"/>
          <p:cNvSpPr>
            <a:spLocks noGrp="1" noRot="1" noChangeAspect="1" noChangeArrowheads="1" noTextEdit="1"/>
          </p:cNvSpPr>
          <p:nvPr>
            <p:ph type="sldImg"/>
          </p:nvPr>
        </p:nvSpPr>
        <p:spPr>
          <a:ln/>
        </p:spPr>
      </p:sp>
      <p:sp>
        <p:nvSpPr>
          <p:cNvPr id="955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82611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0E535F-D91B-4273-8A10-E68694F85FD7}" type="slidenum">
              <a:rPr lang="en-US"/>
              <a:pPr/>
              <a:t>37</a:t>
            </a:fld>
            <a:endParaRPr lang="en-US"/>
          </a:p>
        </p:txBody>
      </p:sp>
      <p:sp>
        <p:nvSpPr>
          <p:cNvPr id="957442" name="Rectangle 2"/>
          <p:cNvSpPr>
            <a:spLocks noGrp="1" noRot="1" noChangeAspect="1" noChangeArrowheads="1" noTextEdit="1"/>
          </p:cNvSpPr>
          <p:nvPr>
            <p:ph type="sldImg"/>
          </p:nvPr>
        </p:nvSpPr>
        <p:spPr>
          <a:ln/>
        </p:spPr>
      </p:sp>
      <p:sp>
        <p:nvSpPr>
          <p:cNvPr id="957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25083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ED8222-45C8-42DA-A527-6CFE0D3912CF}" type="slidenum">
              <a:rPr lang="en-US"/>
              <a:pPr/>
              <a:t>38</a:t>
            </a:fld>
            <a:endParaRPr lang="en-US"/>
          </a:p>
        </p:txBody>
      </p:sp>
      <p:sp>
        <p:nvSpPr>
          <p:cNvPr id="958466" name="Rectangle 2"/>
          <p:cNvSpPr>
            <a:spLocks noGrp="1" noRot="1" noChangeAspect="1" noChangeArrowheads="1" noTextEdit="1"/>
          </p:cNvSpPr>
          <p:nvPr>
            <p:ph type="sldImg"/>
          </p:nvPr>
        </p:nvSpPr>
        <p:spPr>
          <a:ln/>
        </p:spPr>
      </p:sp>
      <p:sp>
        <p:nvSpPr>
          <p:cNvPr id="9584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05881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C3981A-39D1-4826-B7AE-8CFAFBEF22F5}" type="slidenum">
              <a:rPr lang="en-US"/>
              <a:pPr/>
              <a:t>39</a:t>
            </a:fld>
            <a:endParaRPr lang="en-US"/>
          </a:p>
        </p:txBody>
      </p:sp>
      <p:sp>
        <p:nvSpPr>
          <p:cNvPr id="960514" name="Rectangle 2"/>
          <p:cNvSpPr>
            <a:spLocks noGrp="1" noRot="1" noChangeAspect="1" noChangeArrowheads="1" noTextEdit="1"/>
          </p:cNvSpPr>
          <p:nvPr>
            <p:ph type="sldImg"/>
          </p:nvPr>
        </p:nvSpPr>
        <p:spPr>
          <a:ln/>
        </p:spPr>
      </p:sp>
      <p:sp>
        <p:nvSpPr>
          <p:cNvPr id="960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76425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A1FDC5-93AC-457D-BE23-784BA9EB8237}" type="slidenum">
              <a:rPr lang="en-US"/>
              <a:pPr/>
              <a:t>40</a:t>
            </a:fld>
            <a:endParaRPr lang="en-US"/>
          </a:p>
        </p:txBody>
      </p:sp>
      <p:sp>
        <p:nvSpPr>
          <p:cNvPr id="961538" name="Rectangle 2"/>
          <p:cNvSpPr>
            <a:spLocks noGrp="1" noRot="1" noChangeAspect="1" noChangeArrowheads="1" noTextEdit="1"/>
          </p:cNvSpPr>
          <p:nvPr>
            <p:ph type="sldImg"/>
          </p:nvPr>
        </p:nvSpPr>
        <p:spPr>
          <a:ln/>
        </p:spPr>
      </p:sp>
      <p:sp>
        <p:nvSpPr>
          <p:cNvPr id="961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12858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54D3B5-5D31-4F26-ADD4-78FF5A31E0D8}" type="slidenum">
              <a:rPr lang="en-US"/>
              <a:pPr/>
              <a:t>41</a:t>
            </a:fld>
            <a:endParaRPr lang="en-US"/>
          </a:p>
        </p:txBody>
      </p:sp>
      <p:sp>
        <p:nvSpPr>
          <p:cNvPr id="962562" name="Rectangle 2"/>
          <p:cNvSpPr>
            <a:spLocks noGrp="1" noRot="1" noChangeAspec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56330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B0B63B-404F-410E-A285-CEA840EB6639}" type="slidenum">
              <a:rPr lang="en-US"/>
              <a:pPr/>
              <a:t>42</a:t>
            </a:fld>
            <a:endParaRPr lang="en-US"/>
          </a:p>
        </p:txBody>
      </p:sp>
      <p:sp>
        <p:nvSpPr>
          <p:cNvPr id="946178" name="Rectangle 2"/>
          <p:cNvSpPr>
            <a:spLocks noGrp="1" noRot="1" noChangeAspect="1" noChangeArrowheads="1" noTextEdit="1"/>
          </p:cNvSpPr>
          <p:nvPr>
            <p:ph type="sldImg"/>
          </p:nvPr>
        </p:nvSpPr>
        <p:spPr>
          <a:ln/>
        </p:spPr>
      </p:sp>
      <p:sp>
        <p:nvSpPr>
          <p:cNvPr id="946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86795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286E5D-4B40-4E27-858D-15808860460D}" type="slidenum">
              <a:rPr lang="en-US"/>
              <a:pPr/>
              <a:t>43</a:t>
            </a:fld>
            <a:endParaRPr lang="en-US"/>
          </a:p>
        </p:txBody>
      </p:sp>
      <p:sp>
        <p:nvSpPr>
          <p:cNvPr id="947202" name="Rectangle 2"/>
          <p:cNvSpPr>
            <a:spLocks noGrp="1" noRot="1" noChangeAspect="1" noChangeArrowheads="1" noTextEdit="1"/>
          </p:cNvSpPr>
          <p:nvPr>
            <p:ph type="sldImg"/>
          </p:nvPr>
        </p:nvSpPr>
        <p:spPr>
          <a:ln/>
        </p:spPr>
      </p:sp>
      <p:sp>
        <p:nvSpPr>
          <p:cNvPr id="94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04828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172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16C2721-36C1-4A62-8D3D-C82853B84F7C}" type="slidenum">
              <a:rPr lang="en-US" altLang="en-US" smtClean="0"/>
              <a:pPr/>
              <a:t>12</a:t>
            </a:fld>
            <a:endParaRPr lang="en-US" altLang="en-US" smtClean="0"/>
          </a:p>
        </p:txBody>
      </p:sp>
    </p:spTree>
    <p:extLst>
      <p:ext uri="{BB962C8B-B14F-4D97-AF65-F5344CB8AC3E}">
        <p14:creationId xmlns:p14="http://schemas.microsoft.com/office/powerpoint/2010/main" val="3868481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B3A497-D27E-44C8-91AA-457F3CE9596B}" type="slidenum">
              <a:rPr lang="en-US"/>
              <a:pPr/>
              <a:t>44</a:t>
            </a:fld>
            <a:endParaRPr lang="en-US"/>
          </a:p>
        </p:txBody>
      </p:sp>
      <p:sp>
        <p:nvSpPr>
          <p:cNvPr id="952322" name="Rectangle 2"/>
          <p:cNvSpPr>
            <a:spLocks noGrp="1" noRot="1" noChangeAspect="1" noChangeArrowheads="1" noTextEdit="1"/>
          </p:cNvSpPr>
          <p:nvPr>
            <p:ph type="sldImg"/>
          </p:nvPr>
        </p:nvSpPr>
        <p:spPr>
          <a:ln/>
        </p:spPr>
      </p:sp>
      <p:sp>
        <p:nvSpPr>
          <p:cNvPr id="952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96939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F528C-DCFF-4F08-9FE6-09DCE16EC9E0}" type="slidenum">
              <a:rPr lang="en-US"/>
              <a:pPr/>
              <a:t>45</a:t>
            </a:fld>
            <a:endParaRPr lang="en-US"/>
          </a:p>
        </p:txBody>
      </p:sp>
      <p:sp>
        <p:nvSpPr>
          <p:cNvPr id="953346" name="Rectangle 2"/>
          <p:cNvSpPr>
            <a:spLocks noGrp="1" noRot="1" noChangeAspect="1" noChangeArrowheads="1" noTextEdit="1"/>
          </p:cNvSpPr>
          <p:nvPr>
            <p:ph type="sldImg"/>
          </p:nvPr>
        </p:nvSpPr>
        <p:spPr>
          <a:ln/>
        </p:spPr>
      </p:sp>
      <p:sp>
        <p:nvSpPr>
          <p:cNvPr id="953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40166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5C744E-E2D8-4D3C-AC67-02A57F65E34F}" type="slidenum">
              <a:rPr lang="en-US"/>
              <a:pPr/>
              <a:t>46</a:t>
            </a:fld>
            <a:endParaRPr lang="en-US"/>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13819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B642B4-5ACB-4411-A5A1-3A49AE1213A5}" type="slidenum">
              <a:rPr lang="en-US"/>
              <a:pPr/>
              <a:t>47</a:t>
            </a:fld>
            <a:endParaRPr lang="en-US"/>
          </a:p>
        </p:txBody>
      </p:sp>
      <p:sp>
        <p:nvSpPr>
          <p:cNvPr id="965634" name="Rectangle 2"/>
          <p:cNvSpPr>
            <a:spLocks noGrp="1" noRot="1" noChangeAspect="1" noChangeArrowheads="1" noTextEdit="1"/>
          </p:cNvSpPr>
          <p:nvPr>
            <p:ph type="sldImg"/>
          </p:nvPr>
        </p:nvSpPr>
        <p:spPr>
          <a:ln/>
        </p:spPr>
      </p:sp>
      <p:sp>
        <p:nvSpPr>
          <p:cNvPr id="965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70699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72</a:t>
            </a:fld>
            <a:endParaRPr lang="en-US" dirty="0"/>
          </a:p>
        </p:txBody>
      </p:sp>
    </p:spTree>
    <p:extLst>
      <p:ext uri="{BB962C8B-B14F-4D97-AF65-F5344CB8AC3E}">
        <p14:creationId xmlns:p14="http://schemas.microsoft.com/office/powerpoint/2010/main" val="2258772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73</a:t>
            </a:fld>
            <a:endParaRPr lang="en-US"/>
          </a:p>
        </p:txBody>
      </p:sp>
    </p:spTree>
    <p:extLst>
      <p:ext uri="{BB962C8B-B14F-4D97-AF65-F5344CB8AC3E}">
        <p14:creationId xmlns:p14="http://schemas.microsoft.com/office/powerpoint/2010/main" val="1864034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74</a:t>
            </a:fld>
            <a:endParaRPr lang="en-US"/>
          </a:p>
        </p:txBody>
      </p:sp>
    </p:spTree>
    <p:extLst>
      <p:ext uri="{BB962C8B-B14F-4D97-AF65-F5344CB8AC3E}">
        <p14:creationId xmlns:p14="http://schemas.microsoft.com/office/powerpoint/2010/main" val="34871540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75</a:t>
            </a:fld>
            <a:endParaRPr lang="en-US"/>
          </a:p>
        </p:txBody>
      </p:sp>
    </p:spTree>
    <p:extLst>
      <p:ext uri="{BB962C8B-B14F-4D97-AF65-F5344CB8AC3E}">
        <p14:creationId xmlns:p14="http://schemas.microsoft.com/office/powerpoint/2010/main" val="1046024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76</a:t>
            </a:fld>
            <a:endParaRPr lang="en-US"/>
          </a:p>
        </p:txBody>
      </p:sp>
    </p:spTree>
    <p:extLst>
      <p:ext uri="{BB962C8B-B14F-4D97-AF65-F5344CB8AC3E}">
        <p14:creationId xmlns:p14="http://schemas.microsoft.com/office/powerpoint/2010/main" val="1398414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term information and communications technology (ICT) is generally accepted to mean all the technologies that, combined, allows people and </a:t>
            </a:r>
            <a:r>
              <a:rPr lang="en-US" sz="1200" b="0" i="0" kern="1200" dirty="0" err="1">
                <a:solidFill>
                  <a:schemeClr val="tx1"/>
                </a:solidFill>
                <a:effectLst/>
                <a:latin typeface="+mn-lt"/>
                <a:ea typeface="+mn-ea"/>
                <a:cs typeface="+mn-cs"/>
              </a:rPr>
              <a:t>organisations</a:t>
            </a:r>
            <a:r>
              <a:rPr lang="en-US" sz="1200" b="0" i="0" kern="1200" dirty="0">
                <a:solidFill>
                  <a:schemeClr val="tx1"/>
                </a:solidFill>
                <a:effectLst/>
                <a:latin typeface="+mn-lt"/>
                <a:ea typeface="+mn-ea"/>
                <a:cs typeface="+mn-cs"/>
              </a:rPr>
              <a:t> to interact in the digital world.</a:t>
            </a:r>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77</a:t>
            </a:fld>
            <a:endParaRPr lang="en-US"/>
          </a:p>
        </p:txBody>
      </p:sp>
    </p:spTree>
    <p:extLst>
      <p:ext uri="{BB962C8B-B14F-4D97-AF65-F5344CB8AC3E}">
        <p14:creationId xmlns:p14="http://schemas.microsoft.com/office/powerpoint/2010/main" val="738658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DE3A54-7B95-4A2F-A347-323DB6DD7E05}" type="slidenum">
              <a:rPr lang="en-US"/>
              <a:pPr/>
              <a:t>22</a:t>
            </a:fld>
            <a:endParaRPr lang="en-US"/>
          </a:p>
        </p:txBody>
      </p:sp>
      <p:sp>
        <p:nvSpPr>
          <p:cNvPr id="939010" name="Rectangle 2"/>
          <p:cNvSpPr>
            <a:spLocks noGrp="1" noRot="1" noChangeAspect="1" noChangeArrowheads="1" noTextEdit="1"/>
          </p:cNvSpPr>
          <p:nvPr>
            <p:ph type="sldImg"/>
          </p:nvPr>
        </p:nvSpPr>
        <p:spPr>
          <a:ln/>
        </p:spPr>
      </p:sp>
      <p:sp>
        <p:nvSpPr>
          <p:cNvPr id="93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87370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78</a:t>
            </a:fld>
            <a:endParaRPr lang="en-US"/>
          </a:p>
        </p:txBody>
      </p:sp>
    </p:spTree>
    <p:extLst>
      <p:ext uri="{BB962C8B-B14F-4D97-AF65-F5344CB8AC3E}">
        <p14:creationId xmlns:p14="http://schemas.microsoft.com/office/powerpoint/2010/main" val="31561275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79</a:t>
            </a:fld>
            <a:endParaRPr lang="en-US"/>
          </a:p>
        </p:txBody>
      </p:sp>
    </p:spTree>
    <p:extLst>
      <p:ext uri="{BB962C8B-B14F-4D97-AF65-F5344CB8AC3E}">
        <p14:creationId xmlns:p14="http://schemas.microsoft.com/office/powerpoint/2010/main" val="32623472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80</a:t>
            </a:fld>
            <a:endParaRPr lang="en-US"/>
          </a:p>
        </p:txBody>
      </p:sp>
    </p:spTree>
    <p:extLst>
      <p:ext uri="{BB962C8B-B14F-4D97-AF65-F5344CB8AC3E}">
        <p14:creationId xmlns:p14="http://schemas.microsoft.com/office/powerpoint/2010/main" val="37593437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81</a:t>
            </a:fld>
            <a:endParaRPr lang="en-US"/>
          </a:p>
        </p:txBody>
      </p:sp>
    </p:spTree>
    <p:extLst>
      <p:ext uri="{BB962C8B-B14F-4D97-AF65-F5344CB8AC3E}">
        <p14:creationId xmlns:p14="http://schemas.microsoft.com/office/powerpoint/2010/main" val="23049117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82</a:t>
            </a:fld>
            <a:endParaRPr lang="en-US"/>
          </a:p>
        </p:txBody>
      </p:sp>
    </p:spTree>
    <p:extLst>
      <p:ext uri="{BB962C8B-B14F-4D97-AF65-F5344CB8AC3E}">
        <p14:creationId xmlns:p14="http://schemas.microsoft.com/office/powerpoint/2010/main" val="32994972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83</a:t>
            </a:fld>
            <a:endParaRPr lang="en-US"/>
          </a:p>
        </p:txBody>
      </p:sp>
    </p:spTree>
    <p:extLst>
      <p:ext uri="{BB962C8B-B14F-4D97-AF65-F5344CB8AC3E}">
        <p14:creationId xmlns:p14="http://schemas.microsoft.com/office/powerpoint/2010/main" val="26306859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84</a:t>
            </a:fld>
            <a:endParaRPr lang="en-US"/>
          </a:p>
        </p:txBody>
      </p:sp>
    </p:spTree>
    <p:extLst>
      <p:ext uri="{BB962C8B-B14F-4D97-AF65-F5344CB8AC3E}">
        <p14:creationId xmlns:p14="http://schemas.microsoft.com/office/powerpoint/2010/main" val="6811858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85</a:t>
            </a:fld>
            <a:endParaRPr lang="en-US"/>
          </a:p>
        </p:txBody>
      </p:sp>
    </p:spTree>
    <p:extLst>
      <p:ext uri="{BB962C8B-B14F-4D97-AF65-F5344CB8AC3E}">
        <p14:creationId xmlns:p14="http://schemas.microsoft.com/office/powerpoint/2010/main" val="40080965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86</a:t>
            </a:fld>
            <a:endParaRPr lang="en-US"/>
          </a:p>
        </p:txBody>
      </p:sp>
    </p:spTree>
    <p:extLst>
      <p:ext uri="{BB962C8B-B14F-4D97-AF65-F5344CB8AC3E}">
        <p14:creationId xmlns:p14="http://schemas.microsoft.com/office/powerpoint/2010/main" val="11092957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87</a:t>
            </a:fld>
            <a:endParaRPr lang="en-US"/>
          </a:p>
        </p:txBody>
      </p:sp>
    </p:spTree>
    <p:extLst>
      <p:ext uri="{BB962C8B-B14F-4D97-AF65-F5344CB8AC3E}">
        <p14:creationId xmlns:p14="http://schemas.microsoft.com/office/powerpoint/2010/main" val="3284736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D1891-617E-4F96-8279-814E027EED5B}" type="slidenum">
              <a:rPr lang="en-US"/>
              <a:pPr/>
              <a:t>23</a:t>
            </a:fld>
            <a:endParaRPr lang="en-US"/>
          </a:p>
        </p:txBody>
      </p:sp>
      <p:sp>
        <p:nvSpPr>
          <p:cNvPr id="931842" name="Rectangle 2"/>
          <p:cNvSpPr>
            <a:spLocks noGrp="1" noRot="1" noChangeAspect="1" noChangeArrowheads="1" noTextEdit="1"/>
          </p:cNvSpPr>
          <p:nvPr>
            <p:ph type="sldImg"/>
          </p:nvPr>
        </p:nvSpPr>
        <p:spPr>
          <a:ln/>
        </p:spPr>
      </p:sp>
      <p:sp>
        <p:nvSpPr>
          <p:cNvPr id="931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93991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88</a:t>
            </a:fld>
            <a:endParaRPr lang="en-US"/>
          </a:p>
        </p:txBody>
      </p:sp>
    </p:spTree>
    <p:extLst>
      <p:ext uri="{BB962C8B-B14F-4D97-AF65-F5344CB8AC3E}">
        <p14:creationId xmlns:p14="http://schemas.microsoft.com/office/powerpoint/2010/main" val="37253420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89</a:t>
            </a:fld>
            <a:endParaRPr lang="en-US"/>
          </a:p>
        </p:txBody>
      </p:sp>
    </p:spTree>
    <p:extLst>
      <p:ext uri="{BB962C8B-B14F-4D97-AF65-F5344CB8AC3E}">
        <p14:creationId xmlns:p14="http://schemas.microsoft.com/office/powerpoint/2010/main" val="18354265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90</a:t>
            </a:fld>
            <a:endParaRPr lang="en-US"/>
          </a:p>
        </p:txBody>
      </p:sp>
    </p:spTree>
    <p:extLst>
      <p:ext uri="{BB962C8B-B14F-4D97-AF65-F5344CB8AC3E}">
        <p14:creationId xmlns:p14="http://schemas.microsoft.com/office/powerpoint/2010/main" val="41350883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91</a:t>
            </a:fld>
            <a:endParaRPr lang="en-US"/>
          </a:p>
        </p:txBody>
      </p:sp>
    </p:spTree>
    <p:extLst>
      <p:ext uri="{BB962C8B-B14F-4D97-AF65-F5344CB8AC3E}">
        <p14:creationId xmlns:p14="http://schemas.microsoft.com/office/powerpoint/2010/main" val="5916616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92</a:t>
            </a:fld>
            <a:endParaRPr lang="en-US"/>
          </a:p>
        </p:txBody>
      </p:sp>
    </p:spTree>
    <p:extLst>
      <p:ext uri="{BB962C8B-B14F-4D97-AF65-F5344CB8AC3E}">
        <p14:creationId xmlns:p14="http://schemas.microsoft.com/office/powerpoint/2010/main" val="63909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93</a:t>
            </a:fld>
            <a:endParaRPr lang="en-US"/>
          </a:p>
        </p:txBody>
      </p:sp>
    </p:spTree>
    <p:extLst>
      <p:ext uri="{BB962C8B-B14F-4D97-AF65-F5344CB8AC3E}">
        <p14:creationId xmlns:p14="http://schemas.microsoft.com/office/powerpoint/2010/main" val="8418446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94</a:t>
            </a:fld>
            <a:endParaRPr lang="en-US"/>
          </a:p>
        </p:txBody>
      </p:sp>
    </p:spTree>
    <p:extLst>
      <p:ext uri="{BB962C8B-B14F-4D97-AF65-F5344CB8AC3E}">
        <p14:creationId xmlns:p14="http://schemas.microsoft.com/office/powerpoint/2010/main" val="24204012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95</a:t>
            </a:fld>
            <a:endParaRPr lang="en-US"/>
          </a:p>
        </p:txBody>
      </p:sp>
    </p:spTree>
    <p:extLst>
      <p:ext uri="{BB962C8B-B14F-4D97-AF65-F5344CB8AC3E}">
        <p14:creationId xmlns:p14="http://schemas.microsoft.com/office/powerpoint/2010/main" val="1785846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96</a:t>
            </a:fld>
            <a:endParaRPr lang="en-US"/>
          </a:p>
        </p:txBody>
      </p:sp>
    </p:spTree>
    <p:extLst>
      <p:ext uri="{BB962C8B-B14F-4D97-AF65-F5344CB8AC3E}">
        <p14:creationId xmlns:p14="http://schemas.microsoft.com/office/powerpoint/2010/main" val="39554609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97</a:t>
            </a:fld>
            <a:endParaRPr lang="en-US"/>
          </a:p>
        </p:txBody>
      </p:sp>
    </p:spTree>
    <p:extLst>
      <p:ext uri="{BB962C8B-B14F-4D97-AF65-F5344CB8AC3E}">
        <p14:creationId xmlns:p14="http://schemas.microsoft.com/office/powerpoint/2010/main" val="3812047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CD81E-F176-4E77-8A56-3FA015135296}" type="slidenum">
              <a:rPr lang="en-US"/>
              <a:pPr/>
              <a:t>24</a:t>
            </a:fld>
            <a:endParaRPr lang="en-US"/>
          </a:p>
        </p:txBody>
      </p:sp>
      <p:sp>
        <p:nvSpPr>
          <p:cNvPr id="933890" name="Rectangle 2"/>
          <p:cNvSpPr>
            <a:spLocks noGrp="1" noRot="1" noChangeAspect="1" noChangeArrowheads="1" noTextEdit="1"/>
          </p:cNvSpPr>
          <p:nvPr>
            <p:ph type="sldImg"/>
          </p:nvPr>
        </p:nvSpPr>
        <p:spPr>
          <a:ln/>
        </p:spPr>
      </p:sp>
      <p:sp>
        <p:nvSpPr>
          <p:cNvPr id="933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25951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98</a:t>
            </a:fld>
            <a:endParaRPr lang="en-US"/>
          </a:p>
        </p:txBody>
      </p:sp>
    </p:spTree>
    <p:extLst>
      <p:ext uri="{BB962C8B-B14F-4D97-AF65-F5344CB8AC3E}">
        <p14:creationId xmlns:p14="http://schemas.microsoft.com/office/powerpoint/2010/main" val="3738824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10D48A7-DE83-4190-9B02-F9357B9C7ED0}" type="slidenum">
              <a:rPr lang="en-US" smtClean="0"/>
              <a:t>99</a:t>
            </a:fld>
            <a:endParaRPr lang="en-US"/>
          </a:p>
        </p:txBody>
      </p:sp>
    </p:spTree>
    <p:extLst>
      <p:ext uri="{BB962C8B-B14F-4D97-AF65-F5344CB8AC3E}">
        <p14:creationId xmlns:p14="http://schemas.microsoft.com/office/powerpoint/2010/main" val="679454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30763F-EC65-4205-9201-8EAD016F0AF2}" type="slidenum">
              <a:rPr lang="en-US"/>
              <a:pPr/>
              <a:t>25</a:t>
            </a:fld>
            <a:endParaRPr lang="en-US"/>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73880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2C9929-395A-4228-BBD3-4E5EEDE89420}" type="slidenum">
              <a:rPr lang="en-US"/>
              <a:pPr/>
              <a:t>26</a:t>
            </a:fld>
            <a:endParaRPr lang="en-US"/>
          </a:p>
        </p:txBody>
      </p:sp>
      <p:sp>
        <p:nvSpPr>
          <p:cNvPr id="937986" name="Rectangle 2"/>
          <p:cNvSpPr>
            <a:spLocks noGrp="1" noRot="1" noChangeAspect="1" noChangeArrowheads="1" noTextEdit="1"/>
          </p:cNvSpPr>
          <p:nvPr>
            <p:ph type="sldImg"/>
          </p:nvPr>
        </p:nvSpPr>
        <p:spPr>
          <a:ln/>
        </p:spPr>
      </p:sp>
      <p:sp>
        <p:nvSpPr>
          <p:cNvPr id="937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36110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3F9E41-43E0-47F4-B23C-294E26C45E13}" type="slidenum">
              <a:rPr lang="en-US"/>
              <a:pPr/>
              <a:t>29</a:t>
            </a:fld>
            <a:endParaRPr lang="en-US"/>
          </a:p>
        </p:txBody>
      </p:sp>
      <p:sp>
        <p:nvSpPr>
          <p:cNvPr id="941058" name="Rectangle 2"/>
          <p:cNvSpPr>
            <a:spLocks noGrp="1" noRot="1" noChangeAspect="1" noChangeArrowheads="1" noTextEdit="1"/>
          </p:cNvSpPr>
          <p:nvPr>
            <p:ph type="sldImg"/>
          </p:nvPr>
        </p:nvSpPr>
        <p:spPr>
          <a:ln/>
        </p:spPr>
      </p:sp>
      <p:sp>
        <p:nvSpPr>
          <p:cNvPr id="941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36264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2A0B76-BCEA-434B-8342-A7F1D5F6B444}" type="slidenum">
              <a:rPr lang="en-US"/>
              <a:pPr/>
              <a:t>32</a:t>
            </a:fld>
            <a:endParaRPr lang="en-US"/>
          </a:p>
        </p:txBody>
      </p:sp>
      <p:sp>
        <p:nvSpPr>
          <p:cNvPr id="944130" name="Rectangle 2"/>
          <p:cNvSpPr>
            <a:spLocks noGrp="1" noRot="1" noChangeAspect="1" noChangeArrowheads="1" noTextEdit="1"/>
          </p:cNvSpPr>
          <p:nvPr>
            <p:ph type="sldImg"/>
          </p:nvPr>
        </p:nvSpPr>
        <p:spPr>
          <a:ln/>
        </p:spPr>
      </p:sp>
      <p:sp>
        <p:nvSpPr>
          <p:cNvPr id="9441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06687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97536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00" dirty="0"/>
          </a:p>
        </p:txBody>
      </p:sp>
      <p:grpSp>
        <p:nvGrpSpPr>
          <p:cNvPr id="47112" name="Group 8"/>
          <p:cNvGrpSpPr>
            <a:grpSpLocks/>
          </p:cNvGrpSpPr>
          <p:nvPr/>
        </p:nvGrpSpPr>
        <p:grpSpPr bwMode="auto">
          <a:xfrm>
            <a:off x="9990667" y="2992438"/>
            <a:ext cx="1784351"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grpSp>
      <p:sp>
        <p:nvSpPr>
          <p:cNvPr id="47144" name="Line 40"/>
          <p:cNvSpPr>
            <a:spLocks noChangeShapeType="1"/>
          </p:cNvSpPr>
          <p:nvPr/>
        </p:nvSpPr>
        <p:spPr bwMode="auto">
          <a:xfrm>
            <a:off x="406400" y="2819400"/>
            <a:ext cx="109728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00" dirty="0"/>
          </a:p>
        </p:txBody>
      </p:sp>
      <p:sp>
        <p:nvSpPr>
          <p:cNvPr id="47107" name="Title Placeholder 1"/>
          <p:cNvSpPr>
            <a:spLocks noGrp="1" noChangeArrowheads="1"/>
          </p:cNvSpPr>
          <p:nvPr>
            <p:ph type="ctrTitle"/>
          </p:nvPr>
        </p:nvSpPr>
        <p:spPr>
          <a:xfrm>
            <a:off x="421217" y="466725"/>
            <a:ext cx="90424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1132417" y="3049588"/>
            <a:ext cx="83312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29475821-779E-41C2-AA2B-570F80CECE05}" type="datetime1">
              <a:rPr lang="en-US" altLang="en-US" smtClean="0"/>
              <a:t>4/28/2023</a:t>
            </a:fld>
            <a:endParaRPr lang="en-US" altLang="en-US" dirty="0"/>
          </a:p>
        </p:txBody>
      </p:sp>
      <p:sp>
        <p:nvSpPr>
          <p:cNvPr id="47110" name="Footer Placeholder 4"/>
          <p:cNvSpPr>
            <a:spLocks noGrp="1" noChangeArrowheads="1"/>
          </p:cNvSpPr>
          <p:nvPr>
            <p:ph type="ftr" sz="quarter" idx="3"/>
          </p:nvPr>
        </p:nvSpPr>
        <p:spPr/>
        <p:txBody>
          <a:bodyPr/>
          <a:lstStyle>
            <a:lvl1pPr>
              <a:defRPr/>
            </a:lvl1pPr>
          </a:lstStyle>
          <a:p>
            <a:r>
              <a:rPr lang="en-US" altLang="en-US"/>
              <a:t>Prepared by Dr. M.S.Vasanthi, SRMIST</a:t>
            </a:r>
            <a:endParaRPr lang="en-US" altLang="en-US" dirty="0"/>
          </a:p>
        </p:txBody>
      </p:sp>
      <p:sp>
        <p:nvSpPr>
          <p:cNvPr id="47111" name="Slide Number Placeholder 5"/>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B2B32E81-EEEA-4C02-9CA4-191DA9FF8025}" type="datetime1">
              <a:rPr lang="en-US" altLang="en-US" smtClean="0"/>
              <a:t>4/28/2023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a:t>Prepared by Dr. M.S.Vasanthi, SRMIST</a:t>
            </a:r>
            <a:endParaRPr lang="en-US" altLang="en-US" dirty="0"/>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228601"/>
            <a:ext cx="276860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228601"/>
            <a:ext cx="810260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79ACCE31-8339-4B41-BEF9-7F59B0E90DA3}" type="datetime1">
              <a:rPr lang="en-US" altLang="en-US" smtClean="0"/>
              <a:t>4/28/2023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a:t>Prepared by Dr. M.S.Vasanthi, SRMIST</a:t>
            </a:r>
            <a:endParaRPr lang="en-US" altLang="en-US" dirty="0"/>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2971153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711437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1079211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2823743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2673629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320069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3997831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394621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FB0CD638-F6D2-47ED-AC30-4FFB2949E8D5}" type="datetime1">
              <a:rPr lang="en-US" altLang="en-US" smtClean="0"/>
              <a:t>4/28/2023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a:t>Prepared by Dr. M.S.Vasanthi, SRMIST</a:t>
            </a:r>
            <a:endParaRPr lang="en-US" altLang="en-US" dirty="0"/>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2875510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19856520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1927457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24163264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30000863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2952338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40489616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22367181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30469889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2842324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9D76719F-512D-4649-AAFD-BB894DF70884}" type="datetime1">
              <a:rPr lang="en-US" altLang="en-US" smtClean="0"/>
              <a:t>4/28/2023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a:t>Prepared by Dr. M.S.Vasanthi, SRMIST</a:t>
            </a:r>
            <a:endParaRPr lang="en-US" altLang="en-US" dirty="0"/>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8858649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38735994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33191241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3304957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19417074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31997923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33238611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4" y="0"/>
            <a:ext cx="12186592" cy="6858000"/>
          </a:xfrm>
          <a:prstGeom prst="rect">
            <a:avLst/>
          </a:prstGeom>
        </p:spPr>
      </p:pic>
      <p:sp>
        <p:nvSpPr>
          <p:cNvPr id="4" name="Date Placeholder 3"/>
          <p:cNvSpPr>
            <a:spLocks noGrp="1"/>
          </p:cNvSpPr>
          <p:nvPr>
            <p:ph type="dt" sz="half" idx="10"/>
          </p:nvPr>
        </p:nvSpPr>
        <p:spPr>
          <a:xfrm>
            <a:off x="609600" y="6477000"/>
            <a:ext cx="2844800" cy="244476"/>
          </a:xfrm>
          <a:prstGeom prst="rect">
            <a:avLst/>
          </a:prstGeom>
        </p:spPr>
        <p:txBody>
          <a:bodyPr/>
          <a:lstStyle>
            <a:lvl1pPr>
              <a:defRPr sz="1200"/>
            </a:lvl1pPr>
          </a:lstStyle>
          <a:p>
            <a:fld id="{380A2BC0-AABD-4D0B-918B-BD4D3E42D2D7}" type="datetime3">
              <a:rPr lang="en-US" smtClean="0"/>
              <a:pPr/>
              <a:t>28 April 2023</a:t>
            </a:fld>
            <a:endParaRPr lang="en-US" dirty="0"/>
          </a:p>
        </p:txBody>
      </p:sp>
      <p:sp>
        <p:nvSpPr>
          <p:cNvPr id="5" name="Footer Placeholder 4"/>
          <p:cNvSpPr>
            <a:spLocks noGrp="1"/>
          </p:cNvSpPr>
          <p:nvPr>
            <p:ph type="ftr" sz="quarter" idx="11"/>
          </p:nvPr>
        </p:nvSpPr>
        <p:spPr>
          <a:xfrm>
            <a:off x="4165600" y="6477000"/>
            <a:ext cx="3860800" cy="244476"/>
          </a:xfrm>
          <a:prstGeom prst="rect">
            <a:avLst/>
          </a:prstGeom>
        </p:spPr>
        <p:txBody>
          <a:bodyPr/>
          <a:lstStyle>
            <a:lvl1pPr>
              <a:defRPr sz="1200"/>
            </a:lvl1pPr>
          </a:lstStyle>
          <a:p>
            <a:endParaRPr lang="en-US" dirty="0"/>
          </a:p>
        </p:txBody>
      </p:sp>
      <p:sp>
        <p:nvSpPr>
          <p:cNvPr id="6" name="Slide Number Placeholder 5"/>
          <p:cNvSpPr>
            <a:spLocks noGrp="1"/>
          </p:cNvSpPr>
          <p:nvPr>
            <p:ph type="sldNum" sz="quarter" idx="12"/>
          </p:nvPr>
        </p:nvSpPr>
        <p:spPr>
          <a:xfrm>
            <a:off x="8737600" y="6477000"/>
            <a:ext cx="2844800" cy="244476"/>
          </a:xfrm>
          <a:prstGeom prst="rect">
            <a:avLst/>
          </a:prstGeom>
        </p:spPr>
        <p:txBody>
          <a:bodyPr/>
          <a:lstStyle>
            <a:lvl1pPr algn="r">
              <a:defRPr sz="1200"/>
            </a:lvl1pPr>
          </a:lstStyle>
          <a:p>
            <a:fld id="{F207CA22-0DDE-4986-9042-FAB3C42296B9}" type="slidenum">
              <a:rPr lang="en-US" smtClean="0"/>
              <a:pPr/>
              <a:t>‹#›</a:t>
            </a:fld>
            <a:endParaRPr lang="en-US" dirty="0"/>
          </a:p>
        </p:txBody>
      </p:sp>
    </p:spTree>
    <p:extLst>
      <p:ext uri="{BB962C8B-B14F-4D97-AF65-F5344CB8AC3E}">
        <p14:creationId xmlns:p14="http://schemas.microsoft.com/office/powerpoint/2010/main" val="2376665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524001"/>
            <a:ext cx="48260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53200" y="1524001"/>
            <a:ext cx="48260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DBC0038B-CB17-43F3-B9A8-84E8792F248F}" type="datetime1">
              <a:rPr lang="en-US" altLang="en-US" smtClean="0"/>
              <a:t>4/28/2023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a:t>Prepared by Dr. M.S.Vasanthi, SRMIST</a:t>
            </a:r>
            <a:endParaRPr lang="en-US" altLang="en-US" dirty="0"/>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D246DA43-3640-41E9-A1CB-2FB8C08CD07B}" type="datetime1">
              <a:rPr lang="en-US" altLang="en-US" smtClean="0"/>
              <a:t>4/28/2023</a:t>
            </a:fld>
            <a:endParaRPr lang="en-US" altLang="en-US" dirty="0"/>
          </a:p>
        </p:txBody>
      </p:sp>
      <p:sp>
        <p:nvSpPr>
          <p:cNvPr id="8" name="Footer Placeholder 7"/>
          <p:cNvSpPr>
            <a:spLocks noGrp="1"/>
          </p:cNvSpPr>
          <p:nvPr>
            <p:ph type="ftr" sz="quarter" idx="11"/>
          </p:nvPr>
        </p:nvSpPr>
        <p:spPr/>
        <p:txBody>
          <a:bodyPr/>
          <a:lstStyle>
            <a:lvl1pPr>
              <a:defRPr/>
            </a:lvl1pPr>
          </a:lstStyle>
          <a:p>
            <a:r>
              <a:rPr lang="en-US" altLang="en-US"/>
              <a:t>Prepared by Dr. M.S.Vasanthi, SRMIST</a:t>
            </a:r>
            <a:endParaRPr lang="en-US" altLang="en-US" dirty="0"/>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9B627294-FC64-4193-8133-8E31093D42FD}" type="datetime1">
              <a:rPr lang="en-US" altLang="en-US" smtClean="0"/>
              <a:t>4/28/2023</a:t>
            </a:fld>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a:t>Prepared by Dr. M.S.Vasanthi, SRMIST</a:t>
            </a:r>
            <a:endParaRPr lang="en-US" altLang="en-US" dirty="0"/>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5C2F1E1-61F4-4638-B485-A5585649B11B}" type="datetime1">
              <a:rPr lang="en-US" altLang="en-US" smtClean="0"/>
              <a:t>4/28/2023</a:t>
            </a:fld>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a:t>Prepared by Dr. M.S.Vasanthi, SRMIST</a:t>
            </a:r>
            <a:endParaRPr lang="en-US" altLang="en-US" dirty="0"/>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A73BE32-8E46-4752-B21C-9160C5B15823}" type="datetime1">
              <a:rPr lang="en-US" altLang="en-US" smtClean="0"/>
              <a:t>4/28/2023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a:t>Prepared by Dr. M.S.Vasanthi, SRMIST</a:t>
            </a:r>
            <a:endParaRPr lang="en-US" altLang="en-US" dirty="0"/>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B854059-B90C-4790-8FE7-9B8522E54505}" type="datetime1">
              <a:rPr lang="en-US" altLang="en-US" smtClean="0"/>
              <a:t>4/28/2023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a:t>Prepared by Dr. M.S.Vasanthi, SRMIST</a:t>
            </a:r>
            <a:endParaRPr lang="en-US" altLang="en-US" dirty="0"/>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106172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00" dirty="0"/>
          </a:p>
        </p:txBody>
      </p:sp>
      <p:grpSp>
        <p:nvGrpSpPr>
          <p:cNvPr id="46088" name="Group 8"/>
          <p:cNvGrpSpPr>
            <a:grpSpLocks/>
          </p:cNvGrpSpPr>
          <p:nvPr/>
        </p:nvGrpSpPr>
        <p:grpSpPr bwMode="auto">
          <a:xfrm>
            <a:off x="10871201" y="152400"/>
            <a:ext cx="1056217"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grpSp>
      <p:sp>
        <p:nvSpPr>
          <p:cNvPr id="46083" name="Title Placeholder 1"/>
          <p:cNvSpPr>
            <a:spLocks noGrp="1" noChangeArrowheads="1"/>
          </p:cNvSpPr>
          <p:nvPr>
            <p:ph type="title"/>
          </p:nvPr>
        </p:nvSpPr>
        <p:spPr bwMode="auto">
          <a:xfrm>
            <a:off x="304800" y="228600"/>
            <a:ext cx="10261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Text Placeholder 2"/>
          <p:cNvSpPr>
            <a:spLocks noGrp="1" noChangeArrowheads="1"/>
          </p:cNvSpPr>
          <p:nvPr>
            <p:ph type="body" idx="1"/>
          </p:nvPr>
        </p:nvSpPr>
        <p:spPr bwMode="auto">
          <a:xfrm>
            <a:off x="1524000" y="1524001"/>
            <a:ext cx="98552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6085" name="Date Placeholder 3"/>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895A015E-AEC8-4C78-A307-87EF4941C948}" type="datetime1">
              <a:rPr lang="en-US" altLang="en-US" smtClean="0"/>
              <a:t>4/28/2023</a:t>
            </a:fld>
            <a:endParaRPr lang="en-US" altLang="en-US" dirty="0"/>
          </a:p>
        </p:txBody>
      </p:sp>
      <p:sp>
        <p:nvSpPr>
          <p:cNvPr id="46086" name="Footer Placeholder 4"/>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r>
              <a:rPr lang="en-US" altLang="en-US"/>
              <a:t>Prepared by Dr. M.S.Vasanthi, SRMIST</a:t>
            </a:r>
            <a:endParaRPr lang="en-US" altLang="en-US" dirty="0"/>
          </a:p>
        </p:txBody>
      </p:sp>
      <p:sp>
        <p:nvSpPr>
          <p:cNvPr id="46087" name="Slide Number Placeholder 5"/>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 id="2147483682" r:id="rId30"/>
    <p:sldLayoutId id="2147483683" r:id="rId31"/>
    <p:sldLayoutId id="2147483684" r:id="rId32"/>
    <p:sldLayoutId id="2147483685" r:id="rId33"/>
    <p:sldLayoutId id="2147483686" r:id="rId34"/>
    <p:sldLayoutId id="2147483687" r:id="rId35"/>
    <p:sldLayoutId id="2147483688" r:id="rId36"/>
    <p:sldLayoutId id="2147483689" r:id="rId37"/>
  </p:sldLayoutIdLst>
  <p:hf hdr="0" ftr="0" dt="0"/>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8.wmf"/></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2.png"/><Relationship Id="rId4" Type="http://schemas.openxmlformats.org/officeDocument/2006/relationships/image" Target="../media/image41.png"/></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9.jpg"/><Relationship Id="rId4" Type="http://schemas.openxmlformats.org/officeDocument/2006/relationships/image" Target="../media/image48.png"/></Relationships>
</file>

<file path=ppt/slides/_rels/slide7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84.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8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86.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38.xml"/><Relationship Id="rId1" Type="http://schemas.openxmlformats.org/officeDocument/2006/relationships/slideLayout" Target="../slideLayouts/slideLayout24.xml"/><Relationship Id="rId4" Type="http://schemas.openxmlformats.org/officeDocument/2006/relationships/image" Target="../media/image60.png"/></Relationships>
</file>

<file path=ppt/slides/_rels/slide8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25.xml"/><Relationship Id="rId5" Type="http://schemas.openxmlformats.org/officeDocument/2006/relationships/image" Target="../media/image63.png"/><Relationship Id="rId4" Type="http://schemas.openxmlformats.org/officeDocument/2006/relationships/image" Target="../media/image62.png"/></Relationships>
</file>

<file path=ppt/slides/_rels/slide8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0.xml"/><Relationship Id="rId1" Type="http://schemas.openxmlformats.org/officeDocument/2006/relationships/slideLayout" Target="../slideLayouts/slideLayout26.xml"/><Relationship Id="rId4" Type="http://schemas.openxmlformats.org/officeDocument/2006/relationships/image" Target="../media/image65.png"/></Relationships>
</file>

<file path=ppt/slides/_rels/slide8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1.xml"/><Relationship Id="rId1" Type="http://schemas.openxmlformats.org/officeDocument/2006/relationships/slideLayout" Target="../slideLayouts/slideLayout27.xml"/><Relationship Id="rId4" Type="http://schemas.openxmlformats.org/officeDocument/2006/relationships/image" Target="../media/image67.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9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3.xml"/><Relationship Id="rId1" Type="http://schemas.openxmlformats.org/officeDocument/2006/relationships/slideLayout" Target="../slideLayouts/slideLayout29.xml"/></Relationships>
</file>

<file path=ppt/slides/_rels/slide9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4.xml"/><Relationship Id="rId1" Type="http://schemas.openxmlformats.org/officeDocument/2006/relationships/slideLayout" Target="../slideLayouts/slideLayout30.xml"/><Relationship Id="rId4" Type="http://schemas.openxmlformats.org/officeDocument/2006/relationships/image" Target="../media/image71.wmf"/></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2.xml"/></Relationships>
</file>

<file path=ppt/slides/_rels/slide9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7.xml"/><Relationship Id="rId1" Type="http://schemas.openxmlformats.org/officeDocument/2006/relationships/slideLayout" Target="../slideLayouts/slideLayout33.xml"/></Relationships>
</file>

<file path=ppt/slides/_rels/slide9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8.xml"/><Relationship Id="rId1" Type="http://schemas.openxmlformats.org/officeDocument/2006/relationships/slideLayout" Target="../slideLayouts/slideLayout34.xml"/></Relationships>
</file>

<file path=ppt/slides/_rels/slide9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9.xml"/><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0486D98-0B9B-4C4E-A25F-64BA4C5DBB94}"/>
              </a:ext>
            </a:extLst>
          </p:cNvPr>
          <p:cNvSpPr>
            <a:spLocks noGrp="1"/>
          </p:cNvSpPr>
          <p:nvPr>
            <p:ph type="ctrTitle"/>
          </p:nvPr>
        </p:nvSpPr>
        <p:spPr/>
        <p:txBody>
          <a:bodyPr/>
          <a:lstStyle/>
          <a:p>
            <a:r>
              <a:rPr lang="en-US" dirty="0">
                <a:latin typeface="Gill Sans MT" panose="020B0502020104020203" pitchFamily="34" charset="0"/>
              </a:rPr>
              <a:t>18ECC303J – Computer Communication Networks </a:t>
            </a:r>
          </a:p>
        </p:txBody>
      </p:sp>
      <p:sp>
        <p:nvSpPr>
          <p:cNvPr id="5" name="Subtitle 4">
            <a:extLst>
              <a:ext uri="{FF2B5EF4-FFF2-40B4-BE49-F238E27FC236}">
                <a16:creationId xmlns="" xmlns:a16="http://schemas.microsoft.com/office/drawing/2014/main" id="{D655BBED-E65C-4B70-99E3-9318D4F249A0}"/>
              </a:ext>
            </a:extLst>
          </p:cNvPr>
          <p:cNvSpPr>
            <a:spLocks noGrp="1"/>
          </p:cNvSpPr>
          <p:nvPr>
            <p:ph type="subTitle" idx="1"/>
          </p:nvPr>
        </p:nvSpPr>
        <p:spPr>
          <a:xfrm>
            <a:off x="2495601" y="3083896"/>
            <a:ext cx="6840759" cy="1497232"/>
          </a:xfrm>
        </p:spPr>
        <p:txBody>
          <a:bodyPr/>
          <a:lstStyle/>
          <a:p>
            <a:r>
              <a:rPr lang="en-US" dirty="0"/>
              <a:t>Course Credit : 4</a:t>
            </a:r>
          </a:p>
          <a:p>
            <a:r>
              <a:rPr lang="en-US" dirty="0"/>
              <a:t>Theory : 9 Hours</a:t>
            </a:r>
          </a:p>
          <a:p>
            <a:endParaRPr lang="en-US" dirty="0"/>
          </a:p>
        </p:txBody>
      </p:sp>
      <p:sp>
        <p:nvSpPr>
          <p:cNvPr id="2" name="TextBox 1">
            <a:extLst>
              <a:ext uri="{FF2B5EF4-FFF2-40B4-BE49-F238E27FC236}">
                <a16:creationId xmlns="" xmlns:a16="http://schemas.microsoft.com/office/drawing/2014/main" id="{E3FAA6CB-BF5E-4428-9B36-4B3C3058ABBA}"/>
              </a:ext>
            </a:extLst>
          </p:cNvPr>
          <p:cNvSpPr txBox="1"/>
          <p:nvPr/>
        </p:nvSpPr>
        <p:spPr>
          <a:xfrm>
            <a:off x="431857" y="5215569"/>
            <a:ext cx="9347191" cy="929485"/>
          </a:xfrm>
          <a:prstGeom prst="rect">
            <a:avLst/>
          </a:prstGeom>
          <a:noFill/>
        </p:spPr>
        <p:txBody>
          <a:bodyPr wrap="square" rtlCol="0">
            <a:spAutoFit/>
          </a:bodyPr>
          <a:lstStyle/>
          <a:p>
            <a:pPr algn="just">
              <a:buNone/>
            </a:pPr>
            <a:r>
              <a:rPr lang="en-IN" sz="1600" b="1" i="1" dirty="0">
                <a:solidFill>
                  <a:srgbClr val="0070C0"/>
                </a:solidFill>
                <a:latin typeface="Gill Sans MT" panose="020B0502020104020203" pitchFamily="34" charset="0"/>
              </a:rPr>
              <a:t>1. Behrouz A. </a:t>
            </a:r>
            <a:r>
              <a:rPr lang="en-IN" sz="1600" b="1" i="1" dirty="0" err="1" smtClean="0">
                <a:solidFill>
                  <a:srgbClr val="0070C0"/>
                </a:solidFill>
                <a:latin typeface="Gill Sans MT" panose="020B0502020104020203" pitchFamily="34" charset="0"/>
              </a:rPr>
              <a:t>Forouzan</a:t>
            </a:r>
            <a:r>
              <a:rPr lang="en-IN" sz="1600" b="1" i="1" dirty="0">
                <a:solidFill>
                  <a:srgbClr val="0070C0"/>
                </a:solidFill>
                <a:latin typeface="Gill Sans MT" panose="020B0502020104020203" pitchFamily="34" charset="0"/>
              </a:rPr>
              <a:t>, “Data communication &amp; Networking”, Mc-Graw Hill, 5th Edition Reprint, 2014.</a:t>
            </a:r>
          </a:p>
          <a:p>
            <a:pPr algn="just">
              <a:buNone/>
            </a:pPr>
            <a:r>
              <a:rPr lang="en-IN" sz="1600" b="1" i="1" dirty="0">
                <a:solidFill>
                  <a:srgbClr val="0070C0"/>
                </a:solidFill>
                <a:latin typeface="Gill Sans MT" panose="020B0502020104020203" pitchFamily="34" charset="0"/>
              </a:rPr>
              <a:t>2. Andrew S. Tanenbaum, “Computer Networks”, Pearson Education India, 5th Edition, 2013. </a:t>
            </a:r>
          </a:p>
          <a:p>
            <a:pPr algn="just">
              <a:buNone/>
            </a:pPr>
            <a:r>
              <a:rPr lang="en-IN" sz="1600" b="1" i="1" dirty="0">
                <a:solidFill>
                  <a:srgbClr val="0070C0"/>
                </a:solidFill>
                <a:latin typeface="Gill Sans MT" panose="020B0502020104020203" pitchFamily="34" charset="0"/>
              </a:rPr>
              <a:t>3. William Stallings, “Data &amp; Computer Communication”, Pearson Education India, 10th Edition, 2014</a:t>
            </a:r>
            <a:r>
              <a:rPr lang="en-IN" sz="1600" dirty="0">
                <a:solidFill>
                  <a:srgbClr val="0070C0"/>
                </a:solidFill>
              </a:rPr>
              <a:t>.</a:t>
            </a:r>
          </a:p>
        </p:txBody>
      </p:sp>
      <p:pic>
        <p:nvPicPr>
          <p:cNvPr id="6" name="Picture 2">
            <a:extLst>
              <a:ext uri="{FF2B5EF4-FFF2-40B4-BE49-F238E27FC236}">
                <a16:creationId xmlns="" xmlns:a16="http://schemas.microsoft.com/office/drawing/2014/main" id="{3C998F60-C3AD-4FC6-BB3B-7B4365E21E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4"/>
          </p:nvPr>
        </p:nvSpPr>
        <p:spPr/>
        <p:txBody>
          <a:bodyPr/>
          <a:lstStyle/>
          <a:p>
            <a:fld id="{E945280F-DE53-48B1-9FB9-96A39916642A}" type="slidenum">
              <a:rPr lang="en-US" altLang="en-US" smtClean="0"/>
              <a:pPr/>
              <a:t>1</a:t>
            </a:fld>
            <a:endParaRPr lang="en-US" altLang="en-US" dirty="0"/>
          </a:p>
        </p:txBody>
      </p:sp>
    </p:spTree>
    <p:extLst>
      <p:ext uri="{BB962C8B-B14F-4D97-AF65-F5344CB8AC3E}">
        <p14:creationId xmlns:p14="http://schemas.microsoft.com/office/powerpoint/2010/main" val="342948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itle 1"/>
          <p:cNvSpPr>
            <a:spLocks noGrp="1"/>
          </p:cNvSpPr>
          <p:nvPr>
            <p:ph type="title"/>
          </p:nvPr>
        </p:nvSpPr>
        <p:spPr/>
        <p:txBody>
          <a:bodyPr/>
          <a:lstStyle/>
          <a:p>
            <a:pPr algn="ctr" eaLnBrk="1" hangingPunct="1"/>
            <a:r>
              <a:rPr lang="en-IN" altLang="en-US" dirty="0" smtClean="0"/>
              <a:t>Session-Key Encryption</a:t>
            </a:r>
          </a:p>
        </p:txBody>
      </p:sp>
      <p:sp>
        <p:nvSpPr>
          <p:cNvPr id="5" name="Slide Number Placeholder 4"/>
          <p:cNvSpPr>
            <a:spLocks noGrp="1"/>
          </p:cNvSpPr>
          <p:nvPr>
            <p:ph type="sldNum" sz="quarter" idx="12"/>
          </p:nvPr>
        </p:nvSpPr>
        <p:spPr/>
        <p:txBody>
          <a:bodyPr/>
          <a:lstStyle/>
          <a:p>
            <a:pPr>
              <a:defRPr/>
            </a:pPr>
            <a:fld id="{84C27F79-6984-42CC-BFAF-FCFE42E46D6D}" type="slidenum">
              <a:rPr lang="en-US" altLang="en-US" smtClean="0"/>
              <a:pPr>
                <a:defRPr/>
              </a:pPr>
              <a:t>10</a:t>
            </a:fld>
            <a:endParaRPr lang="en-US" altLang="en-US" dirty="0"/>
          </a:p>
        </p:txBody>
      </p:sp>
      <p:cxnSp>
        <p:nvCxnSpPr>
          <p:cNvPr id="168964" name="Straight Arrow Connector 11"/>
          <p:cNvCxnSpPr>
            <a:cxnSpLocks noChangeShapeType="1"/>
          </p:cNvCxnSpPr>
          <p:nvPr/>
        </p:nvCxnSpPr>
        <p:spPr bwMode="auto">
          <a:xfrm>
            <a:off x="5772150" y="2565400"/>
            <a:ext cx="114300" cy="43815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896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376" y="228600"/>
            <a:ext cx="7016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a:extLst>
              <a:ext uri="{FF2B5EF4-FFF2-40B4-BE49-F238E27FC236}"/>
            </a:extLst>
          </p:cNvPr>
          <p:cNvSpPr txBox="1">
            <a:spLocks/>
          </p:cNvSpPr>
          <p:nvPr/>
        </p:nvSpPr>
        <p:spPr bwMode="auto">
          <a:xfrm>
            <a:off x="1635126" y="2354264"/>
            <a:ext cx="3935413"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normAutofit fontScale="85000" lnSpcReduction="20000"/>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a:defRPr/>
            </a:pPr>
            <a:r>
              <a:rPr lang="en-US" sz="1575" b="1" dirty="0">
                <a:latin typeface="Gill Sans MT" panose="020B0502020104020203" pitchFamily="34" charset="0"/>
              </a:rPr>
              <a:t>Session Key encryption  (Used in PGP)</a:t>
            </a:r>
          </a:p>
          <a:p>
            <a:pPr marL="377190" indent="-342900" algn="just">
              <a:buFont typeface="Wingdings" panose="05000000000000000000" pitchFamily="2" charset="2"/>
              <a:buChar char="v"/>
              <a:defRPr/>
            </a:pPr>
            <a:r>
              <a:rPr lang="en-US" sz="1500" dirty="0">
                <a:latin typeface="Times New Roman" pitchFamily="18" charset="0"/>
                <a:cs typeface="Times New Roman" pitchFamily="18" charset="0"/>
              </a:rPr>
              <a:t>Used to improve efficiency</a:t>
            </a:r>
          </a:p>
          <a:p>
            <a:pPr marL="377190" indent="-342900" algn="just">
              <a:buFont typeface="Wingdings" panose="05000000000000000000" pitchFamily="2" charset="2"/>
              <a:buChar char="v"/>
              <a:defRPr/>
            </a:pPr>
            <a:r>
              <a:rPr lang="en-US" sz="1500" dirty="0">
                <a:latin typeface="Times New Roman" pitchFamily="18" charset="0"/>
                <a:cs typeface="Times New Roman" pitchFamily="18" charset="0"/>
              </a:rPr>
              <a:t>Encrypts data using a randomly-generated session key and a symmetric encryption algorithm (such as TDES or AES).</a:t>
            </a:r>
          </a:p>
          <a:p>
            <a:pPr marL="377190" indent="-342900" algn="just">
              <a:buFont typeface="Wingdings" panose="05000000000000000000" pitchFamily="2" charset="2"/>
              <a:buChar char="v"/>
              <a:defRPr/>
            </a:pPr>
            <a:r>
              <a:rPr lang="en-US" sz="1500" dirty="0">
                <a:latin typeface="Times New Roman" pitchFamily="18" charset="0"/>
                <a:cs typeface="Times New Roman" pitchFamily="18" charset="0"/>
              </a:rPr>
              <a:t>Encrypts the session key using a asymmetric encryption algorithm (such as RSA) and include it with the cipher text..</a:t>
            </a:r>
          </a:p>
          <a:p>
            <a:pPr marL="377190" indent="-342900" algn="just">
              <a:buFont typeface="Wingdings" panose="05000000000000000000" pitchFamily="2" charset="2"/>
              <a:buChar char="v"/>
              <a:defRPr/>
            </a:pPr>
            <a:r>
              <a:rPr lang="en-US" sz="1500" dirty="0">
                <a:latin typeface="Times New Roman" pitchFamily="18" charset="0"/>
                <a:cs typeface="Times New Roman" pitchFamily="18" charset="0"/>
              </a:rPr>
              <a:t>Public-key encryption (such as RSA) creates a public-key encrypted session key  using the public key of the recipient  and this is sent to recipient along with encrypted data.</a:t>
            </a:r>
          </a:p>
          <a:p>
            <a:pPr marL="377190" indent="-342900" algn="just">
              <a:buFont typeface="Wingdings" panose="05000000000000000000" pitchFamily="2" charset="2"/>
              <a:buChar char="v"/>
              <a:defRPr/>
            </a:pPr>
            <a:r>
              <a:rPr lang="en-US" sz="1500" dirty="0">
                <a:latin typeface="Times New Roman" pitchFamily="18" charset="0"/>
                <a:cs typeface="Times New Roman" pitchFamily="18" charset="0"/>
              </a:rPr>
              <a:t>Only the recipient can decrypt this data with the corresponding private key.</a:t>
            </a:r>
          </a:p>
        </p:txBody>
      </p:sp>
      <p:sp>
        <p:nvSpPr>
          <p:cNvPr id="168967" name="AutoShape 5"/>
          <p:cNvSpPr>
            <a:spLocks noChangeArrowheads="1"/>
          </p:cNvSpPr>
          <p:nvPr/>
        </p:nvSpPr>
        <p:spPr bwMode="auto">
          <a:xfrm>
            <a:off x="5664200" y="2495550"/>
            <a:ext cx="685800" cy="74295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sz="900"/>
              <a:t>Plain Text</a:t>
            </a:r>
            <a:endParaRPr lang="en-US" altLang="en-US" sz="900">
              <a:solidFill>
                <a:srgbClr val="CC0000"/>
              </a:solidFill>
            </a:endParaRPr>
          </a:p>
        </p:txBody>
      </p:sp>
      <p:sp>
        <p:nvSpPr>
          <p:cNvPr id="168968" name="Line 7"/>
          <p:cNvSpPr>
            <a:spLocks noChangeShapeType="1"/>
          </p:cNvSpPr>
          <p:nvPr/>
        </p:nvSpPr>
        <p:spPr bwMode="auto">
          <a:xfrm flipV="1">
            <a:off x="7042150" y="3267075"/>
            <a:ext cx="1588" cy="4000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8969" name="Line 8"/>
          <p:cNvSpPr>
            <a:spLocks noChangeShapeType="1"/>
          </p:cNvSpPr>
          <p:nvPr/>
        </p:nvSpPr>
        <p:spPr bwMode="auto">
          <a:xfrm rot="-5400000">
            <a:off x="6456363" y="2667000"/>
            <a:ext cx="0" cy="4000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8970" name="Line 9"/>
          <p:cNvSpPr>
            <a:spLocks noChangeShapeType="1"/>
          </p:cNvSpPr>
          <p:nvPr/>
        </p:nvSpPr>
        <p:spPr bwMode="auto">
          <a:xfrm rot="-5400000">
            <a:off x="8294688" y="2095500"/>
            <a:ext cx="0" cy="15430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Text Box 10"/>
          <p:cNvSpPr txBox="1">
            <a:spLocks noChangeArrowheads="1"/>
          </p:cNvSpPr>
          <p:nvPr/>
        </p:nvSpPr>
        <p:spPr bwMode="auto">
          <a:xfrm>
            <a:off x="6577013" y="4238625"/>
            <a:ext cx="105670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rgbClr val="0000FF"/>
                </a:solidFill>
                <a:latin typeface="Arial" pitchFamily="34" charset="0"/>
              </a:defRPr>
            </a:lvl1pPr>
            <a:lvl2pPr marL="742950" indent="-285750" eaLnBrk="0" hangingPunct="0">
              <a:defRPr sz="2400" b="1">
                <a:solidFill>
                  <a:srgbClr val="0000FF"/>
                </a:solidFill>
                <a:latin typeface="Arial" pitchFamily="34" charset="0"/>
              </a:defRPr>
            </a:lvl2pPr>
            <a:lvl3pPr marL="1143000" indent="-228600" eaLnBrk="0" hangingPunct="0">
              <a:defRPr sz="2400" b="1">
                <a:solidFill>
                  <a:srgbClr val="0000FF"/>
                </a:solidFill>
                <a:latin typeface="Arial" pitchFamily="34" charset="0"/>
              </a:defRPr>
            </a:lvl3pPr>
            <a:lvl4pPr marL="1600200" indent="-228600" eaLnBrk="0" hangingPunct="0">
              <a:defRPr sz="2400" b="1">
                <a:solidFill>
                  <a:srgbClr val="0000FF"/>
                </a:solidFill>
                <a:latin typeface="Arial" pitchFamily="34" charset="0"/>
              </a:defRPr>
            </a:lvl4pPr>
            <a:lvl5pPr marL="2057400" indent="-228600" eaLnBrk="0" hangingPunct="0">
              <a:defRPr sz="2400" b="1">
                <a:solidFill>
                  <a:srgbClr val="0000FF"/>
                </a:solidFill>
                <a:latin typeface="Arial" pitchFamily="34" charset="0"/>
              </a:defRPr>
            </a:lvl5pPr>
            <a:lvl6pPr marL="2514600" indent="-228600" eaLnBrk="0" fontAlgn="base" hangingPunct="0">
              <a:spcBef>
                <a:spcPct val="20000"/>
              </a:spcBef>
              <a:spcAft>
                <a:spcPct val="0"/>
              </a:spcAft>
              <a:defRPr sz="2400" b="1">
                <a:solidFill>
                  <a:srgbClr val="0000FF"/>
                </a:solidFill>
                <a:latin typeface="Arial" pitchFamily="34" charset="0"/>
              </a:defRPr>
            </a:lvl6pPr>
            <a:lvl7pPr marL="2971800" indent="-228600" eaLnBrk="0" fontAlgn="base" hangingPunct="0">
              <a:spcBef>
                <a:spcPct val="20000"/>
              </a:spcBef>
              <a:spcAft>
                <a:spcPct val="0"/>
              </a:spcAft>
              <a:defRPr sz="2400" b="1">
                <a:solidFill>
                  <a:srgbClr val="0000FF"/>
                </a:solidFill>
                <a:latin typeface="Arial" pitchFamily="34" charset="0"/>
              </a:defRPr>
            </a:lvl7pPr>
            <a:lvl8pPr marL="3429000" indent="-228600" eaLnBrk="0" fontAlgn="base" hangingPunct="0">
              <a:spcBef>
                <a:spcPct val="20000"/>
              </a:spcBef>
              <a:spcAft>
                <a:spcPct val="0"/>
              </a:spcAft>
              <a:defRPr sz="2400" b="1">
                <a:solidFill>
                  <a:srgbClr val="0000FF"/>
                </a:solidFill>
                <a:latin typeface="Arial" pitchFamily="34" charset="0"/>
              </a:defRPr>
            </a:lvl8pPr>
            <a:lvl9pPr marL="3886200" indent="-228600" eaLnBrk="0" fontAlgn="base" hangingPunct="0">
              <a:spcBef>
                <a:spcPct val="20000"/>
              </a:spcBef>
              <a:spcAft>
                <a:spcPct val="0"/>
              </a:spcAft>
              <a:defRPr sz="2400" b="1">
                <a:solidFill>
                  <a:srgbClr val="0000FF"/>
                </a:solidFill>
                <a:latin typeface="Arial" pitchFamily="34" charset="0"/>
              </a:defRPr>
            </a:lvl9pPr>
          </a:lstStyle>
          <a:p>
            <a:pPr eaLnBrk="1" hangingPunct="1">
              <a:defRPr/>
            </a:pPr>
            <a:r>
              <a:rPr lang="en-US" sz="1050" dirty="0"/>
              <a:t>Session Key</a:t>
            </a:r>
          </a:p>
        </p:txBody>
      </p:sp>
      <p:sp>
        <p:nvSpPr>
          <p:cNvPr id="168972" name="Line 12"/>
          <p:cNvSpPr>
            <a:spLocks noChangeShapeType="1"/>
          </p:cNvSpPr>
          <p:nvPr/>
        </p:nvSpPr>
        <p:spPr bwMode="auto">
          <a:xfrm rot="-5400000">
            <a:off x="8866188" y="3810000"/>
            <a:ext cx="0" cy="4000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8973" name="Line 13"/>
          <p:cNvSpPr>
            <a:spLocks noChangeShapeType="1"/>
          </p:cNvSpPr>
          <p:nvPr/>
        </p:nvSpPr>
        <p:spPr bwMode="auto">
          <a:xfrm rot="-5400000">
            <a:off x="7605713" y="3810000"/>
            <a:ext cx="0" cy="4000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8974" name="Line 14"/>
          <p:cNvSpPr>
            <a:spLocks noChangeShapeType="1"/>
          </p:cNvSpPr>
          <p:nvPr/>
        </p:nvSpPr>
        <p:spPr bwMode="auto">
          <a:xfrm flipV="1">
            <a:off x="8212139" y="4410075"/>
            <a:ext cx="1587" cy="4000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8975" name="AutoShape 17"/>
          <p:cNvSpPr>
            <a:spLocks noChangeArrowheads="1"/>
          </p:cNvSpPr>
          <p:nvPr/>
        </p:nvSpPr>
        <p:spPr bwMode="auto">
          <a:xfrm>
            <a:off x="9066213" y="2495550"/>
            <a:ext cx="685800" cy="74295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sz="900"/>
              <a:t>Cipher Text</a:t>
            </a:r>
            <a:endParaRPr lang="en-US" altLang="en-US" sz="900">
              <a:solidFill>
                <a:srgbClr val="CC0000"/>
              </a:solidFill>
            </a:endParaRPr>
          </a:p>
        </p:txBody>
      </p:sp>
      <p:sp>
        <p:nvSpPr>
          <p:cNvPr id="168976" name="AutoShape 18"/>
          <p:cNvSpPr>
            <a:spLocks noChangeArrowheads="1"/>
          </p:cNvSpPr>
          <p:nvPr/>
        </p:nvSpPr>
        <p:spPr bwMode="auto">
          <a:xfrm>
            <a:off x="9066213" y="3638550"/>
            <a:ext cx="685800" cy="74295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sz="900"/>
              <a:t>Encrypted</a:t>
            </a:r>
          </a:p>
          <a:p>
            <a:pPr algn="ctr"/>
            <a:r>
              <a:rPr lang="en-US" altLang="en-US" sz="900"/>
              <a:t>Key</a:t>
            </a:r>
          </a:p>
        </p:txBody>
      </p:sp>
      <p:sp>
        <p:nvSpPr>
          <p:cNvPr id="168977" name="AutoShape 19"/>
          <p:cNvSpPr>
            <a:spLocks noChangeArrowheads="1"/>
          </p:cNvSpPr>
          <p:nvPr/>
        </p:nvSpPr>
        <p:spPr bwMode="auto">
          <a:xfrm>
            <a:off x="7808913" y="3609975"/>
            <a:ext cx="857250" cy="8001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endParaRPr lang="en-US" altLang="en-US" sz="900"/>
          </a:p>
          <a:p>
            <a:pPr algn="ctr"/>
            <a:r>
              <a:rPr lang="en-US" altLang="en-US" sz="900"/>
              <a:t>Cipher</a:t>
            </a:r>
          </a:p>
          <a:p>
            <a:pPr algn="ctr"/>
            <a:r>
              <a:rPr lang="en-US" altLang="en-US" sz="900"/>
              <a:t>(RSA)</a:t>
            </a:r>
          </a:p>
          <a:p>
            <a:pPr algn="ctr"/>
            <a:endParaRPr lang="en-US" altLang="en-US" sz="900">
              <a:solidFill>
                <a:srgbClr val="CC0000"/>
              </a:solidFill>
            </a:endParaRPr>
          </a:p>
        </p:txBody>
      </p:sp>
      <p:grpSp>
        <p:nvGrpSpPr>
          <p:cNvPr id="168978" name="Group 22"/>
          <p:cNvGrpSpPr>
            <a:grpSpLocks/>
          </p:cNvGrpSpPr>
          <p:nvPr/>
        </p:nvGrpSpPr>
        <p:grpSpPr bwMode="auto">
          <a:xfrm>
            <a:off x="6713538" y="3667125"/>
            <a:ext cx="692150" cy="571500"/>
            <a:chOff x="1458" y="2544"/>
            <a:chExt cx="582" cy="648"/>
          </a:xfrm>
        </p:grpSpPr>
        <p:graphicFrame>
          <p:nvGraphicFramePr>
            <p:cNvPr id="168989" name="Object 11"/>
            <p:cNvGraphicFramePr>
              <a:graphicFrameLocks noChangeAspect="1"/>
            </p:cNvGraphicFramePr>
            <p:nvPr/>
          </p:nvGraphicFramePr>
          <p:xfrm>
            <a:off x="1618" y="2592"/>
            <a:ext cx="278" cy="528"/>
          </p:xfrm>
          <a:graphic>
            <a:graphicData uri="http://schemas.openxmlformats.org/presentationml/2006/ole">
              <mc:AlternateContent xmlns:mc="http://schemas.openxmlformats.org/markup-compatibility/2006">
                <mc:Choice xmlns:v="urn:schemas-microsoft-com:vml" Requires="v">
                  <p:oleObj spid="_x0000_s1038" name="Clip" r:id="rId4" imgW="1305360" imgH="2505960" progId="MS_ClipArt_Gallery.2">
                    <p:embed/>
                  </p:oleObj>
                </mc:Choice>
                <mc:Fallback>
                  <p:oleObj name="Clip" r:id="rId4" imgW="1305360" imgH="2505960" progId="MS_ClipArt_Gallery.2">
                    <p:embed/>
                    <p:pic>
                      <p:nvPicPr>
                        <p:cNvPr id="0" name=""/>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1618" y="2592"/>
                          <a:ext cx="278"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8990" name="Rectangle 20"/>
            <p:cNvSpPr>
              <a:spLocks noChangeArrowheads="1"/>
            </p:cNvSpPr>
            <p:nvPr/>
          </p:nvSpPr>
          <p:spPr bwMode="auto">
            <a:xfrm>
              <a:off x="1458" y="2544"/>
              <a:ext cx="582" cy="64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endParaRPr lang="en-IN" altLang="en-US"/>
            </a:p>
          </p:txBody>
        </p:sp>
      </p:grpSp>
      <p:grpSp>
        <p:nvGrpSpPr>
          <p:cNvPr id="168979" name="Group 23"/>
          <p:cNvGrpSpPr>
            <a:grpSpLocks/>
          </p:cNvGrpSpPr>
          <p:nvPr/>
        </p:nvGrpSpPr>
        <p:grpSpPr bwMode="auto">
          <a:xfrm>
            <a:off x="7858125" y="4810125"/>
            <a:ext cx="693738" cy="514350"/>
            <a:chOff x="2562" y="3504"/>
            <a:chExt cx="582" cy="648"/>
          </a:xfrm>
        </p:grpSpPr>
        <p:graphicFrame>
          <p:nvGraphicFramePr>
            <p:cNvPr id="168987" name="Object 16"/>
            <p:cNvGraphicFramePr>
              <a:graphicFrameLocks noChangeAspect="1"/>
            </p:cNvGraphicFramePr>
            <p:nvPr/>
          </p:nvGraphicFramePr>
          <p:xfrm>
            <a:off x="2720" y="3552"/>
            <a:ext cx="278" cy="528"/>
          </p:xfrm>
          <a:graphic>
            <a:graphicData uri="http://schemas.openxmlformats.org/presentationml/2006/ole">
              <mc:AlternateContent xmlns:mc="http://schemas.openxmlformats.org/markup-compatibility/2006">
                <mc:Choice xmlns:v="urn:schemas-microsoft-com:vml" Requires="v">
                  <p:oleObj spid="_x0000_s1039" name="Clip" r:id="rId6" imgW="1395413" imgH="2659063" progId="MS_ClipArt_Gallery.2">
                    <p:embed/>
                  </p:oleObj>
                </mc:Choice>
                <mc:Fallback>
                  <p:oleObj name="Clip" r:id="rId6" imgW="1395413" imgH="2659063" progId="MS_ClipArt_Gallery.2">
                    <p:embed/>
                    <p:pic>
                      <p:nvPicPr>
                        <p:cNvPr id="0" name=""/>
                        <p:cNvPicPr>
                          <a:picLocks noChangeAspect="1" noChangeArrowheads="1"/>
                        </p:cNvPicPr>
                        <p:nvPr/>
                      </p:nvPicPr>
                      <p:blipFill>
                        <a:blip r:embed="rId7">
                          <a:grayscl/>
                          <a:extLst>
                            <a:ext uri="{28A0092B-C50C-407E-A947-70E740481C1C}">
                              <a14:useLocalDpi xmlns:a14="http://schemas.microsoft.com/office/drawing/2010/main" val="0"/>
                            </a:ext>
                          </a:extLst>
                        </a:blip>
                        <a:srcRect/>
                        <a:stretch>
                          <a:fillRect/>
                        </a:stretch>
                      </p:blipFill>
                      <p:spPr bwMode="auto">
                        <a:xfrm>
                          <a:off x="2720" y="3552"/>
                          <a:ext cx="278"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8988" name="Rectangle 21"/>
            <p:cNvSpPr>
              <a:spLocks noChangeArrowheads="1"/>
            </p:cNvSpPr>
            <p:nvPr/>
          </p:nvSpPr>
          <p:spPr bwMode="auto">
            <a:xfrm>
              <a:off x="2562" y="3504"/>
              <a:ext cx="582" cy="64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endParaRPr lang="en-IN" altLang="en-US"/>
            </a:p>
          </p:txBody>
        </p:sp>
      </p:grpSp>
      <p:sp>
        <p:nvSpPr>
          <p:cNvPr id="168980" name="Line 24"/>
          <p:cNvSpPr>
            <a:spLocks noChangeShapeType="1"/>
          </p:cNvSpPr>
          <p:nvPr/>
        </p:nvSpPr>
        <p:spPr bwMode="auto">
          <a:xfrm>
            <a:off x="9752013" y="4010025"/>
            <a:ext cx="5143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8981" name="Line 25"/>
          <p:cNvSpPr>
            <a:spLocks noChangeShapeType="1"/>
          </p:cNvSpPr>
          <p:nvPr/>
        </p:nvSpPr>
        <p:spPr bwMode="auto">
          <a:xfrm>
            <a:off x="9752013" y="2867025"/>
            <a:ext cx="51435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8982" name="Line 26"/>
          <p:cNvSpPr>
            <a:spLocks noChangeShapeType="1"/>
          </p:cNvSpPr>
          <p:nvPr/>
        </p:nvSpPr>
        <p:spPr bwMode="auto">
          <a:xfrm flipV="1">
            <a:off x="10266363" y="3519489"/>
            <a:ext cx="0" cy="49053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8983" name="Line 27"/>
          <p:cNvSpPr>
            <a:spLocks noChangeShapeType="1"/>
          </p:cNvSpPr>
          <p:nvPr/>
        </p:nvSpPr>
        <p:spPr bwMode="auto">
          <a:xfrm>
            <a:off x="10266363" y="2867025"/>
            <a:ext cx="0" cy="40005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Text Box 28"/>
          <p:cNvSpPr txBox="1">
            <a:spLocks noChangeArrowheads="1"/>
          </p:cNvSpPr>
          <p:nvPr/>
        </p:nvSpPr>
        <p:spPr bwMode="auto">
          <a:xfrm>
            <a:off x="9228138" y="3290888"/>
            <a:ext cx="1390124" cy="253916"/>
          </a:xfrm>
          <a:prstGeom prst="rect">
            <a:avLst/>
          </a:prstGeom>
          <a:noFill/>
          <a:ln w="9525">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rgbClr val="0000FF"/>
                </a:solidFill>
                <a:latin typeface="Arial" pitchFamily="34" charset="0"/>
              </a:defRPr>
            </a:lvl1pPr>
            <a:lvl2pPr marL="742950" indent="-285750" eaLnBrk="0" hangingPunct="0">
              <a:defRPr sz="2400" b="1">
                <a:solidFill>
                  <a:srgbClr val="0000FF"/>
                </a:solidFill>
                <a:latin typeface="Arial" pitchFamily="34" charset="0"/>
              </a:defRPr>
            </a:lvl2pPr>
            <a:lvl3pPr marL="1143000" indent="-228600" eaLnBrk="0" hangingPunct="0">
              <a:defRPr sz="2400" b="1">
                <a:solidFill>
                  <a:srgbClr val="0000FF"/>
                </a:solidFill>
                <a:latin typeface="Arial" pitchFamily="34" charset="0"/>
              </a:defRPr>
            </a:lvl3pPr>
            <a:lvl4pPr marL="1600200" indent="-228600" eaLnBrk="0" hangingPunct="0">
              <a:defRPr sz="2400" b="1">
                <a:solidFill>
                  <a:srgbClr val="0000FF"/>
                </a:solidFill>
                <a:latin typeface="Arial" pitchFamily="34" charset="0"/>
              </a:defRPr>
            </a:lvl4pPr>
            <a:lvl5pPr marL="2057400" indent="-228600" eaLnBrk="0" hangingPunct="0">
              <a:defRPr sz="2400" b="1">
                <a:solidFill>
                  <a:srgbClr val="0000FF"/>
                </a:solidFill>
                <a:latin typeface="Arial" pitchFamily="34" charset="0"/>
              </a:defRPr>
            </a:lvl5pPr>
            <a:lvl6pPr marL="2514600" indent="-228600" eaLnBrk="0" fontAlgn="base" hangingPunct="0">
              <a:spcBef>
                <a:spcPct val="20000"/>
              </a:spcBef>
              <a:spcAft>
                <a:spcPct val="0"/>
              </a:spcAft>
              <a:defRPr sz="2400" b="1">
                <a:solidFill>
                  <a:srgbClr val="0000FF"/>
                </a:solidFill>
                <a:latin typeface="Arial" pitchFamily="34" charset="0"/>
              </a:defRPr>
            </a:lvl6pPr>
            <a:lvl7pPr marL="2971800" indent="-228600" eaLnBrk="0" fontAlgn="base" hangingPunct="0">
              <a:spcBef>
                <a:spcPct val="20000"/>
              </a:spcBef>
              <a:spcAft>
                <a:spcPct val="0"/>
              </a:spcAft>
              <a:defRPr sz="2400" b="1">
                <a:solidFill>
                  <a:srgbClr val="0000FF"/>
                </a:solidFill>
                <a:latin typeface="Arial" pitchFamily="34" charset="0"/>
              </a:defRPr>
            </a:lvl7pPr>
            <a:lvl8pPr marL="3429000" indent="-228600" eaLnBrk="0" fontAlgn="base" hangingPunct="0">
              <a:spcBef>
                <a:spcPct val="20000"/>
              </a:spcBef>
              <a:spcAft>
                <a:spcPct val="0"/>
              </a:spcAft>
              <a:defRPr sz="2400" b="1">
                <a:solidFill>
                  <a:srgbClr val="0000FF"/>
                </a:solidFill>
                <a:latin typeface="Arial" pitchFamily="34" charset="0"/>
              </a:defRPr>
            </a:lvl8pPr>
            <a:lvl9pPr marL="3886200" indent="-228600" eaLnBrk="0" fontAlgn="base" hangingPunct="0">
              <a:spcBef>
                <a:spcPct val="20000"/>
              </a:spcBef>
              <a:spcAft>
                <a:spcPct val="0"/>
              </a:spcAft>
              <a:defRPr sz="2400" b="1">
                <a:solidFill>
                  <a:srgbClr val="0000FF"/>
                </a:solidFill>
                <a:latin typeface="Arial" pitchFamily="34" charset="0"/>
              </a:defRPr>
            </a:lvl9pPr>
          </a:lstStyle>
          <a:p>
            <a:pPr eaLnBrk="1" hangingPunct="1">
              <a:defRPr/>
            </a:pPr>
            <a:r>
              <a:rPr lang="en-US" sz="1050" dirty="0"/>
              <a:t>Send to Recipient</a:t>
            </a:r>
          </a:p>
        </p:txBody>
      </p:sp>
      <p:sp>
        <p:nvSpPr>
          <p:cNvPr id="168985" name="AutoShape 19"/>
          <p:cNvSpPr>
            <a:spLocks noChangeArrowheads="1"/>
          </p:cNvSpPr>
          <p:nvPr/>
        </p:nvSpPr>
        <p:spPr bwMode="auto">
          <a:xfrm>
            <a:off x="6637338" y="2438400"/>
            <a:ext cx="857250" cy="8001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endParaRPr lang="en-US" altLang="en-US" sz="900"/>
          </a:p>
          <a:p>
            <a:pPr algn="ctr"/>
            <a:r>
              <a:rPr lang="en-US" altLang="en-US" sz="900"/>
              <a:t>Cipher</a:t>
            </a:r>
          </a:p>
          <a:p>
            <a:pPr algn="ctr"/>
            <a:r>
              <a:rPr lang="en-US" altLang="en-US" sz="900"/>
              <a:t>(TDES)</a:t>
            </a:r>
          </a:p>
          <a:p>
            <a:pPr algn="ctr"/>
            <a:endParaRPr lang="en-US" altLang="en-US" sz="900">
              <a:solidFill>
                <a:srgbClr val="CC0000"/>
              </a:solidFill>
            </a:endParaRPr>
          </a:p>
        </p:txBody>
      </p:sp>
      <p:sp>
        <p:nvSpPr>
          <p:cNvPr id="60" name="Text Box 15"/>
          <p:cNvSpPr txBox="1">
            <a:spLocks noChangeArrowheads="1"/>
          </p:cNvSpPr>
          <p:nvPr/>
        </p:nvSpPr>
        <p:spPr bwMode="auto">
          <a:xfrm>
            <a:off x="7529514" y="5372100"/>
            <a:ext cx="1697901"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b="1">
                <a:solidFill>
                  <a:srgbClr val="0000FF"/>
                </a:solidFill>
                <a:latin typeface="Arial" pitchFamily="34" charset="0"/>
              </a:defRPr>
            </a:lvl1pPr>
            <a:lvl2pPr marL="742950" indent="-285750" eaLnBrk="0" hangingPunct="0">
              <a:defRPr sz="2400" b="1">
                <a:solidFill>
                  <a:srgbClr val="0000FF"/>
                </a:solidFill>
                <a:latin typeface="Arial" pitchFamily="34" charset="0"/>
              </a:defRPr>
            </a:lvl2pPr>
            <a:lvl3pPr marL="1143000" indent="-228600" eaLnBrk="0" hangingPunct="0">
              <a:defRPr sz="2400" b="1">
                <a:solidFill>
                  <a:srgbClr val="0000FF"/>
                </a:solidFill>
                <a:latin typeface="Arial" pitchFamily="34" charset="0"/>
              </a:defRPr>
            </a:lvl3pPr>
            <a:lvl4pPr marL="1600200" indent="-228600" eaLnBrk="0" hangingPunct="0">
              <a:defRPr sz="2400" b="1">
                <a:solidFill>
                  <a:srgbClr val="0000FF"/>
                </a:solidFill>
                <a:latin typeface="Arial" pitchFamily="34" charset="0"/>
              </a:defRPr>
            </a:lvl4pPr>
            <a:lvl5pPr marL="2057400" indent="-228600" eaLnBrk="0" hangingPunct="0">
              <a:defRPr sz="2400" b="1">
                <a:solidFill>
                  <a:srgbClr val="0000FF"/>
                </a:solidFill>
                <a:latin typeface="Arial" pitchFamily="34" charset="0"/>
              </a:defRPr>
            </a:lvl5pPr>
            <a:lvl6pPr marL="2514600" indent="-228600" eaLnBrk="0" fontAlgn="base" hangingPunct="0">
              <a:spcBef>
                <a:spcPct val="20000"/>
              </a:spcBef>
              <a:spcAft>
                <a:spcPct val="0"/>
              </a:spcAft>
              <a:defRPr sz="2400" b="1">
                <a:solidFill>
                  <a:srgbClr val="0000FF"/>
                </a:solidFill>
                <a:latin typeface="Arial" pitchFamily="34" charset="0"/>
              </a:defRPr>
            </a:lvl6pPr>
            <a:lvl7pPr marL="2971800" indent="-228600" eaLnBrk="0" fontAlgn="base" hangingPunct="0">
              <a:spcBef>
                <a:spcPct val="20000"/>
              </a:spcBef>
              <a:spcAft>
                <a:spcPct val="0"/>
              </a:spcAft>
              <a:defRPr sz="2400" b="1">
                <a:solidFill>
                  <a:srgbClr val="0000FF"/>
                </a:solidFill>
                <a:latin typeface="Arial" pitchFamily="34" charset="0"/>
              </a:defRPr>
            </a:lvl7pPr>
            <a:lvl8pPr marL="3429000" indent="-228600" eaLnBrk="0" fontAlgn="base" hangingPunct="0">
              <a:spcBef>
                <a:spcPct val="20000"/>
              </a:spcBef>
              <a:spcAft>
                <a:spcPct val="0"/>
              </a:spcAft>
              <a:defRPr sz="2400" b="1">
                <a:solidFill>
                  <a:srgbClr val="0000FF"/>
                </a:solidFill>
                <a:latin typeface="Arial" pitchFamily="34" charset="0"/>
              </a:defRPr>
            </a:lvl8pPr>
            <a:lvl9pPr marL="3886200" indent="-228600" eaLnBrk="0" fontAlgn="base" hangingPunct="0">
              <a:spcBef>
                <a:spcPct val="20000"/>
              </a:spcBef>
              <a:spcAft>
                <a:spcPct val="0"/>
              </a:spcAft>
              <a:defRPr sz="2400" b="1">
                <a:solidFill>
                  <a:srgbClr val="0000FF"/>
                </a:solidFill>
                <a:latin typeface="Arial" pitchFamily="34" charset="0"/>
              </a:defRPr>
            </a:lvl9pPr>
          </a:lstStyle>
          <a:p>
            <a:pPr eaLnBrk="1" hangingPunct="1">
              <a:defRPr/>
            </a:pPr>
            <a:r>
              <a:rPr lang="en-US" sz="1050" dirty="0"/>
              <a:t>Recipient’s Public Key</a:t>
            </a:r>
          </a:p>
        </p:txBody>
      </p:sp>
    </p:spTree>
    <p:extLst>
      <p:ext uri="{BB962C8B-B14F-4D97-AF65-F5344CB8AC3E}">
        <p14:creationId xmlns:p14="http://schemas.microsoft.com/office/powerpoint/2010/main" val="1825944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itle 1"/>
          <p:cNvSpPr>
            <a:spLocks noGrp="1"/>
          </p:cNvSpPr>
          <p:nvPr>
            <p:ph type="title"/>
          </p:nvPr>
        </p:nvSpPr>
        <p:spPr/>
        <p:txBody>
          <a:bodyPr/>
          <a:lstStyle/>
          <a:p>
            <a:pPr eaLnBrk="1" hangingPunct="1"/>
            <a:r>
              <a:rPr lang="en-IN" altLang="en-US" dirty="0" smtClean="0"/>
              <a:t>Review Questions</a:t>
            </a:r>
          </a:p>
        </p:txBody>
      </p:sp>
      <p:sp>
        <p:nvSpPr>
          <p:cNvPr id="5" name="Slide Number Placeholder 4"/>
          <p:cNvSpPr>
            <a:spLocks noGrp="1"/>
          </p:cNvSpPr>
          <p:nvPr>
            <p:ph type="sldNum" sz="quarter" idx="12"/>
          </p:nvPr>
        </p:nvSpPr>
        <p:spPr/>
        <p:txBody>
          <a:bodyPr/>
          <a:lstStyle/>
          <a:p>
            <a:pPr>
              <a:defRPr/>
            </a:pPr>
            <a:fld id="{AB810608-EB3F-4AC9-A7B7-BB2DEFB304BB}" type="slidenum">
              <a:rPr lang="en-US" altLang="en-US" smtClean="0"/>
              <a:pPr>
                <a:defRPr/>
              </a:pPr>
              <a:t>11</a:t>
            </a:fld>
            <a:endParaRPr lang="en-US" altLang="en-US" dirty="0"/>
          </a:p>
        </p:txBody>
      </p:sp>
      <p:sp>
        <p:nvSpPr>
          <p:cNvPr id="169988" name="Content Placeholder 2"/>
          <p:cNvSpPr>
            <a:spLocks noGrp="1"/>
          </p:cNvSpPr>
          <p:nvPr>
            <p:ph idx="1"/>
          </p:nvPr>
        </p:nvSpPr>
        <p:spPr>
          <a:xfrm>
            <a:off x="1968500" y="1781176"/>
            <a:ext cx="3995738" cy="4467223"/>
          </a:xfrm>
        </p:spPr>
        <p:txBody>
          <a:bodyPr>
            <a:normAutofit/>
          </a:bodyPr>
          <a:lstStyle/>
          <a:p>
            <a:pPr marL="33338" algn="just"/>
            <a:r>
              <a:rPr lang="en-US" altLang="en-US" sz="1200" dirty="0">
                <a:latin typeface="Times New Roman" panose="02020603050405020304" pitchFamily="18" charset="0"/>
                <a:cs typeface="Times New Roman" panose="02020603050405020304" pitchFamily="18" charset="0"/>
              </a:rPr>
              <a:t>Q1   RSA is a stream cipher</a:t>
            </a:r>
          </a:p>
          <a:p>
            <a:pPr marL="33338" algn="just"/>
            <a:r>
              <a:rPr lang="en-US" altLang="en-US" sz="1200" dirty="0">
                <a:latin typeface="Times New Roman" panose="02020603050405020304" pitchFamily="18" charset="0"/>
                <a:cs typeface="Times New Roman" panose="02020603050405020304" pitchFamily="18" charset="0"/>
              </a:rPr>
              <a:t>a)  True 		b) False</a:t>
            </a:r>
          </a:p>
          <a:p>
            <a:pPr marL="33338" algn="just"/>
            <a:endParaRPr lang="en-US" altLang="en-US" sz="1200" dirty="0">
              <a:latin typeface="Times New Roman" panose="02020603050405020304" pitchFamily="18" charset="0"/>
              <a:cs typeface="Times New Roman" panose="02020603050405020304" pitchFamily="18" charset="0"/>
            </a:endParaRPr>
          </a:p>
          <a:p>
            <a:pPr marL="33338" algn="just"/>
            <a:r>
              <a:rPr lang="en-US" altLang="en-US" sz="1200" dirty="0">
                <a:latin typeface="Times New Roman" panose="02020603050405020304" pitchFamily="18" charset="0"/>
                <a:cs typeface="Times New Roman" panose="02020603050405020304" pitchFamily="18" charset="0"/>
              </a:rPr>
              <a:t>Q2. In the RSA algorithm, we select 2 random large values ‘p’ and ‘q’. Which of the following is the property of ‘p’ and ‘q’?</a:t>
            </a:r>
          </a:p>
          <a:p>
            <a:pPr marL="33338" algn="just"/>
            <a:r>
              <a:rPr lang="en-US" altLang="en-US" sz="1200" dirty="0">
                <a:latin typeface="Times New Roman" panose="02020603050405020304" pitchFamily="18" charset="0"/>
                <a:cs typeface="Times New Roman" panose="02020603050405020304" pitchFamily="18" charset="0"/>
              </a:rPr>
              <a:t>a) p and q should be divisible by z</a:t>
            </a:r>
          </a:p>
          <a:p>
            <a:pPr marL="33338" algn="just"/>
            <a:r>
              <a:rPr lang="en-US" altLang="en-US" sz="1200" dirty="0">
                <a:latin typeface="Times New Roman" panose="02020603050405020304" pitchFamily="18" charset="0"/>
                <a:cs typeface="Times New Roman" panose="02020603050405020304" pitchFamily="18" charset="0"/>
              </a:rPr>
              <a:t>b) p and q should be co-prime</a:t>
            </a:r>
          </a:p>
          <a:p>
            <a:pPr marL="33338" algn="just"/>
            <a:r>
              <a:rPr lang="en-US" altLang="en-US" sz="1200" dirty="0">
                <a:latin typeface="Times New Roman" panose="02020603050405020304" pitchFamily="18" charset="0"/>
                <a:cs typeface="Times New Roman" panose="02020603050405020304" pitchFamily="18" charset="0"/>
              </a:rPr>
              <a:t>c) p and q should be prime</a:t>
            </a:r>
          </a:p>
          <a:p>
            <a:pPr marL="33338" algn="just"/>
            <a:r>
              <a:rPr lang="en-US" altLang="en-US" sz="1200" dirty="0">
                <a:latin typeface="Times New Roman" panose="02020603050405020304" pitchFamily="18" charset="0"/>
                <a:cs typeface="Times New Roman" panose="02020603050405020304" pitchFamily="18" charset="0"/>
              </a:rPr>
              <a:t>d) p/q should give no remainder</a:t>
            </a:r>
          </a:p>
          <a:p>
            <a:pPr marL="33338" algn="just"/>
            <a:endParaRPr lang="en-US" altLang="en-US" sz="1200" dirty="0">
              <a:latin typeface="Times New Roman" panose="02020603050405020304" pitchFamily="18" charset="0"/>
              <a:cs typeface="Times New Roman" panose="02020603050405020304" pitchFamily="18" charset="0"/>
            </a:endParaRPr>
          </a:p>
          <a:p>
            <a:pPr marL="33338" algn="just"/>
            <a:r>
              <a:rPr lang="en-US" altLang="en-US" sz="1200" dirty="0">
                <a:latin typeface="Times New Roman" panose="02020603050405020304" pitchFamily="18" charset="0"/>
                <a:cs typeface="Times New Roman" panose="02020603050405020304" pitchFamily="18" charset="0"/>
              </a:rPr>
              <a:t>Q3 In RSA, z = _______ in terms of p and q.</a:t>
            </a:r>
          </a:p>
          <a:p>
            <a:pPr marL="33338" algn="just"/>
            <a:r>
              <a:rPr lang="en-US" altLang="en-US" sz="1200" dirty="0">
                <a:latin typeface="Times New Roman" panose="02020603050405020304" pitchFamily="18" charset="0"/>
                <a:cs typeface="Times New Roman" panose="02020603050405020304" pitchFamily="18" charset="0"/>
              </a:rPr>
              <a:t>a) (p)/(q)</a:t>
            </a:r>
          </a:p>
          <a:p>
            <a:pPr marL="33338" algn="just"/>
            <a:r>
              <a:rPr lang="en-US" altLang="en-US" sz="1200" dirty="0">
                <a:latin typeface="Times New Roman" panose="02020603050405020304" pitchFamily="18" charset="0"/>
                <a:cs typeface="Times New Roman" panose="02020603050405020304" pitchFamily="18" charset="0"/>
              </a:rPr>
              <a:t>b) (p)(q)</a:t>
            </a:r>
          </a:p>
          <a:p>
            <a:pPr marL="33338" algn="just"/>
            <a:r>
              <a:rPr lang="en-US" altLang="en-US" sz="1200" dirty="0">
                <a:latin typeface="Times New Roman" panose="02020603050405020304" pitchFamily="18" charset="0"/>
                <a:cs typeface="Times New Roman" panose="02020603050405020304" pitchFamily="18" charset="0"/>
              </a:rPr>
              <a:t>c) (p-1)(q-1)</a:t>
            </a:r>
          </a:p>
          <a:p>
            <a:pPr marL="33338" algn="just"/>
            <a:r>
              <a:rPr lang="en-US" altLang="en-US" sz="1200" dirty="0">
                <a:latin typeface="Times New Roman" panose="02020603050405020304" pitchFamily="18" charset="0"/>
                <a:cs typeface="Times New Roman" panose="02020603050405020304" pitchFamily="18" charset="0"/>
              </a:rPr>
              <a:t>d) (p+1)(q+1)</a:t>
            </a:r>
          </a:p>
        </p:txBody>
      </p:sp>
      <p:sp>
        <p:nvSpPr>
          <p:cNvPr id="7" name="Rectangle 6"/>
          <p:cNvSpPr/>
          <p:nvPr/>
        </p:nvSpPr>
        <p:spPr>
          <a:xfrm>
            <a:off x="6240016" y="1874838"/>
            <a:ext cx="4320035" cy="4031873"/>
          </a:xfrm>
          <a:prstGeom prst="rect">
            <a:avLst/>
          </a:prstGeom>
        </p:spPr>
        <p:txBody>
          <a:bodyPr wrap="square">
            <a:spAutoFit/>
          </a:bodyPr>
          <a:lstStyle/>
          <a:p>
            <a:pPr>
              <a:defRPr/>
            </a:pPr>
            <a:r>
              <a:rPr lang="en-US" sz="1600" dirty="0">
                <a:latin typeface="Times New Roman" pitchFamily="18" charset="0"/>
                <a:cs typeface="Times New Roman" pitchFamily="18" charset="0"/>
              </a:rPr>
              <a:t>Q4. For p = 11 and q = 19 and choose e=17. Apply RSA algorithm where message=5 and find the cipher text.</a:t>
            </a:r>
          </a:p>
          <a:p>
            <a:pPr>
              <a:defRPr/>
            </a:pPr>
            <a:r>
              <a:rPr lang="en-US" sz="1600" dirty="0">
                <a:latin typeface="Times New Roman" pitchFamily="18" charset="0"/>
                <a:cs typeface="Times New Roman" pitchFamily="18" charset="0"/>
              </a:rPr>
              <a:t>a) C=80</a:t>
            </a:r>
          </a:p>
          <a:p>
            <a:pPr>
              <a:defRPr/>
            </a:pPr>
            <a:r>
              <a:rPr lang="en-US" sz="1600" dirty="0">
                <a:latin typeface="Times New Roman" pitchFamily="18" charset="0"/>
                <a:cs typeface="Times New Roman" pitchFamily="18" charset="0"/>
              </a:rPr>
              <a:t>b) C=92</a:t>
            </a:r>
          </a:p>
          <a:p>
            <a:pPr>
              <a:defRPr/>
            </a:pPr>
            <a:r>
              <a:rPr lang="en-US" sz="1600" dirty="0">
                <a:latin typeface="Times New Roman" pitchFamily="18" charset="0"/>
                <a:cs typeface="Times New Roman" pitchFamily="18" charset="0"/>
              </a:rPr>
              <a:t>c) C=56</a:t>
            </a:r>
          </a:p>
          <a:p>
            <a:pPr>
              <a:defRPr/>
            </a:pPr>
            <a:r>
              <a:rPr lang="en-US" sz="1600" dirty="0">
                <a:latin typeface="Times New Roman" pitchFamily="18" charset="0"/>
                <a:cs typeface="Times New Roman" pitchFamily="18" charset="0"/>
              </a:rPr>
              <a:t>d) C=23</a:t>
            </a:r>
          </a:p>
          <a:p>
            <a:pPr>
              <a:defRPr/>
            </a:pPr>
            <a:endParaRPr lang="en-US" sz="1600" dirty="0">
              <a:latin typeface="Times New Roman" pitchFamily="18" charset="0"/>
              <a:cs typeface="Times New Roman" pitchFamily="18" charset="0"/>
            </a:endParaRPr>
          </a:p>
          <a:p>
            <a:pPr>
              <a:defRPr/>
            </a:pPr>
            <a:r>
              <a:rPr lang="en-US" sz="1600" dirty="0">
                <a:latin typeface="Times New Roman" pitchFamily="18" charset="0"/>
                <a:cs typeface="Times New Roman" pitchFamily="18" charset="0"/>
              </a:rPr>
              <a:t>Q5. n = 35;  d=29, C = 10. What is the </a:t>
            </a:r>
            <a:r>
              <a:rPr lang="en-US" sz="1600" dirty="0" smtClean="0">
                <a:latin typeface="Times New Roman" pitchFamily="18" charset="0"/>
                <a:cs typeface="Times New Roman" pitchFamily="18" charset="0"/>
              </a:rPr>
              <a:t>plaintext? </a:t>
            </a:r>
            <a:r>
              <a:rPr lang="en-US" sz="1600" dirty="0">
                <a:latin typeface="Times New Roman" pitchFamily="18" charset="0"/>
                <a:cs typeface="Times New Roman" pitchFamily="18" charset="0"/>
              </a:rPr>
              <a:t>(use RSA) </a:t>
            </a:r>
          </a:p>
          <a:p>
            <a:pPr>
              <a:defRPr/>
            </a:pPr>
            <a:r>
              <a:rPr lang="en-US" sz="1600" dirty="0">
                <a:latin typeface="Times New Roman" pitchFamily="18" charset="0"/>
                <a:cs typeface="Times New Roman" pitchFamily="18" charset="0"/>
              </a:rPr>
              <a:t>a) 3</a:t>
            </a:r>
          </a:p>
          <a:p>
            <a:pPr>
              <a:defRPr/>
            </a:pPr>
            <a:r>
              <a:rPr lang="en-US" sz="1600" dirty="0">
                <a:latin typeface="Times New Roman" pitchFamily="18" charset="0"/>
                <a:cs typeface="Times New Roman" pitchFamily="18" charset="0"/>
              </a:rPr>
              <a:t>b) 7</a:t>
            </a:r>
          </a:p>
          <a:p>
            <a:pPr>
              <a:defRPr/>
            </a:pPr>
            <a:r>
              <a:rPr lang="en-US" sz="1600" dirty="0">
                <a:latin typeface="Times New Roman" pitchFamily="18" charset="0"/>
                <a:cs typeface="Times New Roman" pitchFamily="18" charset="0"/>
              </a:rPr>
              <a:t>c) 8</a:t>
            </a:r>
          </a:p>
          <a:p>
            <a:pPr>
              <a:defRPr/>
            </a:pPr>
            <a:r>
              <a:rPr lang="en-US" sz="1600" dirty="0">
                <a:latin typeface="Times New Roman" pitchFamily="18" charset="0"/>
                <a:cs typeface="Times New Roman" pitchFamily="18" charset="0"/>
              </a:rPr>
              <a:t>d) 5</a:t>
            </a:r>
          </a:p>
        </p:txBody>
      </p:sp>
      <p:pic>
        <p:nvPicPr>
          <p:cNvPr id="1699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726" y="485776"/>
            <a:ext cx="7016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5017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itle 1"/>
          <p:cNvSpPr>
            <a:spLocks noGrp="1"/>
          </p:cNvSpPr>
          <p:nvPr>
            <p:ph type="title"/>
          </p:nvPr>
        </p:nvSpPr>
        <p:spPr/>
        <p:txBody>
          <a:bodyPr/>
          <a:lstStyle/>
          <a:p>
            <a:pPr eaLnBrk="1" hangingPunct="1"/>
            <a:r>
              <a:rPr lang="en-US" altLang="en-US" smtClean="0"/>
              <a:t>Answers</a:t>
            </a:r>
            <a:endParaRPr lang="en-IN" altLang="en-US" smtClean="0"/>
          </a:p>
        </p:txBody>
      </p:sp>
      <p:sp>
        <p:nvSpPr>
          <p:cNvPr id="3" name="Content Placeholder 2">
            <a:extLst>
              <a:ext uri="{FF2B5EF4-FFF2-40B4-BE49-F238E27FC236}"/>
            </a:extLst>
          </p:cNvPr>
          <p:cNvSpPr>
            <a:spLocks noGrp="1"/>
          </p:cNvSpPr>
          <p:nvPr>
            <p:ph idx="1"/>
          </p:nvPr>
        </p:nvSpPr>
        <p:spPr>
          <a:xfrm>
            <a:off x="1816100" y="2403475"/>
            <a:ext cx="7569200" cy="3308350"/>
          </a:xfrm>
        </p:spPr>
        <p:txBody>
          <a:bodyPr>
            <a:normAutofit/>
          </a:bodyPr>
          <a:lstStyle/>
          <a:p>
            <a:pPr marL="291465" indent="-257175">
              <a:lnSpc>
                <a:spcPct val="150000"/>
              </a:lnSpc>
              <a:buFont typeface="Wingdings" panose="05000000000000000000" pitchFamily="2" charset="2"/>
              <a:buChar char="@"/>
              <a:defRPr/>
            </a:pPr>
            <a:r>
              <a:rPr lang="en-US" sz="1500" dirty="0">
                <a:solidFill>
                  <a:srgbClr val="0C0C0C"/>
                </a:solidFill>
                <a:latin typeface="Gill Sans MT" panose="020B0502020104020203" pitchFamily="34" charset="0"/>
              </a:rPr>
              <a:t>1. False</a:t>
            </a:r>
          </a:p>
          <a:p>
            <a:pPr marL="291465" indent="-257175">
              <a:lnSpc>
                <a:spcPct val="150000"/>
              </a:lnSpc>
              <a:buFont typeface="Wingdings" panose="05000000000000000000" pitchFamily="2" charset="2"/>
              <a:buChar char="@"/>
              <a:defRPr/>
            </a:pPr>
            <a:r>
              <a:rPr lang="en-US" sz="1500" b="1" dirty="0">
                <a:solidFill>
                  <a:srgbClr val="0C0C0C"/>
                </a:solidFill>
                <a:latin typeface="Gill Sans MT" panose="020B0502020104020203" pitchFamily="34" charset="0"/>
              </a:rPr>
              <a:t> 2. </a:t>
            </a:r>
            <a:r>
              <a:rPr lang="en-IN" sz="1500" dirty="0">
                <a:solidFill>
                  <a:srgbClr val="0C0C0C"/>
                </a:solidFill>
                <a:latin typeface="Gill Sans MT" panose="020B0502020104020203" pitchFamily="34" charset="0"/>
              </a:rPr>
              <a:t>p and q should be prime</a:t>
            </a:r>
            <a:endParaRPr lang="en-IN" sz="1500" dirty="0">
              <a:solidFill>
                <a:srgbClr val="0070C0"/>
              </a:solidFill>
              <a:latin typeface="Gill Sans MT" panose="020B0502020104020203" pitchFamily="34" charset="0"/>
            </a:endParaRPr>
          </a:p>
          <a:p>
            <a:pPr marL="248603" indent="-214313">
              <a:lnSpc>
                <a:spcPct val="150000"/>
              </a:lnSpc>
              <a:buFont typeface="Wingdings" panose="05000000000000000000" pitchFamily="2" charset="2"/>
              <a:buChar char="@"/>
              <a:defRPr/>
            </a:pPr>
            <a:r>
              <a:rPr lang="en-IN" sz="1500" dirty="0">
                <a:latin typeface="Gill Sans MT" panose="020B0502020104020203" pitchFamily="34" charset="0"/>
                <a:sym typeface="Wingdings" panose="05000000000000000000" pitchFamily="2" charset="2"/>
              </a:rPr>
              <a:t> 3. (p-1)(q-1)</a:t>
            </a:r>
          </a:p>
          <a:p>
            <a:pPr marL="248603" indent="-214313">
              <a:lnSpc>
                <a:spcPct val="150000"/>
              </a:lnSpc>
              <a:buFont typeface="Wingdings" panose="05000000000000000000" pitchFamily="2" charset="2"/>
              <a:buChar char="@"/>
              <a:defRPr/>
            </a:pPr>
            <a:r>
              <a:rPr lang="en-US" sz="1500" dirty="0">
                <a:solidFill>
                  <a:srgbClr val="0C0C0C"/>
                </a:solidFill>
                <a:latin typeface="Gill Sans MT" panose="020B0502020104020203" pitchFamily="34" charset="0"/>
              </a:rPr>
              <a:t>4. 80</a:t>
            </a:r>
            <a:endParaRPr lang="en-US" sz="1500" u="sng" dirty="0">
              <a:solidFill>
                <a:srgbClr val="0070C0"/>
              </a:solidFill>
              <a:latin typeface="Gill Sans MT" panose="020B0502020104020203" pitchFamily="34" charset="0"/>
            </a:endParaRPr>
          </a:p>
          <a:p>
            <a:pPr marL="248603" indent="-214313">
              <a:lnSpc>
                <a:spcPct val="150000"/>
              </a:lnSpc>
              <a:buFont typeface="Wingdings" panose="05000000000000000000" pitchFamily="2" charset="2"/>
              <a:buChar char="@"/>
              <a:defRPr/>
            </a:pPr>
            <a:r>
              <a:rPr lang="en-US" sz="1500" dirty="0">
                <a:latin typeface="Gill Sans MT" panose="020B0502020104020203" pitchFamily="34" charset="0"/>
                <a:sym typeface="Wingdings" panose="05000000000000000000" pitchFamily="2" charset="2"/>
              </a:rPr>
              <a:t> 5. 5</a:t>
            </a:r>
          </a:p>
          <a:p>
            <a:pPr eaLnBrk="1" hangingPunct="1">
              <a:lnSpc>
                <a:spcPct val="150000"/>
              </a:lnSpc>
              <a:defRPr/>
            </a:pPr>
            <a:endParaRPr lang="en-US" sz="1500" dirty="0">
              <a:latin typeface="Gill Sans MT" panose="020B0502020104020203" pitchFamily="34" charset="0"/>
              <a:sym typeface="Wingdings" panose="05000000000000000000" pitchFamily="2" charset="2"/>
            </a:endParaRPr>
          </a:p>
        </p:txBody>
      </p:sp>
      <p:sp>
        <p:nvSpPr>
          <p:cNvPr id="5" name="Slide Number Placeholder 4"/>
          <p:cNvSpPr>
            <a:spLocks noGrp="1"/>
          </p:cNvSpPr>
          <p:nvPr>
            <p:ph type="sldNum" sz="quarter" idx="12"/>
          </p:nvPr>
        </p:nvSpPr>
        <p:spPr/>
        <p:txBody>
          <a:bodyPr/>
          <a:lstStyle/>
          <a:p>
            <a:pPr>
              <a:defRPr/>
            </a:pPr>
            <a:fld id="{B41ACB45-01B9-4318-A113-940E50149B97}" type="slidenum">
              <a:rPr lang="en-US" altLang="en-US" smtClean="0"/>
              <a:pPr>
                <a:defRPr/>
              </a:pPr>
              <a:t>12</a:t>
            </a:fld>
            <a:endParaRPr lang="en-US" altLang="en-US" dirty="0"/>
          </a:p>
        </p:txBody>
      </p:sp>
      <p:pic>
        <p:nvPicPr>
          <p:cNvPr id="1710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1" y="485776"/>
            <a:ext cx="7016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5822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noChangeArrowheads="1"/>
          </p:cNvSpPr>
          <p:nvPr>
            <p:ph type="body" idx="1"/>
          </p:nvPr>
        </p:nvSpPr>
        <p:spPr>
          <a:xfrm>
            <a:off x="1524000" y="1109664"/>
            <a:ext cx="9144000" cy="1500187"/>
          </a:xfrm>
          <a:solidFill>
            <a:srgbClr val="92D050"/>
          </a:solidFill>
        </p:spPr>
        <p:txBody>
          <a:bodyPr/>
          <a:lstStyle/>
          <a:p>
            <a:pPr algn="ctr" eaLnBrk="1" hangingPunct="1"/>
            <a:r>
              <a:rPr lang="en-US" altLang="en-US" sz="3600" b="1">
                <a:solidFill>
                  <a:srgbClr val="C00000"/>
                </a:solidFill>
                <a:latin typeface="Times New Roman" pitchFamily="18" charset="0"/>
                <a:cs typeface="Times New Roman" pitchFamily="18" charset="0"/>
              </a:rPr>
              <a:t>18ECC303J – Computer Communication          Networks </a:t>
            </a:r>
          </a:p>
        </p:txBody>
      </p:sp>
      <p:pic>
        <p:nvPicPr>
          <p:cNvPr id="205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7801" y="1"/>
            <a:ext cx="1585913"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Subtitle 4"/>
          <p:cNvSpPr txBox="1">
            <a:spLocks/>
          </p:cNvSpPr>
          <p:nvPr/>
        </p:nvSpPr>
        <p:spPr bwMode="auto">
          <a:xfrm>
            <a:off x="3352800" y="2817813"/>
            <a:ext cx="487680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spcBef>
                <a:spcPct val="20000"/>
              </a:spcBef>
            </a:pPr>
            <a:r>
              <a:rPr lang="en-US" altLang="en-US" sz="2800" b="1" baseline="-18000">
                <a:latin typeface="Times New Roman" pitchFamily="18" charset="0"/>
                <a:cs typeface="Times New Roman" pitchFamily="18" charset="0"/>
              </a:rPr>
              <a:t>            </a:t>
            </a:r>
            <a:r>
              <a:rPr lang="en-US" altLang="en-US" sz="3200" b="1" baseline="-18000">
                <a:latin typeface="Times New Roman" pitchFamily="18" charset="0"/>
                <a:cs typeface="Times New Roman" pitchFamily="18" charset="0"/>
              </a:rPr>
              <a:t>Course Credit : 4</a:t>
            </a:r>
          </a:p>
          <a:p>
            <a:pPr algn="ctr" eaLnBrk="1" hangingPunct="1">
              <a:spcBef>
                <a:spcPct val="20000"/>
              </a:spcBef>
            </a:pPr>
            <a:r>
              <a:rPr lang="en-US" altLang="en-US" sz="3200" b="1" baseline="-18000">
                <a:latin typeface="Times New Roman" pitchFamily="18" charset="0"/>
                <a:cs typeface="Times New Roman" pitchFamily="18" charset="0"/>
              </a:rPr>
              <a:t>            Theory : 9 Hours</a:t>
            </a:r>
          </a:p>
          <a:p>
            <a:pPr algn="ctr" eaLnBrk="1" hangingPunct="1">
              <a:spcBef>
                <a:spcPct val="20000"/>
              </a:spcBef>
            </a:pPr>
            <a:endParaRPr lang="en-US" altLang="en-US" sz="3200" b="1" baseline="-18000">
              <a:solidFill>
                <a:srgbClr val="898989"/>
              </a:solidFill>
            </a:endParaRPr>
          </a:p>
        </p:txBody>
      </p:sp>
      <p:sp>
        <p:nvSpPr>
          <p:cNvPr id="7" name="Subtitle 2"/>
          <p:cNvSpPr txBox="1">
            <a:spLocks noChangeArrowheads="1"/>
          </p:cNvSpPr>
          <p:nvPr/>
        </p:nvSpPr>
        <p:spPr>
          <a:xfrm>
            <a:off x="1509713" y="4149726"/>
            <a:ext cx="9144001" cy="2474913"/>
          </a:xfrm>
          <a:prstGeom prst="rect">
            <a:avLst/>
          </a:prstGeom>
          <a:solidFill>
            <a:schemeClr val="accent2">
              <a:lumMod val="40000"/>
              <a:lumOff val="60000"/>
            </a:schemeClr>
          </a:solidFill>
        </p:spPr>
        <p:txBody>
          <a:bodyPr anchor="b"/>
          <a:lstStyle>
            <a:lvl1pPr marL="0" indent="0" algn="l" rtl="0" eaLnBrk="0" fontAlgn="base" hangingPunct="0">
              <a:spcBef>
                <a:spcPct val="20000"/>
              </a:spcBef>
              <a:spcAft>
                <a:spcPct val="0"/>
              </a:spcAft>
              <a:buClr>
                <a:schemeClr val="folHlink"/>
              </a:buClr>
              <a:buSzPct val="60000"/>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hlink"/>
              </a:buClr>
              <a:buSzPct val="55000"/>
              <a:buFont typeface="Wingdings" panose="05000000000000000000" pitchFamily="2" charset="2"/>
              <a:buNone/>
              <a:defRPr sz="1800">
                <a:solidFill>
                  <a:schemeClr val="tx1"/>
                </a:solidFill>
                <a:latin typeface="+mn-lt"/>
              </a:defRPr>
            </a:lvl2pPr>
            <a:lvl3pPr marL="914400" indent="0" algn="l" rtl="0" eaLnBrk="0" fontAlgn="base" hangingPunct="0">
              <a:spcBef>
                <a:spcPct val="20000"/>
              </a:spcBef>
              <a:spcAft>
                <a:spcPct val="0"/>
              </a:spcAft>
              <a:buClr>
                <a:schemeClr val="folHlink"/>
              </a:buClr>
              <a:buSzPct val="50000"/>
              <a:buFont typeface="Wingdings" panose="05000000000000000000" pitchFamily="2" charset="2"/>
              <a:buNone/>
              <a:defRPr sz="1600">
                <a:solidFill>
                  <a:schemeClr val="tx1"/>
                </a:solidFill>
                <a:latin typeface="+mn-lt"/>
              </a:defRPr>
            </a:lvl3pPr>
            <a:lvl4pPr marL="1371600" indent="0" algn="l" rtl="0" eaLnBrk="0" fontAlgn="base" hangingPunct="0">
              <a:spcBef>
                <a:spcPct val="20000"/>
              </a:spcBef>
              <a:spcAft>
                <a:spcPct val="0"/>
              </a:spcAft>
              <a:buClr>
                <a:schemeClr val="accent2"/>
              </a:buClr>
              <a:buSzPct val="55000"/>
              <a:buFont typeface="Wingdings" panose="05000000000000000000" pitchFamily="2" charset="2"/>
              <a:buNone/>
              <a:defRPr sz="1400">
                <a:solidFill>
                  <a:schemeClr val="tx1"/>
                </a:solidFill>
                <a:latin typeface="+mn-lt"/>
              </a:defRPr>
            </a:lvl4pPr>
            <a:lvl5pPr marL="1828800" indent="0" algn="l" rtl="0" eaLnBrk="0" fontAlgn="base" hangingPunct="0">
              <a:spcBef>
                <a:spcPct val="20000"/>
              </a:spcBef>
              <a:spcAft>
                <a:spcPct val="0"/>
              </a:spcAft>
              <a:buClr>
                <a:schemeClr val="accent1"/>
              </a:buClr>
              <a:buSzPct val="50000"/>
              <a:buFont typeface="Wingdings" panose="05000000000000000000" pitchFamily="2" charset="2"/>
              <a:buNone/>
              <a:defRPr sz="1400">
                <a:solidFill>
                  <a:schemeClr val="tx1"/>
                </a:solidFill>
                <a:latin typeface="+mn-lt"/>
              </a:defRPr>
            </a:lvl5pPr>
            <a:lvl6pPr marL="2286000" indent="0" algn="l" rtl="0" fontAlgn="base">
              <a:spcBef>
                <a:spcPct val="20000"/>
              </a:spcBef>
              <a:spcAft>
                <a:spcPct val="0"/>
              </a:spcAft>
              <a:buClr>
                <a:schemeClr val="accent1"/>
              </a:buClr>
              <a:buSzPct val="50000"/>
              <a:buFont typeface="Wingdings" pitchFamily="2" charset="2"/>
              <a:buNone/>
              <a:defRPr sz="1400">
                <a:solidFill>
                  <a:schemeClr val="tx1"/>
                </a:solidFill>
                <a:latin typeface="+mn-lt"/>
              </a:defRPr>
            </a:lvl6pPr>
            <a:lvl7pPr marL="2743200" indent="0" algn="l" rtl="0" fontAlgn="base">
              <a:spcBef>
                <a:spcPct val="20000"/>
              </a:spcBef>
              <a:spcAft>
                <a:spcPct val="0"/>
              </a:spcAft>
              <a:buClr>
                <a:schemeClr val="accent1"/>
              </a:buClr>
              <a:buSzPct val="50000"/>
              <a:buFont typeface="Wingdings" pitchFamily="2" charset="2"/>
              <a:buNone/>
              <a:defRPr sz="1400">
                <a:solidFill>
                  <a:schemeClr val="tx1"/>
                </a:solidFill>
                <a:latin typeface="+mn-lt"/>
              </a:defRPr>
            </a:lvl7pPr>
            <a:lvl8pPr marL="3200400" indent="0" algn="l" rtl="0" fontAlgn="base">
              <a:spcBef>
                <a:spcPct val="20000"/>
              </a:spcBef>
              <a:spcAft>
                <a:spcPct val="0"/>
              </a:spcAft>
              <a:buClr>
                <a:schemeClr val="accent1"/>
              </a:buClr>
              <a:buSzPct val="50000"/>
              <a:buFont typeface="Wingdings" pitchFamily="2" charset="2"/>
              <a:buNone/>
              <a:defRPr sz="1400">
                <a:solidFill>
                  <a:schemeClr val="tx1"/>
                </a:solidFill>
                <a:latin typeface="+mn-lt"/>
              </a:defRPr>
            </a:lvl8pPr>
            <a:lvl9pPr marL="3657600" indent="0" algn="l" rtl="0" fontAlgn="base">
              <a:spcBef>
                <a:spcPct val="20000"/>
              </a:spcBef>
              <a:spcAft>
                <a:spcPct val="0"/>
              </a:spcAft>
              <a:buClr>
                <a:schemeClr val="accent1"/>
              </a:buClr>
              <a:buSzPct val="50000"/>
              <a:buFont typeface="Wingdings" pitchFamily="2" charset="2"/>
              <a:buNone/>
              <a:defRPr sz="1400">
                <a:solidFill>
                  <a:schemeClr val="tx1"/>
                </a:solidFill>
                <a:latin typeface="+mn-lt"/>
              </a:defRPr>
            </a:lvl9pPr>
          </a:lstStyle>
          <a:p>
            <a:pPr algn="just" eaLnBrk="1" hangingPunct="1">
              <a:defRPr/>
            </a:pPr>
            <a:r>
              <a:rPr lang="en-IN" altLang="en-US" kern="0" dirty="0">
                <a:latin typeface="Times New Roman" panose="02020603050405020304" pitchFamily="18" charset="0"/>
                <a:ea typeface="Segoe UI Historic" panose="020B0502040204020203" pitchFamily="34" charset="0"/>
                <a:cs typeface="Times New Roman" panose="02020603050405020304" pitchFamily="18" charset="0"/>
              </a:rPr>
              <a:t>1</a:t>
            </a:r>
            <a:r>
              <a:rPr lang="en-IN" altLang="en-US" b="1" kern="0" dirty="0">
                <a:latin typeface="Times New Roman" panose="02020603050405020304" pitchFamily="18" charset="0"/>
                <a:ea typeface="Segoe UI Historic" panose="020B0502040204020203" pitchFamily="34" charset="0"/>
                <a:cs typeface="Times New Roman" panose="02020603050405020304" pitchFamily="18" charset="0"/>
              </a:rPr>
              <a:t>.</a:t>
            </a:r>
            <a:r>
              <a:rPr lang="en-IN" altLang="en-US" b="1" i="1" kern="0" dirty="0">
                <a:latin typeface="Times New Roman" panose="02020603050405020304" pitchFamily="18" charset="0"/>
                <a:ea typeface="Segoe UI Historic" panose="020B0502040204020203" pitchFamily="34" charset="0"/>
                <a:cs typeface="Times New Roman" panose="02020603050405020304" pitchFamily="18" charset="0"/>
              </a:rPr>
              <a:t> </a:t>
            </a:r>
            <a:r>
              <a:rPr lang="en-IN" altLang="en-US" kern="0" dirty="0">
                <a:latin typeface="Times New Roman" panose="02020603050405020304" pitchFamily="18" charset="0"/>
                <a:ea typeface="Segoe UI Historic" panose="020B0502040204020203" pitchFamily="34" charset="0"/>
                <a:cs typeface="Times New Roman" panose="02020603050405020304" pitchFamily="18" charset="0"/>
              </a:rPr>
              <a:t>Behrouz A. </a:t>
            </a:r>
            <a:r>
              <a:rPr lang="en-IN" altLang="en-US" kern="0" dirty="0" err="1" smtClean="0">
                <a:latin typeface="Times New Roman" panose="02020603050405020304" pitchFamily="18" charset="0"/>
                <a:ea typeface="Segoe UI Historic" panose="020B0502040204020203" pitchFamily="34" charset="0"/>
                <a:cs typeface="Times New Roman" panose="02020603050405020304" pitchFamily="18" charset="0"/>
              </a:rPr>
              <a:t>Forouzan</a:t>
            </a:r>
            <a:r>
              <a:rPr lang="en-IN" altLang="en-US" kern="0" dirty="0">
                <a:latin typeface="Times New Roman" panose="02020603050405020304" pitchFamily="18" charset="0"/>
                <a:ea typeface="Segoe UI Historic" panose="020B0502040204020203" pitchFamily="34" charset="0"/>
                <a:cs typeface="Times New Roman" panose="02020603050405020304" pitchFamily="18" charset="0"/>
              </a:rPr>
              <a:t>, “Data communication &amp; Networking”, Mc-Graw Hill, 5th Edition Reprint, 2014.</a:t>
            </a:r>
          </a:p>
          <a:p>
            <a:pPr algn="just" eaLnBrk="1" hangingPunct="1">
              <a:defRPr/>
            </a:pPr>
            <a:r>
              <a:rPr lang="en-IN" altLang="en-US" kern="0" dirty="0">
                <a:latin typeface="Times New Roman" panose="02020603050405020304" pitchFamily="18" charset="0"/>
                <a:ea typeface="Segoe UI Historic" panose="020B0502040204020203" pitchFamily="34" charset="0"/>
                <a:cs typeface="Times New Roman" panose="02020603050405020304" pitchFamily="18" charset="0"/>
              </a:rPr>
              <a:t>2. Andrew S. Tanenbaum, “Computer Networks”, Pearson Education India, 5th Edition, 2013. </a:t>
            </a:r>
          </a:p>
          <a:p>
            <a:pPr algn="just" eaLnBrk="1" hangingPunct="1">
              <a:defRPr/>
            </a:pPr>
            <a:r>
              <a:rPr lang="en-IN" altLang="en-US" kern="0" dirty="0">
                <a:latin typeface="Times New Roman" panose="02020603050405020304" pitchFamily="18" charset="0"/>
                <a:ea typeface="Segoe UI Historic" panose="020B0502040204020203" pitchFamily="34" charset="0"/>
                <a:cs typeface="Times New Roman" panose="02020603050405020304" pitchFamily="18" charset="0"/>
              </a:rPr>
              <a:t>3. William Stallings, “Data &amp; Computer Communication”, Pearson Education India, 10th Edition, 2014.</a:t>
            </a:r>
          </a:p>
          <a:p>
            <a:pPr eaLnBrk="1" hangingPunct="1">
              <a:defRPr/>
            </a:pPr>
            <a:endParaRPr lang="en-IN" altLang="en-US" b="1" kern="0" dirty="0">
              <a:solidFill>
                <a:srgbClr val="0000FF"/>
              </a:solidFill>
            </a:endParaRPr>
          </a:p>
        </p:txBody>
      </p:sp>
    </p:spTree>
    <p:extLst>
      <p:ext uri="{BB962C8B-B14F-4D97-AF65-F5344CB8AC3E}">
        <p14:creationId xmlns:p14="http://schemas.microsoft.com/office/powerpoint/2010/main" val="3721256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a:xfrm>
            <a:off x="1703388" y="398464"/>
            <a:ext cx="7135812" cy="579437"/>
          </a:xfrm>
          <a:solidFill>
            <a:srgbClr val="92D050"/>
          </a:solidFill>
        </p:spPr>
        <p:txBody>
          <a:bodyPr rtlCol="0" anchor="t">
            <a:normAutofit fontScale="90000"/>
          </a:bodyPr>
          <a:lstStyle/>
          <a:p>
            <a:pPr fontAlgn="auto">
              <a:spcAft>
                <a:spcPts val="0"/>
              </a:spcAft>
              <a:defRPr/>
            </a:pPr>
            <a:r>
              <a:rPr lang="en-IN" altLang="en-US" dirty="0">
                <a:solidFill>
                  <a:srgbClr val="C00000"/>
                </a:solidFill>
                <a:latin typeface="Times New Roman" panose="02020603050405020304" pitchFamily="18" charset="0"/>
                <a:cs typeface="Times New Roman" panose="02020603050405020304" pitchFamily="18" charset="0"/>
              </a:rPr>
              <a:t>Unit-5 : Application Layer</a:t>
            </a:r>
          </a:p>
        </p:txBody>
      </p:sp>
      <p:sp>
        <p:nvSpPr>
          <p:cNvPr id="5123" name="Content Placeholder 2"/>
          <p:cNvSpPr>
            <a:spLocks noGrp="1" noChangeArrowheads="1"/>
          </p:cNvSpPr>
          <p:nvPr>
            <p:ph idx="1"/>
          </p:nvPr>
        </p:nvSpPr>
        <p:spPr>
          <a:xfrm>
            <a:off x="1714500" y="977901"/>
            <a:ext cx="8686800" cy="5764213"/>
          </a:xfrm>
          <a:solidFill>
            <a:schemeClr val="accent2">
              <a:lumMod val="20000"/>
              <a:lumOff val="80000"/>
            </a:schemeClr>
          </a:solidFill>
        </p:spPr>
        <p:txBody>
          <a:bodyPr rtlCol="0">
            <a:normAutofit/>
          </a:bodyPr>
          <a:lstStyle/>
          <a:p>
            <a:pPr marL="501650" indent="-457200" algn="just" fontAlgn="auto">
              <a:spcAft>
                <a:spcPts val="0"/>
              </a:spcAft>
              <a:buSzPct val="89000"/>
              <a:buFont typeface="Wingdings" pitchFamily="2" charset="2"/>
              <a:buChar char="Ø"/>
              <a:defRPr/>
            </a:pPr>
            <a:r>
              <a:rPr lang="en-US" altLang="en-US" sz="2800" b="1" dirty="0">
                <a:solidFill>
                  <a:schemeClr val="tx2">
                    <a:lumMod val="50000"/>
                  </a:schemeClr>
                </a:solidFill>
              </a:rPr>
              <a:t>Introduction to Application Layer</a:t>
            </a:r>
          </a:p>
          <a:p>
            <a:pPr marL="501650" indent="-457200" algn="just" fontAlgn="auto">
              <a:spcAft>
                <a:spcPts val="0"/>
              </a:spcAft>
              <a:buSzPct val="89000"/>
              <a:buFont typeface="Wingdings" pitchFamily="2" charset="2"/>
              <a:buChar char="Ø"/>
              <a:defRPr/>
            </a:pPr>
            <a:r>
              <a:rPr lang="en-US" sz="2800" b="1" dirty="0">
                <a:solidFill>
                  <a:schemeClr val="tx2">
                    <a:lumMod val="50000"/>
                  </a:schemeClr>
                </a:solidFill>
              </a:rPr>
              <a:t>Application Layer Paradigms</a:t>
            </a:r>
          </a:p>
          <a:p>
            <a:pPr marL="501650" indent="-457200" algn="just" fontAlgn="auto">
              <a:spcAft>
                <a:spcPts val="0"/>
              </a:spcAft>
              <a:buSzPct val="89000"/>
              <a:buFont typeface="Wingdings" pitchFamily="2" charset="2"/>
              <a:buChar char="Ø"/>
              <a:defRPr/>
            </a:pPr>
            <a:r>
              <a:rPr lang="en-US" sz="2800" b="1" dirty="0">
                <a:solidFill>
                  <a:schemeClr val="tx2">
                    <a:lumMod val="50000"/>
                  </a:schemeClr>
                </a:solidFill>
              </a:rPr>
              <a:t>Client Server Interaction</a:t>
            </a:r>
          </a:p>
          <a:p>
            <a:pPr marL="501650" indent="-457200" algn="just" fontAlgn="auto">
              <a:spcAft>
                <a:spcPts val="0"/>
              </a:spcAft>
              <a:buSzPct val="89000"/>
              <a:buFont typeface="Wingdings" pitchFamily="2" charset="2"/>
              <a:buChar char="Ø"/>
              <a:defRPr/>
            </a:pPr>
            <a:r>
              <a:rPr lang="en-US" sz="2800" b="1" dirty="0">
                <a:solidFill>
                  <a:schemeClr val="tx2">
                    <a:lumMod val="50000"/>
                  </a:schemeClr>
                </a:solidFill>
              </a:rPr>
              <a:t>Session Initiation Protocol (SIP)</a:t>
            </a:r>
          </a:p>
          <a:p>
            <a:pPr marL="501650" indent="-457200" algn="just" fontAlgn="auto">
              <a:spcAft>
                <a:spcPts val="0"/>
              </a:spcAft>
              <a:buSzPct val="89000"/>
              <a:buFont typeface="Wingdings" pitchFamily="2" charset="2"/>
              <a:buChar char="Ø"/>
              <a:defRPr/>
            </a:pPr>
            <a:r>
              <a:rPr lang="en-US" sz="2800" b="1" dirty="0">
                <a:solidFill>
                  <a:schemeClr val="tx2">
                    <a:lumMod val="50000"/>
                  </a:schemeClr>
                </a:solidFill>
              </a:rPr>
              <a:t>Compression Techniques</a:t>
            </a:r>
          </a:p>
          <a:p>
            <a:pPr marL="501650" indent="-457200" algn="just" fontAlgn="auto">
              <a:spcAft>
                <a:spcPts val="0"/>
              </a:spcAft>
              <a:buSzPct val="89000"/>
              <a:buFont typeface="Wingdings" pitchFamily="2" charset="2"/>
              <a:buChar char="Ø"/>
              <a:defRPr/>
            </a:pPr>
            <a:r>
              <a:rPr lang="en-US" sz="2800" b="1" dirty="0">
                <a:solidFill>
                  <a:schemeClr val="tx2">
                    <a:lumMod val="50000"/>
                  </a:schemeClr>
                </a:solidFill>
              </a:rPr>
              <a:t>Introduction to Cryptography</a:t>
            </a:r>
          </a:p>
          <a:p>
            <a:pPr marL="1301750" lvl="2" indent="-457200" algn="just" fontAlgn="auto">
              <a:spcAft>
                <a:spcPts val="0"/>
              </a:spcAft>
              <a:buSzPct val="89000"/>
              <a:buFont typeface="Wingdings" pitchFamily="2" charset="2"/>
              <a:buChar char="ü"/>
              <a:defRPr/>
            </a:pPr>
            <a:r>
              <a:rPr lang="en-US" b="1" dirty="0">
                <a:solidFill>
                  <a:schemeClr val="tx2">
                    <a:lumMod val="75000"/>
                  </a:schemeClr>
                </a:solidFill>
              </a:rPr>
              <a:t>Types, Attacks and Services</a:t>
            </a:r>
          </a:p>
          <a:p>
            <a:pPr marL="1301750" lvl="2" indent="-457200" algn="just" fontAlgn="auto">
              <a:spcAft>
                <a:spcPts val="0"/>
              </a:spcAft>
              <a:buSzPct val="89000"/>
              <a:buFont typeface="Wingdings" pitchFamily="2" charset="2"/>
              <a:buChar char="ü"/>
              <a:defRPr/>
            </a:pPr>
            <a:r>
              <a:rPr lang="fr-FR" b="1" dirty="0">
                <a:solidFill>
                  <a:schemeClr val="tx2">
                    <a:lumMod val="75000"/>
                  </a:schemeClr>
                </a:solidFill>
              </a:rPr>
              <a:t>DES</a:t>
            </a:r>
          </a:p>
          <a:p>
            <a:pPr marL="1301750" lvl="2" indent="-457200" algn="just" fontAlgn="auto">
              <a:spcAft>
                <a:spcPts val="0"/>
              </a:spcAft>
              <a:buSzPct val="89000"/>
              <a:buFont typeface="Wingdings" pitchFamily="2" charset="2"/>
              <a:buChar char="ü"/>
              <a:defRPr/>
            </a:pPr>
            <a:r>
              <a:rPr lang="fr-FR" b="1" dirty="0">
                <a:solidFill>
                  <a:schemeClr val="tx2">
                    <a:lumMod val="75000"/>
                  </a:schemeClr>
                </a:solidFill>
              </a:rPr>
              <a:t>RSA</a:t>
            </a:r>
          </a:p>
          <a:p>
            <a:pPr marL="501650" indent="-457200" algn="just" fontAlgn="auto">
              <a:spcAft>
                <a:spcPts val="0"/>
              </a:spcAft>
              <a:buSzPct val="89000"/>
              <a:buFont typeface="Wingdings" pitchFamily="2" charset="2"/>
              <a:buChar char="Ø"/>
              <a:defRPr/>
            </a:pPr>
            <a:r>
              <a:rPr lang="en-US" altLang="en-US" sz="2800" b="1" dirty="0">
                <a:solidFill>
                  <a:srgbClr val="FF0000"/>
                </a:solidFill>
                <a:latin typeface="Times New Roman" pitchFamily="18" charset="0"/>
                <a:cs typeface="Times New Roman" pitchFamily="18" charset="0"/>
              </a:rPr>
              <a:t>Email, FTP</a:t>
            </a:r>
            <a:r>
              <a:rPr lang="en-US" altLang="en-US" sz="2800" b="1" dirty="0">
                <a:solidFill>
                  <a:schemeClr val="tx2">
                    <a:lumMod val="50000"/>
                  </a:schemeClr>
                </a:solidFill>
                <a:latin typeface="Times New Roman" pitchFamily="18" charset="0"/>
                <a:cs typeface="Times New Roman" pitchFamily="18" charset="0"/>
              </a:rPr>
              <a:t>, HTTP</a:t>
            </a:r>
          </a:p>
          <a:p>
            <a:pPr marL="501650" indent="-457200" algn="just" fontAlgn="auto">
              <a:spcAft>
                <a:spcPts val="0"/>
              </a:spcAft>
              <a:buSzPct val="89000"/>
              <a:buFont typeface="Wingdings" pitchFamily="2" charset="2"/>
              <a:buChar char="Ø"/>
              <a:defRPr/>
            </a:pPr>
            <a:r>
              <a:rPr lang="en-US" altLang="en-US" sz="2800" b="1" dirty="0">
                <a:solidFill>
                  <a:schemeClr val="tx2">
                    <a:lumMod val="50000"/>
                  </a:schemeClr>
                </a:solidFill>
                <a:latin typeface="Times New Roman" pitchFamily="18" charset="0"/>
                <a:cs typeface="Times New Roman" pitchFamily="18" charset="0"/>
              </a:rPr>
              <a:t>SNMP</a:t>
            </a:r>
          </a:p>
        </p:txBody>
      </p:sp>
      <p:pic>
        <p:nvPicPr>
          <p:cNvPr id="307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9201" y="98426"/>
            <a:ext cx="1585913"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092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a:t>
            </a:r>
          </a:p>
        </p:txBody>
      </p:sp>
      <p:sp>
        <p:nvSpPr>
          <p:cNvPr id="3" name="Content Placeholder 2"/>
          <p:cNvSpPr>
            <a:spLocks noGrp="1"/>
          </p:cNvSpPr>
          <p:nvPr>
            <p:ph idx="1"/>
          </p:nvPr>
        </p:nvSpPr>
        <p:spPr>
          <a:xfrm>
            <a:off x="1981200" y="1340769"/>
            <a:ext cx="8229600" cy="4785395"/>
          </a:xfrm>
        </p:spPr>
        <p:txBody>
          <a:bodyPr/>
          <a:lstStyle/>
          <a:p>
            <a:pPr>
              <a:lnSpc>
                <a:spcPct val="150000"/>
              </a:lnSpc>
              <a:spcBef>
                <a:spcPts val="0"/>
              </a:spcBef>
              <a:buFont typeface="Wingdings" pitchFamily="2" charset="2"/>
              <a:buChar char="ü"/>
            </a:pPr>
            <a:r>
              <a:rPr lang="en-IN" dirty="0"/>
              <a:t>To understand the application layer protocols such as Email and FTP.</a:t>
            </a:r>
          </a:p>
          <a:p>
            <a:pPr>
              <a:lnSpc>
                <a:spcPct val="150000"/>
              </a:lnSpc>
              <a:spcBef>
                <a:spcPts val="0"/>
              </a:spcBef>
              <a:buFont typeface="Wingdings" pitchFamily="2" charset="2"/>
              <a:buChar char="ü"/>
            </a:pPr>
            <a:r>
              <a:rPr lang="en-IN" dirty="0"/>
              <a:t>To know the various scenarios in Email</a:t>
            </a:r>
          </a:p>
          <a:p>
            <a:pPr>
              <a:lnSpc>
                <a:spcPct val="150000"/>
              </a:lnSpc>
              <a:spcBef>
                <a:spcPts val="0"/>
              </a:spcBef>
              <a:buFont typeface="Wingdings" pitchFamily="2" charset="2"/>
              <a:buChar char="ü"/>
            </a:pPr>
            <a:r>
              <a:rPr lang="en-IN" dirty="0"/>
              <a:t>To understand the User agent, format of Email</a:t>
            </a:r>
          </a:p>
          <a:p>
            <a:pPr>
              <a:lnSpc>
                <a:spcPct val="150000"/>
              </a:lnSpc>
              <a:spcBef>
                <a:spcPts val="0"/>
              </a:spcBef>
              <a:buFont typeface="Wingdings" pitchFamily="2" charset="2"/>
              <a:buChar char="ü"/>
            </a:pPr>
            <a:r>
              <a:rPr lang="en-IN" dirty="0"/>
              <a:t>To understand the FTP connections.</a:t>
            </a:r>
          </a:p>
        </p:txBody>
      </p:sp>
    </p:spTree>
    <p:extLst>
      <p:ext uri="{BB962C8B-B14F-4D97-AF65-F5344CB8AC3E}">
        <p14:creationId xmlns:p14="http://schemas.microsoft.com/office/powerpoint/2010/main" val="1051909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7568" y="188642"/>
            <a:ext cx="7772400" cy="792087"/>
          </a:xfrm>
        </p:spPr>
        <p:txBody>
          <a:bodyPr/>
          <a:lstStyle/>
          <a:p>
            <a:r>
              <a:rPr lang="en-IN" b="1" dirty="0"/>
              <a:t>Electronic mail (Email)</a:t>
            </a:r>
          </a:p>
        </p:txBody>
      </p:sp>
      <p:sp>
        <p:nvSpPr>
          <p:cNvPr id="3" name="Subtitle 2"/>
          <p:cNvSpPr>
            <a:spLocks noGrp="1"/>
          </p:cNvSpPr>
          <p:nvPr>
            <p:ph type="subTitle" idx="1"/>
          </p:nvPr>
        </p:nvSpPr>
        <p:spPr>
          <a:xfrm>
            <a:off x="2423592" y="836712"/>
            <a:ext cx="7488832" cy="5832648"/>
          </a:xfrm>
        </p:spPr>
        <p:txBody>
          <a:bodyPr>
            <a:noAutofit/>
          </a:bodyPr>
          <a:lstStyle/>
          <a:p>
            <a:pPr marL="342900" indent="-342900" algn="just">
              <a:lnSpc>
                <a:spcPct val="150000"/>
              </a:lnSpc>
              <a:buFont typeface="Wingdings" pitchFamily="2" charset="2"/>
              <a:buChar char="ü"/>
            </a:pPr>
            <a:r>
              <a:rPr lang="en-IN" sz="2400" dirty="0">
                <a:solidFill>
                  <a:srgbClr val="FF0000"/>
                </a:solidFill>
                <a:latin typeface="Times New Roman" pitchFamily="18" charset="0"/>
                <a:cs typeface="Times New Roman" pitchFamily="18" charset="0"/>
              </a:rPr>
              <a:t>Electronic mail </a:t>
            </a:r>
            <a:r>
              <a:rPr lang="en-IN" sz="2400" dirty="0">
                <a:latin typeface="Times New Roman" pitchFamily="18" charset="0"/>
                <a:cs typeface="Times New Roman" pitchFamily="18" charset="0"/>
              </a:rPr>
              <a:t>(or e-mail) allows </a:t>
            </a:r>
            <a:r>
              <a:rPr lang="en-IN" sz="2400" dirty="0">
                <a:solidFill>
                  <a:srgbClr val="FF0000"/>
                </a:solidFill>
                <a:latin typeface="Times New Roman" pitchFamily="18" charset="0"/>
                <a:cs typeface="Times New Roman" pitchFamily="18" charset="0"/>
              </a:rPr>
              <a:t>users to exchange messages. </a:t>
            </a:r>
          </a:p>
          <a:p>
            <a:pPr marL="342900" indent="-342900" algn="just">
              <a:lnSpc>
                <a:spcPct val="150000"/>
              </a:lnSpc>
              <a:buFont typeface="Wingdings" pitchFamily="2" charset="2"/>
              <a:buChar char="ü"/>
            </a:pPr>
            <a:r>
              <a:rPr lang="en-IN" sz="2400" dirty="0">
                <a:latin typeface="Times New Roman" pitchFamily="18" charset="0"/>
                <a:cs typeface="Times New Roman" pitchFamily="18" charset="0"/>
              </a:rPr>
              <a:t>In an application such as </a:t>
            </a:r>
            <a:r>
              <a:rPr lang="en-IN" sz="2400" dirty="0">
                <a:solidFill>
                  <a:srgbClr val="FF0000"/>
                </a:solidFill>
                <a:latin typeface="Times New Roman" pitchFamily="18" charset="0"/>
                <a:cs typeface="Times New Roman" pitchFamily="18" charset="0"/>
              </a:rPr>
              <a:t>HTTP or FTP</a:t>
            </a:r>
            <a:r>
              <a:rPr lang="en-IN" sz="2400" dirty="0">
                <a:latin typeface="Times New Roman" pitchFamily="18" charset="0"/>
                <a:cs typeface="Times New Roman" pitchFamily="18" charset="0"/>
              </a:rPr>
              <a:t>, the </a:t>
            </a:r>
            <a:r>
              <a:rPr lang="en-IN" sz="2400" dirty="0">
                <a:solidFill>
                  <a:srgbClr val="FF0000"/>
                </a:solidFill>
                <a:latin typeface="Times New Roman" pitchFamily="18" charset="0"/>
                <a:cs typeface="Times New Roman" pitchFamily="18" charset="0"/>
              </a:rPr>
              <a:t>server program is running all the time</a:t>
            </a:r>
            <a:r>
              <a:rPr lang="en-IN" sz="2400" dirty="0">
                <a:latin typeface="Times New Roman" pitchFamily="18" charset="0"/>
                <a:cs typeface="Times New Roman" pitchFamily="18" charset="0"/>
              </a:rPr>
              <a:t>, waiting for a request from a client. </a:t>
            </a:r>
          </a:p>
          <a:p>
            <a:pPr marL="342900" indent="-342900" algn="just">
              <a:lnSpc>
                <a:spcPct val="150000"/>
              </a:lnSpc>
              <a:buFont typeface="Wingdings" pitchFamily="2" charset="2"/>
              <a:buChar char="ü"/>
            </a:pPr>
            <a:r>
              <a:rPr lang="en-IN" sz="2400" dirty="0">
                <a:latin typeface="Times New Roman" pitchFamily="18" charset="0"/>
                <a:cs typeface="Times New Roman" pitchFamily="18" charset="0"/>
              </a:rPr>
              <a:t>When the request arrives, the server provides the  service.</a:t>
            </a:r>
          </a:p>
          <a:p>
            <a:pPr marL="342900" indent="-342900" algn="just">
              <a:lnSpc>
                <a:spcPct val="150000"/>
              </a:lnSpc>
              <a:buFont typeface="Wingdings" pitchFamily="2" charset="2"/>
              <a:buChar char="ü"/>
            </a:pPr>
            <a:r>
              <a:rPr lang="en-IN" sz="2400" dirty="0">
                <a:latin typeface="Times New Roman" pitchFamily="18" charset="0"/>
                <a:cs typeface="Times New Roman" pitchFamily="18" charset="0"/>
              </a:rPr>
              <a:t>There is a request and there is a response. </a:t>
            </a:r>
          </a:p>
          <a:p>
            <a:pPr marL="342900" indent="-342900" algn="just">
              <a:lnSpc>
                <a:spcPct val="150000"/>
              </a:lnSpc>
              <a:buFont typeface="Wingdings" pitchFamily="2" charset="2"/>
              <a:buChar char="ü"/>
            </a:pPr>
            <a:r>
              <a:rPr lang="en-IN" sz="2400" dirty="0">
                <a:solidFill>
                  <a:srgbClr val="FF0000"/>
                </a:solidFill>
                <a:latin typeface="Times New Roman" pitchFamily="18" charset="0"/>
                <a:cs typeface="Times New Roman" pitchFamily="18" charset="0"/>
              </a:rPr>
              <a:t>In the case of electronic mail, the situation is different</a:t>
            </a:r>
            <a:r>
              <a:rPr lang="en-IN" sz="2400" dirty="0">
                <a:latin typeface="Times New Roman" pitchFamily="18" charset="0"/>
                <a:cs typeface="Times New Roman" pitchFamily="18" charset="0"/>
              </a:rPr>
              <a:t>. </a:t>
            </a:r>
          </a:p>
          <a:p>
            <a:pPr marL="342900" indent="-342900" algn="just">
              <a:lnSpc>
                <a:spcPct val="150000"/>
              </a:lnSpc>
              <a:buFont typeface="Wingdings" pitchFamily="2" charset="2"/>
              <a:buChar char="ü"/>
            </a:pPr>
            <a:r>
              <a:rPr lang="en-IN" sz="2400" dirty="0">
                <a:latin typeface="Times New Roman" pitchFamily="18" charset="0"/>
                <a:cs typeface="Times New Roman" pitchFamily="18" charset="0"/>
              </a:rPr>
              <a:t>First, e-mail is considered a </a:t>
            </a:r>
            <a:r>
              <a:rPr lang="en-IN" sz="2400" dirty="0">
                <a:solidFill>
                  <a:srgbClr val="FF0000"/>
                </a:solidFill>
                <a:latin typeface="Times New Roman" pitchFamily="18" charset="0"/>
                <a:cs typeface="Times New Roman" pitchFamily="18" charset="0"/>
              </a:rPr>
              <a:t>one-way transaction</a:t>
            </a:r>
            <a:r>
              <a:rPr lang="en-IN" sz="2400" dirty="0">
                <a:latin typeface="Times New Roman" pitchFamily="18" charset="0"/>
                <a:cs typeface="Times New Roman" pitchFamily="18" charset="0"/>
              </a:rPr>
              <a:t>. </a:t>
            </a:r>
          </a:p>
        </p:txBody>
      </p:sp>
    </p:spTree>
    <p:extLst>
      <p:ext uri="{BB962C8B-B14F-4D97-AF65-F5344CB8AC3E}">
        <p14:creationId xmlns:p14="http://schemas.microsoft.com/office/powerpoint/2010/main" val="464755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8531"/>
            <a:ext cx="8229600" cy="720080"/>
          </a:xfrm>
        </p:spPr>
        <p:txBody>
          <a:bodyPr>
            <a:normAutofit/>
          </a:bodyPr>
          <a:lstStyle/>
          <a:p>
            <a:r>
              <a:rPr lang="en-IN" b="1" dirty="0"/>
              <a:t>Electronic mail (Email)</a:t>
            </a:r>
          </a:p>
        </p:txBody>
      </p:sp>
      <p:sp>
        <p:nvSpPr>
          <p:cNvPr id="3" name="Content Placeholder 2"/>
          <p:cNvSpPr>
            <a:spLocks noGrp="1"/>
          </p:cNvSpPr>
          <p:nvPr>
            <p:ph idx="1"/>
          </p:nvPr>
        </p:nvSpPr>
        <p:spPr>
          <a:xfrm>
            <a:off x="1981200" y="692696"/>
            <a:ext cx="8229600" cy="5616624"/>
          </a:xfrm>
        </p:spPr>
        <p:txBody>
          <a:bodyPr>
            <a:noAutofit/>
          </a:bodyPr>
          <a:lstStyle/>
          <a:p>
            <a:pPr algn="just">
              <a:lnSpc>
                <a:spcPct val="150000"/>
              </a:lnSpc>
              <a:buFont typeface="Wingdings" pitchFamily="2" charset="2"/>
              <a:buChar char="ü"/>
            </a:pPr>
            <a:r>
              <a:rPr lang="en-IN" sz="2000" dirty="0">
                <a:latin typeface="Times New Roman" pitchFamily="18" charset="0"/>
                <a:cs typeface="Times New Roman" pitchFamily="18" charset="0"/>
              </a:rPr>
              <a:t>When Alice sends an email to Bob, she may expect a response, but this is not a mandate. </a:t>
            </a:r>
          </a:p>
          <a:p>
            <a:pPr algn="just">
              <a:lnSpc>
                <a:spcPct val="150000"/>
              </a:lnSpc>
              <a:buFont typeface="Wingdings" pitchFamily="2" charset="2"/>
              <a:buChar char="ü"/>
            </a:pPr>
            <a:r>
              <a:rPr lang="en-IN" sz="2000" dirty="0">
                <a:latin typeface="Times New Roman" pitchFamily="18" charset="0"/>
                <a:cs typeface="Times New Roman" pitchFamily="18" charset="0"/>
              </a:rPr>
              <a:t>Bob may or may not respond. If he does respond, it is another one-way transaction.</a:t>
            </a:r>
          </a:p>
          <a:p>
            <a:pPr algn="just">
              <a:lnSpc>
                <a:spcPct val="150000"/>
              </a:lnSpc>
              <a:buFont typeface="Wingdings" pitchFamily="2" charset="2"/>
              <a:buChar char="ü"/>
            </a:pPr>
            <a:r>
              <a:rPr lang="en-IN" sz="2000" dirty="0">
                <a:latin typeface="Times New Roman" pitchFamily="18" charset="0"/>
                <a:cs typeface="Times New Roman" pitchFamily="18" charset="0"/>
              </a:rPr>
              <a:t> Second, it is neither feasible nor logical for Bob to run a server program and wait until someone sends an e-mail to him.</a:t>
            </a:r>
          </a:p>
          <a:p>
            <a:pPr algn="just">
              <a:lnSpc>
                <a:spcPct val="150000"/>
              </a:lnSpc>
              <a:buFont typeface="Wingdings" pitchFamily="2" charset="2"/>
              <a:buChar char="ü"/>
            </a:pPr>
            <a:r>
              <a:rPr lang="en-IN" sz="2000" dirty="0">
                <a:latin typeface="Times New Roman" pitchFamily="18" charset="0"/>
                <a:cs typeface="Times New Roman" pitchFamily="18" charset="0"/>
              </a:rPr>
              <a:t> Bob may turn off his computer when he is not using it.</a:t>
            </a:r>
          </a:p>
          <a:p>
            <a:pPr algn="just">
              <a:lnSpc>
                <a:spcPct val="150000"/>
              </a:lnSpc>
              <a:buFont typeface="Wingdings" pitchFamily="2" charset="2"/>
              <a:buChar char="ü"/>
            </a:pPr>
            <a:r>
              <a:rPr lang="en-IN" sz="2000" dirty="0">
                <a:latin typeface="Times New Roman" pitchFamily="18" charset="0"/>
                <a:cs typeface="Times New Roman" pitchFamily="18" charset="0"/>
              </a:rPr>
              <a:t>This means that the idea of client/server programming should be implemented in another way: using </a:t>
            </a:r>
            <a:r>
              <a:rPr lang="en-IN" sz="2000" dirty="0">
                <a:solidFill>
                  <a:srgbClr val="FF0000"/>
                </a:solidFill>
                <a:latin typeface="Times New Roman" pitchFamily="18" charset="0"/>
                <a:cs typeface="Times New Roman" pitchFamily="18" charset="0"/>
              </a:rPr>
              <a:t>some intermediate computers (servers). </a:t>
            </a:r>
          </a:p>
          <a:p>
            <a:pPr algn="just">
              <a:lnSpc>
                <a:spcPct val="150000"/>
              </a:lnSpc>
              <a:buFont typeface="Wingdings" pitchFamily="2" charset="2"/>
              <a:buChar char="ü"/>
            </a:pPr>
            <a:r>
              <a:rPr lang="en-IN" sz="2000" dirty="0">
                <a:latin typeface="Times New Roman" pitchFamily="18" charset="0"/>
                <a:cs typeface="Times New Roman" pitchFamily="18" charset="0"/>
              </a:rPr>
              <a:t>The users run only client programs when they want and the intermediate servers apply the client/server paradigm.</a:t>
            </a:r>
          </a:p>
          <a:p>
            <a:pPr>
              <a:lnSpc>
                <a:spcPct val="150000"/>
              </a:lnSpc>
              <a:buFont typeface="Wingdings" pitchFamily="2" charset="2"/>
              <a:buChar char="ü"/>
            </a:pPr>
            <a:endParaRPr lang="en-IN" sz="2000" dirty="0"/>
          </a:p>
        </p:txBody>
      </p:sp>
    </p:spTree>
    <p:extLst>
      <p:ext uri="{BB962C8B-B14F-4D97-AF65-F5344CB8AC3E}">
        <p14:creationId xmlns:p14="http://schemas.microsoft.com/office/powerpoint/2010/main" val="611356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764704"/>
          </a:xfrm>
        </p:spPr>
        <p:txBody>
          <a:bodyPr>
            <a:normAutofit/>
          </a:bodyPr>
          <a:lstStyle/>
          <a:p>
            <a:r>
              <a:rPr lang="en-IN" b="1" dirty="0"/>
              <a:t>Architecture</a:t>
            </a:r>
          </a:p>
        </p:txBody>
      </p:sp>
      <p:sp>
        <p:nvSpPr>
          <p:cNvPr id="3" name="Content Placeholder 2"/>
          <p:cNvSpPr>
            <a:spLocks noGrp="1"/>
          </p:cNvSpPr>
          <p:nvPr>
            <p:ph idx="1"/>
          </p:nvPr>
        </p:nvSpPr>
        <p:spPr>
          <a:xfrm>
            <a:off x="1981200" y="908720"/>
            <a:ext cx="8229600" cy="5832648"/>
          </a:xfrm>
        </p:spPr>
        <p:txBody>
          <a:bodyPr>
            <a:normAutofit/>
          </a:bodyPr>
          <a:lstStyle/>
          <a:p>
            <a:pPr algn="just">
              <a:lnSpc>
                <a:spcPct val="150000"/>
              </a:lnSpc>
            </a:pPr>
            <a:r>
              <a:rPr lang="en-IN" sz="2000" dirty="0">
                <a:latin typeface="Times New Roman" pitchFamily="18" charset="0"/>
                <a:cs typeface="Times New Roman" pitchFamily="18" charset="0"/>
              </a:rPr>
              <a:t>To explain the architecture of e-mail, we give a common scenario.</a:t>
            </a:r>
          </a:p>
          <a:p>
            <a:pPr algn="just">
              <a:lnSpc>
                <a:spcPct val="150000"/>
              </a:lnSpc>
            </a:pPr>
            <a:r>
              <a:rPr lang="en-IN" sz="2000" dirty="0">
                <a:latin typeface="Times New Roman" pitchFamily="18" charset="0"/>
                <a:cs typeface="Times New Roman" pitchFamily="18" charset="0"/>
              </a:rPr>
              <a:t>Another possibility is the case in which Alice or Bob is directly connected to the corresponding mail server, in which LAN or WAN connection is not required.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3329608"/>
            <a:ext cx="7560840"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223792" y="2951878"/>
            <a:ext cx="3528392" cy="892552"/>
          </a:xfrm>
          <a:prstGeom prst="rect">
            <a:avLst/>
          </a:prstGeom>
          <a:noFill/>
        </p:spPr>
        <p:txBody>
          <a:bodyPr wrap="square" rtlCol="0">
            <a:spAutoFit/>
          </a:bodyPr>
          <a:lstStyle/>
          <a:p>
            <a:pPr algn="ctr"/>
            <a:r>
              <a:rPr lang="en-IN" b="1" dirty="0"/>
              <a:t>Fig: Common scenario</a:t>
            </a:r>
          </a:p>
        </p:txBody>
      </p:sp>
    </p:spTree>
    <p:extLst>
      <p:ext uri="{BB962C8B-B14F-4D97-AF65-F5344CB8AC3E}">
        <p14:creationId xmlns:p14="http://schemas.microsoft.com/office/powerpoint/2010/main" val="3580015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88640"/>
            <a:ext cx="8229600" cy="6264696"/>
          </a:xfrm>
        </p:spPr>
        <p:txBody>
          <a:bodyPr>
            <a:normAutofit fontScale="85000" lnSpcReduction="10000"/>
          </a:bodyPr>
          <a:lstStyle/>
          <a:p>
            <a:pPr algn="just">
              <a:lnSpc>
                <a:spcPct val="150000"/>
              </a:lnSpc>
            </a:pPr>
            <a:r>
              <a:rPr lang="en-IN" sz="2400" dirty="0"/>
              <a:t>In the common scenario, the sender and the receiver of the e-mail, Alice and Bob respectively, are connected via a LAN or a WAN to two mail servers. </a:t>
            </a:r>
          </a:p>
          <a:p>
            <a:pPr algn="just">
              <a:lnSpc>
                <a:spcPct val="150000"/>
              </a:lnSpc>
            </a:pPr>
            <a:r>
              <a:rPr lang="en-IN" sz="2400" dirty="0"/>
              <a:t>The </a:t>
            </a:r>
            <a:r>
              <a:rPr lang="en-IN" sz="2400" dirty="0">
                <a:solidFill>
                  <a:srgbClr val="FF0000"/>
                </a:solidFill>
              </a:rPr>
              <a:t>administrator has created one mailbox </a:t>
            </a:r>
            <a:r>
              <a:rPr lang="en-IN" sz="2400" dirty="0"/>
              <a:t>for each user where the received messages are stored. </a:t>
            </a:r>
          </a:p>
          <a:p>
            <a:pPr algn="just">
              <a:lnSpc>
                <a:spcPct val="150000"/>
              </a:lnSpc>
            </a:pPr>
            <a:r>
              <a:rPr lang="en-IN" sz="2400" dirty="0"/>
              <a:t>A </a:t>
            </a:r>
            <a:r>
              <a:rPr lang="en-IN" sz="2400" i="1" dirty="0">
                <a:solidFill>
                  <a:srgbClr val="FF0000"/>
                </a:solidFill>
              </a:rPr>
              <a:t>mailbox </a:t>
            </a:r>
            <a:r>
              <a:rPr lang="en-IN" sz="2400" dirty="0">
                <a:solidFill>
                  <a:srgbClr val="FF0000"/>
                </a:solidFill>
              </a:rPr>
              <a:t>is part of a server hard drive</a:t>
            </a:r>
            <a:r>
              <a:rPr lang="en-IN" sz="2400" dirty="0"/>
              <a:t>, a special file with permission restrictions. Only the owner of the mailbox has access to it. </a:t>
            </a:r>
          </a:p>
          <a:p>
            <a:pPr algn="just">
              <a:lnSpc>
                <a:spcPct val="150000"/>
              </a:lnSpc>
            </a:pPr>
            <a:r>
              <a:rPr lang="en-IN" sz="2400" dirty="0"/>
              <a:t>The administrator has also created a queue (spool) to store messages waiting to be sent. </a:t>
            </a:r>
          </a:p>
          <a:p>
            <a:pPr algn="just">
              <a:lnSpc>
                <a:spcPct val="150000"/>
              </a:lnSpc>
            </a:pPr>
            <a:r>
              <a:rPr lang="en-IN" sz="2400" dirty="0"/>
              <a:t>A simple e-mail from Alice to Bob takes nine different steps, as shown in the figure. Alice and Bob use three different </a:t>
            </a:r>
            <a:r>
              <a:rPr lang="en-IN" sz="2400" i="1" dirty="0"/>
              <a:t>agents</a:t>
            </a:r>
            <a:r>
              <a:rPr lang="en-IN" sz="2400" dirty="0"/>
              <a:t>: a </a:t>
            </a:r>
            <a:r>
              <a:rPr lang="en-IN" sz="2400" b="1" dirty="0">
                <a:solidFill>
                  <a:srgbClr val="FF0000"/>
                </a:solidFill>
              </a:rPr>
              <a:t>user agent (UA), </a:t>
            </a:r>
            <a:r>
              <a:rPr lang="en-IN" sz="2400" dirty="0"/>
              <a:t>a </a:t>
            </a:r>
            <a:r>
              <a:rPr lang="en-IN" sz="2400" b="1" dirty="0">
                <a:solidFill>
                  <a:srgbClr val="FF0000"/>
                </a:solidFill>
              </a:rPr>
              <a:t>message transfer agent (MTA),</a:t>
            </a:r>
            <a:r>
              <a:rPr lang="en-IN" sz="2400" b="1" dirty="0"/>
              <a:t> </a:t>
            </a:r>
            <a:r>
              <a:rPr lang="en-IN" sz="2400" dirty="0"/>
              <a:t>and a </a:t>
            </a:r>
            <a:r>
              <a:rPr lang="en-IN" sz="2400" b="1" dirty="0">
                <a:solidFill>
                  <a:srgbClr val="FF0000"/>
                </a:solidFill>
              </a:rPr>
              <a:t>message access agent (MAA).</a:t>
            </a:r>
            <a:endParaRPr lang="en-IN" sz="2400" dirty="0">
              <a:solidFill>
                <a:srgbClr val="FF0000"/>
              </a:solidFill>
            </a:endParaRPr>
          </a:p>
          <a:p>
            <a:endParaRPr lang="en-IN" dirty="0"/>
          </a:p>
        </p:txBody>
      </p:sp>
    </p:spTree>
    <p:extLst>
      <p:ext uri="{BB962C8B-B14F-4D97-AF65-F5344CB8AC3E}">
        <p14:creationId xmlns:p14="http://schemas.microsoft.com/office/powerpoint/2010/main" val="275816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3E0B7178-84B2-475E-90DC-0A80A095E3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1EE2B656-4656-4646-A221-7C30814F2E69}"/>
              </a:ext>
            </a:extLst>
          </p:cNvPr>
          <p:cNvSpPr>
            <a:spLocks noGrp="1"/>
          </p:cNvSpPr>
          <p:nvPr>
            <p:ph type="title"/>
          </p:nvPr>
        </p:nvSpPr>
        <p:spPr/>
        <p:txBody>
          <a:bodyPr/>
          <a:lstStyle/>
          <a:p>
            <a:r>
              <a:rPr lang="en-US" dirty="0"/>
              <a:t>Unit 5 – Application Layer</a:t>
            </a:r>
          </a:p>
        </p:txBody>
      </p:sp>
      <p:sp>
        <p:nvSpPr>
          <p:cNvPr id="3" name="Content Placeholder 2">
            <a:extLst>
              <a:ext uri="{FF2B5EF4-FFF2-40B4-BE49-F238E27FC236}">
                <a16:creationId xmlns="" xmlns:a16="http://schemas.microsoft.com/office/drawing/2014/main" id="{F6DABF9E-9B82-4C13-8452-952BD74F6DC7}"/>
              </a:ext>
            </a:extLst>
          </p:cNvPr>
          <p:cNvSpPr>
            <a:spLocks noGrp="1"/>
          </p:cNvSpPr>
          <p:nvPr>
            <p:ph idx="1"/>
          </p:nvPr>
        </p:nvSpPr>
        <p:spPr>
          <a:xfrm>
            <a:off x="695400" y="1844825"/>
            <a:ext cx="9937104" cy="4411663"/>
          </a:xfrm>
        </p:spPr>
        <p:txBody>
          <a:bodyPr>
            <a:normAutofit fontScale="92500" lnSpcReduction="20000"/>
          </a:bodyPr>
          <a:lstStyle/>
          <a:p>
            <a:pPr marL="502920" indent="-457200">
              <a:buFont typeface="Wingdings" panose="05000000000000000000" pitchFamily="2" charset="2"/>
              <a:buChar char="v"/>
            </a:pPr>
            <a:r>
              <a:rPr lang="en-US" dirty="0">
                <a:latin typeface="Times New Roman" pitchFamily="18" charset="0"/>
                <a:cs typeface="Times New Roman" pitchFamily="18" charset="0"/>
              </a:rPr>
              <a:t>Introduction to Application Layer</a:t>
            </a:r>
          </a:p>
          <a:p>
            <a:pPr marL="502920" indent="-457200">
              <a:buFont typeface="Wingdings" panose="05000000000000000000" pitchFamily="2" charset="2"/>
              <a:buChar char="v"/>
            </a:pPr>
            <a:r>
              <a:rPr lang="en-US" dirty="0">
                <a:latin typeface="Times New Roman" pitchFamily="18" charset="0"/>
                <a:cs typeface="Times New Roman" pitchFamily="18" charset="0"/>
              </a:rPr>
              <a:t>Application Layer Paradigms</a:t>
            </a:r>
          </a:p>
          <a:p>
            <a:pPr marL="502920" indent="-457200">
              <a:buFont typeface="Wingdings" panose="05000000000000000000" pitchFamily="2" charset="2"/>
              <a:buChar char="v"/>
            </a:pPr>
            <a:r>
              <a:rPr lang="en-US" dirty="0">
                <a:latin typeface="Times New Roman" pitchFamily="18" charset="0"/>
                <a:cs typeface="Times New Roman" pitchFamily="18" charset="0"/>
              </a:rPr>
              <a:t>Client Server Interaction</a:t>
            </a:r>
          </a:p>
          <a:p>
            <a:pPr marL="502920" indent="-457200">
              <a:buFont typeface="Wingdings" panose="05000000000000000000" pitchFamily="2" charset="2"/>
              <a:buChar char="v"/>
            </a:pPr>
            <a:r>
              <a:rPr lang="en-US" dirty="0">
                <a:latin typeface="Times New Roman" pitchFamily="18" charset="0"/>
                <a:cs typeface="Times New Roman" pitchFamily="18" charset="0"/>
              </a:rPr>
              <a:t>Session Initiation Protocol (SIP)</a:t>
            </a:r>
          </a:p>
          <a:p>
            <a:pPr marL="502920" indent="-457200">
              <a:buFont typeface="Wingdings" panose="05000000000000000000" pitchFamily="2" charset="2"/>
              <a:buChar char="v"/>
            </a:pPr>
            <a:r>
              <a:rPr lang="en-US" dirty="0">
                <a:latin typeface="Times New Roman" pitchFamily="18" charset="0"/>
                <a:cs typeface="Times New Roman" pitchFamily="18" charset="0"/>
              </a:rPr>
              <a:t>Compression Techniques</a:t>
            </a:r>
          </a:p>
          <a:p>
            <a:pPr marL="502920" indent="-457200">
              <a:buFont typeface="Wingdings" panose="05000000000000000000" pitchFamily="2" charset="2"/>
              <a:buChar char="v"/>
            </a:pPr>
            <a:r>
              <a:rPr lang="en-US" dirty="0">
                <a:latin typeface="Times New Roman" pitchFamily="18" charset="0"/>
                <a:cs typeface="Times New Roman" pitchFamily="18" charset="0"/>
              </a:rPr>
              <a:t>Introduction to Cryptography</a:t>
            </a:r>
          </a:p>
          <a:p>
            <a:pPr marL="502920" indent="-457200">
              <a:buFont typeface="Wingdings" panose="05000000000000000000" pitchFamily="2" charset="2"/>
              <a:buChar char="v"/>
            </a:pPr>
            <a:r>
              <a:rPr lang="en-US" dirty="0">
                <a:latin typeface="Times New Roman" pitchFamily="18" charset="0"/>
                <a:cs typeface="Times New Roman" pitchFamily="18" charset="0"/>
              </a:rPr>
              <a:t>Types, Attacks and Services</a:t>
            </a:r>
          </a:p>
          <a:p>
            <a:pPr marL="502920" indent="-457200">
              <a:buFont typeface="Wingdings" panose="05000000000000000000" pitchFamily="2" charset="2"/>
              <a:buChar char="v"/>
            </a:pPr>
            <a:r>
              <a:rPr lang="en-US" dirty="0">
                <a:latin typeface="Times New Roman" pitchFamily="18" charset="0"/>
                <a:cs typeface="Times New Roman" pitchFamily="18" charset="0"/>
              </a:rPr>
              <a:t>DES</a:t>
            </a:r>
          </a:p>
          <a:p>
            <a:pPr marL="502920" indent="-457200">
              <a:buFont typeface="Wingdings" panose="05000000000000000000" pitchFamily="2" charset="2"/>
              <a:buChar char="v"/>
            </a:pPr>
            <a:r>
              <a:rPr lang="en-US" dirty="0">
                <a:latin typeface="Times New Roman" pitchFamily="18" charset="0"/>
                <a:cs typeface="Times New Roman" pitchFamily="18" charset="0"/>
              </a:rPr>
              <a:t>RSA</a:t>
            </a:r>
          </a:p>
          <a:p>
            <a:pPr marL="502920" indent="-457200">
              <a:buFont typeface="Wingdings" panose="05000000000000000000" pitchFamily="2" charset="2"/>
              <a:buChar char="v"/>
            </a:pPr>
            <a:r>
              <a:rPr lang="en-US" dirty="0">
                <a:latin typeface="Times New Roman" pitchFamily="18" charset="0"/>
                <a:cs typeface="Times New Roman" pitchFamily="18" charset="0"/>
              </a:rPr>
              <a:t>Email, FTP, HTTP</a:t>
            </a:r>
          </a:p>
          <a:p>
            <a:pPr marL="502920" indent="-457200">
              <a:buFont typeface="Wingdings" panose="05000000000000000000" pitchFamily="2" charset="2"/>
              <a:buChar char="v"/>
            </a:pPr>
            <a:r>
              <a:rPr lang="en-US" dirty="0">
                <a:latin typeface="Times New Roman" pitchFamily="18" charset="0"/>
                <a:cs typeface="Times New Roman" pitchFamily="18" charset="0"/>
              </a:rPr>
              <a:t> SNMP</a:t>
            </a:r>
          </a:p>
        </p:txBody>
      </p:sp>
      <p:sp>
        <p:nvSpPr>
          <p:cNvPr id="6" name="Slide Number Placeholder 5"/>
          <p:cNvSpPr>
            <a:spLocks noGrp="1"/>
          </p:cNvSpPr>
          <p:nvPr>
            <p:ph type="sldNum" sz="quarter" idx="12"/>
          </p:nvPr>
        </p:nvSpPr>
        <p:spPr/>
        <p:txBody>
          <a:bodyPr/>
          <a:lstStyle/>
          <a:p>
            <a:fld id="{71C6F290-D301-4864-9490-340EF11588D9}" type="slidenum">
              <a:rPr lang="en-US" altLang="en-US" smtClean="0"/>
              <a:pPr/>
              <a:t>2</a:t>
            </a:fld>
            <a:endParaRPr lang="en-US" altLang="en-US" dirty="0"/>
          </a:p>
        </p:txBody>
      </p:sp>
    </p:spTree>
    <p:extLst>
      <p:ext uri="{BB962C8B-B14F-4D97-AF65-F5344CB8AC3E}">
        <p14:creationId xmlns:p14="http://schemas.microsoft.com/office/powerpoint/2010/main" val="3190566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60648"/>
            <a:ext cx="8229600" cy="6408712"/>
          </a:xfrm>
        </p:spPr>
        <p:txBody>
          <a:bodyPr>
            <a:normAutofit fontScale="92500" lnSpcReduction="10000"/>
          </a:bodyPr>
          <a:lstStyle/>
          <a:p>
            <a:pPr algn="just">
              <a:lnSpc>
                <a:spcPct val="150000"/>
              </a:lnSpc>
            </a:pPr>
            <a:r>
              <a:rPr lang="en-IN" sz="2000" dirty="0">
                <a:latin typeface="Times New Roman" pitchFamily="18" charset="0"/>
                <a:cs typeface="Times New Roman" pitchFamily="18" charset="0"/>
              </a:rPr>
              <a:t>When Alice needs to send a message to Bob, she </a:t>
            </a:r>
            <a:r>
              <a:rPr lang="en-IN" sz="2000" dirty="0">
                <a:solidFill>
                  <a:srgbClr val="FF0000"/>
                </a:solidFill>
                <a:latin typeface="Times New Roman" pitchFamily="18" charset="0"/>
                <a:cs typeface="Times New Roman" pitchFamily="18" charset="0"/>
              </a:rPr>
              <a:t>runs a UA </a:t>
            </a:r>
            <a:r>
              <a:rPr lang="en-IN" sz="2000" dirty="0">
                <a:latin typeface="Times New Roman" pitchFamily="18" charset="0"/>
                <a:cs typeface="Times New Roman" pitchFamily="18" charset="0"/>
              </a:rPr>
              <a:t>program to prepare the message and send it to her mail server. </a:t>
            </a:r>
          </a:p>
          <a:p>
            <a:pPr algn="just">
              <a:lnSpc>
                <a:spcPct val="150000"/>
              </a:lnSpc>
            </a:pPr>
            <a:r>
              <a:rPr lang="en-IN" sz="2000" dirty="0">
                <a:latin typeface="Times New Roman" pitchFamily="18" charset="0"/>
                <a:cs typeface="Times New Roman" pitchFamily="18" charset="0"/>
              </a:rPr>
              <a:t>The mail server at her site uses a </a:t>
            </a:r>
            <a:r>
              <a:rPr lang="en-IN" sz="2000" dirty="0">
                <a:solidFill>
                  <a:srgbClr val="FF0000"/>
                </a:solidFill>
                <a:latin typeface="Times New Roman" pitchFamily="18" charset="0"/>
                <a:cs typeface="Times New Roman" pitchFamily="18" charset="0"/>
              </a:rPr>
              <a:t>queue (spool)</a:t>
            </a:r>
            <a:r>
              <a:rPr lang="en-IN" sz="2000" dirty="0">
                <a:latin typeface="Times New Roman" pitchFamily="18" charset="0"/>
                <a:cs typeface="Times New Roman" pitchFamily="18" charset="0"/>
              </a:rPr>
              <a:t> to store messages waiting to be sent. </a:t>
            </a:r>
          </a:p>
          <a:p>
            <a:pPr algn="just">
              <a:lnSpc>
                <a:spcPct val="150000"/>
              </a:lnSpc>
            </a:pPr>
            <a:r>
              <a:rPr lang="en-IN" sz="2000" dirty="0">
                <a:latin typeface="Times New Roman" pitchFamily="18" charset="0"/>
                <a:cs typeface="Times New Roman" pitchFamily="18" charset="0"/>
              </a:rPr>
              <a:t>The message, however, needs to be sent through the Internet from Alice’s site to Bob’s site </a:t>
            </a:r>
            <a:r>
              <a:rPr lang="en-IN" sz="2000" dirty="0">
                <a:solidFill>
                  <a:srgbClr val="FF0000"/>
                </a:solidFill>
                <a:latin typeface="Times New Roman" pitchFamily="18" charset="0"/>
                <a:cs typeface="Times New Roman" pitchFamily="18" charset="0"/>
              </a:rPr>
              <a:t>using an MTA</a:t>
            </a:r>
            <a:r>
              <a:rPr lang="en-IN" sz="2000" dirty="0">
                <a:latin typeface="Times New Roman" pitchFamily="18" charset="0"/>
                <a:cs typeface="Times New Roman" pitchFamily="18" charset="0"/>
              </a:rPr>
              <a:t>.</a:t>
            </a:r>
          </a:p>
          <a:p>
            <a:pPr algn="just">
              <a:lnSpc>
                <a:spcPct val="150000"/>
              </a:lnSpc>
            </a:pP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Here two message transfer agents are needed</a:t>
            </a:r>
            <a:r>
              <a:rPr lang="en-IN" sz="2000" dirty="0">
                <a:latin typeface="Times New Roman" pitchFamily="18" charset="0"/>
                <a:cs typeface="Times New Roman" pitchFamily="18" charset="0"/>
              </a:rPr>
              <a:t>: </a:t>
            </a:r>
            <a:r>
              <a:rPr lang="en-IN" sz="2000" dirty="0">
                <a:solidFill>
                  <a:srgbClr val="FF0000"/>
                </a:solidFill>
                <a:latin typeface="Times New Roman" pitchFamily="18" charset="0"/>
                <a:cs typeface="Times New Roman" pitchFamily="18" charset="0"/>
              </a:rPr>
              <a:t>one client and one server</a:t>
            </a:r>
            <a:r>
              <a:rPr lang="en-IN" sz="2000" dirty="0">
                <a:latin typeface="Times New Roman" pitchFamily="18" charset="0"/>
                <a:cs typeface="Times New Roman" pitchFamily="18" charset="0"/>
              </a:rPr>
              <a:t>. Like most client-server programs on the Internet, the server needs to run all the time because it does not know when a client will ask for a connection.</a:t>
            </a:r>
          </a:p>
          <a:p>
            <a:pPr algn="just">
              <a:lnSpc>
                <a:spcPct val="150000"/>
              </a:lnSpc>
            </a:pPr>
            <a:r>
              <a:rPr lang="en-IN" sz="2000" dirty="0">
                <a:latin typeface="Times New Roman" pitchFamily="18" charset="0"/>
                <a:cs typeface="Times New Roman" pitchFamily="18" charset="0"/>
              </a:rPr>
              <a:t>The client, on the other hand, can be triggered by the system when there is a message in the queue to be sent. </a:t>
            </a:r>
          </a:p>
          <a:p>
            <a:pPr algn="just">
              <a:lnSpc>
                <a:spcPct val="150000"/>
              </a:lnSpc>
            </a:pPr>
            <a:r>
              <a:rPr lang="en-IN" sz="2000" dirty="0">
                <a:latin typeface="Times New Roman" pitchFamily="18" charset="0"/>
                <a:cs typeface="Times New Roman" pitchFamily="18" charset="0"/>
              </a:rPr>
              <a:t>The user agent at the Bob site allows Bob to read the received message.</a:t>
            </a:r>
          </a:p>
          <a:p>
            <a:pPr algn="just">
              <a:lnSpc>
                <a:spcPct val="150000"/>
              </a:lnSpc>
            </a:pPr>
            <a:r>
              <a:rPr lang="en-IN" sz="2000" dirty="0">
                <a:latin typeface="Times New Roman" pitchFamily="18" charset="0"/>
                <a:cs typeface="Times New Roman" pitchFamily="18" charset="0"/>
              </a:rPr>
              <a:t> Bob later uses </a:t>
            </a:r>
            <a:r>
              <a:rPr lang="en-IN" sz="2000" dirty="0">
                <a:solidFill>
                  <a:srgbClr val="FF0000"/>
                </a:solidFill>
                <a:latin typeface="Times New Roman" pitchFamily="18" charset="0"/>
                <a:cs typeface="Times New Roman" pitchFamily="18" charset="0"/>
              </a:rPr>
              <a:t>an MAA client to retrieve the message </a:t>
            </a:r>
            <a:r>
              <a:rPr lang="en-IN" sz="2000" dirty="0">
                <a:latin typeface="Times New Roman" pitchFamily="18" charset="0"/>
                <a:cs typeface="Times New Roman" pitchFamily="18" charset="0"/>
              </a:rPr>
              <a:t>from an MAA server running on the second server.</a:t>
            </a:r>
          </a:p>
          <a:p>
            <a:pPr algn="just">
              <a:lnSpc>
                <a:spcPct val="15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50188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88640"/>
            <a:ext cx="8229600" cy="6552728"/>
          </a:xfrm>
        </p:spPr>
        <p:txBody>
          <a:bodyPr>
            <a:normAutofit fontScale="92500" lnSpcReduction="10000"/>
          </a:bodyPr>
          <a:lstStyle/>
          <a:p>
            <a:pPr algn="just">
              <a:lnSpc>
                <a:spcPct val="150000"/>
              </a:lnSpc>
            </a:pPr>
            <a:r>
              <a:rPr lang="en-IN" sz="2000" dirty="0"/>
              <a:t>There are </a:t>
            </a:r>
            <a:r>
              <a:rPr lang="en-IN" sz="2000" dirty="0">
                <a:solidFill>
                  <a:srgbClr val="FF0000"/>
                </a:solidFill>
              </a:rPr>
              <a:t>two important points </a:t>
            </a:r>
            <a:r>
              <a:rPr lang="en-IN" sz="2000" dirty="0"/>
              <a:t>we need to emphasize here. </a:t>
            </a:r>
            <a:r>
              <a:rPr lang="en-IN" sz="2000" dirty="0">
                <a:solidFill>
                  <a:srgbClr val="FF0000"/>
                </a:solidFill>
              </a:rPr>
              <a:t>First, Bob cannot bypass the mail server and use the MTA server directly. </a:t>
            </a:r>
          </a:p>
          <a:p>
            <a:pPr algn="just">
              <a:lnSpc>
                <a:spcPct val="150000"/>
              </a:lnSpc>
            </a:pPr>
            <a:r>
              <a:rPr lang="en-IN" sz="2000" dirty="0"/>
              <a:t>To use the MTA server directly, Bob would need to run the MTA server all the time because he does not know when a message will arrive.</a:t>
            </a:r>
          </a:p>
          <a:p>
            <a:pPr algn="just">
              <a:lnSpc>
                <a:spcPct val="150000"/>
              </a:lnSpc>
            </a:pPr>
            <a:r>
              <a:rPr lang="en-IN" sz="2000" dirty="0"/>
              <a:t> This implies that Bob must keep his computer on all the time if he is connected to his system through a LAN.</a:t>
            </a:r>
          </a:p>
          <a:p>
            <a:pPr algn="just">
              <a:lnSpc>
                <a:spcPct val="150000"/>
              </a:lnSpc>
            </a:pPr>
            <a:r>
              <a:rPr lang="en-IN" sz="2000" dirty="0"/>
              <a:t> If he is connected through a WAN, he must keep the connection up all the time.</a:t>
            </a:r>
          </a:p>
          <a:p>
            <a:pPr algn="just">
              <a:lnSpc>
                <a:spcPct val="150000"/>
              </a:lnSpc>
            </a:pPr>
            <a:r>
              <a:rPr lang="en-IN" sz="2000" dirty="0"/>
              <a:t> </a:t>
            </a:r>
            <a:r>
              <a:rPr lang="en-IN" sz="2000" dirty="0">
                <a:solidFill>
                  <a:srgbClr val="FF0000"/>
                </a:solidFill>
              </a:rPr>
              <a:t>Neither of these situations is feasible today</a:t>
            </a:r>
            <a:r>
              <a:rPr lang="en-IN" sz="2000" dirty="0"/>
              <a:t>. </a:t>
            </a:r>
            <a:r>
              <a:rPr lang="en-IN" sz="2000" dirty="0">
                <a:solidFill>
                  <a:srgbClr val="FF0000"/>
                </a:solidFill>
              </a:rPr>
              <a:t>Second, note that Bob needs another pair of client-server programs</a:t>
            </a:r>
            <a:r>
              <a:rPr lang="en-IN" sz="2000" dirty="0"/>
              <a:t>: </a:t>
            </a:r>
            <a:r>
              <a:rPr lang="en-IN" sz="2000" b="1" dirty="0">
                <a:solidFill>
                  <a:srgbClr val="FF0000"/>
                </a:solidFill>
              </a:rPr>
              <a:t>message access programs.</a:t>
            </a:r>
          </a:p>
          <a:p>
            <a:pPr algn="just">
              <a:lnSpc>
                <a:spcPct val="150000"/>
              </a:lnSpc>
            </a:pPr>
            <a:r>
              <a:rPr lang="en-IN" sz="2000" dirty="0"/>
              <a:t> This is because an MTA client-server program is </a:t>
            </a:r>
            <a:r>
              <a:rPr lang="en-IN" sz="2000" dirty="0">
                <a:solidFill>
                  <a:srgbClr val="FF0000"/>
                </a:solidFill>
              </a:rPr>
              <a:t>a</a:t>
            </a:r>
            <a:r>
              <a:rPr lang="en-IN" sz="2000" dirty="0"/>
              <a:t> </a:t>
            </a:r>
            <a:r>
              <a:rPr lang="en-IN" sz="2000" i="1" dirty="0">
                <a:solidFill>
                  <a:srgbClr val="FF0000"/>
                </a:solidFill>
              </a:rPr>
              <a:t>push </a:t>
            </a:r>
            <a:r>
              <a:rPr lang="en-IN" sz="2000" dirty="0">
                <a:solidFill>
                  <a:srgbClr val="FF0000"/>
                </a:solidFill>
              </a:rPr>
              <a:t>program</a:t>
            </a:r>
            <a:r>
              <a:rPr lang="en-IN" sz="2000" dirty="0"/>
              <a:t>: the client pushes the message to the server. </a:t>
            </a:r>
          </a:p>
          <a:p>
            <a:pPr algn="just">
              <a:lnSpc>
                <a:spcPct val="150000"/>
              </a:lnSpc>
            </a:pPr>
            <a:r>
              <a:rPr lang="en-IN" sz="2000" dirty="0"/>
              <a:t>Bob needs </a:t>
            </a:r>
            <a:r>
              <a:rPr lang="en-IN" sz="2000" dirty="0">
                <a:solidFill>
                  <a:srgbClr val="FF0000"/>
                </a:solidFill>
              </a:rPr>
              <a:t>a </a:t>
            </a:r>
            <a:r>
              <a:rPr lang="en-IN" sz="2000" i="1" dirty="0">
                <a:solidFill>
                  <a:srgbClr val="FF0000"/>
                </a:solidFill>
              </a:rPr>
              <a:t>pull </a:t>
            </a:r>
            <a:r>
              <a:rPr lang="en-IN" sz="2000" dirty="0">
                <a:solidFill>
                  <a:srgbClr val="FF0000"/>
                </a:solidFill>
              </a:rPr>
              <a:t>program</a:t>
            </a:r>
            <a:r>
              <a:rPr lang="en-IN" sz="2000" dirty="0"/>
              <a:t>. The client needs to pull the message from the server.</a:t>
            </a:r>
          </a:p>
          <a:p>
            <a:pPr algn="just">
              <a:lnSpc>
                <a:spcPct val="150000"/>
              </a:lnSpc>
            </a:pPr>
            <a:endParaRPr lang="en-IN" sz="2000" dirty="0"/>
          </a:p>
          <a:p>
            <a:pPr algn="just">
              <a:lnSpc>
                <a:spcPct val="150000"/>
              </a:lnSpc>
            </a:pPr>
            <a:endParaRPr lang="en-IN" sz="2000" dirty="0"/>
          </a:p>
        </p:txBody>
      </p:sp>
    </p:spTree>
    <p:extLst>
      <p:ext uri="{BB962C8B-B14F-4D97-AF65-F5344CB8AC3E}">
        <p14:creationId xmlns:p14="http://schemas.microsoft.com/office/powerpoint/2010/main" val="2191437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Line 2"/>
          <p:cNvSpPr>
            <a:spLocks noChangeShapeType="1"/>
          </p:cNvSpPr>
          <p:nvPr/>
        </p:nvSpPr>
        <p:spPr bwMode="auto">
          <a:xfrm>
            <a:off x="1676400" y="533400"/>
            <a:ext cx="8763000" cy="0"/>
          </a:xfrm>
          <a:prstGeom prst="line">
            <a:avLst/>
          </a:prstGeom>
          <a:noFill/>
          <a:ln w="76200">
            <a:solidFill>
              <a:schemeClr val="hlink"/>
            </a:solidFill>
            <a:round/>
            <a:headEnd/>
            <a:tailEnd/>
          </a:ln>
          <a:effectLst/>
        </p:spPr>
        <p:txBody>
          <a:bodyPr/>
          <a:lstStyle/>
          <a:p>
            <a:endParaRPr lang="en-US"/>
          </a:p>
        </p:txBody>
      </p:sp>
      <p:sp>
        <p:nvSpPr>
          <p:cNvPr id="868355"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p:spPr>
        <p:txBody>
          <a:bodyPr/>
          <a:lstStyle/>
          <a:p>
            <a:endParaRPr lang="en-US"/>
          </a:p>
        </p:txBody>
      </p:sp>
      <p:sp>
        <p:nvSpPr>
          <p:cNvPr id="868356" name="Text Box 4"/>
          <p:cNvSpPr txBox="1">
            <a:spLocks noChangeArrowheads="1"/>
          </p:cNvSpPr>
          <p:nvPr/>
        </p:nvSpPr>
        <p:spPr bwMode="auto">
          <a:xfrm>
            <a:off x="1828801" y="762000"/>
            <a:ext cx="4094391" cy="400110"/>
          </a:xfrm>
          <a:prstGeom prst="rect">
            <a:avLst/>
          </a:prstGeom>
          <a:noFill/>
          <a:ln w="9525">
            <a:noFill/>
            <a:miter lim="800000"/>
            <a:headEnd/>
            <a:tailEnd/>
          </a:ln>
          <a:effectLst/>
        </p:spPr>
        <p:txBody>
          <a:bodyPr wrap="none">
            <a:spAutoFit/>
          </a:bodyPr>
          <a:lstStyle/>
          <a:p>
            <a:r>
              <a:rPr lang="en-US" sz="2000" b="1" i="1" dirty="0">
                <a:solidFill>
                  <a:schemeClr val="accent1">
                    <a:lumMod val="75000"/>
                  </a:schemeClr>
                </a:solidFill>
                <a:latin typeface="Times New Roman" pitchFamily="18" charset="0"/>
              </a:rPr>
              <a:t>Push versus pull in electronic email</a:t>
            </a:r>
          </a:p>
        </p:txBody>
      </p:sp>
      <p:sp>
        <p:nvSpPr>
          <p:cNvPr id="86835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p:spPr>
        <p:txBody>
          <a:bodyPr/>
          <a:lstStyle/>
          <a:p>
            <a:endParaRPr lang="en-US"/>
          </a:p>
        </p:txBody>
      </p:sp>
      <p:pic>
        <p:nvPicPr>
          <p:cNvPr id="868358" name="Picture 6"/>
          <p:cNvPicPr>
            <a:picLocks noChangeAspect="1" noChangeArrowheads="1"/>
          </p:cNvPicPr>
          <p:nvPr/>
        </p:nvPicPr>
        <p:blipFill>
          <a:blip r:embed="rId3"/>
          <a:srcRect/>
          <a:stretch>
            <a:fillRect/>
          </a:stretch>
        </p:blipFill>
        <p:spPr bwMode="auto">
          <a:xfrm>
            <a:off x="2943226" y="1916114"/>
            <a:ext cx="5895975" cy="3646487"/>
          </a:xfrm>
          <a:prstGeom prst="rect">
            <a:avLst/>
          </a:prstGeom>
          <a:noFill/>
          <a:ln w="9525">
            <a:noFill/>
            <a:miter lim="800000"/>
            <a:headEnd/>
            <a:tailEnd/>
          </a:ln>
          <a:effectLst/>
        </p:spPr>
      </p:pic>
    </p:spTree>
    <p:extLst>
      <p:ext uri="{BB962C8B-B14F-4D97-AF65-F5344CB8AC3E}">
        <p14:creationId xmlns:p14="http://schemas.microsoft.com/office/powerpoint/2010/main" val="255992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9" name="Line 3"/>
          <p:cNvSpPr>
            <a:spLocks noChangeShapeType="1"/>
          </p:cNvSpPr>
          <p:nvPr/>
        </p:nvSpPr>
        <p:spPr bwMode="auto">
          <a:xfrm>
            <a:off x="1676400" y="1628800"/>
            <a:ext cx="8763000" cy="0"/>
          </a:xfrm>
          <a:prstGeom prst="line">
            <a:avLst/>
          </a:prstGeom>
          <a:noFill/>
          <a:ln w="19050">
            <a:solidFill>
              <a:schemeClr val="hlink"/>
            </a:solidFill>
            <a:round/>
            <a:headEnd/>
            <a:tailEnd/>
          </a:ln>
          <a:effectLst/>
        </p:spPr>
        <p:txBody>
          <a:bodyPr/>
          <a:lstStyle/>
          <a:p>
            <a:endParaRPr lang="en-US"/>
          </a:p>
        </p:txBody>
      </p:sp>
      <p:sp>
        <p:nvSpPr>
          <p:cNvPr id="864260" name="Text Box 4"/>
          <p:cNvSpPr txBox="1">
            <a:spLocks noChangeArrowheads="1"/>
          </p:cNvSpPr>
          <p:nvPr/>
        </p:nvSpPr>
        <p:spPr bwMode="auto">
          <a:xfrm>
            <a:off x="4038601" y="1006688"/>
            <a:ext cx="3804247" cy="461665"/>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8" charset="0"/>
              </a:rPr>
              <a:t> </a:t>
            </a:r>
            <a:r>
              <a:rPr lang="en-US" sz="2000" b="1" i="1" dirty="0">
                <a:solidFill>
                  <a:schemeClr val="accent1">
                    <a:lumMod val="75000"/>
                  </a:schemeClr>
                </a:solidFill>
                <a:latin typeface="Times New Roman" pitchFamily="18" charset="0"/>
              </a:rPr>
              <a:t>First scenario in electronic mail</a:t>
            </a:r>
          </a:p>
        </p:txBody>
      </p:sp>
      <p:pic>
        <p:nvPicPr>
          <p:cNvPr id="864262" name="Picture 6"/>
          <p:cNvPicPr>
            <a:picLocks noChangeAspect="1" noChangeArrowheads="1"/>
          </p:cNvPicPr>
          <p:nvPr/>
        </p:nvPicPr>
        <p:blipFill>
          <a:blip r:embed="rId3"/>
          <a:srcRect/>
          <a:stretch>
            <a:fillRect/>
          </a:stretch>
        </p:blipFill>
        <p:spPr bwMode="auto">
          <a:xfrm>
            <a:off x="2819401" y="1828800"/>
            <a:ext cx="6334125" cy="3048000"/>
          </a:xfrm>
          <a:prstGeom prst="rect">
            <a:avLst/>
          </a:prstGeom>
          <a:noFill/>
          <a:ln w="9525">
            <a:noFill/>
            <a:miter lim="800000"/>
            <a:headEnd/>
            <a:tailEnd/>
          </a:ln>
          <a:effectLst/>
        </p:spPr>
      </p:pic>
      <p:sp>
        <p:nvSpPr>
          <p:cNvPr id="8" name="Rectangle 7"/>
          <p:cNvSpPr/>
          <p:nvPr/>
        </p:nvSpPr>
        <p:spPr>
          <a:xfrm>
            <a:off x="2209800" y="5562601"/>
            <a:ext cx="8001000" cy="1372683"/>
          </a:xfrm>
          <a:prstGeom prst="rect">
            <a:avLst/>
          </a:prstGeom>
        </p:spPr>
        <p:txBody>
          <a:bodyPr wrap="square">
            <a:spAutoFit/>
          </a:bodyPr>
          <a:lstStyle/>
          <a:p>
            <a:pPr algn="ctr"/>
            <a:r>
              <a:rPr lang="en-US" dirty="0"/>
              <a:t>When the sender and the receiver of an e-mail are on the same system,</a:t>
            </a:r>
          </a:p>
          <a:p>
            <a:pPr algn="ctr"/>
            <a:r>
              <a:rPr lang="en-US" dirty="0"/>
              <a:t>we need only two user agents</a:t>
            </a:r>
          </a:p>
        </p:txBody>
      </p:sp>
      <p:sp>
        <p:nvSpPr>
          <p:cNvPr id="2" name="TextBox 1"/>
          <p:cNvSpPr txBox="1"/>
          <p:nvPr/>
        </p:nvSpPr>
        <p:spPr>
          <a:xfrm>
            <a:off x="1127448" y="476673"/>
            <a:ext cx="8568952" cy="523220"/>
          </a:xfrm>
          <a:prstGeom prst="rect">
            <a:avLst/>
          </a:prstGeom>
          <a:noFill/>
        </p:spPr>
        <p:txBody>
          <a:bodyPr wrap="square" rtlCol="0">
            <a:spAutoFit/>
          </a:bodyPr>
          <a:lstStyle/>
          <a:p>
            <a:pPr algn="ctr"/>
            <a:r>
              <a:rPr lang="en-IN" sz="2800" b="1" dirty="0"/>
              <a:t>Various scenarios in Email Architecture</a:t>
            </a:r>
          </a:p>
        </p:txBody>
      </p:sp>
    </p:spTree>
    <p:extLst>
      <p:ext uri="{BB962C8B-B14F-4D97-AF65-F5344CB8AC3E}">
        <p14:creationId xmlns:p14="http://schemas.microsoft.com/office/powerpoint/2010/main" val="3550094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3"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p:spPr>
        <p:txBody>
          <a:bodyPr/>
          <a:lstStyle/>
          <a:p>
            <a:endParaRPr lang="en-US"/>
          </a:p>
        </p:txBody>
      </p:sp>
      <p:sp>
        <p:nvSpPr>
          <p:cNvPr id="865284" name="Text Box 4"/>
          <p:cNvSpPr txBox="1">
            <a:spLocks noChangeArrowheads="1"/>
          </p:cNvSpPr>
          <p:nvPr/>
        </p:nvSpPr>
        <p:spPr bwMode="auto">
          <a:xfrm>
            <a:off x="4267201" y="533401"/>
            <a:ext cx="4062331" cy="461665"/>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8" charset="0"/>
              </a:rPr>
              <a:t> </a:t>
            </a:r>
            <a:r>
              <a:rPr lang="en-US" sz="2000" b="1" i="1" dirty="0">
                <a:solidFill>
                  <a:schemeClr val="accent1">
                    <a:lumMod val="75000"/>
                  </a:schemeClr>
                </a:solidFill>
                <a:latin typeface="Times New Roman" pitchFamily="18" charset="0"/>
              </a:rPr>
              <a:t>Second scenario in electronic mail</a:t>
            </a:r>
          </a:p>
        </p:txBody>
      </p:sp>
      <p:pic>
        <p:nvPicPr>
          <p:cNvPr id="865287" name="Picture 7"/>
          <p:cNvPicPr>
            <a:picLocks noChangeAspect="1" noChangeArrowheads="1"/>
          </p:cNvPicPr>
          <p:nvPr/>
        </p:nvPicPr>
        <p:blipFill>
          <a:blip r:embed="rId3"/>
          <a:srcRect/>
          <a:stretch>
            <a:fillRect/>
          </a:stretch>
        </p:blipFill>
        <p:spPr bwMode="auto">
          <a:xfrm>
            <a:off x="1752601" y="1524001"/>
            <a:ext cx="8601075" cy="3203575"/>
          </a:xfrm>
          <a:prstGeom prst="rect">
            <a:avLst/>
          </a:prstGeom>
          <a:noFill/>
          <a:ln w="9525">
            <a:noFill/>
            <a:miter lim="800000"/>
            <a:headEnd/>
            <a:tailEnd/>
          </a:ln>
          <a:effectLst/>
        </p:spPr>
      </p:pic>
      <p:sp>
        <p:nvSpPr>
          <p:cNvPr id="8" name="Rectangle 7"/>
          <p:cNvSpPr/>
          <p:nvPr/>
        </p:nvSpPr>
        <p:spPr>
          <a:xfrm>
            <a:off x="1828800" y="5105401"/>
            <a:ext cx="8839200" cy="707886"/>
          </a:xfrm>
          <a:prstGeom prst="rect">
            <a:avLst/>
          </a:prstGeom>
        </p:spPr>
        <p:txBody>
          <a:bodyPr wrap="square">
            <a:spAutoFit/>
          </a:bodyPr>
          <a:lstStyle/>
          <a:p>
            <a:r>
              <a:rPr lang="en-US" sz="2000" dirty="0"/>
              <a:t>When the sender and the receiver of an e-mail are on different systems,  need two  UAs and a pair of MTAs (client and server).</a:t>
            </a:r>
          </a:p>
        </p:txBody>
      </p:sp>
    </p:spTree>
    <p:extLst>
      <p:ext uri="{BB962C8B-B14F-4D97-AF65-F5344CB8AC3E}">
        <p14:creationId xmlns:p14="http://schemas.microsoft.com/office/powerpoint/2010/main" val="2751056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8" name="Text Box 4"/>
          <p:cNvSpPr txBox="1">
            <a:spLocks noChangeArrowheads="1"/>
          </p:cNvSpPr>
          <p:nvPr/>
        </p:nvSpPr>
        <p:spPr bwMode="auto">
          <a:xfrm>
            <a:off x="4352273" y="152400"/>
            <a:ext cx="3788218" cy="400110"/>
          </a:xfrm>
          <a:prstGeom prst="rect">
            <a:avLst/>
          </a:prstGeom>
          <a:noFill/>
          <a:ln w="9525">
            <a:noFill/>
            <a:miter lim="800000"/>
            <a:headEnd/>
            <a:tailEnd/>
          </a:ln>
          <a:effectLst/>
        </p:spPr>
        <p:txBody>
          <a:bodyPr wrap="none">
            <a:spAutoFit/>
          </a:bodyPr>
          <a:lstStyle/>
          <a:p>
            <a:pPr algn="ctr"/>
            <a:r>
              <a:rPr lang="en-US" sz="2000" b="1" i="1" dirty="0">
                <a:solidFill>
                  <a:schemeClr val="accent1">
                    <a:lumMod val="75000"/>
                  </a:schemeClr>
                </a:solidFill>
                <a:latin typeface="Times New Roman" pitchFamily="18" charset="0"/>
              </a:rPr>
              <a:t>Third scenario in electronic mail</a:t>
            </a:r>
          </a:p>
        </p:txBody>
      </p:sp>
      <p:pic>
        <p:nvPicPr>
          <p:cNvPr id="866310" name="Picture 6"/>
          <p:cNvPicPr>
            <a:picLocks noChangeAspect="1" noChangeArrowheads="1"/>
          </p:cNvPicPr>
          <p:nvPr/>
        </p:nvPicPr>
        <p:blipFill>
          <a:blip r:embed="rId3"/>
          <a:srcRect/>
          <a:stretch>
            <a:fillRect/>
          </a:stretch>
        </p:blipFill>
        <p:spPr bwMode="auto">
          <a:xfrm>
            <a:off x="2590800" y="685800"/>
            <a:ext cx="6343650" cy="5003800"/>
          </a:xfrm>
          <a:prstGeom prst="rect">
            <a:avLst/>
          </a:prstGeom>
          <a:noFill/>
          <a:ln w="9525">
            <a:noFill/>
            <a:miter lim="800000"/>
            <a:headEnd/>
            <a:tailEnd/>
          </a:ln>
          <a:effectLst/>
        </p:spPr>
      </p:pic>
      <p:sp>
        <p:nvSpPr>
          <p:cNvPr id="8" name="Rectangle 7"/>
          <p:cNvSpPr/>
          <p:nvPr/>
        </p:nvSpPr>
        <p:spPr>
          <a:xfrm>
            <a:off x="2057400" y="5791200"/>
            <a:ext cx="8382000" cy="1292662"/>
          </a:xfrm>
          <a:prstGeom prst="rect">
            <a:avLst/>
          </a:prstGeom>
        </p:spPr>
        <p:txBody>
          <a:bodyPr wrap="square">
            <a:spAutoFit/>
          </a:bodyPr>
          <a:lstStyle/>
          <a:p>
            <a:r>
              <a:rPr lang="en-US" dirty="0"/>
              <a:t>When the sender is connected to the mail server via a LAN or a WAN, need two UAs and two pairs of MTAs (client and server).</a:t>
            </a:r>
          </a:p>
        </p:txBody>
      </p:sp>
    </p:spTree>
    <p:extLst>
      <p:ext uri="{BB962C8B-B14F-4D97-AF65-F5344CB8AC3E}">
        <p14:creationId xmlns:p14="http://schemas.microsoft.com/office/powerpoint/2010/main" val="535336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2" name="Text Box 4"/>
          <p:cNvSpPr txBox="1">
            <a:spLocks noChangeArrowheads="1"/>
          </p:cNvSpPr>
          <p:nvPr/>
        </p:nvSpPr>
        <p:spPr bwMode="auto">
          <a:xfrm>
            <a:off x="3971276" y="228600"/>
            <a:ext cx="3945311" cy="400110"/>
          </a:xfrm>
          <a:prstGeom prst="rect">
            <a:avLst/>
          </a:prstGeom>
          <a:noFill/>
          <a:ln w="9525">
            <a:noFill/>
            <a:miter lim="800000"/>
            <a:headEnd/>
            <a:tailEnd/>
          </a:ln>
          <a:effectLst/>
        </p:spPr>
        <p:txBody>
          <a:bodyPr wrap="none">
            <a:spAutoFit/>
          </a:bodyPr>
          <a:lstStyle/>
          <a:p>
            <a:pPr algn="ctr"/>
            <a:r>
              <a:rPr lang="en-US" sz="2000" b="1" i="1" dirty="0">
                <a:solidFill>
                  <a:schemeClr val="accent1">
                    <a:lumMod val="75000"/>
                  </a:schemeClr>
                </a:solidFill>
                <a:latin typeface="Times New Roman" pitchFamily="18" charset="0"/>
              </a:rPr>
              <a:t>Fourth scenario in electronic mail</a:t>
            </a:r>
          </a:p>
        </p:txBody>
      </p:sp>
      <p:pic>
        <p:nvPicPr>
          <p:cNvPr id="867334" name="Picture 6"/>
          <p:cNvPicPr>
            <a:picLocks noChangeAspect="1" noChangeArrowheads="1"/>
          </p:cNvPicPr>
          <p:nvPr/>
        </p:nvPicPr>
        <p:blipFill>
          <a:blip r:embed="rId3"/>
          <a:srcRect/>
          <a:stretch>
            <a:fillRect/>
          </a:stretch>
        </p:blipFill>
        <p:spPr bwMode="auto">
          <a:xfrm>
            <a:off x="2743200" y="990600"/>
            <a:ext cx="5791200" cy="4340200"/>
          </a:xfrm>
          <a:prstGeom prst="rect">
            <a:avLst/>
          </a:prstGeom>
          <a:noFill/>
          <a:ln w="9525">
            <a:noFill/>
            <a:miter lim="800000"/>
            <a:headEnd/>
            <a:tailEnd/>
          </a:ln>
          <a:effectLst/>
        </p:spPr>
      </p:pic>
      <p:sp>
        <p:nvSpPr>
          <p:cNvPr id="8" name="Rectangle 7"/>
          <p:cNvSpPr/>
          <p:nvPr/>
        </p:nvSpPr>
        <p:spPr>
          <a:xfrm>
            <a:off x="1981200" y="5410200"/>
            <a:ext cx="8382000" cy="2252924"/>
          </a:xfrm>
          <a:prstGeom prst="rect">
            <a:avLst/>
          </a:prstGeom>
        </p:spPr>
        <p:txBody>
          <a:bodyPr wrap="square">
            <a:spAutoFit/>
          </a:bodyPr>
          <a:lstStyle/>
          <a:p>
            <a:r>
              <a:rPr lang="en-US" dirty="0"/>
              <a:t>When both sender and receiver are connected to the mail server via a LAN or a WAN,</a:t>
            </a:r>
          </a:p>
          <a:p>
            <a:r>
              <a:rPr lang="en-US" dirty="0"/>
              <a:t>need two UAs, two pairs of MTAs (client and server), and a pair of MAAs</a:t>
            </a:r>
          </a:p>
          <a:p>
            <a:r>
              <a:rPr lang="en-US" dirty="0"/>
              <a:t>(client and server). </a:t>
            </a:r>
          </a:p>
        </p:txBody>
      </p:sp>
    </p:spTree>
    <p:extLst>
      <p:ext uri="{BB962C8B-B14F-4D97-AF65-F5344CB8AC3E}">
        <p14:creationId xmlns:p14="http://schemas.microsoft.com/office/powerpoint/2010/main" val="1118053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0"/>
            <a:ext cx="8229600" cy="778098"/>
          </a:xfrm>
        </p:spPr>
        <p:txBody>
          <a:bodyPr/>
          <a:lstStyle/>
          <a:p>
            <a:r>
              <a:rPr lang="en-IN" b="1" dirty="0"/>
              <a:t>User Agent</a:t>
            </a:r>
          </a:p>
        </p:txBody>
      </p:sp>
      <p:sp>
        <p:nvSpPr>
          <p:cNvPr id="3" name="Content Placeholder 2"/>
          <p:cNvSpPr>
            <a:spLocks noGrp="1"/>
          </p:cNvSpPr>
          <p:nvPr>
            <p:ph idx="1"/>
          </p:nvPr>
        </p:nvSpPr>
        <p:spPr>
          <a:xfrm>
            <a:off x="1981200" y="764704"/>
            <a:ext cx="8229600" cy="5976664"/>
          </a:xfrm>
        </p:spPr>
        <p:txBody>
          <a:bodyPr>
            <a:normAutofit/>
          </a:bodyPr>
          <a:lstStyle/>
          <a:p>
            <a:pPr algn="just">
              <a:lnSpc>
                <a:spcPct val="150000"/>
              </a:lnSpc>
            </a:pPr>
            <a:r>
              <a:rPr lang="en-IN" sz="2000" dirty="0">
                <a:latin typeface="Times New Roman" pitchFamily="18" charset="0"/>
                <a:cs typeface="Times New Roman" pitchFamily="18" charset="0"/>
              </a:rPr>
              <a:t>The first component of an electronic mail system is the </a:t>
            </a:r>
            <a:r>
              <a:rPr lang="en-IN" sz="2000" b="1" dirty="0">
                <a:latin typeface="Times New Roman" pitchFamily="18" charset="0"/>
                <a:cs typeface="Times New Roman" pitchFamily="18" charset="0"/>
              </a:rPr>
              <a:t>user agent (UA).</a:t>
            </a:r>
          </a:p>
          <a:p>
            <a:pPr algn="just">
              <a:lnSpc>
                <a:spcPct val="150000"/>
              </a:lnSpc>
            </a:pP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It provides </a:t>
            </a:r>
            <a:r>
              <a:rPr lang="en-IN" sz="2000" dirty="0">
                <a:solidFill>
                  <a:srgbClr val="FF0000"/>
                </a:solidFill>
                <a:latin typeface="Times New Roman" pitchFamily="18" charset="0"/>
                <a:cs typeface="Times New Roman" pitchFamily="18" charset="0"/>
              </a:rPr>
              <a:t>service to the user to make the process of sending and receiving a message easier.</a:t>
            </a:r>
          </a:p>
          <a:p>
            <a:pPr algn="just">
              <a:lnSpc>
                <a:spcPct val="150000"/>
              </a:lnSpc>
            </a:pPr>
            <a:r>
              <a:rPr lang="en-IN" sz="2000" dirty="0">
                <a:latin typeface="Times New Roman" pitchFamily="18" charset="0"/>
                <a:cs typeface="Times New Roman" pitchFamily="18" charset="0"/>
              </a:rPr>
              <a:t> A user agent is a </a:t>
            </a:r>
            <a:r>
              <a:rPr lang="en-IN" sz="2000" dirty="0">
                <a:solidFill>
                  <a:srgbClr val="FF0000"/>
                </a:solidFill>
                <a:latin typeface="Times New Roman" pitchFamily="18" charset="0"/>
                <a:cs typeface="Times New Roman" pitchFamily="18" charset="0"/>
              </a:rPr>
              <a:t>software package (program)</a:t>
            </a:r>
            <a:r>
              <a:rPr lang="en-IN" sz="2000" dirty="0">
                <a:latin typeface="Times New Roman" pitchFamily="18" charset="0"/>
                <a:cs typeface="Times New Roman" pitchFamily="18" charset="0"/>
              </a:rPr>
              <a:t> that   composes, reads, replies to, and forwards messages.</a:t>
            </a:r>
          </a:p>
          <a:p>
            <a:pPr algn="just">
              <a:lnSpc>
                <a:spcPct val="150000"/>
              </a:lnSpc>
            </a:pPr>
            <a:r>
              <a:rPr lang="en-IN" sz="2000" dirty="0">
                <a:latin typeface="Times New Roman" pitchFamily="18" charset="0"/>
                <a:cs typeface="Times New Roman" pitchFamily="18" charset="0"/>
              </a:rPr>
              <a:t> It also </a:t>
            </a:r>
            <a:r>
              <a:rPr lang="en-IN" sz="2000" dirty="0">
                <a:solidFill>
                  <a:srgbClr val="FF0000"/>
                </a:solidFill>
                <a:latin typeface="Times New Roman" pitchFamily="18" charset="0"/>
                <a:cs typeface="Times New Roman" pitchFamily="18" charset="0"/>
              </a:rPr>
              <a:t>handles local mailboxes on the user computers</a:t>
            </a:r>
            <a:r>
              <a:rPr lang="en-IN" sz="2000" dirty="0">
                <a:latin typeface="Times New Roman" pitchFamily="18" charset="0"/>
                <a:cs typeface="Times New Roman" pitchFamily="18" charset="0"/>
              </a:rPr>
              <a:t>.</a:t>
            </a:r>
          </a:p>
          <a:p>
            <a:pPr algn="just">
              <a:lnSpc>
                <a:spcPct val="150000"/>
              </a:lnSpc>
            </a:pPr>
            <a:r>
              <a:rPr lang="en-IN" sz="2000" dirty="0">
                <a:latin typeface="Times New Roman" pitchFamily="18" charset="0"/>
                <a:cs typeface="Times New Roman" pitchFamily="18" charset="0"/>
              </a:rPr>
              <a:t>There are two types of user agents: </a:t>
            </a:r>
            <a:r>
              <a:rPr lang="en-IN" sz="2000" dirty="0">
                <a:solidFill>
                  <a:srgbClr val="FF0000"/>
                </a:solidFill>
                <a:latin typeface="Times New Roman" pitchFamily="18" charset="0"/>
                <a:cs typeface="Times New Roman" pitchFamily="18" charset="0"/>
              </a:rPr>
              <a:t>command-driven and GUI-based</a:t>
            </a:r>
            <a:r>
              <a:rPr lang="en-IN" sz="2000" dirty="0">
                <a:latin typeface="Times New Roman" pitchFamily="18" charset="0"/>
                <a:cs typeface="Times New Roman" pitchFamily="18" charset="0"/>
              </a:rPr>
              <a:t>.</a:t>
            </a:r>
          </a:p>
          <a:p>
            <a:pPr algn="just">
              <a:lnSpc>
                <a:spcPct val="150000"/>
              </a:lnSpc>
            </a:pPr>
            <a:r>
              <a:rPr lang="en-IN" sz="2000" dirty="0">
                <a:latin typeface="Times New Roman" pitchFamily="18" charset="0"/>
                <a:cs typeface="Times New Roman" pitchFamily="18" charset="0"/>
              </a:rPr>
              <a:t> Command driven user agents belong to the early days of electronic mail. They are still present as the underlying user agents. </a:t>
            </a:r>
          </a:p>
          <a:p>
            <a:pPr algn="just">
              <a:lnSpc>
                <a:spcPct val="150000"/>
              </a:lnSpc>
            </a:pPr>
            <a:r>
              <a:rPr lang="en-IN" sz="2000" dirty="0">
                <a:latin typeface="Times New Roman" pitchFamily="18" charset="0"/>
                <a:cs typeface="Times New Roman" pitchFamily="18" charset="0"/>
              </a:rPr>
              <a:t>A command-driven user agent normally </a:t>
            </a:r>
            <a:r>
              <a:rPr lang="en-IN" sz="2000" dirty="0">
                <a:solidFill>
                  <a:srgbClr val="FF0000"/>
                </a:solidFill>
                <a:latin typeface="Times New Roman" pitchFamily="18" charset="0"/>
                <a:cs typeface="Times New Roman" pitchFamily="18" charset="0"/>
              </a:rPr>
              <a:t>accepts a one character command from the keyboard to perform its task.</a:t>
            </a:r>
          </a:p>
          <a:p>
            <a:pPr algn="just">
              <a:lnSpc>
                <a:spcPct val="150000"/>
              </a:lnSpc>
            </a:pPr>
            <a:endParaRPr lang="en-IN" sz="2000" dirty="0">
              <a:latin typeface="Times New Roman" pitchFamily="18" charset="0"/>
              <a:cs typeface="Times New Roman" pitchFamily="18" charset="0"/>
            </a:endParaRPr>
          </a:p>
          <a:p>
            <a:pPr>
              <a:lnSpc>
                <a:spcPct val="150000"/>
              </a:lnSpc>
            </a:pPr>
            <a:endParaRPr lang="en-IN" dirty="0"/>
          </a:p>
        </p:txBody>
      </p:sp>
    </p:spTree>
    <p:extLst>
      <p:ext uri="{BB962C8B-B14F-4D97-AF65-F5344CB8AC3E}">
        <p14:creationId xmlns:p14="http://schemas.microsoft.com/office/powerpoint/2010/main" val="3997398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88640"/>
            <a:ext cx="8229600" cy="6552728"/>
          </a:xfrm>
        </p:spPr>
        <p:txBody>
          <a:bodyPr>
            <a:noAutofit/>
          </a:bodyPr>
          <a:lstStyle/>
          <a:p>
            <a:pPr algn="just">
              <a:lnSpc>
                <a:spcPct val="170000"/>
              </a:lnSpc>
            </a:pPr>
            <a:r>
              <a:rPr lang="en-IN" sz="2000" dirty="0">
                <a:latin typeface="Times New Roman" pitchFamily="18" charset="0"/>
                <a:cs typeface="Times New Roman" pitchFamily="18" charset="0"/>
              </a:rPr>
              <a:t> For example, a user can type the character r, at the command prompt, to reply to the sender of the message, or type the character R to reply to the sender and all recipients.</a:t>
            </a:r>
          </a:p>
          <a:p>
            <a:pPr algn="just">
              <a:lnSpc>
                <a:spcPct val="170000"/>
              </a:lnSpc>
            </a:pPr>
            <a:r>
              <a:rPr lang="en-IN" sz="2000" dirty="0">
                <a:solidFill>
                  <a:srgbClr val="FF0000"/>
                </a:solidFill>
                <a:latin typeface="Times New Roman" pitchFamily="18" charset="0"/>
                <a:cs typeface="Times New Roman" pitchFamily="18" charset="0"/>
              </a:rPr>
              <a:t> Some examples of command driven user agents are </a:t>
            </a:r>
            <a:r>
              <a:rPr lang="en-IN" sz="2000" b="1" i="1" dirty="0">
                <a:solidFill>
                  <a:srgbClr val="FF0000"/>
                </a:solidFill>
                <a:latin typeface="Times New Roman" pitchFamily="18" charset="0"/>
                <a:cs typeface="Times New Roman" pitchFamily="18" charset="0"/>
              </a:rPr>
              <a:t>mail, pine, and elm</a:t>
            </a:r>
            <a:r>
              <a:rPr lang="en-IN" sz="2000" dirty="0">
                <a:solidFill>
                  <a:srgbClr val="FF0000"/>
                </a:solidFill>
                <a:latin typeface="Times New Roman" pitchFamily="18" charset="0"/>
                <a:cs typeface="Times New Roman" pitchFamily="18" charset="0"/>
              </a:rPr>
              <a:t>. </a:t>
            </a:r>
          </a:p>
          <a:p>
            <a:pPr algn="just">
              <a:lnSpc>
                <a:spcPct val="170000"/>
              </a:lnSpc>
            </a:pPr>
            <a:r>
              <a:rPr lang="en-IN" sz="2000" dirty="0">
                <a:latin typeface="Times New Roman" pitchFamily="18" charset="0"/>
                <a:cs typeface="Times New Roman" pitchFamily="18" charset="0"/>
              </a:rPr>
              <a:t>Modern user agents are </a:t>
            </a:r>
            <a:r>
              <a:rPr lang="en-IN" sz="2000" dirty="0">
                <a:solidFill>
                  <a:srgbClr val="FF0000"/>
                </a:solidFill>
                <a:latin typeface="Times New Roman" pitchFamily="18" charset="0"/>
                <a:cs typeface="Times New Roman" pitchFamily="18" charset="0"/>
              </a:rPr>
              <a:t>GUI-based.</a:t>
            </a:r>
            <a:r>
              <a:rPr lang="en-IN" sz="2000" dirty="0">
                <a:latin typeface="Times New Roman" pitchFamily="18" charset="0"/>
                <a:cs typeface="Times New Roman" pitchFamily="18" charset="0"/>
              </a:rPr>
              <a:t> </a:t>
            </a:r>
          </a:p>
          <a:p>
            <a:pPr algn="just">
              <a:lnSpc>
                <a:spcPct val="170000"/>
              </a:lnSpc>
            </a:pPr>
            <a:r>
              <a:rPr lang="en-IN" sz="2000" dirty="0">
                <a:latin typeface="Times New Roman" pitchFamily="18" charset="0"/>
                <a:cs typeface="Times New Roman" pitchFamily="18" charset="0"/>
              </a:rPr>
              <a:t>They contain graphical user interface </a:t>
            </a:r>
            <a:r>
              <a:rPr lang="en-IN" sz="2000" dirty="0">
                <a:solidFill>
                  <a:srgbClr val="FF0000"/>
                </a:solidFill>
                <a:latin typeface="Times New Roman" pitchFamily="18" charset="0"/>
                <a:cs typeface="Times New Roman" pitchFamily="18" charset="0"/>
              </a:rPr>
              <a:t>(GUI) </a:t>
            </a:r>
            <a:r>
              <a:rPr lang="en-IN" sz="2000" dirty="0">
                <a:latin typeface="Times New Roman" pitchFamily="18" charset="0"/>
                <a:cs typeface="Times New Roman" pitchFamily="18" charset="0"/>
              </a:rPr>
              <a:t>components that </a:t>
            </a:r>
            <a:r>
              <a:rPr lang="en-IN" sz="2000" dirty="0">
                <a:solidFill>
                  <a:srgbClr val="FF0000"/>
                </a:solidFill>
                <a:latin typeface="Times New Roman" pitchFamily="18" charset="0"/>
                <a:cs typeface="Times New Roman" pitchFamily="18" charset="0"/>
              </a:rPr>
              <a:t>allow the user to interact with the software by using both the keyboard and the mouse. </a:t>
            </a:r>
          </a:p>
          <a:p>
            <a:pPr algn="just">
              <a:lnSpc>
                <a:spcPct val="170000"/>
              </a:lnSpc>
            </a:pPr>
            <a:r>
              <a:rPr lang="en-IN" sz="2000" dirty="0">
                <a:latin typeface="Times New Roman" pitchFamily="18" charset="0"/>
                <a:cs typeface="Times New Roman" pitchFamily="18" charset="0"/>
              </a:rPr>
              <a:t>They have graphical components such as icons, menu bars, and windows that make the services easy to access.</a:t>
            </a:r>
          </a:p>
          <a:p>
            <a:pPr algn="just">
              <a:lnSpc>
                <a:spcPct val="170000"/>
              </a:lnSpc>
            </a:pPr>
            <a:r>
              <a:rPr lang="en-IN" sz="2000" dirty="0">
                <a:latin typeface="Times New Roman" pitchFamily="18" charset="0"/>
                <a:cs typeface="Times New Roman" pitchFamily="18" charset="0"/>
              </a:rPr>
              <a:t> Some examples of GUI-based user agents are </a:t>
            </a:r>
            <a:r>
              <a:rPr lang="en-IN" sz="2000" b="1" i="1" dirty="0">
                <a:solidFill>
                  <a:srgbClr val="FF0000"/>
                </a:solidFill>
                <a:latin typeface="Times New Roman" pitchFamily="18" charset="0"/>
                <a:cs typeface="Times New Roman" pitchFamily="18" charset="0"/>
              </a:rPr>
              <a:t>Eudora and Outlook</a:t>
            </a:r>
            <a:r>
              <a:rPr lang="en-IN" sz="2000" b="1"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algn="just">
              <a:lnSpc>
                <a:spcPct val="170000"/>
              </a:lnSpc>
            </a:pPr>
            <a:endParaRPr lang="en-IN" sz="2000" dirty="0">
              <a:latin typeface="Times New Roman" pitchFamily="18" charset="0"/>
              <a:cs typeface="Times New Roman" pitchFamily="18" charset="0"/>
            </a:endParaRPr>
          </a:p>
          <a:p>
            <a:endParaRPr lang="en-IN" sz="2000" dirty="0"/>
          </a:p>
        </p:txBody>
      </p:sp>
    </p:spTree>
    <p:extLst>
      <p:ext uri="{BB962C8B-B14F-4D97-AF65-F5344CB8AC3E}">
        <p14:creationId xmlns:p14="http://schemas.microsoft.com/office/powerpoint/2010/main" val="1705892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80" name="Text Box 4"/>
          <p:cNvSpPr txBox="1">
            <a:spLocks noChangeArrowheads="1"/>
          </p:cNvSpPr>
          <p:nvPr/>
        </p:nvSpPr>
        <p:spPr bwMode="auto">
          <a:xfrm>
            <a:off x="4079776" y="2597735"/>
            <a:ext cx="4800600" cy="400110"/>
          </a:xfrm>
          <a:prstGeom prst="rect">
            <a:avLst/>
          </a:prstGeom>
          <a:noFill/>
          <a:ln w="9525">
            <a:noFill/>
            <a:miter lim="800000"/>
            <a:headEnd/>
            <a:tailEnd/>
          </a:ln>
          <a:effectLst/>
        </p:spPr>
        <p:txBody>
          <a:bodyPr wrap="square">
            <a:spAutoFit/>
          </a:bodyPr>
          <a:lstStyle/>
          <a:p>
            <a:pPr algn="ctr"/>
            <a:r>
              <a:rPr lang="en-US" sz="2000" i="1" dirty="0">
                <a:latin typeface="Times New Roman" pitchFamily="18" charset="0"/>
              </a:rPr>
              <a:t>Services of user agent</a:t>
            </a:r>
          </a:p>
        </p:txBody>
      </p:sp>
      <p:pic>
        <p:nvPicPr>
          <p:cNvPr id="869382" name="Picture 6"/>
          <p:cNvPicPr>
            <a:picLocks noChangeAspect="1" noChangeArrowheads="1"/>
          </p:cNvPicPr>
          <p:nvPr/>
        </p:nvPicPr>
        <p:blipFill>
          <a:blip r:embed="rId3"/>
          <a:srcRect/>
          <a:stretch>
            <a:fillRect/>
          </a:stretch>
        </p:blipFill>
        <p:spPr bwMode="auto">
          <a:xfrm>
            <a:off x="1752601" y="3140968"/>
            <a:ext cx="8666163" cy="2407344"/>
          </a:xfrm>
          <a:prstGeom prst="rect">
            <a:avLst/>
          </a:prstGeom>
          <a:noFill/>
          <a:ln w="9525">
            <a:noFill/>
            <a:miter lim="800000"/>
            <a:headEnd/>
            <a:tailEnd/>
          </a:ln>
          <a:effectLst/>
        </p:spPr>
      </p:pic>
      <p:sp>
        <p:nvSpPr>
          <p:cNvPr id="8" name="Rectangle 7"/>
          <p:cNvSpPr/>
          <p:nvPr/>
        </p:nvSpPr>
        <p:spPr>
          <a:xfrm>
            <a:off x="1905000" y="304801"/>
            <a:ext cx="8534400" cy="3354765"/>
          </a:xfrm>
          <a:prstGeom prst="rect">
            <a:avLst/>
          </a:prstGeom>
        </p:spPr>
        <p:txBody>
          <a:bodyPr wrap="square">
            <a:spAutoFit/>
          </a:bodyPr>
          <a:lstStyle/>
          <a:p>
            <a:r>
              <a:rPr lang="en-US" sz="2800" b="1" i="1" dirty="0">
                <a:solidFill>
                  <a:srgbClr val="0070C0"/>
                </a:solidFill>
              </a:rPr>
              <a:t>User Agent:</a:t>
            </a:r>
          </a:p>
          <a:p>
            <a:endParaRPr lang="en-US" sz="2800" b="1" dirty="0"/>
          </a:p>
          <a:p>
            <a:pPr>
              <a:buFont typeface="Wingdings" pitchFamily="2" charset="2"/>
              <a:buChar char="Ø"/>
            </a:pPr>
            <a:r>
              <a:rPr lang="en-US" dirty="0"/>
              <a:t>  </a:t>
            </a:r>
            <a:r>
              <a:rPr lang="en-US" sz="2000" dirty="0"/>
              <a:t>The first component of an electronic mail system is the user agent </a:t>
            </a:r>
            <a:r>
              <a:rPr lang="en-US" sz="2000" i="1" dirty="0"/>
              <a:t>. It provides</a:t>
            </a:r>
          </a:p>
          <a:p>
            <a:r>
              <a:rPr lang="en-US" sz="2000" dirty="0"/>
              <a:t>      service to the user to make the process of sending and receiving a message easier.</a:t>
            </a:r>
          </a:p>
          <a:p>
            <a:endParaRPr lang="en-US" sz="2000" dirty="0"/>
          </a:p>
          <a:p>
            <a:endParaRPr lang="en-US" dirty="0"/>
          </a:p>
        </p:txBody>
      </p:sp>
    </p:spTree>
    <p:extLst>
      <p:ext uri="{BB962C8B-B14F-4D97-AF65-F5344CB8AC3E}">
        <p14:creationId xmlns:p14="http://schemas.microsoft.com/office/powerpoint/2010/main" val="3098126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0486D98-0B9B-4C4E-A25F-64BA4C5DBB94}"/>
              </a:ext>
            </a:extLst>
          </p:cNvPr>
          <p:cNvSpPr>
            <a:spLocks noGrp="1"/>
          </p:cNvSpPr>
          <p:nvPr>
            <p:ph type="ctrTitle"/>
          </p:nvPr>
        </p:nvSpPr>
        <p:spPr>
          <a:xfrm>
            <a:off x="421216" y="466725"/>
            <a:ext cx="9275183" cy="2133600"/>
          </a:xfrm>
        </p:spPr>
        <p:txBody>
          <a:bodyPr/>
          <a:lstStyle/>
          <a:p>
            <a:r>
              <a:rPr lang="en-US" dirty="0"/>
              <a:t>Unit 5 – Week 3</a:t>
            </a:r>
          </a:p>
        </p:txBody>
      </p:sp>
      <p:sp>
        <p:nvSpPr>
          <p:cNvPr id="5" name="Subtitle 4">
            <a:extLst>
              <a:ext uri="{FF2B5EF4-FFF2-40B4-BE49-F238E27FC236}">
                <a16:creationId xmlns="" xmlns:a16="http://schemas.microsoft.com/office/drawing/2014/main" id="{D655BBED-E65C-4B70-99E3-9318D4F249A0}"/>
              </a:ext>
            </a:extLst>
          </p:cNvPr>
          <p:cNvSpPr>
            <a:spLocks noGrp="1"/>
          </p:cNvSpPr>
          <p:nvPr>
            <p:ph type="subTitle" idx="1"/>
          </p:nvPr>
        </p:nvSpPr>
        <p:spPr>
          <a:xfrm>
            <a:off x="421216" y="2938261"/>
            <a:ext cx="2952328" cy="634755"/>
          </a:xfrm>
        </p:spPr>
        <p:txBody>
          <a:bodyPr>
            <a:normAutofit fontScale="25000" lnSpcReduction="20000"/>
          </a:bodyPr>
          <a:lstStyle/>
          <a:p>
            <a:pPr marL="45720" algn="l"/>
            <a:r>
              <a:rPr lang="en-US" sz="8000" b="1" dirty="0">
                <a:solidFill>
                  <a:srgbClr val="0070C0"/>
                </a:solidFill>
              </a:rPr>
              <a:t>Session 11</a:t>
            </a:r>
          </a:p>
          <a:p>
            <a:pPr marL="502920" indent="-457200" algn="l">
              <a:buFont typeface="Wingdings" panose="05000000000000000000" pitchFamily="2" charset="2"/>
              <a:buChar char="v"/>
            </a:pPr>
            <a:r>
              <a:rPr lang="en-US" sz="8000" dirty="0">
                <a:solidFill>
                  <a:srgbClr val="FF0000"/>
                </a:solidFill>
                <a:latin typeface="Gill Sans MT" panose="020B0502020104020203" pitchFamily="34" charset="0"/>
              </a:rPr>
              <a:t>RSA</a:t>
            </a:r>
          </a:p>
          <a:p>
            <a:pPr algn="l"/>
            <a:endParaRPr lang="en-US" dirty="0"/>
          </a:p>
        </p:txBody>
      </p:sp>
      <p:sp>
        <p:nvSpPr>
          <p:cNvPr id="2" name="TextBox 1">
            <a:extLst>
              <a:ext uri="{FF2B5EF4-FFF2-40B4-BE49-F238E27FC236}">
                <a16:creationId xmlns="" xmlns:a16="http://schemas.microsoft.com/office/drawing/2014/main" id="{E3FAA6CB-BF5E-4428-9B36-4B3C3058ABBA}"/>
              </a:ext>
            </a:extLst>
          </p:cNvPr>
          <p:cNvSpPr txBox="1"/>
          <p:nvPr/>
        </p:nvSpPr>
        <p:spPr>
          <a:xfrm>
            <a:off x="446029" y="5170509"/>
            <a:ext cx="9042400" cy="1175706"/>
          </a:xfrm>
          <a:prstGeom prst="rect">
            <a:avLst/>
          </a:prstGeom>
          <a:noFill/>
        </p:spPr>
        <p:txBody>
          <a:bodyPr wrap="square" rtlCol="0">
            <a:spAutoFit/>
          </a:bodyPr>
          <a:lstStyle/>
          <a:p>
            <a:pPr algn="just">
              <a:buNone/>
            </a:pPr>
            <a:r>
              <a:rPr lang="en-IN" sz="1600" b="1" i="1" dirty="0">
                <a:solidFill>
                  <a:srgbClr val="002060"/>
                </a:solidFill>
                <a:latin typeface="Gill Sans MT" panose="020B0502020104020203" pitchFamily="34" charset="0"/>
              </a:rPr>
              <a:t>Reference Text Books</a:t>
            </a:r>
            <a:r>
              <a:rPr lang="en-IN" sz="1600" b="1" i="1" dirty="0">
                <a:solidFill>
                  <a:srgbClr val="0070C0"/>
                </a:solidFill>
                <a:latin typeface="Gill Sans MT" panose="020B0502020104020203" pitchFamily="34" charset="0"/>
              </a:rPr>
              <a:t>:</a:t>
            </a:r>
          </a:p>
          <a:p>
            <a:pPr algn="just">
              <a:buNone/>
            </a:pPr>
            <a:r>
              <a:rPr lang="en-IN" sz="1600" b="1" i="1" dirty="0">
                <a:solidFill>
                  <a:srgbClr val="0070C0"/>
                </a:solidFill>
                <a:latin typeface="Gill Sans MT" panose="020B0502020104020203" pitchFamily="34" charset="0"/>
              </a:rPr>
              <a:t>1. Behrouz A. </a:t>
            </a:r>
            <a:r>
              <a:rPr lang="en-IN" sz="1600" b="1" i="1" dirty="0" err="1" smtClean="0">
                <a:solidFill>
                  <a:srgbClr val="0070C0"/>
                </a:solidFill>
                <a:latin typeface="Gill Sans MT" panose="020B0502020104020203" pitchFamily="34" charset="0"/>
              </a:rPr>
              <a:t>Forouzan</a:t>
            </a:r>
            <a:r>
              <a:rPr lang="en-IN" sz="1600" b="1" i="1" dirty="0">
                <a:solidFill>
                  <a:srgbClr val="0070C0"/>
                </a:solidFill>
                <a:latin typeface="Gill Sans MT" panose="020B0502020104020203" pitchFamily="34" charset="0"/>
              </a:rPr>
              <a:t>, “Data communication &amp; Networking”, Mc-Graw Hill, 5th Edition Reprint, 2014.</a:t>
            </a:r>
          </a:p>
          <a:p>
            <a:pPr algn="just">
              <a:buNone/>
            </a:pPr>
            <a:r>
              <a:rPr lang="en-IN" sz="1600" b="1" i="1" dirty="0">
                <a:solidFill>
                  <a:srgbClr val="0070C0"/>
                </a:solidFill>
                <a:latin typeface="Gill Sans MT" panose="020B0502020104020203" pitchFamily="34" charset="0"/>
              </a:rPr>
              <a:t>2. Andrew S. Tanenbaum, “Computer Networks”, Pearson Education India, 5th Edition, 2013. </a:t>
            </a:r>
          </a:p>
        </p:txBody>
      </p:sp>
      <p:sp>
        <p:nvSpPr>
          <p:cNvPr id="6" name="Subtitle 4">
            <a:extLst>
              <a:ext uri="{FF2B5EF4-FFF2-40B4-BE49-F238E27FC236}">
                <a16:creationId xmlns="" xmlns:a16="http://schemas.microsoft.com/office/drawing/2014/main" id="{61E58BE5-EDC9-48E4-84B8-C5BB98C66996}"/>
              </a:ext>
            </a:extLst>
          </p:cNvPr>
          <p:cNvSpPr txBox="1">
            <a:spLocks/>
          </p:cNvSpPr>
          <p:nvPr/>
        </p:nvSpPr>
        <p:spPr bwMode="auto">
          <a:xfrm>
            <a:off x="3399488" y="2938261"/>
            <a:ext cx="3135483"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r" rtl="0" eaLnBrk="1" fontAlgn="base" hangingPunct="1">
              <a:spcBef>
                <a:spcPct val="25000"/>
              </a:spcBef>
              <a:spcAft>
                <a:spcPct val="0"/>
              </a:spcAft>
              <a:buClr>
                <a:schemeClr val="tx2"/>
              </a:buClr>
              <a:buSzPct val="120000"/>
              <a:buFontTx/>
              <a:buNone/>
              <a:defRPr sz="29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marL="45720" algn="l"/>
            <a:r>
              <a:rPr lang="en-US" sz="2000" b="1" kern="0" dirty="0">
                <a:solidFill>
                  <a:srgbClr val="0070C0"/>
                </a:solidFill>
              </a:rPr>
              <a:t>Session 12 </a:t>
            </a:r>
          </a:p>
          <a:p>
            <a:pPr marL="502920" indent="-457200" algn="l">
              <a:buFont typeface="Wingdings" panose="05000000000000000000" pitchFamily="2" charset="2"/>
              <a:buChar char="v"/>
            </a:pPr>
            <a:r>
              <a:rPr lang="en-US" sz="2000" kern="0" dirty="0">
                <a:latin typeface="Gill Sans MT" panose="020B0502020104020203" pitchFamily="34" charset="0"/>
              </a:rPr>
              <a:t>Email</a:t>
            </a:r>
          </a:p>
          <a:p>
            <a:pPr marL="502920" indent="-457200" algn="l">
              <a:buFont typeface="Wingdings" panose="05000000000000000000" pitchFamily="2" charset="2"/>
              <a:buChar char="v"/>
            </a:pPr>
            <a:r>
              <a:rPr lang="en-US" sz="2000" kern="0" dirty="0">
                <a:latin typeface="Gill Sans MT" panose="020B0502020104020203" pitchFamily="34" charset="0"/>
              </a:rPr>
              <a:t>FTP</a:t>
            </a:r>
          </a:p>
          <a:p>
            <a:pPr algn="l"/>
            <a:endParaRPr lang="en-US" sz="2000" kern="0" dirty="0"/>
          </a:p>
        </p:txBody>
      </p:sp>
      <p:sp>
        <p:nvSpPr>
          <p:cNvPr id="7" name="Subtitle 4">
            <a:extLst>
              <a:ext uri="{FF2B5EF4-FFF2-40B4-BE49-F238E27FC236}">
                <a16:creationId xmlns="" xmlns:a16="http://schemas.microsoft.com/office/drawing/2014/main" id="{019B6EFF-B757-4F3F-9F13-D2283E93F4FD}"/>
              </a:ext>
            </a:extLst>
          </p:cNvPr>
          <p:cNvSpPr txBox="1">
            <a:spLocks/>
          </p:cNvSpPr>
          <p:nvPr/>
        </p:nvSpPr>
        <p:spPr bwMode="auto">
          <a:xfrm>
            <a:off x="6534971" y="2938261"/>
            <a:ext cx="3135483" cy="994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25000" lnSpcReduction="20000"/>
          </a:bodyPr>
          <a:lstStyle>
            <a:lvl1pPr marL="0" indent="0" algn="r" rtl="0" eaLnBrk="1" fontAlgn="base" hangingPunct="1">
              <a:spcBef>
                <a:spcPct val="25000"/>
              </a:spcBef>
              <a:spcAft>
                <a:spcPct val="0"/>
              </a:spcAft>
              <a:buClr>
                <a:schemeClr val="tx2"/>
              </a:buClr>
              <a:buSzPct val="120000"/>
              <a:buFontTx/>
              <a:buNone/>
              <a:defRPr sz="29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marL="45720" algn="l"/>
            <a:r>
              <a:rPr lang="en-US" sz="8000" b="1" kern="0" dirty="0">
                <a:solidFill>
                  <a:srgbClr val="0070C0"/>
                </a:solidFill>
              </a:rPr>
              <a:t>Session 13</a:t>
            </a:r>
            <a:endParaRPr lang="en-US" sz="8000" kern="0" dirty="0">
              <a:latin typeface="Gill Sans MT" panose="020B0502020104020203" pitchFamily="34" charset="0"/>
            </a:endParaRPr>
          </a:p>
          <a:p>
            <a:pPr marL="502920" indent="-457200" algn="l">
              <a:buFont typeface="Wingdings" panose="05000000000000000000" pitchFamily="2" charset="2"/>
              <a:buChar char="v"/>
            </a:pPr>
            <a:r>
              <a:rPr lang="en-US" sz="8000" kern="0" dirty="0">
                <a:latin typeface="Gill Sans MT" panose="020B0502020104020203" pitchFamily="34" charset="0"/>
              </a:rPr>
              <a:t>HTTP</a:t>
            </a:r>
          </a:p>
          <a:p>
            <a:pPr marL="502920" indent="-457200" algn="l">
              <a:buFont typeface="Wingdings" panose="05000000000000000000" pitchFamily="2" charset="2"/>
              <a:buChar char="v"/>
            </a:pPr>
            <a:r>
              <a:rPr lang="en-US" sz="8000" kern="0" dirty="0">
                <a:latin typeface="Gill Sans MT" panose="020B0502020104020203" pitchFamily="34" charset="0"/>
              </a:rPr>
              <a:t>SNMP</a:t>
            </a:r>
          </a:p>
          <a:p>
            <a:pPr algn="l"/>
            <a:endParaRPr lang="en-US" kern="0" dirty="0"/>
          </a:p>
        </p:txBody>
      </p:sp>
      <p:pic>
        <p:nvPicPr>
          <p:cNvPr id="3" name="Picture 2">
            <a:extLst>
              <a:ext uri="{FF2B5EF4-FFF2-40B4-BE49-F238E27FC236}">
                <a16:creationId xmlns="" xmlns:a16="http://schemas.microsoft.com/office/drawing/2014/main" id="{BE06F99D-1317-4DAE-90BF-6F050116DE5E}"/>
              </a:ext>
            </a:extLst>
          </p:cNvPr>
          <p:cNvPicPr>
            <a:picLocks noChangeAspect="1"/>
          </p:cNvPicPr>
          <p:nvPr/>
        </p:nvPicPr>
        <p:blipFill rotWithShape="1">
          <a:blip r:embed="rId2"/>
          <a:srcRect l="7342" t="6272" r="5201" b="25562"/>
          <a:stretch/>
        </p:blipFill>
        <p:spPr>
          <a:xfrm>
            <a:off x="9779559" y="1268760"/>
            <a:ext cx="2125896" cy="1152128"/>
          </a:xfrm>
          <a:prstGeom prst="rect">
            <a:avLst/>
          </a:prstGeom>
        </p:spPr>
      </p:pic>
      <p:pic>
        <p:nvPicPr>
          <p:cNvPr id="1026" name="Picture 2">
            <a:extLst>
              <a:ext uri="{FF2B5EF4-FFF2-40B4-BE49-F238E27FC236}">
                <a16:creationId xmlns="" xmlns:a16="http://schemas.microsoft.com/office/drawing/2014/main" id="{309EBE09-8BDF-46EE-A040-89719CAAE3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p:cNvSpPr>
            <a:spLocks noGrp="1"/>
          </p:cNvSpPr>
          <p:nvPr>
            <p:ph type="sldNum" sz="quarter" idx="4"/>
          </p:nvPr>
        </p:nvSpPr>
        <p:spPr/>
        <p:txBody>
          <a:bodyPr/>
          <a:lstStyle/>
          <a:p>
            <a:fld id="{E945280F-DE53-48B1-9FB9-96A39916642A}" type="slidenum">
              <a:rPr lang="en-US" altLang="en-US" smtClean="0"/>
              <a:pPr/>
              <a:t>3</a:t>
            </a:fld>
            <a:endParaRPr lang="en-US" altLang="en-US" dirty="0"/>
          </a:p>
        </p:txBody>
      </p:sp>
    </p:spTree>
    <p:extLst>
      <p:ext uri="{BB962C8B-B14F-4D97-AF65-F5344CB8AC3E}">
        <p14:creationId xmlns:p14="http://schemas.microsoft.com/office/powerpoint/2010/main" val="1449497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352" y="260648"/>
            <a:ext cx="10261600" cy="720080"/>
          </a:xfrm>
        </p:spPr>
        <p:txBody>
          <a:bodyPr/>
          <a:lstStyle/>
          <a:p>
            <a:r>
              <a:rPr lang="en-IN" dirty="0"/>
              <a:t>Sending Mail</a:t>
            </a:r>
          </a:p>
        </p:txBody>
      </p:sp>
      <p:sp>
        <p:nvSpPr>
          <p:cNvPr id="3" name="Content Placeholder 2"/>
          <p:cNvSpPr>
            <a:spLocks noGrp="1"/>
          </p:cNvSpPr>
          <p:nvPr>
            <p:ph idx="1"/>
          </p:nvPr>
        </p:nvSpPr>
        <p:spPr>
          <a:xfrm>
            <a:off x="1981200" y="1196752"/>
            <a:ext cx="8229600" cy="5400600"/>
          </a:xfrm>
        </p:spPr>
        <p:txBody>
          <a:bodyPr>
            <a:normAutofit/>
          </a:bodyPr>
          <a:lstStyle/>
          <a:p>
            <a:pPr algn="just">
              <a:lnSpc>
                <a:spcPct val="150000"/>
              </a:lnSpc>
            </a:pPr>
            <a:r>
              <a:rPr lang="en-IN" sz="2000" dirty="0">
                <a:latin typeface="Times New Roman" pitchFamily="18" charset="0"/>
                <a:cs typeface="Times New Roman" pitchFamily="18" charset="0"/>
              </a:rPr>
              <a:t>To send mail, the user, through the UA, creates mail that looks very similar to postal mail.</a:t>
            </a:r>
          </a:p>
          <a:p>
            <a:pPr algn="just">
              <a:lnSpc>
                <a:spcPct val="150000"/>
              </a:lnSpc>
            </a:pPr>
            <a:r>
              <a:rPr lang="en-IN" sz="2000" dirty="0">
                <a:latin typeface="Times New Roman" pitchFamily="18" charset="0"/>
                <a:cs typeface="Times New Roman" pitchFamily="18" charset="0"/>
              </a:rPr>
              <a:t> It has an </a:t>
            </a:r>
            <a:r>
              <a:rPr lang="en-IN" sz="2000" i="1" dirty="0">
                <a:solidFill>
                  <a:srgbClr val="FF0000"/>
                </a:solidFill>
                <a:latin typeface="Times New Roman" pitchFamily="18" charset="0"/>
                <a:cs typeface="Times New Roman" pitchFamily="18" charset="0"/>
              </a:rPr>
              <a:t>envelope</a:t>
            </a:r>
            <a:r>
              <a:rPr lang="en-IN" sz="2000" i="1" dirty="0">
                <a:latin typeface="Times New Roman" pitchFamily="18" charset="0"/>
                <a:cs typeface="Times New Roman" pitchFamily="18" charset="0"/>
              </a:rPr>
              <a:t> </a:t>
            </a:r>
            <a:r>
              <a:rPr lang="en-IN" sz="2000" dirty="0">
                <a:latin typeface="Times New Roman" pitchFamily="18" charset="0"/>
                <a:cs typeface="Times New Roman" pitchFamily="18" charset="0"/>
              </a:rPr>
              <a:t>and a </a:t>
            </a:r>
            <a:r>
              <a:rPr lang="en-IN" sz="2000" i="1" dirty="0">
                <a:solidFill>
                  <a:srgbClr val="FF0000"/>
                </a:solidFill>
                <a:latin typeface="Times New Roman" pitchFamily="18" charset="0"/>
                <a:cs typeface="Times New Roman" pitchFamily="18" charset="0"/>
              </a:rPr>
              <a:t>message. </a:t>
            </a:r>
          </a:p>
          <a:p>
            <a:pPr algn="just">
              <a:lnSpc>
                <a:spcPct val="150000"/>
              </a:lnSpc>
            </a:pPr>
            <a:r>
              <a:rPr lang="en-IN" sz="2000" dirty="0">
                <a:latin typeface="Times New Roman" pitchFamily="18" charset="0"/>
                <a:cs typeface="Times New Roman" pitchFamily="18" charset="0"/>
              </a:rPr>
              <a:t>The </a:t>
            </a:r>
            <a:r>
              <a:rPr lang="en-IN" sz="2000" dirty="0">
                <a:solidFill>
                  <a:srgbClr val="FF0000"/>
                </a:solidFill>
                <a:latin typeface="Times New Roman" pitchFamily="18" charset="0"/>
                <a:cs typeface="Times New Roman" pitchFamily="18" charset="0"/>
              </a:rPr>
              <a:t>envelope usually contains the sender address, the receiver address, and other information.</a:t>
            </a:r>
          </a:p>
          <a:p>
            <a:pPr algn="just">
              <a:lnSpc>
                <a:spcPct val="150000"/>
              </a:lnSpc>
            </a:pPr>
            <a:r>
              <a:rPr lang="en-IN" sz="2000" dirty="0">
                <a:latin typeface="Times New Roman" pitchFamily="18" charset="0"/>
                <a:cs typeface="Times New Roman" pitchFamily="18" charset="0"/>
              </a:rPr>
              <a:t> The message contains the </a:t>
            </a:r>
            <a:r>
              <a:rPr lang="en-IN" sz="2000" i="1" dirty="0">
                <a:solidFill>
                  <a:srgbClr val="FF0000"/>
                </a:solidFill>
                <a:latin typeface="Times New Roman" pitchFamily="18" charset="0"/>
                <a:cs typeface="Times New Roman" pitchFamily="18" charset="0"/>
              </a:rPr>
              <a:t>header </a:t>
            </a:r>
            <a:r>
              <a:rPr lang="en-IN" sz="2000" dirty="0">
                <a:solidFill>
                  <a:srgbClr val="FF0000"/>
                </a:solidFill>
                <a:latin typeface="Times New Roman" pitchFamily="18" charset="0"/>
                <a:cs typeface="Times New Roman" pitchFamily="18" charset="0"/>
              </a:rPr>
              <a:t>and the </a:t>
            </a:r>
            <a:r>
              <a:rPr lang="en-IN" sz="2000" i="1" dirty="0">
                <a:solidFill>
                  <a:srgbClr val="FF0000"/>
                </a:solidFill>
                <a:latin typeface="Times New Roman" pitchFamily="18" charset="0"/>
                <a:cs typeface="Times New Roman" pitchFamily="18" charset="0"/>
              </a:rPr>
              <a:t>body</a:t>
            </a:r>
            <a:r>
              <a:rPr lang="en-IN" sz="2000" dirty="0">
                <a:latin typeface="Times New Roman" pitchFamily="18" charset="0"/>
                <a:cs typeface="Times New Roman" pitchFamily="18" charset="0"/>
              </a:rPr>
              <a:t>. </a:t>
            </a:r>
          </a:p>
          <a:p>
            <a:pPr algn="just">
              <a:lnSpc>
                <a:spcPct val="150000"/>
              </a:lnSpc>
            </a:pPr>
            <a:r>
              <a:rPr lang="en-IN" sz="2000" dirty="0">
                <a:latin typeface="Times New Roman" pitchFamily="18" charset="0"/>
                <a:cs typeface="Times New Roman" pitchFamily="18" charset="0"/>
              </a:rPr>
              <a:t>The </a:t>
            </a:r>
            <a:r>
              <a:rPr lang="en-IN" sz="2000" dirty="0">
                <a:solidFill>
                  <a:srgbClr val="FF0000"/>
                </a:solidFill>
                <a:latin typeface="Times New Roman" pitchFamily="18" charset="0"/>
                <a:cs typeface="Times New Roman" pitchFamily="18" charset="0"/>
              </a:rPr>
              <a:t>header</a:t>
            </a:r>
            <a:r>
              <a:rPr lang="en-IN" sz="2000" dirty="0">
                <a:latin typeface="Times New Roman" pitchFamily="18" charset="0"/>
                <a:cs typeface="Times New Roman" pitchFamily="18" charset="0"/>
              </a:rPr>
              <a:t> of the message </a:t>
            </a:r>
            <a:r>
              <a:rPr lang="en-IN" sz="2000" dirty="0">
                <a:solidFill>
                  <a:srgbClr val="FF0000"/>
                </a:solidFill>
                <a:latin typeface="Times New Roman" pitchFamily="18" charset="0"/>
                <a:cs typeface="Times New Roman" pitchFamily="18" charset="0"/>
              </a:rPr>
              <a:t>defines the sender, the receiver, the subject of the message, and some other information.</a:t>
            </a:r>
          </a:p>
          <a:p>
            <a:pPr algn="just">
              <a:lnSpc>
                <a:spcPct val="150000"/>
              </a:lnSpc>
            </a:pPr>
            <a:r>
              <a:rPr lang="en-IN" sz="2000" dirty="0">
                <a:latin typeface="Times New Roman" pitchFamily="18" charset="0"/>
                <a:cs typeface="Times New Roman" pitchFamily="18" charset="0"/>
              </a:rPr>
              <a:t> The </a:t>
            </a:r>
            <a:r>
              <a:rPr lang="en-IN" sz="2000" dirty="0">
                <a:solidFill>
                  <a:srgbClr val="FF0000"/>
                </a:solidFill>
                <a:latin typeface="Times New Roman" pitchFamily="18" charset="0"/>
                <a:cs typeface="Times New Roman" pitchFamily="18" charset="0"/>
              </a:rPr>
              <a:t>body</a:t>
            </a:r>
            <a:r>
              <a:rPr lang="en-IN" sz="2000" dirty="0">
                <a:latin typeface="Times New Roman" pitchFamily="18" charset="0"/>
                <a:cs typeface="Times New Roman" pitchFamily="18" charset="0"/>
              </a:rPr>
              <a:t> of the message </a:t>
            </a:r>
            <a:r>
              <a:rPr lang="en-IN" sz="2000" dirty="0">
                <a:solidFill>
                  <a:srgbClr val="FF0000"/>
                </a:solidFill>
                <a:latin typeface="Times New Roman" pitchFamily="18" charset="0"/>
                <a:cs typeface="Times New Roman" pitchFamily="18" charset="0"/>
              </a:rPr>
              <a:t>contains the actual information to be read by the recipient.</a:t>
            </a:r>
          </a:p>
          <a:p>
            <a:pPr algn="just">
              <a:lnSpc>
                <a:spcPct val="15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18012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0261600" cy="824136"/>
          </a:xfrm>
        </p:spPr>
        <p:txBody>
          <a:bodyPr/>
          <a:lstStyle/>
          <a:p>
            <a:r>
              <a:rPr lang="en-IN" b="1" dirty="0"/>
              <a:t>Receiving mail</a:t>
            </a:r>
          </a:p>
        </p:txBody>
      </p:sp>
      <p:sp>
        <p:nvSpPr>
          <p:cNvPr id="3" name="Content Placeholder 2"/>
          <p:cNvSpPr>
            <a:spLocks noGrp="1"/>
          </p:cNvSpPr>
          <p:nvPr>
            <p:ph idx="1"/>
          </p:nvPr>
        </p:nvSpPr>
        <p:spPr>
          <a:xfrm>
            <a:off x="1981200" y="1268761"/>
            <a:ext cx="8229600" cy="4857403"/>
          </a:xfrm>
        </p:spPr>
        <p:txBody>
          <a:bodyPr>
            <a:normAutofit/>
          </a:bodyPr>
          <a:lstStyle/>
          <a:p>
            <a:pPr algn="just">
              <a:lnSpc>
                <a:spcPct val="150000"/>
              </a:lnSpc>
            </a:pPr>
            <a:r>
              <a:rPr lang="en-IN" sz="2000" dirty="0">
                <a:latin typeface="Times New Roman" pitchFamily="18" charset="0"/>
                <a:cs typeface="Times New Roman" pitchFamily="18" charset="0"/>
              </a:rPr>
              <a:t>The user agent is </a:t>
            </a:r>
            <a:r>
              <a:rPr lang="en-IN" sz="2000" dirty="0">
                <a:solidFill>
                  <a:srgbClr val="FF0000"/>
                </a:solidFill>
                <a:latin typeface="Times New Roman" pitchFamily="18" charset="0"/>
                <a:cs typeface="Times New Roman" pitchFamily="18" charset="0"/>
              </a:rPr>
              <a:t>triggered by the user (or a timer).</a:t>
            </a:r>
          </a:p>
          <a:p>
            <a:pPr algn="just">
              <a:lnSpc>
                <a:spcPct val="150000"/>
              </a:lnSpc>
            </a:pPr>
            <a:r>
              <a:rPr lang="en-IN" sz="2000" dirty="0">
                <a:latin typeface="Times New Roman" pitchFamily="18" charset="0"/>
                <a:cs typeface="Times New Roman" pitchFamily="18" charset="0"/>
              </a:rPr>
              <a:t> If a user has mail, the UA informs the user with a notice. </a:t>
            </a:r>
          </a:p>
          <a:p>
            <a:pPr algn="just">
              <a:lnSpc>
                <a:spcPct val="150000"/>
              </a:lnSpc>
            </a:pPr>
            <a:r>
              <a:rPr lang="en-IN" sz="2000" dirty="0">
                <a:latin typeface="Times New Roman" pitchFamily="18" charset="0"/>
                <a:cs typeface="Times New Roman" pitchFamily="18" charset="0"/>
              </a:rPr>
              <a:t>If the user is ready to read the mail, a list is displayed in which each line contains a summary of the information about a particular message in the mailbox.</a:t>
            </a:r>
          </a:p>
          <a:p>
            <a:pPr algn="just">
              <a:lnSpc>
                <a:spcPct val="150000"/>
              </a:lnSpc>
            </a:pPr>
            <a:r>
              <a:rPr lang="en-IN" sz="2000" dirty="0">
                <a:latin typeface="Times New Roman" pitchFamily="18" charset="0"/>
                <a:cs typeface="Times New Roman" pitchFamily="18" charset="0"/>
              </a:rPr>
              <a:t>The summary usually includes the sender mail address, the subject, and the time the mail was sent or received. </a:t>
            </a:r>
          </a:p>
          <a:p>
            <a:pPr algn="just">
              <a:lnSpc>
                <a:spcPct val="150000"/>
              </a:lnSpc>
            </a:pPr>
            <a:r>
              <a:rPr lang="en-IN" sz="2000" dirty="0">
                <a:latin typeface="Times New Roman" pitchFamily="18" charset="0"/>
                <a:cs typeface="Times New Roman" pitchFamily="18" charset="0"/>
              </a:rPr>
              <a:t>The user can select any of the messages and display its contents on the screen.</a:t>
            </a:r>
          </a:p>
          <a:p>
            <a:pPr algn="just">
              <a:lnSpc>
                <a:spcPct val="15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566111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4" name="Text Box 4"/>
          <p:cNvSpPr txBox="1">
            <a:spLocks noChangeArrowheads="1"/>
          </p:cNvSpPr>
          <p:nvPr/>
        </p:nvSpPr>
        <p:spPr bwMode="auto">
          <a:xfrm>
            <a:off x="1828800" y="381000"/>
            <a:ext cx="2459328" cy="400110"/>
          </a:xfrm>
          <a:prstGeom prst="rect">
            <a:avLst/>
          </a:prstGeom>
          <a:noFill/>
          <a:ln w="9525">
            <a:noFill/>
            <a:miter lim="800000"/>
            <a:headEnd/>
            <a:tailEnd/>
          </a:ln>
          <a:effectLst/>
        </p:spPr>
        <p:txBody>
          <a:bodyPr wrap="none">
            <a:spAutoFit/>
          </a:bodyPr>
          <a:lstStyle/>
          <a:p>
            <a:r>
              <a:rPr lang="en-US" sz="2000" b="1" i="1" dirty="0">
                <a:solidFill>
                  <a:srgbClr val="0070C0"/>
                </a:solidFill>
                <a:latin typeface="Times New Roman" pitchFamily="18" charset="0"/>
              </a:rPr>
              <a:t>Format of an e-mail</a:t>
            </a:r>
          </a:p>
        </p:txBody>
      </p:sp>
      <p:pic>
        <p:nvPicPr>
          <p:cNvPr id="870406" name="Picture 6"/>
          <p:cNvPicPr>
            <a:picLocks noChangeAspect="1" noChangeArrowheads="1"/>
          </p:cNvPicPr>
          <p:nvPr/>
        </p:nvPicPr>
        <p:blipFill>
          <a:blip r:embed="rId3"/>
          <a:srcRect/>
          <a:stretch>
            <a:fillRect/>
          </a:stretch>
        </p:blipFill>
        <p:spPr bwMode="auto">
          <a:xfrm>
            <a:off x="2662238" y="1087438"/>
            <a:ext cx="6253162" cy="5084762"/>
          </a:xfrm>
          <a:prstGeom prst="rect">
            <a:avLst/>
          </a:prstGeom>
          <a:noFill/>
          <a:ln w="9525">
            <a:noFill/>
            <a:miter lim="800000"/>
            <a:headEnd/>
            <a:tailEnd/>
          </a:ln>
          <a:effectLst/>
        </p:spPr>
      </p:pic>
    </p:spTree>
    <p:extLst>
      <p:ext uri="{BB962C8B-B14F-4D97-AF65-F5344CB8AC3E}">
        <p14:creationId xmlns:p14="http://schemas.microsoft.com/office/powerpoint/2010/main" val="1397525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7"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p:spPr>
        <p:txBody>
          <a:bodyPr/>
          <a:lstStyle/>
          <a:p>
            <a:endParaRPr lang="en-US"/>
          </a:p>
        </p:txBody>
      </p:sp>
      <p:sp>
        <p:nvSpPr>
          <p:cNvPr id="871428" name="Text Box 4"/>
          <p:cNvSpPr txBox="1">
            <a:spLocks noChangeArrowheads="1"/>
          </p:cNvSpPr>
          <p:nvPr/>
        </p:nvSpPr>
        <p:spPr bwMode="auto">
          <a:xfrm>
            <a:off x="1828801" y="762000"/>
            <a:ext cx="1904689" cy="400110"/>
          </a:xfrm>
          <a:prstGeom prst="rect">
            <a:avLst/>
          </a:prstGeom>
          <a:noFill/>
          <a:ln w="9525">
            <a:noFill/>
            <a:miter lim="800000"/>
            <a:headEnd/>
            <a:tailEnd/>
          </a:ln>
          <a:effectLst/>
        </p:spPr>
        <p:txBody>
          <a:bodyPr wrap="none">
            <a:spAutoFit/>
          </a:bodyPr>
          <a:lstStyle/>
          <a:p>
            <a:r>
              <a:rPr lang="en-US" sz="2000" b="1" i="1" dirty="0">
                <a:solidFill>
                  <a:srgbClr val="0070C0"/>
                </a:solidFill>
                <a:latin typeface="Times New Roman" pitchFamily="18" charset="0"/>
              </a:rPr>
              <a:t>E-mail address</a:t>
            </a:r>
          </a:p>
        </p:txBody>
      </p:sp>
      <p:pic>
        <p:nvPicPr>
          <p:cNvPr id="871430" name="Picture 6"/>
          <p:cNvPicPr>
            <a:picLocks noChangeAspect="1" noChangeArrowheads="1"/>
          </p:cNvPicPr>
          <p:nvPr/>
        </p:nvPicPr>
        <p:blipFill>
          <a:blip r:embed="rId3"/>
          <a:srcRect/>
          <a:stretch>
            <a:fillRect/>
          </a:stretch>
        </p:blipFill>
        <p:spPr bwMode="auto">
          <a:xfrm>
            <a:off x="1828800" y="2701926"/>
            <a:ext cx="7615238" cy="2327275"/>
          </a:xfrm>
          <a:prstGeom prst="rect">
            <a:avLst/>
          </a:prstGeom>
          <a:noFill/>
          <a:ln w="9525">
            <a:noFill/>
            <a:miter lim="800000"/>
            <a:headEnd/>
            <a:tailEnd/>
          </a:ln>
          <a:effectLst/>
        </p:spPr>
      </p:pic>
    </p:spTree>
    <p:extLst>
      <p:ext uri="{BB962C8B-B14F-4D97-AF65-F5344CB8AC3E}">
        <p14:creationId xmlns:p14="http://schemas.microsoft.com/office/powerpoint/2010/main" val="1086500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4" y="1484785"/>
            <a:ext cx="7704335" cy="41044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295800" y="764705"/>
            <a:ext cx="3600400" cy="584775"/>
          </a:xfrm>
          <a:prstGeom prst="rect">
            <a:avLst/>
          </a:prstGeom>
          <a:noFill/>
        </p:spPr>
        <p:txBody>
          <a:bodyPr wrap="square" rtlCol="0">
            <a:spAutoFit/>
          </a:bodyPr>
          <a:lstStyle/>
          <a:p>
            <a:pPr algn="ctr"/>
            <a:r>
              <a:rPr lang="en-IN" sz="3200" b="1" dirty="0"/>
              <a:t>SMTP</a:t>
            </a:r>
          </a:p>
        </p:txBody>
      </p:sp>
    </p:spTree>
    <p:extLst>
      <p:ext uri="{BB962C8B-B14F-4D97-AF65-F5344CB8AC3E}">
        <p14:creationId xmlns:p14="http://schemas.microsoft.com/office/powerpoint/2010/main" val="2054756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500" name="Text Box 4"/>
          <p:cNvSpPr txBox="1">
            <a:spLocks noChangeArrowheads="1"/>
          </p:cNvSpPr>
          <p:nvPr/>
        </p:nvSpPr>
        <p:spPr bwMode="auto">
          <a:xfrm>
            <a:off x="4419600" y="2590801"/>
            <a:ext cx="2047740" cy="492443"/>
          </a:xfrm>
          <a:prstGeom prst="rect">
            <a:avLst/>
          </a:prstGeom>
          <a:noFill/>
          <a:ln w="9525">
            <a:noFill/>
            <a:miter lim="800000"/>
            <a:headEnd/>
            <a:tailEnd/>
          </a:ln>
          <a:effectLst/>
        </p:spPr>
        <p:txBody>
          <a:bodyPr wrap="none">
            <a:spAutoFit/>
          </a:bodyPr>
          <a:lstStyle/>
          <a:p>
            <a:r>
              <a:rPr lang="en-US" i="1" dirty="0">
                <a:latin typeface="Times New Roman" pitchFamily="18" charset="0"/>
              </a:rPr>
              <a:t>SMTP range</a:t>
            </a:r>
          </a:p>
        </p:txBody>
      </p:sp>
      <p:pic>
        <p:nvPicPr>
          <p:cNvPr id="874502" name="Picture 6"/>
          <p:cNvPicPr>
            <a:picLocks noChangeAspect="1" noChangeArrowheads="1"/>
          </p:cNvPicPr>
          <p:nvPr/>
        </p:nvPicPr>
        <p:blipFill>
          <a:blip r:embed="rId3"/>
          <a:srcRect/>
          <a:stretch>
            <a:fillRect/>
          </a:stretch>
        </p:blipFill>
        <p:spPr bwMode="auto">
          <a:xfrm>
            <a:off x="1981201" y="3212976"/>
            <a:ext cx="7989887" cy="2986212"/>
          </a:xfrm>
          <a:prstGeom prst="rect">
            <a:avLst/>
          </a:prstGeom>
          <a:noFill/>
          <a:ln w="9525">
            <a:noFill/>
            <a:miter lim="800000"/>
            <a:headEnd/>
            <a:tailEnd/>
          </a:ln>
          <a:effectLst/>
        </p:spPr>
      </p:pic>
      <p:sp>
        <p:nvSpPr>
          <p:cNvPr id="8" name="Rectangle 7"/>
          <p:cNvSpPr/>
          <p:nvPr/>
        </p:nvSpPr>
        <p:spPr>
          <a:xfrm>
            <a:off x="1415480" y="0"/>
            <a:ext cx="8835008" cy="2123658"/>
          </a:xfrm>
          <a:prstGeom prst="rect">
            <a:avLst/>
          </a:prstGeom>
        </p:spPr>
        <p:txBody>
          <a:bodyPr wrap="square">
            <a:spAutoFit/>
          </a:bodyPr>
          <a:lstStyle/>
          <a:p>
            <a:pPr algn="ctr"/>
            <a:r>
              <a:rPr lang="en-US" sz="2400" b="1" i="1" dirty="0">
                <a:solidFill>
                  <a:srgbClr val="0070C0"/>
                </a:solidFill>
              </a:rPr>
              <a:t>Message Transfer Agent: </a:t>
            </a:r>
            <a:r>
              <a:rPr lang="en-US" sz="2400" b="1" i="1" dirty="0" smtClean="0">
                <a:solidFill>
                  <a:srgbClr val="0070C0"/>
                </a:solidFill>
              </a:rPr>
              <a:t>SMTP</a:t>
            </a:r>
            <a:endParaRPr lang="en-US" dirty="0"/>
          </a:p>
          <a:p>
            <a:pPr>
              <a:buFont typeface="Wingdings" pitchFamily="2" charset="2"/>
              <a:buChar char="Ø"/>
            </a:pPr>
            <a:r>
              <a:rPr lang="en-US" sz="2000" dirty="0"/>
              <a:t>The actual mail transfer is done through message transfer agents. To send mail, a </a:t>
            </a:r>
            <a:r>
              <a:rPr lang="en-US" sz="2000" dirty="0" smtClean="0"/>
              <a:t>system must </a:t>
            </a:r>
            <a:r>
              <a:rPr lang="en-US" sz="2000" dirty="0"/>
              <a:t>have the client MTA, and to receive mail, a system must have a server MTA. </a:t>
            </a:r>
          </a:p>
          <a:p>
            <a:pPr>
              <a:buFont typeface="Wingdings" pitchFamily="2" charset="2"/>
              <a:buChar char="Ø"/>
            </a:pPr>
            <a:r>
              <a:rPr lang="en-US" sz="2000" dirty="0"/>
              <a:t>The formal protocol that defines the MTA client and server in the Internet is called the </a:t>
            </a:r>
            <a:r>
              <a:rPr lang="en-US" sz="2000" dirty="0" smtClean="0"/>
              <a:t>Simple </a:t>
            </a:r>
            <a:r>
              <a:rPr lang="en-US" sz="2000" dirty="0"/>
              <a:t>Mail Transfer Protocol (SMTP</a:t>
            </a:r>
            <a:r>
              <a:rPr lang="en-US" sz="2000" dirty="0" smtClean="0"/>
              <a:t>).</a:t>
            </a:r>
          </a:p>
        </p:txBody>
      </p:sp>
    </p:spTree>
    <p:extLst>
      <p:ext uri="{BB962C8B-B14F-4D97-AF65-F5344CB8AC3E}">
        <p14:creationId xmlns:p14="http://schemas.microsoft.com/office/powerpoint/2010/main" val="1379360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5526" name="Picture 6"/>
          <p:cNvPicPr>
            <a:picLocks noChangeAspect="1" noChangeArrowheads="1"/>
          </p:cNvPicPr>
          <p:nvPr/>
        </p:nvPicPr>
        <p:blipFill>
          <a:blip r:embed="rId3"/>
          <a:srcRect/>
          <a:stretch>
            <a:fillRect/>
          </a:stretch>
        </p:blipFill>
        <p:spPr bwMode="auto">
          <a:xfrm>
            <a:off x="1828801" y="2492896"/>
            <a:ext cx="8474075" cy="1152128"/>
          </a:xfrm>
          <a:prstGeom prst="rect">
            <a:avLst/>
          </a:prstGeom>
          <a:noFill/>
          <a:ln w="9525">
            <a:noFill/>
            <a:miter lim="800000"/>
            <a:headEnd/>
            <a:tailEnd/>
          </a:ln>
          <a:effectLst/>
        </p:spPr>
      </p:pic>
      <p:sp>
        <p:nvSpPr>
          <p:cNvPr id="8" name="Rectangle 7"/>
          <p:cNvSpPr/>
          <p:nvPr/>
        </p:nvSpPr>
        <p:spPr>
          <a:xfrm>
            <a:off x="2057400" y="304800"/>
            <a:ext cx="7772400" cy="2363724"/>
          </a:xfrm>
          <a:prstGeom prst="rect">
            <a:avLst/>
          </a:prstGeom>
        </p:spPr>
        <p:txBody>
          <a:bodyPr wrap="square">
            <a:spAutoFit/>
          </a:bodyPr>
          <a:lstStyle/>
          <a:p>
            <a:pPr algn="ctr"/>
            <a:r>
              <a:rPr lang="en-US" sz="2800" b="1" dirty="0">
                <a:solidFill>
                  <a:srgbClr val="0070C0"/>
                </a:solidFill>
              </a:rPr>
              <a:t>Commands and Responses</a:t>
            </a:r>
          </a:p>
          <a:p>
            <a:pPr algn="ctr"/>
            <a:endParaRPr lang="en-US" i="1" dirty="0"/>
          </a:p>
          <a:p>
            <a:pPr>
              <a:buFont typeface="Wingdings" pitchFamily="2" charset="2"/>
              <a:buChar char="Ø"/>
            </a:pPr>
            <a:r>
              <a:rPr lang="en-US" dirty="0"/>
              <a:t>  SMTP uses commands and responses to transfer messages between an MTA  </a:t>
            </a:r>
            <a:r>
              <a:rPr lang="en-US" dirty="0" smtClean="0"/>
              <a:t>client </a:t>
            </a:r>
            <a:r>
              <a:rPr lang="en-US" dirty="0"/>
              <a:t>and an MTA server</a:t>
            </a:r>
          </a:p>
        </p:txBody>
      </p:sp>
      <p:pic>
        <p:nvPicPr>
          <p:cNvPr id="9" name="Picture 6"/>
          <p:cNvPicPr>
            <a:picLocks noChangeAspect="1" noChangeArrowheads="1"/>
          </p:cNvPicPr>
          <p:nvPr/>
        </p:nvPicPr>
        <p:blipFill>
          <a:blip r:embed="rId4"/>
          <a:srcRect/>
          <a:stretch>
            <a:fillRect/>
          </a:stretch>
        </p:blipFill>
        <p:spPr bwMode="auto">
          <a:xfrm>
            <a:off x="2057401" y="4724401"/>
            <a:ext cx="7923213" cy="966787"/>
          </a:xfrm>
          <a:prstGeom prst="rect">
            <a:avLst/>
          </a:prstGeom>
          <a:noFill/>
          <a:ln w="9525">
            <a:noFill/>
            <a:miter lim="800000"/>
            <a:headEnd/>
            <a:tailEnd/>
          </a:ln>
          <a:effectLst/>
        </p:spPr>
      </p:pic>
      <p:sp>
        <p:nvSpPr>
          <p:cNvPr id="10" name="Text Box 4"/>
          <p:cNvSpPr txBox="1">
            <a:spLocks noChangeArrowheads="1"/>
          </p:cNvSpPr>
          <p:nvPr/>
        </p:nvSpPr>
        <p:spPr bwMode="auto">
          <a:xfrm>
            <a:off x="4267200" y="4114801"/>
            <a:ext cx="2702984" cy="492443"/>
          </a:xfrm>
          <a:prstGeom prst="rect">
            <a:avLst/>
          </a:prstGeom>
          <a:noFill/>
          <a:ln w="9525">
            <a:noFill/>
            <a:miter lim="800000"/>
            <a:headEnd/>
            <a:tailEnd/>
          </a:ln>
          <a:effectLst/>
        </p:spPr>
        <p:txBody>
          <a:bodyPr wrap="none">
            <a:spAutoFit/>
          </a:bodyPr>
          <a:lstStyle/>
          <a:p>
            <a:r>
              <a:rPr lang="en-US" i="1" dirty="0">
                <a:latin typeface="Times New Roman" pitchFamily="18" charset="0"/>
              </a:rPr>
              <a:t>Command format</a:t>
            </a:r>
          </a:p>
        </p:txBody>
      </p:sp>
    </p:spTree>
    <p:extLst>
      <p:ext uri="{BB962C8B-B14F-4D97-AF65-F5344CB8AC3E}">
        <p14:creationId xmlns:p14="http://schemas.microsoft.com/office/powerpoint/2010/main" val="210807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Text Box 2"/>
          <p:cNvSpPr txBox="1">
            <a:spLocks noChangeArrowheads="1"/>
          </p:cNvSpPr>
          <p:nvPr/>
        </p:nvSpPr>
        <p:spPr bwMode="auto">
          <a:xfrm>
            <a:off x="1631505" y="152399"/>
            <a:ext cx="2173993" cy="523220"/>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8" charset="0"/>
              </a:rPr>
              <a:t>  </a:t>
            </a:r>
            <a:r>
              <a:rPr lang="en-US" sz="2800" b="1" i="1" dirty="0">
                <a:solidFill>
                  <a:srgbClr val="FF0000"/>
                </a:solidFill>
                <a:latin typeface="Times New Roman" pitchFamily="18" charset="0"/>
              </a:rPr>
              <a:t>Commands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614066"/>
            <a:ext cx="9144000" cy="6243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9346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Text Box 2"/>
          <p:cNvSpPr txBox="1">
            <a:spLocks noChangeArrowheads="1"/>
          </p:cNvSpPr>
          <p:nvPr/>
        </p:nvSpPr>
        <p:spPr bwMode="auto">
          <a:xfrm>
            <a:off x="1764208" y="221673"/>
            <a:ext cx="1444626" cy="400110"/>
          </a:xfrm>
          <a:prstGeom prst="rect">
            <a:avLst/>
          </a:prstGeom>
          <a:noFill/>
          <a:ln w="9525">
            <a:noFill/>
            <a:miter lim="800000"/>
            <a:headEnd/>
            <a:tailEnd/>
          </a:ln>
          <a:effectLst/>
        </p:spPr>
        <p:txBody>
          <a:bodyPr wrap="none">
            <a:spAutoFit/>
          </a:bodyPr>
          <a:lstStyle/>
          <a:p>
            <a:r>
              <a:rPr lang="en-US" sz="2000" b="1" dirty="0">
                <a:solidFill>
                  <a:srgbClr val="0070C0"/>
                </a:solidFill>
                <a:latin typeface="Times New Roman" pitchFamily="18" charset="0"/>
              </a:rPr>
              <a:t>Responses</a:t>
            </a: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616" y="646935"/>
            <a:ext cx="8097801" cy="4033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4209" y="4652321"/>
            <a:ext cx="8076207" cy="191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0732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ChangeArrowheads="1"/>
          </p:cNvSpPr>
          <p:nvPr/>
        </p:nvSpPr>
        <p:spPr bwMode="ltGray">
          <a:xfrm>
            <a:off x="1890713" y="107951"/>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902147"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902148" name="Rectangle 4"/>
          <p:cNvSpPr>
            <a:spLocks noChangeArrowheads="1"/>
          </p:cNvSpPr>
          <p:nvPr/>
        </p:nvSpPr>
        <p:spPr bwMode="ltGray">
          <a:xfrm>
            <a:off x="2014539" y="530226"/>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902149"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902150"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902151" name="Rectangle 7"/>
          <p:cNvSpPr>
            <a:spLocks noChangeArrowheads="1"/>
          </p:cNvSpPr>
          <p:nvPr/>
        </p:nvSpPr>
        <p:spPr bwMode="gray">
          <a:xfrm>
            <a:off x="2235200" y="1"/>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902152"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902153" name="Rectangle 9"/>
          <p:cNvSpPr>
            <a:spLocks noChangeArrowheads="1"/>
          </p:cNvSpPr>
          <p:nvPr/>
        </p:nvSpPr>
        <p:spPr bwMode="auto">
          <a:xfrm>
            <a:off x="1752600" y="1143000"/>
            <a:ext cx="8686800" cy="5416868"/>
          </a:xfrm>
          <a:prstGeom prst="rect">
            <a:avLst/>
          </a:prstGeom>
          <a:noFill/>
          <a:ln w="9525">
            <a:noFill/>
            <a:miter lim="800000"/>
            <a:headEnd/>
            <a:tailEnd/>
          </a:ln>
          <a:effectLst/>
        </p:spPr>
        <p:txBody>
          <a:bodyPr>
            <a:spAutoFit/>
          </a:bodyPr>
          <a:lstStyle/>
          <a:p>
            <a:pPr marL="342900" indent="-342900" algn="just">
              <a:lnSpc>
                <a:spcPct val="150000"/>
              </a:lnSpc>
              <a:buFont typeface="Wingdings" pitchFamily="2" charset="2"/>
              <a:buChar char="§"/>
            </a:pPr>
            <a:r>
              <a:rPr lang="en-US" sz="2000" b="1" i="1" dirty="0">
                <a:latin typeface="Times New Roman" pitchFamily="18" charset="0"/>
              </a:rPr>
              <a:t>Let us see how we can directly use SMTP to send an </a:t>
            </a:r>
            <a:br>
              <a:rPr lang="en-US" sz="2000" b="1" i="1" dirty="0">
                <a:latin typeface="Times New Roman" pitchFamily="18" charset="0"/>
              </a:rPr>
            </a:br>
            <a:r>
              <a:rPr lang="en-US" sz="2000" b="1" i="1" dirty="0">
                <a:latin typeface="Times New Roman" pitchFamily="18" charset="0"/>
              </a:rPr>
              <a:t>e-mail and simulate the commands and responses we described in this section. We use TELNET to log into </a:t>
            </a:r>
            <a:r>
              <a:rPr lang="en-US" sz="2000" b="1" i="1" dirty="0" smtClean="0">
                <a:solidFill>
                  <a:srgbClr val="FF0000"/>
                </a:solidFill>
                <a:latin typeface="Times New Roman" pitchFamily="18" charset="0"/>
              </a:rPr>
              <a:t>port </a:t>
            </a:r>
            <a:r>
              <a:rPr lang="en-US" sz="2000" b="1" i="1" dirty="0">
                <a:solidFill>
                  <a:srgbClr val="FF0000"/>
                </a:solidFill>
                <a:latin typeface="Times New Roman" pitchFamily="18" charset="0"/>
              </a:rPr>
              <a:t>25 (the well-known port for SMTP).</a:t>
            </a:r>
          </a:p>
          <a:p>
            <a:pPr marL="342900" indent="-342900" algn="just">
              <a:lnSpc>
                <a:spcPct val="150000"/>
              </a:lnSpc>
              <a:buFont typeface="Wingdings" pitchFamily="2" charset="2"/>
              <a:buChar char="§"/>
            </a:pPr>
            <a:r>
              <a:rPr lang="en-US" sz="2000" b="1" i="1" dirty="0">
                <a:latin typeface="Times New Roman" pitchFamily="18" charset="0"/>
              </a:rPr>
              <a:t> We then use the commands directly to send an e-mail. In this example, forouzanb@adelphia.net is sending an e-mail to himself.</a:t>
            </a:r>
          </a:p>
          <a:p>
            <a:pPr marL="342900" indent="-342900" algn="just">
              <a:lnSpc>
                <a:spcPct val="150000"/>
              </a:lnSpc>
              <a:buFont typeface="Wingdings" pitchFamily="2" charset="2"/>
              <a:buChar char="§"/>
            </a:pPr>
            <a:r>
              <a:rPr lang="en-US" sz="2000" b="1" i="1" dirty="0">
                <a:latin typeface="Times New Roman" pitchFamily="18" charset="0"/>
              </a:rPr>
              <a:t> The first few lines show TELNET trying to connect to the Adelphia mail server.</a:t>
            </a:r>
          </a:p>
          <a:p>
            <a:pPr marL="342900" indent="-342900" algn="just">
              <a:lnSpc>
                <a:spcPct val="150000"/>
              </a:lnSpc>
              <a:buFont typeface="Wingdings" pitchFamily="2" charset="2"/>
              <a:buChar char="§"/>
            </a:pPr>
            <a:r>
              <a:rPr lang="en-US" sz="2000" b="1" i="1" dirty="0">
                <a:latin typeface="Times New Roman" pitchFamily="18" charset="0"/>
              </a:rPr>
              <a:t> After connection, we can type the SMTP commands and then receive the responses, as shown on the next slide.</a:t>
            </a:r>
          </a:p>
          <a:p>
            <a:pPr marL="342900" indent="-342900" algn="just">
              <a:lnSpc>
                <a:spcPct val="150000"/>
              </a:lnSpc>
              <a:buFont typeface="Wingdings" pitchFamily="2" charset="2"/>
              <a:buChar char="§"/>
            </a:pPr>
            <a:r>
              <a:rPr lang="en-US" sz="2000" b="1" i="1" dirty="0">
                <a:latin typeface="Times New Roman" pitchFamily="18" charset="0"/>
              </a:rPr>
              <a:t> Note that we have added, for clarification, some comment lines, designated by the “=” signs. These lines are not part of the e-mail procedure.</a:t>
            </a:r>
          </a:p>
        </p:txBody>
      </p:sp>
      <p:sp>
        <p:nvSpPr>
          <p:cNvPr id="902155" name="Text Box 11"/>
          <p:cNvSpPr txBox="1">
            <a:spLocks noChangeArrowheads="1"/>
          </p:cNvSpPr>
          <p:nvPr/>
        </p:nvSpPr>
        <p:spPr bwMode="auto">
          <a:xfrm>
            <a:off x="2590800" y="1"/>
            <a:ext cx="1524776" cy="492443"/>
          </a:xfrm>
          <a:prstGeom prst="rect">
            <a:avLst/>
          </a:prstGeom>
          <a:noFill/>
          <a:ln w="9525">
            <a:noFill/>
            <a:miter lim="800000"/>
            <a:headEnd/>
            <a:tailEnd/>
          </a:ln>
          <a:effectLst/>
        </p:spPr>
        <p:txBody>
          <a:bodyPr wrap="none">
            <a:spAutoFit/>
          </a:bodyPr>
          <a:lstStyle/>
          <a:p>
            <a:r>
              <a:rPr lang="en-US" i="1" dirty="0">
                <a:solidFill>
                  <a:schemeClr val="hlink"/>
                </a:solidFill>
                <a:latin typeface="Times New Roman" pitchFamily="18" charset="0"/>
              </a:rPr>
              <a:t>Example</a:t>
            </a:r>
          </a:p>
        </p:txBody>
      </p:sp>
    </p:spTree>
    <p:extLst>
      <p:ext uri="{BB962C8B-B14F-4D97-AF65-F5344CB8AC3E}">
        <p14:creationId xmlns:p14="http://schemas.microsoft.com/office/powerpoint/2010/main" val="966667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384" y="404664"/>
            <a:ext cx="7016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5" name="Title 1"/>
          <p:cNvSpPr>
            <a:spLocks noGrp="1"/>
          </p:cNvSpPr>
          <p:nvPr>
            <p:ph type="title"/>
          </p:nvPr>
        </p:nvSpPr>
        <p:spPr>
          <a:xfrm>
            <a:off x="1774825" y="1268413"/>
            <a:ext cx="7696200" cy="971550"/>
          </a:xfrm>
        </p:spPr>
        <p:txBody>
          <a:bodyPr/>
          <a:lstStyle/>
          <a:p>
            <a:pPr marL="33338" algn="ctr"/>
            <a:r>
              <a:rPr lang="en-US" altLang="en-US" smtClean="0">
                <a:latin typeface="Gill Sans MT" panose="020B0502020104020203" pitchFamily="34" charset="0"/>
              </a:rPr>
              <a:t>ASYMMETRIC-KEY CRYPTOGRAPHY </a:t>
            </a:r>
            <a:br>
              <a:rPr lang="en-US" altLang="en-US" smtClean="0">
                <a:latin typeface="Gill Sans MT" panose="020B0502020104020203" pitchFamily="34" charset="0"/>
              </a:rPr>
            </a:br>
            <a:r>
              <a:rPr lang="en-US" altLang="en-US" smtClean="0">
                <a:latin typeface="Gill Sans MT" panose="020B0502020104020203" pitchFamily="34" charset="0"/>
              </a:rPr>
              <a:t>- RSA</a:t>
            </a:r>
          </a:p>
        </p:txBody>
      </p:sp>
      <p:sp>
        <p:nvSpPr>
          <p:cNvPr id="3" name="Content Placeholder 2">
            <a:extLst>
              <a:ext uri="{FF2B5EF4-FFF2-40B4-BE49-F238E27FC236}"/>
            </a:extLst>
          </p:cNvPr>
          <p:cNvSpPr>
            <a:spLocks noGrp="1"/>
          </p:cNvSpPr>
          <p:nvPr>
            <p:ph idx="1"/>
          </p:nvPr>
        </p:nvSpPr>
        <p:spPr>
          <a:xfrm>
            <a:off x="2720976" y="2133601"/>
            <a:ext cx="6291263" cy="1590675"/>
          </a:xfrm>
        </p:spPr>
        <p:txBody>
          <a:bodyPr>
            <a:normAutofit fontScale="77500" lnSpcReduction="20000"/>
          </a:bodyPr>
          <a:lstStyle/>
          <a:p>
            <a:pPr eaLnBrk="1" hangingPunct="1">
              <a:defRPr/>
            </a:pPr>
            <a:r>
              <a:rPr lang="en-US" dirty="0">
                <a:latin typeface="Gill Sans MT" panose="020B0502020104020203" pitchFamily="34" charset="0"/>
              </a:rPr>
              <a:t>Objectives :</a:t>
            </a:r>
          </a:p>
          <a:p>
            <a:pPr marL="377190" indent="-342900">
              <a:buFont typeface="Wingdings" panose="05000000000000000000" pitchFamily="2" charset="2"/>
              <a:buChar char="ü"/>
              <a:defRPr/>
            </a:pPr>
            <a:r>
              <a:rPr lang="en-US" dirty="0">
                <a:latin typeface="Gill Sans MT" panose="020B0502020104020203" pitchFamily="34" charset="0"/>
              </a:rPr>
              <a:t>To compare Symmetric and Asymmetric Encryption</a:t>
            </a:r>
          </a:p>
          <a:p>
            <a:pPr marL="377190" indent="-342900">
              <a:buFont typeface="Wingdings" panose="05000000000000000000" pitchFamily="2" charset="2"/>
              <a:buChar char="ü"/>
              <a:defRPr/>
            </a:pPr>
            <a:r>
              <a:rPr lang="en-US" dirty="0">
                <a:latin typeface="Gill Sans MT" panose="020B0502020104020203" pitchFamily="34" charset="0"/>
              </a:rPr>
              <a:t>To describe RSA Algorithm with an example</a:t>
            </a:r>
          </a:p>
          <a:p>
            <a:pPr marL="377190" indent="-342900">
              <a:buFont typeface="Wingdings" panose="05000000000000000000" pitchFamily="2" charset="2"/>
              <a:buChar char="ü"/>
              <a:defRPr/>
            </a:pPr>
            <a:r>
              <a:rPr lang="en-US" dirty="0">
                <a:latin typeface="Gill Sans MT" panose="020B0502020104020203" pitchFamily="34" charset="0"/>
              </a:rPr>
              <a:t>To describe Session Key Encryption</a:t>
            </a:r>
          </a:p>
          <a:p>
            <a:pPr marL="377190" indent="-342900">
              <a:buFont typeface="Wingdings" panose="05000000000000000000" pitchFamily="2" charset="2"/>
              <a:buChar char="ü"/>
              <a:defRPr/>
            </a:pPr>
            <a:endParaRPr lang="en-US"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pPr>
              <a:defRPr/>
            </a:pPr>
            <a:fld id="{143EAEB8-0FF9-4476-AF29-DA82850E5B94}" type="slidenum">
              <a:rPr lang="en-US" altLang="en-US" smtClean="0"/>
              <a:pPr>
                <a:defRPr/>
              </a:pPr>
              <a:t>4</a:t>
            </a:fld>
            <a:endParaRPr lang="en-US" altLang="en-US" dirty="0"/>
          </a:p>
        </p:txBody>
      </p:sp>
    </p:spTree>
    <p:extLst>
      <p:ext uri="{BB962C8B-B14F-4D97-AF65-F5344CB8AC3E}">
        <p14:creationId xmlns:p14="http://schemas.microsoft.com/office/powerpoint/2010/main" val="592025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ChangeArrowheads="1"/>
          </p:cNvSpPr>
          <p:nvPr/>
        </p:nvSpPr>
        <p:spPr bwMode="ltGray">
          <a:xfrm>
            <a:off x="1890713" y="107951"/>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906243"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906244" name="Rectangle 4"/>
          <p:cNvSpPr>
            <a:spLocks noChangeArrowheads="1"/>
          </p:cNvSpPr>
          <p:nvPr/>
        </p:nvSpPr>
        <p:spPr bwMode="ltGray">
          <a:xfrm>
            <a:off x="2014539" y="530226"/>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906245"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906246"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906247" name="Rectangle 7"/>
          <p:cNvSpPr>
            <a:spLocks noChangeArrowheads="1"/>
          </p:cNvSpPr>
          <p:nvPr/>
        </p:nvSpPr>
        <p:spPr bwMode="gray">
          <a:xfrm>
            <a:off x="2235200" y="1"/>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906248"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906250" name="Text Box 10"/>
          <p:cNvSpPr txBox="1">
            <a:spLocks noChangeArrowheads="1"/>
          </p:cNvSpPr>
          <p:nvPr/>
        </p:nvSpPr>
        <p:spPr bwMode="auto">
          <a:xfrm>
            <a:off x="2592389" y="-46038"/>
            <a:ext cx="3143809" cy="492443"/>
          </a:xfrm>
          <a:prstGeom prst="rect">
            <a:avLst/>
          </a:prstGeom>
          <a:noFill/>
          <a:ln w="9525">
            <a:noFill/>
            <a:miter lim="800000"/>
            <a:headEnd/>
            <a:tailEnd/>
          </a:ln>
          <a:effectLst/>
        </p:spPr>
        <p:txBody>
          <a:bodyPr wrap="none">
            <a:spAutoFit/>
          </a:bodyPr>
          <a:lstStyle/>
          <a:p>
            <a:r>
              <a:rPr lang="en-US" i="1" dirty="0">
                <a:solidFill>
                  <a:schemeClr val="hlink"/>
                </a:solidFill>
                <a:latin typeface="Times New Roman" pitchFamily="18" charset="0"/>
              </a:rPr>
              <a:t>Example (continued)</a:t>
            </a:r>
          </a:p>
        </p:txBody>
      </p:sp>
      <p:pic>
        <p:nvPicPr>
          <p:cNvPr id="906252" name="Picture 12"/>
          <p:cNvPicPr>
            <a:picLocks noChangeAspect="1" noChangeArrowheads="1"/>
          </p:cNvPicPr>
          <p:nvPr/>
        </p:nvPicPr>
        <p:blipFill>
          <a:blip r:embed="rId3"/>
          <a:srcRect/>
          <a:stretch>
            <a:fillRect/>
          </a:stretch>
        </p:blipFill>
        <p:spPr bwMode="auto">
          <a:xfrm>
            <a:off x="1828800" y="4191001"/>
            <a:ext cx="8350250" cy="1268413"/>
          </a:xfrm>
          <a:prstGeom prst="rect">
            <a:avLst/>
          </a:prstGeom>
          <a:noFill/>
          <a:ln w="57150" cmpd="thickThin">
            <a:solidFill>
              <a:schemeClr val="folHlink"/>
            </a:solidFill>
            <a:miter lim="800000"/>
            <a:headEnd/>
            <a:tailEnd/>
          </a:ln>
          <a:effectLst/>
        </p:spPr>
      </p:pic>
      <p:sp>
        <p:nvSpPr>
          <p:cNvPr id="906253" name="Rectangle 13"/>
          <p:cNvSpPr>
            <a:spLocks noChangeArrowheads="1"/>
          </p:cNvSpPr>
          <p:nvPr/>
        </p:nvSpPr>
        <p:spPr bwMode="auto">
          <a:xfrm>
            <a:off x="1828800" y="2133601"/>
            <a:ext cx="8229600" cy="1557349"/>
          </a:xfrm>
          <a:prstGeom prst="rect">
            <a:avLst/>
          </a:prstGeom>
          <a:solidFill>
            <a:srgbClr val="FFFF00"/>
          </a:solidFill>
          <a:ln w="9525">
            <a:solidFill>
              <a:schemeClr val="folHlink"/>
            </a:solidFill>
            <a:miter lim="800000"/>
            <a:headEnd/>
            <a:tailEnd/>
          </a:ln>
          <a:effectLst/>
        </p:spPr>
        <p:txBody>
          <a:bodyPr>
            <a:spAutoFit/>
          </a:bodyPr>
          <a:lstStyle/>
          <a:p>
            <a:pPr algn="just"/>
            <a:r>
              <a:rPr lang="en-US" sz="2800" i="1" dirty="0">
                <a:latin typeface="Times New Roman" pitchFamily="18" charset="0"/>
              </a:rPr>
              <a:t>$ telnet mail.adelphia.net 25</a:t>
            </a:r>
          </a:p>
          <a:p>
            <a:pPr algn="just"/>
            <a:r>
              <a:rPr lang="en-US" sz="2800" i="1" dirty="0">
                <a:latin typeface="Times New Roman" pitchFamily="18" charset="0"/>
              </a:rPr>
              <a:t>Trying 68.168.78.100 . . .</a:t>
            </a:r>
          </a:p>
          <a:p>
            <a:pPr algn="just"/>
            <a:r>
              <a:rPr lang="en-US" sz="2800" i="1" dirty="0">
                <a:latin typeface="Times New Roman" pitchFamily="18" charset="0"/>
              </a:rPr>
              <a:t>Connected to mail.adelphia.net (68.168.78.100).</a:t>
            </a:r>
          </a:p>
        </p:txBody>
      </p:sp>
      <p:sp>
        <p:nvSpPr>
          <p:cNvPr id="13" name="Rectangle 12"/>
          <p:cNvSpPr/>
          <p:nvPr/>
        </p:nvSpPr>
        <p:spPr>
          <a:xfrm>
            <a:off x="1905000" y="609601"/>
            <a:ext cx="8001000" cy="1292662"/>
          </a:xfrm>
          <a:prstGeom prst="rect">
            <a:avLst/>
          </a:prstGeom>
        </p:spPr>
        <p:txBody>
          <a:bodyPr wrap="square">
            <a:spAutoFit/>
          </a:bodyPr>
          <a:lstStyle/>
          <a:p>
            <a:pPr algn="ctr"/>
            <a:r>
              <a:rPr lang="en-US" sz="2800" b="1" dirty="0">
                <a:solidFill>
                  <a:schemeClr val="tx2"/>
                </a:solidFill>
              </a:rPr>
              <a:t>Mail Transfer Phases</a:t>
            </a:r>
          </a:p>
          <a:p>
            <a:r>
              <a:rPr lang="en-US" sz="2000" dirty="0"/>
              <a:t>The process of transferring a mail message occurs in three phases: connection establishment, mail transfer, and connection termination</a:t>
            </a:r>
            <a:r>
              <a:rPr lang="en-US" dirty="0"/>
              <a:t>.</a:t>
            </a:r>
          </a:p>
        </p:txBody>
      </p:sp>
    </p:spTree>
    <p:extLst>
      <p:ext uri="{BB962C8B-B14F-4D97-AF65-F5344CB8AC3E}">
        <p14:creationId xmlns:p14="http://schemas.microsoft.com/office/powerpoint/2010/main" val="33219096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ChangeArrowheads="1"/>
          </p:cNvSpPr>
          <p:nvPr/>
        </p:nvSpPr>
        <p:spPr bwMode="ltGray">
          <a:xfrm>
            <a:off x="1890713" y="107951"/>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907267"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907268" name="Rectangle 4"/>
          <p:cNvSpPr>
            <a:spLocks noChangeArrowheads="1"/>
          </p:cNvSpPr>
          <p:nvPr/>
        </p:nvSpPr>
        <p:spPr bwMode="ltGray">
          <a:xfrm>
            <a:off x="2014539" y="530226"/>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907269"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907270"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907271" name="Rectangle 7"/>
          <p:cNvSpPr>
            <a:spLocks noChangeArrowheads="1"/>
          </p:cNvSpPr>
          <p:nvPr/>
        </p:nvSpPr>
        <p:spPr bwMode="gray">
          <a:xfrm>
            <a:off x="2235200" y="1"/>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907272"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a:latin typeface="Tahoma" pitchFamily="34" charset="0"/>
            </a:endParaRPr>
          </a:p>
        </p:txBody>
      </p:sp>
      <p:sp>
        <p:nvSpPr>
          <p:cNvPr id="907274" name="Text Box 10"/>
          <p:cNvSpPr txBox="1">
            <a:spLocks noChangeArrowheads="1"/>
          </p:cNvSpPr>
          <p:nvPr/>
        </p:nvSpPr>
        <p:spPr bwMode="auto">
          <a:xfrm>
            <a:off x="2592389" y="-46038"/>
            <a:ext cx="3143809" cy="492443"/>
          </a:xfrm>
          <a:prstGeom prst="rect">
            <a:avLst/>
          </a:prstGeom>
          <a:noFill/>
          <a:ln w="9525">
            <a:noFill/>
            <a:miter lim="800000"/>
            <a:headEnd/>
            <a:tailEnd/>
          </a:ln>
          <a:effectLst/>
        </p:spPr>
        <p:txBody>
          <a:bodyPr wrap="none">
            <a:spAutoFit/>
          </a:bodyPr>
          <a:lstStyle/>
          <a:p>
            <a:r>
              <a:rPr lang="en-US" i="1" dirty="0">
                <a:solidFill>
                  <a:schemeClr val="hlink"/>
                </a:solidFill>
                <a:latin typeface="Times New Roman" pitchFamily="18" charset="0"/>
              </a:rPr>
              <a:t>Example (continued)</a:t>
            </a:r>
          </a:p>
        </p:txBody>
      </p:sp>
      <p:pic>
        <p:nvPicPr>
          <p:cNvPr id="907275" name="Picture 11"/>
          <p:cNvPicPr>
            <a:picLocks noChangeAspect="1" noChangeArrowheads="1"/>
          </p:cNvPicPr>
          <p:nvPr/>
        </p:nvPicPr>
        <p:blipFill>
          <a:blip r:embed="rId3"/>
          <a:srcRect/>
          <a:stretch>
            <a:fillRect/>
          </a:stretch>
        </p:blipFill>
        <p:spPr bwMode="auto">
          <a:xfrm>
            <a:off x="2286000" y="762000"/>
            <a:ext cx="7440612" cy="3767668"/>
          </a:xfrm>
          <a:prstGeom prst="rect">
            <a:avLst/>
          </a:prstGeom>
          <a:noFill/>
          <a:ln w="57150" cmpd="thickThin">
            <a:solidFill>
              <a:schemeClr val="folHlink"/>
            </a:solidFill>
            <a:miter lim="800000"/>
            <a:headEnd/>
            <a:tailEnd/>
          </a:ln>
          <a:effectLst/>
        </p:spPr>
      </p:pic>
      <p:pic>
        <p:nvPicPr>
          <p:cNvPr id="12" name="Picture 11"/>
          <p:cNvPicPr>
            <a:picLocks noChangeAspect="1" noChangeArrowheads="1"/>
          </p:cNvPicPr>
          <p:nvPr/>
        </p:nvPicPr>
        <p:blipFill>
          <a:blip r:embed="rId4"/>
          <a:srcRect/>
          <a:stretch>
            <a:fillRect/>
          </a:stretch>
        </p:blipFill>
        <p:spPr bwMode="auto">
          <a:xfrm>
            <a:off x="2344738" y="4876800"/>
            <a:ext cx="7408862" cy="1441358"/>
          </a:xfrm>
          <a:prstGeom prst="rect">
            <a:avLst/>
          </a:prstGeom>
          <a:noFill/>
          <a:ln w="57150" cmpd="thinThick">
            <a:solidFill>
              <a:schemeClr val="folHlink"/>
            </a:solidFill>
            <a:miter lim="800000"/>
            <a:headEnd/>
            <a:tailEnd/>
          </a:ln>
          <a:effectLst/>
        </p:spPr>
      </p:pic>
    </p:spTree>
    <p:extLst>
      <p:ext uri="{BB962C8B-B14F-4D97-AF65-F5344CB8AC3E}">
        <p14:creationId xmlns:p14="http://schemas.microsoft.com/office/powerpoint/2010/main" val="1422936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2" name="Text Box 4"/>
          <p:cNvSpPr txBox="1">
            <a:spLocks noChangeArrowheads="1"/>
          </p:cNvSpPr>
          <p:nvPr/>
        </p:nvSpPr>
        <p:spPr bwMode="auto">
          <a:xfrm>
            <a:off x="4655840" y="2883529"/>
            <a:ext cx="3091286" cy="492443"/>
          </a:xfrm>
          <a:prstGeom prst="rect">
            <a:avLst/>
          </a:prstGeom>
          <a:noFill/>
          <a:ln w="9525">
            <a:noFill/>
            <a:miter lim="800000"/>
            <a:headEnd/>
            <a:tailEnd/>
          </a:ln>
          <a:effectLst/>
        </p:spPr>
        <p:txBody>
          <a:bodyPr wrap="square">
            <a:spAutoFit/>
          </a:bodyPr>
          <a:lstStyle/>
          <a:p>
            <a:r>
              <a:rPr lang="en-US" dirty="0">
                <a:solidFill>
                  <a:schemeClr val="folHlink"/>
                </a:solidFill>
                <a:latin typeface="Times New Roman" pitchFamily="18" charset="0"/>
              </a:rPr>
              <a:t>Figure 26.14  </a:t>
            </a:r>
            <a:r>
              <a:rPr lang="en-US" i="1" dirty="0">
                <a:latin typeface="Times New Roman" pitchFamily="18" charset="0"/>
              </a:rPr>
              <a:t>MIME</a:t>
            </a:r>
          </a:p>
        </p:txBody>
      </p:sp>
      <p:pic>
        <p:nvPicPr>
          <p:cNvPr id="872454" name="Picture 6"/>
          <p:cNvPicPr>
            <a:picLocks noChangeAspect="1" noChangeArrowheads="1"/>
          </p:cNvPicPr>
          <p:nvPr/>
        </p:nvPicPr>
        <p:blipFill>
          <a:blip r:embed="rId3"/>
          <a:srcRect/>
          <a:stretch>
            <a:fillRect/>
          </a:stretch>
        </p:blipFill>
        <p:spPr bwMode="auto">
          <a:xfrm>
            <a:off x="2667000" y="3548326"/>
            <a:ext cx="6248400" cy="2744232"/>
          </a:xfrm>
          <a:prstGeom prst="rect">
            <a:avLst/>
          </a:prstGeom>
          <a:noFill/>
          <a:ln w="9525">
            <a:noFill/>
            <a:miter lim="800000"/>
            <a:headEnd/>
            <a:tailEnd/>
          </a:ln>
          <a:effectLst/>
        </p:spPr>
      </p:pic>
      <p:sp>
        <p:nvSpPr>
          <p:cNvPr id="8" name="Rectangle 7"/>
          <p:cNvSpPr/>
          <p:nvPr/>
        </p:nvSpPr>
        <p:spPr>
          <a:xfrm>
            <a:off x="1828800" y="762001"/>
            <a:ext cx="8839200" cy="1988237"/>
          </a:xfrm>
          <a:prstGeom prst="rect">
            <a:avLst/>
          </a:prstGeom>
        </p:spPr>
        <p:txBody>
          <a:bodyPr wrap="square">
            <a:spAutoFit/>
          </a:bodyPr>
          <a:lstStyle/>
          <a:p>
            <a:pPr>
              <a:buFont typeface="Wingdings" pitchFamily="2" charset="2"/>
              <a:buChar char="Ø"/>
            </a:pPr>
            <a:r>
              <a:rPr lang="en-US" dirty="0"/>
              <a:t>  </a:t>
            </a:r>
            <a:r>
              <a:rPr lang="en-US" sz="1800" dirty="0"/>
              <a:t>MIME is a supplementary protocol that allows non-ASCII data to be sent through e-mail.</a:t>
            </a:r>
          </a:p>
          <a:p>
            <a:pPr>
              <a:buNone/>
            </a:pPr>
            <a:r>
              <a:rPr lang="en-US" sz="1800" dirty="0"/>
              <a:t> </a:t>
            </a:r>
          </a:p>
          <a:p>
            <a:pPr>
              <a:buFont typeface="Wingdings" pitchFamily="2" charset="2"/>
              <a:buChar char="Ø"/>
            </a:pPr>
            <a:r>
              <a:rPr lang="en-US" sz="1800" dirty="0"/>
              <a:t>   MIME transforms non-ASCII data at the sender site to NVT ASCII data and delivers </a:t>
            </a:r>
            <a:r>
              <a:rPr lang="en-US" sz="1800" dirty="0" smtClean="0"/>
              <a:t>them  </a:t>
            </a:r>
            <a:r>
              <a:rPr lang="en-US" sz="1800" dirty="0"/>
              <a:t>to the client MTA to be sent through the Internet. The message at the receiving </a:t>
            </a:r>
            <a:r>
              <a:rPr lang="en-US" sz="1800" dirty="0" smtClean="0"/>
              <a:t>side </a:t>
            </a:r>
            <a:r>
              <a:rPr lang="en-US" sz="1800" dirty="0"/>
              <a:t>is transformed back to the original data</a:t>
            </a:r>
          </a:p>
        </p:txBody>
      </p:sp>
      <p:sp>
        <p:nvSpPr>
          <p:cNvPr id="9" name="Rectangle 8"/>
          <p:cNvSpPr/>
          <p:nvPr/>
        </p:nvSpPr>
        <p:spPr>
          <a:xfrm>
            <a:off x="3657600" y="228600"/>
            <a:ext cx="5925020" cy="400110"/>
          </a:xfrm>
          <a:prstGeom prst="rect">
            <a:avLst/>
          </a:prstGeom>
        </p:spPr>
        <p:txBody>
          <a:bodyPr wrap="none">
            <a:spAutoFit/>
          </a:bodyPr>
          <a:lstStyle/>
          <a:p>
            <a:r>
              <a:rPr lang="en-US" sz="2000" b="1" i="1" dirty="0">
                <a:solidFill>
                  <a:srgbClr val="0070C0"/>
                </a:solidFill>
              </a:rPr>
              <a:t>Multipurpose Internet Mail Extensions (MIME) </a:t>
            </a:r>
          </a:p>
        </p:txBody>
      </p:sp>
    </p:spTree>
    <p:extLst>
      <p:ext uri="{BB962C8B-B14F-4D97-AF65-F5344CB8AC3E}">
        <p14:creationId xmlns:p14="http://schemas.microsoft.com/office/powerpoint/2010/main" val="6862456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Line 2"/>
          <p:cNvSpPr>
            <a:spLocks noChangeShapeType="1"/>
          </p:cNvSpPr>
          <p:nvPr/>
        </p:nvSpPr>
        <p:spPr bwMode="auto">
          <a:xfrm>
            <a:off x="1676400" y="533400"/>
            <a:ext cx="8763000" cy="0"/>
          </a:xfrm>
          <a:prstGeom prst="line">
            <a:avLst/>
          </a:prstGeom>
          <a:noFill/>
          <a:ln w="76200">
            <a:solidFill>
              <a:schemeClr val="hlink"/>
            </a:solidFill>
            <a:round/>
            <a:headEnd/>
            <a:tailEnd/>
          </a:ln>
          <a:effectLst/>
        </p:spPr>
        <p:txBody>
          <a:bodyPr/>
          <a:lstStyle/>
          <a:p>
            <a:endParaRPr lang="en-US"/>
          </a:p>
        </p:txBody>
      </p:sp>
      <p:sp>
        <p:nvSpPr>
          <p:cNvPr id="873475"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p:spPr>
        <p:txBody>
          <a:bodyPr/>
          <a:lstStyle/>
          <a:p>
            <a:endParaRPr lang="en-US"/>
          </a:p>
        </p:txBody>
      </p:sp>
      <p:sp>
        <p:nvSpPr>
          <p:cNvPr id="873476" name="Text Box 4"/>
          <p:cNvSpPr txBox="1">
            <a:spLocks noChangeArrowheads="1"/>
          </p:cNvSpPr>
          <p:nvPr/>
        </p:nvSpPr>
        <p:spPr bwMode="auto">
          <a:xfrm>
            <a:off x="1828801" y="762000"/>
            <a:ext cx="1835759" cy="400110"/>
          </a:xfrm>
          <a:prstGeom prst="rect">
            <a:avLst/>
          </a:prstGeom>
          <a:noFill/>
          <a:ln w="9525">
            <a:noFill/>
            <a:miter lim="800000"/>
            <a:headEnd/>
            <a:tailEnd/>
          </a:ln>
          <a:effectLst/>
        </p:spPr>
        <p:txBody>
          <a:bodyPr wrap="none">
            <a:spAutoFit/>
          </a:bodyPr>
          <a:lstStyle/>
          <a:p>
            <a:r>
              <a:rPr lang="en-US" sz="2000" b="1" i="1" dirty="0">
                <a:solidFill>
                  <a:srgbClr val="0070C0"/>
                </a:solidFill>
                <a:latin typeface="Times New Roman" pitchFamily="18" charset="0"/>
              </a:rPr>
              <a:t>MIME header</a:t>
            </a:r>
          </a:p>
        </p:txBody>
      </p:sp>
      <p:sp>
        <p:nvSpPr>
          <p:cNvPr id="87347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p:spPr>
        <p:txBody>
          <a:bodyPr/>
          <a:lstStyle/>
          <a:p>
            <a:endParaRPr lang="en-US"/>
          </a:p>
        </p:txBody>
      </p:sp>
      <p:pic>
        <p:nvPicPr>
          <p:cNvPr id="873478" name="Picture 6"/>
          <p:cNvPicPr>
            <a:picLocks noChangeAspect="1" noChangeArrowheads="1"/>
          </p:cNvPicPr>
          <p:nvPr/>
        </p:nvPicPr>
        <p:blipFill>
          <a:blip r:embed="rId3"/>
          <a:srcRect/>
          <a:stretch>
            <a:fillRect/>
          </a:stretch>
        </p:blipFill>
        <p:spPr bwMode="auto">
          <a:xfrm>
            <a:off x="2492376" y="1905001"/>
            <a:ext cx="7642225" cy="3711575"/>
          </a:xfrm>
          <a:prstGeom prst="rect">
            <a:avLst/>
          </a:prstGeom>
          <a:noFill/>
          <a:ln w="9525">
            <a:noFill/>
            <a:miter lim="800000"/>
            <a:headEnd/>
            <a:tailEnd/>
          </a:ln>
          <a:effectLst/>
        </p:spPr>
      </p:pic>
    </p:spTree>
    <p:extLst>
      <p:ext uri="{BB962C8B-B14F-4D97-AF65-F5344CB8AC3E}">
        <p14:creationId xmlns:p14="http://schemas.microsoft.com/office/powerpoint/2010/main" val="13434805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Text Box 2"/>
          <p:cNvSpPr txBox="1">
            <a:spLocks noChangeArrowheads="1"/>
          </p:cNvSpPr>
          <p:nvPr/>
        </p:nvSpPr>
        <p:spPr bwMode="auto">
          <a:xfrm>
            <a:off x="2667001" y="381000"/>
            <a:ext cx="3913251" cy="400110"/>
          </a:xfrm>
          <a:prstGeom prst="rect">
            <a:avLst/>
          </a:prstGeom>
          <a:noFill/>
          <a:ln w="9525">
            <a:noFill/>
            <a:miter lim="800000"/>
            <a:headEnd/>
            <a:tailEnd/>
          </a:ln>
          <a:effectLst/>
        </p:spPr>
        <p:txBody>
          <a:bodyPr wrap="none">
            <a:spAutoFit/>
          </a:bodyPr>
          <a:lstStyle/>
          <a:p>
            <a:r>
              <a:rPr lang="en-US" sz="2000" b="1" i="1" dirty="0">
                <a:solidFill>
                  <a:schemeClr val="tx2">
                    <a:lumMod val="60000"/>
                    <a:lumOff val="40000"/>
                  </a:schemeClr>
                </a:solidFill>
                <a:latin typeface="Times New Roman" pitchFamily="18" charset="0"/>
              </a:rPr>
              <a:t>Data types and subtypes in MIME</a:t>
            </a:r>
          </a:p>
        </p:txBody>
      </p:sp>
      <p:pic>
        <p:nvPicPr>
          <p:cNvPr id="896004" name="Picture 4"/>
          <p:cNvPicPr>
            <a:picLocks noChangeAspect="1" noChangeArrowheads="1"/>
          </p:cNvPicPr>
          <p:nvPr/>
        </p:nvPicPr>
        <p:blipFill>
          <a:blip r:embed="rId3"/>
          <a:srcRect/>
          <a:stretch>
            <a:fillRect/>
          </a:stretch>
        </p:blipFill>
        <p:spPr bwMode="auto">
          <a:xfrm>
            <a:off x="2587626" y="803276"/>
            <a:ext cx="7165975" cy="5673725"/>
          </a:xfrm>
          <a:prstGeom prst="rect">
            <a:avLst/>
          </a:prstGeom>
          <a:noFill/>
          <a:ln w="9525">
            <a:noFill/>
            <a:miter lim="800000"/>
            <a:headEnd/>
            <a:tailEnd/>
          </a:ln>
          <a:effectLst/>
        </p:spPr>
      </p:pic>
    </p:spTree>
    <p:extLst>
      <p:ext uri="{BB962C8B-B14F-4D97-AF65-F5344CB8AC3E}">
        <p14:creationId xmlns:p14="http://schemas.microsoft.com/office/powerpoint/2010/main" val="5722632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Text Box 2"/>
          <p:cNvSpPr txBox="1">
            <a:spLocks noChangeArrowheads="1"/>
          </p:cNvSpPr>
          <p:nvPr/>
        </p:nvSpPr>
        <p:spPr bwMode="auto">
          <a:xfrm>
            <a:off x="2438401" y="1066800"/>
            <a:ext cx="3135795" cy="400110"/>
          </a:xfrm>
          <a:prstGeom prst="rect">
            <a:avLst/>
          </a:prstGeom>
          <a:noFill/>
          <a:ln w="9525">
            <a:noFill/>
            <a:miter lim="800000"/>
            <a:headEnd/>
            <a:tailEnd/>
          </a:ln>
          <a:effectLst/>
        </p:spPr>
        <p:txBody>
          <a:bodyPr wrap="none">
            <a:spAutoFit/>
          </a:bodyPr>
          <a:lstStyle/>
          <a:p>
            <a:r>
              <a:rPr lang="en-US" sz="2000" b="1" i="1" dirty="0">
                <a:solidFill>
                  <a:srgbClr val="0070C0"/>
                </a:solidFill>
                <a:latin typeface="Times New Roman" pitchFamily="18" charset="0"/>
              </a:rPr>
              <a:t>Content-transfer-encoding</a:t>
            </a:r>
          </a:p>
        </p:txBody>
      </p:sp>
      <p:pic>
        <p:nvPicPr>
          <p:cNvPr id="897028" name="Picture 4"/>
          <p:cNvPicPr>
            <a:picLocks noChangeAspect="1" noChangeArrowheads="1"/>
          </p:cNvPicPr>
          <p:nvPr/>
        </p:nvPicPr>
        <p:blipFill>
          <a:blip r:embed="rId3"/>
          <a:srcRect/>
          <a:stretch>
            <a:fillRect/>
          </a:stretch>
        </p:blipFill>
        <p:spPr bwMode="auto">
          <a:xfrm>
            <a:off x="2266950" y="1514476"/>
            <a:ext cx="7715250" cy="2752725"/>
          </a:xfrm>
          <a:prstGeom prst="rect">
            <a:avLst/>
          </a:prstGeom>
          <a:noFill/>
          <a:ln w="9525">
            <a:noFill/>
            <a:miter lim="800000"/>
            <a:headEnd/>
            <a:tailEnd/>
          </a:ln>
          <a:effectLst/>
        </p:spPr>
      </p:pic>
      <p:sp>
        <p:nvSpPr>
          <p:cNvPr id="5" name="Rectangle 4"/>
          <p:cNvSpPr/>
          <p:nvPr/>
        </p:nvSpPr>
        <p:spPr>
          <a:xfrm>
            <a:off x="1905000" y="4800601"/>
            <a:ext cx="7935416" cy="978729"/>
          </a:xfrm>
          <a:prstGeom prst="rect">
            <a:avLst/>
          </a:prstGeom>
        </p:spPr>
        <p:txBody>
          <a:bodyPr wrap="square">
            <a:spAutoFit/>
          </a:bodyPr>
          <a:lstStyle/>
          <a:p>
            <a:r>
              <a:rPr lang="en-US" sz="1800" dirty="0"/>
              <a:t>Content-Transfer-Encoding This header defines the method used to encode the</a:t>
            </a:r>
          </a:p>
          <a:p>
            <a:r>
              <a:rPr lang="en-US" sz="1800" dirty="0"/>
              <a:t>messages into Os and Is for transport:</a:t>
            </a:r>
          </a:p>
        </p:txBody>
      </p:sp>
      <p:pic>
        <p:nvPicPr>
          <p:cNvPr id="1026" name="Picture 2"/>
          <p:cNvPicPr>
            <a:picLocks noChangeAspect="1" noChangeArrowheads="1"/>
          </p:cNvPicPr>
          <p:nvPr/>
        </p:nvPicPr>
        <p:blipFill>
          <a:blip r:embed="rId4"/>
          <a:srcRect/>
          <a:stretch>
            <a:fillRect/>
          </a:stretch>
        </p:blipFill>
        <p:spPr bwMode="auto">
          <a:xfrm>
            <a:off x="3549960" y="6108114"/>
            <a:ext cx="4048472" cy="409231"/>
          </a:xfrm>
          <a:prstGeom prst="rect">
            <a:avLst/>
          </a:prstGeom>
          <a:noFill/>
          <a:ln w="9525">
            <a:noFill/>
            <a:miter lim="800000"/>
            <a:headEnd/>
            <a:tailEnd/>
          </a:ln>
          <a:effectLst/>
        </p:spPr>
      </p:pic>
    </p:spTree>
    <p:extLst>
      <p:ext uri="{BB962C8B-B14F-4D97-AF65-F5344CB8AC3E}">
        <p14:creationId xmlns:p14="http://schemas.microsoft.com/office/powerpoint/2010/main" val="11045373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2" name="Text Box 4"/>
          <p:cNvSpPr txBox="1">
            <a:spLocks noChangeArrowheads="1"/>
          </p:cNvSpPr>
          <p:nvPr/>
        </p:nvSpPr>
        <p:spPr bwMode="auto">
          <a:xfrm>
            <a:off x="4648200" y="2743200"/>
            <a:ext cx="1795684" cy="338554"/>
          </a:xfrm>
          <a:prstGeom prst="rect">
            <a:avLst/>
          </a:prstGeom>
          <a:noFill/>
          <a:ln w="9525">
            <a:noFill/>
            <a:miter lim="800000"/>
            <a:headEnd/>
            <a:tailEnd/>
          </a:ln>
          <a:effectLst/>
        </p:spPr>
        <p:txBody>
          <a:bodyPr wrap="none">
            <a:spAutoFit/>
          </a:bodyPr>
          <a:lstStyle/>
          <a:p>
            <a:r>
              <a:rPr lang="en-US" sz="1600" i="1" dirty="0">
                <a:latin typeface="Times New Roman" pitchFamily="18" charset="0"/>
              </a:rPr>
              <a:t>POP3 and IMAP4</a:t>
            </a:r>
          </a:p>
        </p:txBody>
      </p:sp>
      <p:pic>
        <p:nvPicPr>
          <p:cNvPr id="877574" name="Picture 6"/>
          <p:cNvPicPr>
            <a:picLocks noChangeAspect="1" noChangeArrowheads="1"/>
          </p:cNvPicPr>
          <p:nvPr/>
        </p:nvPicPr>
        <p:blipFill>
          <a:blip r:embed="rId3"/>
          <a:srcRect/>
          <a:stretch>
            <a:fillRect/>
          </a:stretch>
        </p:blipFill>
        <p:spPr bwMode="auto">
          <a:xfrm>
            <a:off x="2895600" y="3276601"/>
            <a:ext cx="5751512" cy="2439375"/>
          </a:xfrm>
          <a:prstGeom prst="rect">
            <a:avLst/>
          </a:prstGeom>
          <a:noFill/>
          <a:ln w="9525">
            <a:noFill/>
            <a:miter lim="800000"/>
            <a:headEnd/>
            <a:tailEnd/>
          </a:ln>
          <a:effectLst/>
        </p:spPr>
      </p:pic>
      <p:sp>
        <p:nvSpPr>
          <p:cNvPr id="8" name="Rectangle 7"/>
          <p:cNvSpPr/>
          <p:nvPr/>
        </p:nvSpPr>
        <p:spPr>
          <a:xfrm>
            <a:off x="1828800" y="228601"/>
            <a:ext cx="8839200" cy="2400657"/>
          </a:xfrm>
          <a:prstGeom prst="rect">
            <a:avLst/>
          </a:prstGeom>
        </p:spPr>
        <p:txBody>
          <a:bodyPr wrap="square">
            <a:spAutoFit/>
          </a:bodyPr>
          <a:lstStyle/>
          <a:p>
            <a:endParaRPr lang="en-US" dirty="0"/>
          </a:p>
          <a:p>
            <a:pPr algn="ctr"/>
            <a:r>
              <a:rPr lang="en-US" sz="2400" b="1" i="1" dirty="0">
                <a:solidFill>
                  <a:srgbClr val="0070C0"/>
                </a:solidFill>
              </a:rPr>
              <a:t>Message Access Agent: POP and IMAP</a:t>
            </a:r>
          </a:p>
          <a:p>
            <a:pPr>
              <a:buFont typeface="Wingdings" pitchFamily="2" charset="2"/>
              <a:buChar char="Ø"/>
            </a:pPr>
            <a:r>
              <a:rPr lang="en-US" dirty="0" smtClean="0"/>
              <a:t>  </a:t>
            </a:r>
            <a:r>
              <a:rPr lang="en-US" sz="2000" dirty="0" smtClean="0"/>
              <a:t>The </a:t>
            </a:r>
            <a:r>
              <a:rPr lang="en-US" sz="2000" dirty="0"/>
              <a:t>first and the second stages of mail delivery use SMTP. </a:t>
            </a:r>
          </a:p>
          <a:p>
            <a:pPr>
              <a:buFont typeface="Wingdings" pitchFamily="2" charset="2"/>
              <a:buChar char="Ø"/>
            </a:pPr>
            <a:r>
              <a:rPr lang="en-US" sz="2000" dirty="0"/>
              <a:t>   Currently two message access protocols are available: Post Office Protocol, version </a:t>
            </a:r>
            <a:r>
              <a:rPr lang="en-US" sz="2000" dirty="0" smtClean="0"/>
              <a:t>3 (</a:t>
            </a:r>
            <a:r>
              <a:rPr lang="en-US" sz="2000" dirty="0"/>
              <a:t>POP3) and Internet Mail Access Protocol, version 4 (IMAP4)</a:t>
            </a:r>
          </a:p>
        </p:txBody>
      </p:sp>
    </p:spTree>
    <p:extLst>
      <p:ext uri="{BB962C8B-B14F-4D97-AF65-F5344CB8AC3E}">
        <p14:creationId xmlns:p14="http://schemas.microsoft.com/office/powerpoint/2010/main" val="821705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5" name="Line 3"/>
          <p:cNvSpPr>
            <a:spLocks noChangeShapeType="1"/>
          </p:cNvSpPr>
          <p:nvPr/>
        </p:nvSpPr>
        <p:spPr bwMode="auto">
          <a:xfrm>
            <a:off x="1676400" y="914400"/>
            <a:ext cx="8763000" cy="0"/>
          </a:xfrm>
          <a:prstGeom prst="line">
            <a:avLst/>
          </a:prstGeom>
          <a:noFill/>
          <a:ln w="19050">
            <a:solidFill>
              <a:schemeClr val="hlink"/>
            </a:solidFill>
            <a:round/>
            <a:headEnd/>
            <a:tailEnd/>
          </a:ln>
          <a:effectLst/>
        </p:spPr>
        <p:txBody>
          <a:bodyPr/>
          <a:lstStyle/>
          <a:p>
            <a:endParaRPr lang="en-US"/>
          </a:p>
        </p:txBody>
      </p:sp>
      <p:sp>
        <p:nvSpPr>
          <p:cNvPr id="878596" name="Text Box 4"/>
          <p:cNvSpPr txBox="1">
            <a:spLocks noChangeArrowheads="1"/>
          </p:cNvSpPr>
          <p:nvPr/>
        </p:nvSpPr>
        <p:spPr bwMode="auto">
          <a:xfrm>
            <a:off x="1828800" y="304801"/>
            <a:ext cx="5912196" cy="461665"/>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8" charset="0"/>
              </a:rPr>
              <a:t> </a:t>
            </a:r>
            <a:r>
              <a:rPr lang="en-US" sz="2000" b="1" i="1" dirty="0">
                <a:solidFill>
                  <a:srgbClr val="0070C0"/>
                </a:solidFill>
                <a:latin typeface="Times New Roman" pitchFamily="18" charset="0"/>
              </a:rPr>
              <a:t>The exchange of commands and responses in POP3</a:t>
            </a:r>
          </a:p>
        </p:txBody>
      </p:sp>
      <p:pic>
        <p:nvPicPr>
          <p:cNvPr id="878599" name="Picture 7"/>
          <p:cNvPicPr>
            <a:picLocks noChangeAspect="1" noChangeArrowheads="1"/>
          </p:cNvPicPr>
          <p:nvPr/>
        </p:nvPicPr>
        <p:blipFill>
          <a:blip r:embed="rId3"/>
          <a:srcRect/>
          <a:stretch>
            <a:fillRect/>
          </a:stretch>
        </p:blipFill>
        <p:spPr bwMode="auto">
          <a:xfrm>
            <a:off x="3689350" y="990600"/>
            <a:ext cx="4387850" cy="5130800"/>
          </a:xfrm>
          <a:prstGeom prst="rect">
            <a:avLst/>
          </a:prstGeom>
          <a:noFill/>
          <a:ln w="9525">
            <a:noFill/>
            <a:miter lim="800000"/>
            <a:headEnd/>
            <a:tailEnd/>
          </a:ln>
          <a:effectLst/>
        </p:spPr>
      </p:pic>
    </p:spTree>
    <p:extLst>
      <p:ext uri="{BB962C8B-B14F-4D97-AF65-F5344CB8AC3E}">
        <p14:creationId xmlns:p14="http://schemas.microsoft.com/office/powerpoint/2010/main" val="7544661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4082"/>
          </a:xfrm>
        </p:spPr>
        <p:txBody>
          <a:bodyPr>
            <a:normAutofit fontScale="90000"/>
          </a:bodyPr>
          <a:lstStyle/>
          <a:p>
            <a:r>
              <a:rPr lang="en-US" b="1" dirty="0">
                <a:solidFill>
                  <a:srgbClr val="FF0066"/>
                </a:solidFill>
              </a:rPr>
              <a:t>FILE TRANSFER PROTOCOL</a:t>
            </a:r>
            <a:endParaRPr lang="en-IN" dirty="0"/>
          </a:p>
        </p:txBody>
      </p:sp>
      <p:sp>
        <p:nvSpPr>
          <p:cNvPr id="3" name="Content Placeholder 2"/>
          <p:cNvSpPr>
            <a:spLocks noGrp="1"/>
          </p:cNvSpPr>
          <p:nvPr>
            <p:ph idx="1"/>
          </p:nvPr>
        </p:nvSpPr>
        <p:spPr>
          <a:xfrm>
            <a:off x="695400" y="980728"/>
            <a:ext cx="9515400" cy="5400600"/>
          </a:xfrm>
        </p:spPr>
        <p:txBody>
          <a:bodyPr/>
          <a:lstStyle/>
          <a:p>
            <a:pPr marL="388620" indent="-342900" algn="just">
              <a:buFont typeface="Wingdings" panose="05000000000000000000" pitchFamily="2" charset="2"/>
              <a:buChar char="§"/>
            </a:pPr>
            <a:r>
              <a:rPr lang="en-US" sz="2400" dirty="0"/>
              <a:t>File Transfer Protocol (FTP) is the standard mechanism provided by </a:t>
            </a:r>
            <a:r>
              <a:rPr lang="en-US" sz="2400" dirty="0" smtClean="0"/>
              <a:t>TCP/IP.</a:t>
            </a:r>
            <a:endParaRPr lang="en-US" sz="2400" dirty="0"/>
          </a:p>
          <a:p>
            <a:pPr marL="388620" indent="-342900" algn="just">
              <a:buFont typeface="Wingdings" panose="05000000000000000000" pitchFamily="2" charset="2"/>
              <a:buChar char="§"/>
            </a:pPr>
            <a:r>
              <a:rPr lang="en-US" sz="2400" dirty="0"/>
              <a:t>It copy's a file from one host to </a:t>
            </a:r>
            <a:r>
              <a:rPr lang="en-US" sz="2400" dirty="0" smtClean="0"/>
              <a:t>another</a:t>
            </a:r>
          </a:p>
          <a:p>
            <a:pPr marL="388620" indent="-342900" algn="just">
              <a:buFont typeface="Wingdings" panose="05000000000000000000" pitchFamily="2" charset="2"/>
              <a:buChar char="§"/>
            </a:pPr>
            <a:r>
              <a:rPr lang="en-US" sz="2400" dirty="0" smtClean="0"/>
              <a:t>Transferring </a:t>
            </a:r>
            <a:r>
              <a:rPr lang="en-US" sz="2400" dirty="0"/>
              <a:t>files from one computer to another in networking or  internetworking environment.  </a:t>
            </a:r>
          </a:p>
          <a:p>
            <a:pPr marL="388620" indent="-342900" algn="just">
              <a:buFont typeface="Wingdings" panose="05000000000000000000" pitchFamily="2" charset="2"/>
              <a:buChar char="§"/>
            </a:pPr>
            <a:r>
              <a:rPr lang="en-US" sz="2400" dirty="0"/>
              <a:t>The following problems may occur while transferring the file between two systems </a:t>
            </a:r>
          </a:p>
          <a:p>
            <a:pPr lvl="1" algn="just"/>
            <a:r>
              <a:rPr lang="en-US" sz="2000" dirty="0"/>
              <a:t>may use different </a:t>
            </a:r>
            <a:r>
              <a:rPr lang="en-US" sz="2000" dirty="0">
                <a:solidFill>
                  <a:srgbClr val="FF0000"/>
                </a:solidFill>
              </a:rPr>
              <a:t>file name conventions</a:t>
            </a:r>
          </a:p>
          <a:p>
            <a:pPr lvl="1" algn="just"/>
            <a:r>
              <a:rPr lang="en-US" sz="2000" dirty="0"/>
              <a:t>may have different way to </a:t>
            </a:r>
            <a:r>
              <a:rPr lang="en-US" sz="2000" dirty="0">
                <a:solidFill>
                  <a:srgbClr val="FF0000"/>
                </a:solidFill>
              </a:rPr>
              <a:t>represent text and data</a:t>
            </a:r>
          </a:p>
          <a:p>
            <a:pPr lvl="1" algn="just"/>
            <a:r>
              <a:rPr lang="en-US" sz="2000" dirty="0"/>
              <a:t>may have different </a:t>
            </a:r>
            <a:r>
              <a:rPr lang="en-US" sz="2000" dirty="0">
                <a:solidFill>
                  <a:srgbClr val="FF0000"/>
                </a:solidFill>
              </a:rPr>
              <a:t>directory structure</a:t>
            </a:r>
          </a:p>
          <a:p>
            <a:pPr algn="just"/>
            <a:r>
              <a:rPr lang="en-US" sz="2400" dirty="0"/>
              <a:t>All of these problems have been solved by FTP in a very simple and elegant approach.  </a:t>
            </a:r>
          </a:p>
          <a:p>
            <a:pPr lvl="1"/>
            <a:endParaRPr lang="en-US" sz="1600" dirty="0"/>
          </a:p>
          <a:p>
            <a:endParaRPr lang="en-IN" dirty="0"/>
          </a:p>
        </p:txBody>
      </p:sp>
    </p:spTree>
    <p:extLst>
      <p:ext uri="{BB962C8B-B14F-4D97-AF65-F5344CB8AC3E}">
        <p14:creationId xmlns:p14="http://schemas.microsoft.com/office/powerpoint/2010/main" val="37558729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116632"/>
            <a:ext cx="8229600" cy="706090"/>
          </a:xfrm>
        </p:spPr>
        <p:txBody>
          <a:bodyPr>
            <a:normAutofit/>
          </a:bodyPr>
          <a:lstStyle/>
          <a:p>
            <a:r>
              <a:rPr lang="en-US" b="1" dirty="0">
                <a:solidFill>
                  <a:srgbClr val="FF0066"/>
                </a:solidFill>
              </a:rPr>
              <a:t>FILE TRANSFER PROTOCOL</a:t>
            </a:r>
            <a:endParaRPr lang="en-IN" dirty="0"/>
          </a:p>
        </p:txBody>
      </p:sp>
      <p:sp>
        <p:nvSpPr>
          <p:cNvPr id="3" name="Content Placeholder 2"/>
          <p:cNvSpPr>
            <a:spLocks noGrp="1"/>
          </p:cNvSpPr>
          <p:nvPr>
            <p:ph idx="1"/>
          </p:nvPr>
        </p:nvSpPr>
        <p:spPr>
          <a:xfrm>
            <a:off x="479376" y="908720"/>
            <a:ext cx="9731424" cy="5760640"/>
          </a:xfrm>
        </p:spPr>
        <p:txBody>
          <a:bodyPr>
            <a:noAutofit/>
          </a:bodyPr>
          <a:lstStyle/>
          <a:p>
            <a:pPr algn="just"/>
            <a:r>
              <a:rPr lang="en-US" sz="2400" dirty="0"/>
              <a:t>FTP differs from other client-server applications</a:t>
            </a:r>
          </a:p>
          <a:p>
            <a:pPr algn="just"/>
            <a:r>
              <a:rPr lang="en-US" sz="2400" dirty="0"/>
              <a:t>It establishes </a:t>
            </a:r>
            <a:r>
              <a:rPr lang="en-US" sz="2400" dirty="0">
                <a:solidFill>
                  <a:srgbClr val="FF0000"/>
                </a:solidFill>
              </a:rPr>
              <a:t>two connections </a:t>
            </a:r>
            <a:r>
              <a:rPr lang="en-US" sz="2400" dirty="0"/>
              <a:t>between the </a:t>
            </a:r>
            <a:r>
              <a:rPr lang="en-US" sz="2400" dirty="0" smtClean="0"/>
              <a:t>hosts </a:t>
            </a:r>
          </a:p>
          <a:p>
            <a:pPr algn="just"/>
            <a:r>
              <a:rPr lang="en-US" sz="2400" dirty="0" smtClean="0"/>
              <a:t>One </a:t>
            </a:r>
            <a:r>
              <a:rPr lang="en-US" sz="2400" dirty="0"/>
              <a:t>connection is used for data transfer</a:t>
            </a:r>
          </a:p>
          <a:p>
            <a:pPr algn="just"/>
            <a:r>
              <a:rPr lang="en-US" sz="2400" dirty="0"/>
              <a:t>The other for control information (commands and responses)</a:t>
            </a:r>
          </a:p>
          <a:p>
            <a:pPr algn="just"/>
            <a:r>
              <a:rPr lang="en-US" sz="2400" dirty="0">
                <a:solidFill>
                  <a:srgbClr val="FF0000"/>
                </a:solidFill>
              </a:rPr>
              <a:t>Separation of commands and data transfer makes FTP more efficient</a:t>
            </a:r>
          </a:p>
          <a:p>
            <a:pPr algn="just"/>
            <a:r>
              <a:rPr lang="en-US" sz="2400" dirty="0"/>
              <a:t>The control connection uses very simple rules of communication</a:t>
            </a:r>
          </a:p>
          <a:p>
            <a:pPr algn="just"/>
            <a:r>
              <a:rPr lang="en-US" sz="2400" dirty="0"/>
              <a:t>We need to transfer only a line of command or a line of response at a time</a:t>
            </a:r>
          </a:p>
          <a:p>
            <a:pPr algn="just"/>
            <a:r>
              <a:rPr lang="en-US" sz="2400" dirty="0"/>
              <a:t>The data connection needs  more complex rules due to the variety of data types transferred </a:t>
            </a:r>
          </a:p>
          <a:p>
            <a:pPr marL="0"/>
            <a:endParaRPr lang="en-US" sz="2400" dirty="0"/>
          </a:p>
          <a:p>
            <a:endParaRPr lang="en-IN" sz="2400" dirty="0"/>
          </a:p>
        </p:txBody>
      </p:sp>
    </p:spTree>
    <p:extLst>
      <p:ext uri="{BB962C8B-B14F-4D97-AF65-F5344CB8AC3E}">
        <p14:creationId xmlns:p14="http://schemas.microsoft.com/office/powerpoint/2010/main" val="16511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p:cNvSpPr>
            <a:spLocks noGrp="1"/>
          </p:cNvSpPr>
          <p:nvPr>
            <p:ph type="title"/>
          </p:nvPr>
        </p:nvSpPr>
        <p:spPr>
          <a:xfrm>
            <a:off x="1760538" y="1276350"/>
            <a:ext cx="7696200" cy="617538"/>
          </a:xfrm>
        </p:spPr>
        <p:txBody>
          <a:bodyPr/>
          <a:lstStyle/>
          <a:p>
            <a:pPr eaLnBrk="1" hangingPunct="1"/>
            <a:r>
              <a:rPr lang="en-US" altLang="en-US" smtClean="0"/>
              <a:t>Symmetric Vs Asymmetric Encryption</a:t>
            </a:r>
          </a:p>
        </p:txBody>
      </p:sp>
      <p:sp>
        <p:nvSpPr>
          <p:cNvPr id="5" name="Slide Number Placeholder 4"/>
          <p:cNvSpPr>
            <a:spLocks noGrp="1"/>
          </p:cNvSpPr>
          <p:nvPr>
            <p:ph type="sldNum" sz="quarter" idx="12"/>
          </p:nvPr>
        </p:nvSpPr>
        <p:spPr/>
        <p:txBody>
          <a:bodyPr/>
          <a:lstStyle/>
          <a:p>
            <a:pPr>
              <a:defRPr/>
            </a:pPr>
            <a:fld id="{194A2D6B-7375-4736-B3C6-63A042DBD774}" type="slidenum">
              <a:rPr lang="en-US" altLang="en-US" smtClean="0"/>
              <a:pPr>
                <a:defRPr/>
              </a:pPr>
              <a:t>5</a:t>
            </a:fld>
            <a:endParaRPr lang="en-US" altLang="en-US" dirty="0"/>
          </a:p>
        </p:txBody>
      </p:sp>
      <p:sp>
        <p:nvSpPr>
          <p:cNvPr id="8" name="Content Placeholder 2">
            <a:extLst>
              <a:ext uri="{FF2B5EF4-FFF2-40B4-BE49-F238E27FC236}"/>
            </a:extLst>
          </p:cNvPr>
          <p:cNvSpPr txBox="1">
            <a:spLocks/>
          </p:cNvSpPr>
          <p:nvPr/>
        </p:nvSpPr>
        <p:spPr bwMode="auto">
          <a:xfrm>
            <a:off x="1760538" y="2116139"/>
            <a:ext cx="4291012" cy="35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normAutofit fontScale="92500"/>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marL="377190" indent="-342900">
              <a:buFont typeface="Wingdings" panose="05000000000000000000" pitchFamily="2" charset="2"/>
              <a:buChar char="v"/>
              <a:defRPr/>
            </a:pPr>
            <a:r>
              <a:rPr lang="en-US" sz="1500" dirty="0">
                <a:latin typeface="Gill Sans MT" panose="020B0502020104020203" pitchFamily="34" charset="0"/>
              </a:rPr>
              <a:t>A single secret key is needed to both encrypt and decrypt a message. </a:t>
            </a:r>
          </a:p>
          <a:p>
            <a:pPr marL="377190" indent="-342900">
              <a:buFont typeface="Wingdings" panose="05000000000000000000" pitchFamily="2" charset="2"/>
              <a:buChar char="v"/>
              <a:defRPr/>
            </a:pPr>
            <a:r>
              <a:rPr lang="en-US" sz="1500" dirty="0">
                <a:latin typeface="Gill Sans MT" panose="020B0502020104020203" pitchFamily="34" charset="0"/>
              </a:rPr>
              <a:t>The secret key is possessed by both parties involved in the communication, the sender and the receiver.</a:t>
            </a:r>
          </a:p>
          <a:p>
            <a:pPr marL="377190" indent="-342900">
              <a:buFont typeface="Wingdings" panose="05000000000000000000" pitchFamily="2" charset="2"/>
              <a:buChar char="v"/>
              <a:defRPr/>
            </a:pPr>
            <a:r>
              <a:rPr lang="en-US" sz="1500" dirty="0">
                <a:latin typeface="Gill Sans MT" panose="020B0502020104020203" pitchFamily="34" charset="0"/>
              </a:rPr>
              <a:t>Symmetric keys are usually 128 or 256 bits long. The larger the key size, the harder the key is to crack.</a:t>
            </a:r>
          </a:p>
          <a:p>
            <a:pPr marL="377190" indent="-342900">
              <a:buFont typeface="Wingdings" panose="05000000000000000000" pitchFamily="2" charset="2"/>
              <a:buChar char="v"/>
              <a:defRPr/>
            </a:pPr>
            <a:r>
              <a:rPr lang="en-US" sz="1500" dirty="0">
                <a:latin typeface="Gill Sans MT" panose="020B0502020104020203" pitchFamily="34" charset="0"/>
              </a:rPr>
              <a:t>Algorithms that use Symmetric Encryption: DES, 3DES , AES, RC4,</a:t>
            </a:r>
          </a:p>
          <a:p>
            <a:pPr>
              <a:defRPr/>
            </a:pPr>
            <a:r>
              <a:rPr lang="en-US" sz="1500" b="1" dirty="0">
                <a:latin typeface="Gill Sans MT" panose="020B0502020104020203" pitchFamily="34" charset="0"/>
              </a:rPr>
              <a:t>Limitations on Symmetric Encryption</a:t>
            </a:r>
          </a:p>
          <a:p>
            <a:pPr marL="377190" indent="-342900">
              <a:buFont typeface="Wingdings" panose="05000000000000000000" pitchFamily="2" charset="2"/>
              <a:buChar char="v"/>
              <a:defRPr/>
            </a:pPr>
            <a:r>
              <a:rPr lang="en-US" sz="1500" dirty="0">
                <a:latin typeface="Gill Sans MT" panose="020B0502020104020203" pitchFamily="34" charset="0"/>
              </a:rPr>
              <a:t>Any exposure to the secret key compromises secrecy of </a:t>
            </a:r>
            <a:r>
              <a:rPr lang="en-US" sz="1500" dirty="0" err="1">
                <a:latin typeface="Gill Sans MT" panose="020B0502020104020203" pitchFamily="34" charset="0"/>
              </a:rPr>
              <a:t>ciphertext</a:t>
            </a:r>
            <a:endParaRPr lang="en-US" sz="1500" dirty="0">
              <a:latin typeface="Gill Sans MT" panose="020B0502020104020203" pitchFamily="34" charset="0"/>
            </a:endParaRPr>
          </a:p>
          <a:p>
            <a:pPr marL="377190" indent="-342900">
              <a:buFont typeface="Wingdings" panose="05000000000000000000" pitchFamily="2" charset="2"/>
              <a:buChar char="v"/>
              <a:defRPr/>
            </a:pPr>
            <a:r>
              <a:rPr lang="en-US" sz="1500" dirty="0">
                <a:latin typeface="Gill Sans MT" panose="020B0502020104020203" pitchFamily="34" charset="0"/>
              </a:rPr>
              <a:t>A key needs to be delivered to the recipient of the coded message for it to be deciphered</a:t>
            </a:r>
          </a:p>
          <a:p>
            <a:pPr marL="598646" lvl="2" indent="-342900">
              <a:spcBef>
                <a:spcPct val="25000"/>
              </a:spcBef>
              <a:spcAft>
                <a:spcPct val="0"/>
              </a:spcAft>
              <a:buClr>
                <a:schemeClr val="tx2"/>
              </a:buClr>
              <a:buSzPct val="120000"/>
              <a:buFont typeface="Wingdings" pitchFamily="2" charset="2"/>
              <a:buChar char="v"/>
              <a:defRPr/>
            </a:pPr>
            <a:r>
              <a:rPr lang="en-US" sz="1350" dirty="0">
                <a:latin typeface="Gill Sans MT" panose="020B0502020104020203" pitchFamily="34" charset="0"/>
              </a:rPr>
              <a:t>Potential for eavesdropping attack during transmission of key</a:t>
            </a:r>
          </a:p>
        </p:txBody>
      </p:sp>
      <p:pic>
        <p:nvPicPr>
          <p:cNvPr id="16282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408" y="260648"/>
            <a:ext cx="7016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a:extLst>
              <a:ext uri="{FF2B5EF4-FFF2-40B4-BE49-F238E27FC236}"/>
            </a:extLst>
          </p:cNvPr>
          <p:cNvSpPr txBox="1">
            <a:spLocks/>
          </p:cNvSpPr>
          <p:nvPr/>
        </p:nvSpPr>
        <p:spPr bwMode="auto">
          <a:xfrm>
            <a:off x="6361113" y="2116139"/>
            <a:ext cx="4291012" cy="35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normAutofit lnSpcReduction="10000"/>
          </a:bodyPr>
          <a:lstStyle>
            <a:lvl1pPr marL="376238" indent="-342900">
              <a:spcBef>
                <a:spcPct val="25000"/>
              </a:spcBef>
              <a:buClr>
                <a:schemeClr val="tx2"/>
              </a:buClr>
              <a:buSzPct val="120000"/>
              <a:defRPr sz="2000">
                <a:solidFill>
                  <a:schemeClr val="tx1"/>
                </a:solidFill>
                <a:latin typeface="Arial" panose="020B0604020202020204" pitchFamily="34" charset="0"/>
              </a:defRPr>
            </a:lvl1pPr>
            <a:lvl2pPr marL="692150" indent="-347663">
              <a:spcAft>
                <a:spcPct val="25000"/>
              </a:spcAft>
              <a:buClr>
                <a:srgbClr val="4D7373"/>
              </a:buClr>
              <a:buSzPct val="55000"/>
              <a:buFont typeface="Wingdings" panose="05000000000000000000" pitchFamily="2" charset="2"/>
              <a:buChar char="l"/>
              <a:defRPr>
                <a:solidFill>
                  <a:schemeClr val="tx1"/>
                </a:solidFill>
                <a:latin typeface="Arial" panose="020B0604020202020204" pitchFamily="34" charset="0"/>
              </a:defRPr>
            </a:lvl2pPr>
            <a:lvl3pPr marL="987425" indent="-293688">
              <a:spcAft>
                <a:spcPct val="25000"/>
              </a:spcAft>
              <a:buClr>
                <a:srgbClr val="666600"/>
              </a:buClr>
              <a:buSzPct val="50000"/>
              <a:buFont typeface="Wingdings" panose="05000000000000000000" pitchFamily="2" charset="2"/>
              <a:buChar char="l"/>
              <a:defRPr sz="1600">
                <a:solidFill>
                  <a:schemeClr val="tx1"/>
                </a:solidFill>
                <a:latin typeface="Arial" panose="020B0604020202020204" pitchFamily="34" charset="0"/>
              </a:defRPr>
            </a:lvl3pPr>
            <a:lvl4pPr marL="1281113" indent="-292100">
              <a:spcBef>
                <a:spcPct val="20000"/>
              </a:spcBef>
              <a:buClr>
                <a:srgbClr val="26004D"/>
              </a:buClr>
              <a:buSzPct val="75000"/>
              <a:buFont typeface="Wingdings" panose="05000000000000000000" pitchFamily="2" charset="2"/>
              <a:buChar char="§"/>
              <a:defRPr sz="1500">
                <a:solidFill>
                  <a:schemeClr val="tx1"/>
                </a:solidFill>
                <a:latin typeface="Arial" panose="020B0604020202020204" pitchFamily="34" charset="0"/>
              </a:defRPr>
            </a:lvl4pPr>
            <a:lvl5pPr marL="1598613" indent="-315913">
              <a:spcBef>
                <a:spcPct val="20000"/>
              </a:spcBef>
              <a:buClr>
                <a:srgbClr val="7F7F7F"/>
              </a:buClr>
              <a:buSzPct val="80000"/>
              <a:buFont typeface="Wingdings" panose="05000000000000000000" pitchFamily="2" charset="2"/>
              <a:buChar char="§"/>
              <a:defRPr sz="1500">
                <a:solidFill>
                  <a:schemeClr val="tx1"/>
                </a:solidFill>
                <a:latin typeface="Arial" panose="020B0604020202020204" pitchFamily="34" charset="0"/>
              </a:defRPr>
            </a:lvl5pPr>
            <a:lvl6pPr marL="20558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6pPr>
            <a:lvl7pPr marL="25130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7pPr>
            <a:lvl8pPr marL="29702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8pPr>
            <a:lvl9pPr marL="34274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buFont typeface="Wingdings" panose="05000000000000000000" pitchFamily="2" charset="2"/>
              <a:buChar char="v"/>
              <a:defRPr/>
            </a:pPr>
            <a:r>
              <a:rPr lang="en-US" altLang="en-US" sz="1500" dirty="0">
                <a:latin typeface="Gill Sans MT" panose="020B0502020104020203" pitchFamily="34" charset="0"/>
              </a:rPr>
              <a:t>Asymmetric Encryption</a:t>
            </a:r>
          </a:p>
          <a:p>
            <a:pPr algn="just" eaLnBrk="1" hangingPunct="1">
              <a:buFontTx/>
              <a:buChar char="•"/>
              <a:defRPr/>
            </a:pPr>
            <a:r>
              <a:rPr lang="en-US" altLang="en-US" sz="1600" dirty="0">
                <a:latin typeface="Times New Roman" panose="02020603050405020304" pitchFamily="18" charset="0"/>
                <a:cs typeface="Times New Roman" panose="02020603050405020304" pitchFamily="18" charset="0"/>
              </a:rPr>
              <a:t>Uses a pair of linked keys</a:t>
            </a:r>
          </a:p>
          <a:p>
            <a:pPr algn="just" eaLnBrk="1" hangingPunct="1">
              <a:buFontTx/>
              <a:buChar char="•"/>
              <a:defRPr/>
            </a:pPr>
            <a:r>
              <a:rPr lang="en-US" altLang="en-US" sz="1600" dirty="0">
                <a:latin typeface="Times New Roman" panose="02020603050405020304" pitchFamily="18" charset="0"/>
                <a:cs typeface="Times New Roman" panose="02020603050405020304" pitchFamily="18" charset="0"/>
              </a:rPr>
              <a:t>Public key for encryption, Private key for decryption</a:t>
            </a:r>
          </a:p>
          <a:p>
            <a:pPr algn="just" eaLnBrk="1" hangingPunct="1">
              <a:buFontTx/>
              <a:buChar char="•"/>
              <a:defRPr/>
            </a:pPr>
            <a:r>
              <a:rPr lang="en-US" altLang="en-US" sz="1600" dirty="0">
                <a:latin typeface="Times New Roman" panose="02020603050405020304" pitchFamily="18" charset="0"/>
                <a:cs typeface="Times New Roman" panose="02020603050405020304" pitchFamily="18" charset="0"/>
              </a:rPr>
              <a:t>Messages encoded using public key can only be decoded by the private key, Secret transmission of key for decryption is not required</a:t>
            </a:r>
          </a:p>
          <a:p>
            <a:pPr algn="just" eaLnBrk="1" hangingPunct="1">
              <a:buFontTx/>
              <a:buChar char="•"/>
              <a:defRPr/>
            </a:pPr>
            <a:r>
              <a:rPr lang="en-US" altLang="en-US" sz="1600" dirty="0">
                <a:latin typeface="Times New Roman" panose="02020603050405020304" pitchFamily="18" charset="0"/>
                <a:cs typeface="Times New Roman" panose="02020603050405020304" pitchFamily="18" charset="0"/>
              </a:rPr>
              <a:t>The public key, is available to everyone who wishes to send a message. On the other hand, the private key is kept at a secure place by the owner of the public key.</a:t>
            </a:r>
          </a:p>
          <a:p>
            <a:pPr algn="just" eaLnBrk="1" hangingPunct="1">
              <a:buFontTx/>
              <a:buChar char="•"/>
              <a:defRPr/>
            </a:pPr>
            <a:r>
              <a:rPr lang="en-US" altLang="en-US" sz="1600" dirty="0">
                <a:latin typeface="Times New Roman" panose="02020603050405020304" pitchFamily="18" charset="0"/>
                <a:cs typeface="Times New Roman" panose="02020603050405020304" pitchFamily="18" charset="0"/>
              </a:rPr>
              <a:t>Algorithms that use Asymmetric Encryption: RSA, </a:t>
            </a:r>
            <a:r>
              <a:rPr lang="en-US" altLang="en-US" sz="1600" dirty="0" err="1">
                <a:latin typeface="Times New Roman" panose="02020603050405020304" pitchFamily="18" charset="0"/>
                <a:cs typeface="Times New Roman" panose="02020603050405020304" pitchFamily="18" charset="0"/>
              </a:rPr>
              <a:t>Diffie</a:t>
            </a:r>
            <a:r>
              <a:rPr lang="en-US" altLang="en-US" sz="1600" dirty="0">
                <a:latin typeface="Times New Roman" panose="02020603050405020304" pitchFamily="18" charset="0"/>
                <a:cs typeface="Times New Roman" panose="02020603050405020304" pitchFamily="18" charset="0"/>
              </a:rPr>
              <a:t>-Hellman, ECC, DSA.</a:t>
            </a:r>
          </a:p>
        </p:txBody>
      </p:sp>
      <p:sp>
        <p:nvSpPr>
          <p:cNvPr id="3" name="TextBox 2"/>
          <p:cNvSpPr txBox="1"/>
          <p:nvPr/>
        </p:nvSpPr>
        <p:spPr>
          <a:xfrm>
            <a:off x="2316164" y="5700713"/>
            <a:ext cx="1457325" cy="196850"/>
          </a:xfrm>
          <a:prstGeom prst="rect">
            <a:avLst/>
          </a:prstGeom>
          <a:noFill/>
        </p:spPr>
        <p:txBody>
          <a:bodyPr>
            <a:spAutoFit/>
          </a:bodyPr>
          <a:lstStyle/>
          <a:p>
            <a:pPr>
              <a:defRPr/>
            </a:pPr>
            <a:r>
              <a:rPr lang="en-IN" sz="675" dirty="0"/>
              <a:t>Courtesy: 101computing.net</a:t>
            </a:r>
          </a:p>
        </p:txBody>
      </p:sp>
      <p:sp>
        <p:nvSpPr>
          <p:cNvPr id="11" name="TextBox 10"/>
          <p:cNvSpPr txBox="1"/>
          <p:nvPr/>
        </p:nvSpPr>
        <p:spPr>
          <a:xfrm>
            <a:off x="8094664" y="5784850"/>
            <a:ext cx="1457325" cy="196850"/>
          </a:xfrm>
          <a:prstGeom prst="rect">
            <a:avLst/>
          </a:prstGeom>
          <a:noFill/>
        </p:spPr>
        <p:txBody>
          <a:bodyPr>
            <a:spAutoFit/>
          </a:bodyPr>
          <a:lstStyle/>
          <a:p>
            <a:pPr>
              <a:defRPr/>
            </a:pPr>
            <a:r>
              <a:rPr lang="en-IN" sz="675" dirty="0"/>
              <a:t>Courtesy: 101computing.net</a:t>
            </a:r>
          </a:p>
        </p:txBody>
      </p:sp>
    </p:spTree>
    <p:extLst>
      <p:ext uri="{BB962C8B-B14F-4D97-AF65-F5344CB8AC3E}">
        <p14:creationId xmlns:p14="http://schemas.microsoft.com/office/powerpoint/2010/main" val="36028025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2074"/>
          </a:xfrm>
        </p:spPr>
        <p:txBody>
          <a:bodyPr>
            <a:normAutofit fontScale="90000"/>
          </a:bodyPr>
          <a:lstStyle/>
          <a:p>
            <a:r>
              <a:rPr lang="en-US" b="1" dirty="0">
                <a:solidFill>
                  <a:srgbClr val="3333CC"/>
                </a:solidFill>
              </a:rPr>
              <a:t/>
            </a:r>
            <a:br>
              <a:rPr lang="en-US" b="1" dirty="0">
                <a:solidFill>
                  <a:srgbClr val="3333CC"/>
                </a:solidFill>
              </a:rPr>
            </a:br>
            <a:r>
              <a:rPr lang="en-US" b="1" dirty="0">
                <a:solidFill>
                  <a:srgbClr val="3333CC"/>
                </a:solidFill>
              </a:rPr>
              <a:t/>
            </a:r>
            <a:br>
              <a:rPr lang="en-US" b="1" dirty="0">
                <a:solidFill>
                  <a:srgbClr val="3333CC"/>
                </a:solidFill>
              </a:rPr>
            </a:br>
            <a:r>
              <a:rPr lang="en-US" dirty="0">
                <a:solidFill>
                  <a:srgbClr val="3333CC"/>
                </a:solidFill>
              </a:rPr>
              <a:t>FTP</a:t>
            </a:r>
            <a:endParaRPr lang="en-IN"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340769"/>
            <a:ext cx="8229600" cy="432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40854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78098"/>
          </a:xfrm>
        </p:spPr>
        <p:txBody>
          <a:bodyPr/>
          <a:lstStyle/>
          <a:p>
            <a:r>
              <a:rPr lang="en-US" b="1" dirty="0">
                <a:solidFill>
                  <a:srgbClr val="FF0066"/>
                </a:solidFill>
              </a:rPr>
              <a:t>FTP</a:t>
            </a:r>
            <a:endParaRPr lang="en-IN" dirty="0"/>
          </a:p>
        </p:txBody>
      </p:sp>
      <p:sp>
        <p:nvSpPr>
          <p:cNvPr id="3" name="Content Placeholder 2"/>
          <p:cNvSpPr>
            <a:spLocks noGrp="1"/>
          </p:cNvSpPr>
          <p:nvPr>
            <p:ph idx="1"/>
          </p:nvPr>
        </p:nvSpPr>
        <p:spPr>
          <a:xfrm>
            <a:off x="1981200" y="1052737"/>
            <a:ext cx="8229600" cy="4968552"/>
          </a:xfrm>
        </p:spPr>
        <p:txBody>
          <a:bodyPr>
            <a:normAutofit lnSpcReduction="10000"/>
          </a:bodyPr>
          <a:lstStyle/>
          <a:p>
            <a:pPr algn="just"/>
            <a:r>
              <a:rPr lang="en-US" sz="2400" dirty="0"/>
              <a:t>The above figure shows the basic model of FTP.</a:t>
            </a:r>
          </a:p>
          <a:p>
            <a:pPr algn="just"/>
            <a:r>
              <a:rPr lang="en-US" sz="2400" dirty="0"/>
              <a:t>The client has three components</a:t>
            </a:r>
          </a:p>
          <a:p>
            <a:pPr lvl="1" algn="just"/>
            <a:r>
              <a:rPr lang="en-US" dirty="0"/>
              <a:t>The user interface</a:t>
            </a:r>
          </a:p>
          <a:p>
            <a:pPr lvl="1" algn="just"/>
            <a:r>
              <a:rPr lang="en-US" dirty="0"/>
              <a:t>The client control process</a:t>
            </a:r>
          </a:p>
          <a:p>
            <a:pPr lvl="1" algn="just"/>
            <a:r>
              <a:rPr lang="en-US" dirty="0"/>
              <a:t>Client data transfer process</a:t>
            </a:r>
          </a:p>
          <a:p>
            <a:pPr algn="just"/>
            <a:r>
              <a:rPr lang="en-US" sz="2400" dirty="0"/>
              <a:t>The sever has two components</a:t>
            </a:r>
          </a:p>
          <a:p>
            <a:pPr lvl="1" algn="just"/>
            <a:r>
              <a:rPr lang="en-US" dirty="0"/>
              <a:t>The sever control process</a:t>
            </a:r>
          </a:p>
          <a:p>
            <a:pPr lvl="1" algn="just"/>
            <a:r>
              <a:rPr lang="en-US" dirty="0"/>
              <a:t>The server data transfer process</a:t>
            </a:r>
          </a:p>
          <a:p>
            <a:pPr algn="just"/>
            <a:r>
              <a:rPr lang="en-US" sz="2400" dirty="0"/>
              <a:t>The control connection is made between the control processes</a:t>
            </a:r>
          </a:p>
          <a:p>
            <a:pPr algn="just"/>
            <a:r>
              <a:rPr lang="en-US" sz="2400" dirty="0"/>
              <a:t>The data connection is make between the data transfer processes</a:t>
            </a:r>
          </a:p>
          <a:p>
            <a:endParaRPr lang="en-IN" dirty="0"/>
          </a:p>
        </p:txBody>
      </p:sp>
    </p:spTree>
    <p:extLst>
      <p:ext uri="{BB962C8B-B14F-4D97-AF65-F5344CB8AC3E}">
        <p14:creationId xmlns:p14="http://schemas.microsoft.com/office/powerpoint/2010/main" val="12558552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04665"/>
            <a:ext cx="8229600" cy="5721499"/>
          </a:xfrm>
        </p:spPr>
        <p:txBody>
          <a:bodyPr>
            <a:normAutofit/>
          </a:bodyPr>
          <a:lstStyle/>
          <a:p>
            <a:pPr marL="388620" indent="-342900" algn="just">
              <a:lnSpc>
                <a:spcPct val="150000"/>
              </a:lnSpc>
              <a:buFont typeface="Arial" panose="020B0604020202020204" pitchFamily="34" charset="0"/>
              <a:buChar char="•"/>
            </a:pPr>
            <a:r>
              <a:rPr lang="en-US" sz="2400" dirty="0">
                <a:solidFill>
                  <a:srgbClr val="FF0000"/>
                </a:solidFill>
              </a:rPr>
              <a:t>The control connection remains connected during the entire interactive FTP session</a:t>
            </a:r>
          </a:p>
          <a:p>
            <a:pPr marL="388620" indent="-342900" algn="just">
              <a:lnSpc>
                <a:spcPct val="150000"/>
              </a:lnSpc>
              <a:buFont typeface="Arial" panose="020B0604020202020204" pitchFamily="34" charset="0"/>
              <a:buChar char="•"/>
            </a:pPr>
            <a:r>
              <a:rPr lang="en-US" sz="2400" dirty="0">
                <a:solidFill>
                  <a:srgbClr val="FF0000"/>
                </a:solidFill>
              </a:rPr>
              <a:t>The data connection is opened and then closed for each file transferred </a:t>
            </a:r>
          </a:p>
          <a:p>
            <a:pPr marL="388620" indent="-342900" algn="just">
              <a:lnSpc>
                <a:spcPct val="150000"/>
              </a:lnSpc>
              <a:buFont typeface="Arial" panose="020B0604020202020204" pitchFamily="34" charset="0"/>
              <a:buChar char="•"/>
            </a:pPr>
            <a:r>
              <a:rPr lang="en-US" sz="2400" dirty="0"/>
              <a:t>It open each time commands that involve transferring files are used </a:t>
            </a:r>
            <a:r>
              <a:rPr lang="en-US" sz="2400" dirty="0" smtClean="0"/>
              <a:t>and it </a:t>
            </a:r>
            <a:r>
              <a:rPr lang="en-US" sz="2400" dirty="0"/>
              <a:t>closes when the file is transferred </a:t>
            </a:r>
          </a:p>
          <a:p>
            <a:pPr marL="388620" indent="-342900" algn="just">
              <a:lnSpc>
                <a:spcPct val="150000"/>
              </a:lnSpc>
              <a:buFont typeface="Arial" panose="020B0604020202020204" pitchFamily="34" charset="0"/>
              <a:buChar char="•"/>
            </a:pPr>
            <a:r>
              <a:rPr lang="en-US" sz="2400" dirty="0">
                <a:solidFill>
                  <a:srgbClr val="FF0000"/>
                </a:solidFill>
              </a:rPr>
              <a:t>The two FTP connections, control and data, use different strategies and different port numbers. </a:t>
            </a:r>
          </a:p>
          <a:p>
            <a:pPr>
              <a:lnSpc>
                <a:spcPct val="150000"/>
              </a:lnSpc>
            </a:pPr>
            <a:endParaRPr lang="en-IN" sz="2400" dirty="0"/>
          </a:p>
        </p:txBody>
      </p:sp>
    </p:spTree>
    <p:extLst>
      <p:ext uri="{BB962C8B-B14F-4D97-AF65-F5344CB8AC3E}">
        <p14:creationId xmlns:p14="http://schemas.microsoft.com/office/powerpoint/2010/main" val="22973813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88640"/>
            <a:ext cx="8229600" cy="6408712"/>
          </a:xfrm>
        </p:spPr>
        <p:txBody>
          <a:bodyPr>
            <a:normAutofit lnSpcReduction="10000"/>
          </a:bodyPr>
          <a:lstStyle/>
          <a:p>
            <a:r>
              <a:rPr lang="en-IN" sz="2400" b="1" dirty="0">
                <a:solidFill>
                  <a:srgbClr val="FF0066"/>
                </a:solidFill>
              </a:rPr>
              <a:t>Communication over control connection:</a:t>
            </a:r>
          </a:p>
          <a:p>
            <a:r>
              <a:rPr lang="en-IN" sz="2400" dirty="0"/>
              <a:t>It uses 7 bit ASCII character set. Communication is achieved through command and responses.</a:t>
            </a:r>
          </a:p>
          <a:p>
            <a:r>
              <a:rPr lang="en-IN" sz="2400" dirty="0"/>
              <a:t>We send one command or response at a time.</a:t>
            </a:r>
          </a:p>
          <a:p>
            <a:r>
              <a:rPr lang="en-IN" sz="2400" dirty="0"/>
              <a:t> Each command or response is only one short line, so we need not worry about file format or file structure.</a:t>
            </a:r>
          </a:p>
          <a:p>
            <a:r>
              <a:rPr lang="en-IN" sz="2400" dirty="0"/>
              <a:t>Each line is terminated with a two character ( carriage return and line feed) end of line token.</a:t>
            </a:r>
          </a:p>
          <a:p>
            <a:r>
              <a:rPr lang="en-IN" sz="2400" b="1" dirty="0">
                <a:solidFill>
                  <a:srgbClr val="FF0066"/>
                </a:solidFill>
              </a:rPr>
              <a:t>Communication over Data connection:</a:t>
            </a:r>
          </a:p>
          <a:p>
            <a:r>
              <a:rPr lang="en-IN" sz="2400" dirty="0"/>
              <a:t>File transfer occurs over the data connection under the control of commands sent over the control connection.</a:t>
            </a:r>
          </a:p>
          <a:p>
            <a:r>
              <a:rPr lang="en-IN" sz="2400" dirty="0"/>
              <a:t>Remember that file transfer in FTP means one of three things:</a:t>
            </a:r>
          </a:p>
          <a:p>
            <a:pPr marL="388620" indent="-342900">
              <a:buFont typeface="Arial" panose="020B0604020202020204" pitchFamily="34" charset="0"/>
              <a:buChar char="•"/>
            </a:pPr>
            <a:r>
              <a:rPr lang="en-IN" sz="2400" dirty="0"/>
              <a:t>A file is to be copied from the server to the client. This is called </a:t>
            </a:r>
            <a:r>
              <a:rPr lang="en-IN" sz="2400" dirty="0">
                <a:solidFill>
                  <a:srgbClr val="FF0066"/>
                </a:solidFill>
              </a:rPr>
              <a:t>retrieving</a:t>
            </a:r>
            <a:r>
              <a:rPr lang="en-IN" sz="2400" dirty="0"/>
              <a:t> the file. It is done under the supervision of the </a:t>
            </a:r>
            <a:r>
              <a:rPr lang="en-IN" sz="2400" dirty="0">
                <a:solidFill>
                  <a:srgbClr val="FF0066"/>
                </a:solidFill>
              </a:rPr>
              <a:t>RETR command</a:t>
            </a:r>
          </a:p>
          <a:p>
            <a:endParaRPr lang="en-IN" sz="2400" dirty="0"/>
          </a:p>
          <a:p>
            <a:endParaRPr lang="en-IN" sz="2400" dirty="0"/>
          </a:p>
        </p:txBody>
      </p:sp>
    </p:spTree>
    <p:extLst>
      <p:ext uri="{BB962C8B-B14F-4D97-AF65-F5344CB8AC3E}">
        <p14:creationId xmlns:p14="http://schemas.microsoft.com/office/powerpoint/2010/main" val="2114077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88640"/>
            <a:ext cx="8229600" cy="6480720"/>
          </a:xfrm>
        </p:spPr>
        <p:txBody>
          <a:bodyPr>
            <a:normAutofit/>
          </a:bodyPr>
          <a:lstStyle/>
          <a:p>
            <a:pPr marL="388620" indent="-342900">
              <a:buFont typeface="Arial" panose="020B0604020202020204" pitchFamily="34" charset="0"/>
              <a:buChar char="•"/>
            </a:pPr>
            <a:r>
              <a:rPr lang="en-IN" sz="2400" dirty="0"/>
              <a:t>A file is to be copied from the client to the server. This is called </a:t>
            </a:r>
            <a:r>
              <a:rPr lang="en-IN" sz="2400" dirty="0">
                <a:solidFill>
                  <a:srgbClr val="FF0066"/>
                </a:solidFill>
              </a:rPr>
              <a:t>storing</a:t>
            </a:r>
            <a:r>
              <a:rPr lang="en-IN" sz="2400" dirty="0"/>
              <a:t> a file. It is done under the supervision of the </a:t>
            </a:r>
            <a:r>
              <a:rPr lang="en-IN" sz="2400" dirty="0">
                <a:solidFill>
                  <a:srgbClr val="FF0066"/>
                </a:solidFill>
              </a:rPr>
              <a:t>STOR command</a:t>
            </a:r>
            <a:r>
              <a:rPr lang="en-IN" sz="2400" dirty="0"/>
              <a:t>.</a:t>
            </a:r>
          </a:p>
          <a:p>
            <a:pPr marL="388620" indent="-342900">
              <a:buFont typeface="Arial" panose="020B0604020202020204" pitchFamily="34" charset="0"/>
              <a:buChar char="•"/>
            </a:pPr>
            <a:r>
              <a:rPr lang="en-IN" sz="2400" dirty="0"/>
              <a:t>A list of directory or file names is to sent from the server to the client. This is done under the supervision of the </a:t>
            </a:r>
            <a:r>
              <a:rPr lang="en-IN" sz="2400" dirty="0">
                <a:solidFill>
                  <a:srgbClr val="FF0000"/>
                </a:solidFill>
              </a:rPr>
              <a:t>LIST command</a:t>
            </a:r>
            <a:r>
              <a:rPr lang="en-IN" sz="2400" dirty="0"/>
              <a:t>. </a:t>
            </a:r>
            <a:r>
              <a:rPr lang="en-IN" sz="2400" dirty="0">
                <a:solidFill>
                  <a:srgbClr val="FF0066"/>
                </a:solidFill>
              </a:rPr>
              <a:t>FTP treats a list of directory or file names as a file. It is sent over the data connection</a:t>
            </a:r>
            <a:r>
              <a:rPr lang="en-IN" sz="2400" dirty="0"/>
              <a:t>.</a:t>
            </a:r>
          </a:p>
          <a:p>
            <a:r>
              <a:rPr lang="en-IN" sz="2400" dirty="0"/>
              <a:t>Note:</a:t>
            </a:r>
          </a:p>
          <a:p>
            <a:r>
              <a:rPr lang="en-IN" sz="2400" dirty="0">
                <a:solidFill>
                  <a:srgbClr val="FF0066"/>
                </a:solidFill>
              </a:rPr>
              <a:t>Client must define the type of data, structure of the data, and the transmission mode</a:t>
            </a:r>
            <a:r>
              <a:rPr lang="en-IN" sz="2400" dirty="0"/>
              <a:t>.</a:t>
            </a:r>
          </a:p>
          <a:p>
            <a:r>
              <a:rPr lang="en-IN" sz="2400" dirty="0"/>
              <a:t>Before sending the data through the data connection , we prepare for transmission through the control connection.</a:t>
            </a:r>
          </a:p>
          <a:p>
            <a:endParaRPr lang="en-IN" sz="2400" dirty="0"/>
          </a:p>
        </p:txBody>
      </p:sp>
    </p:spTree>
    <p:extLst>
      <p:ext uri="{BB962C8B-B14F-4D97-AF65-F5344CB8AC3E}">
        <p14:creationId xmlns:p14="http://schemas.microsoft.com/office/powerpoint/2010/main" val="2980212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60649"/>
            <a:ext cx="8229600" cy="5865515"/>
          </a:xfrm>
        </p:spPr>
        <p:txBody>
          <a:bodyPr>
            <a:noAutofit/>
          </a:bodyPr>
          <a:lstStyle/>
          <a:p>
            <a:endParaRPr lang="en-IN" sz="2400" dirty="0"/>
          </a:p>
          <a:p>
            <a:r>
              <a:rPr lang="en-IN" sz="2400" dirty="0"/>
              <a:t>A file is to be copied from the client to the server. This is called </a:t>
            </a:r>
            <a:r>
              <a:rPr lang="en-IN" sz="2400" dirty="0">
                <a:solidFill>
                  <a:srgbClr val="FF0066"/>
                </a:solidFill>
              </a:rPr>
              <a:t>storing</a:t>
            </a:r>
            <a:r>
              <a:rPr lang="en-IN" sz="2400" dirty="0"/>
              <a:t> a file. It is done under the supervision of the </a:t>
            </a:r>
            <a:r>
              <a:rPr lang="en-IN" sz="2400" dirty="0">
                <a:solidFill>
                  <a:srgbClr val="FF0066"/>
                </a:solidFill>
              </a:rPr>
              <a:t>STOR command</a:t>
            </a:r>
            <a:r>
              <a:rPr lang="en-IN" sz="2400" dirty="0"/>
              <a:t>.</a:t>
            </a:r>
          </a:p>
          <a:p>
            <a:r>
              <a:rPr lang="en-IN" sz="2400" dirty="0"/>
              <a:t>A list of directory or file names is to sent from the server to the client. This is done under the supervision of the LIST command. </a:t>
            </a:r>
            <a:r>
              <a:rPr lang="en-IN" sz="2400" dirty="0">
                <a:solidFill>
                  <a:srgbClr val="FF0066"/>
                </a:solidFill>
              </a:rPr>
              <a:t>FTP treats a list of directory or file names as a file. It is sent over the data connection</a:t>
            </a:r>
            <a:r>
              <a:rPr lang="en-IN" sz="2400" dirty="0"/>
              <a:t>.</a:t>
            </a:r>
          </a:p>
          <a:p>
            <a:r>
              <a:rPr lang="en-IN" sz="2400" b="1" u="sng" dirty="0">
                <a:solidFill>
                  <a:srgbClr val="FF0000"/>
                </a:solidFill>
              </a:rPr>
              <a:t>Note:</a:t>
            </a:r>
          </a:p>
          <a:p>
            <a:r>
              <a:rPr lang="en-IN" sz="2400" dirty="0">
                <a:solidFill>
                  <a:srgbClr val="FF0066"/>
                </a:solidFill>
              </a:rPr>
              <a:t>Client must define the type of data, structure of the data, and the transmission mode</a:t>
            </a:r>
            <a:r>
              <a:rPr lang="en-IN" sz="2400" dirty="0"/>
              <a:t>.</a:t>
            </a:r>
          </a:p>
          <a:p>
            <a:r>
              <a:rPr lang="en-IN" sz="2400" dirty="0"/>
              <a:t>Before sending the data through the data connection , we prepare for transmission through the control connection.</a:t>
            </a:r>
          </a:p>
          <a:p>
            <a:endParaRPr lang="en-IN" sz="2400" dirty="0"/>
          </a:p>
        </p:txBody>
      </p:sp>
    </p:spTree>
    <p:extLst>
      <p:ext uri="{BB962C8B-B14F-4D97-AF65-F5344CB8AC3E}">
        <p14:creationId xmlns:p14="http://schemas.microsoft.com/office/powerpoint/2010/main" val="16098619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0"/>
            <a:ext cx="9165704" cy="894730"/>
          </a:xfrm>
        </p:spPr>
        <p:txBody>
          <a:bodyPr>
            <a:normAutofit fontScale="90000"/>
          </a:bodyPr>
          <a:lstStyle/>
          <a:p>
            <a:r>
              <a:rPr lang="en-US" dirty="0">
                <a:solidFill>
                  <a:srgbClr val="FF0066"/>
                </a:solidFill>
              </a:rPr>
              <a:t>TRIVIAL FILE TRANSFER PROTOCOL [TFTP] </a:t>
            </a:r>
            <a:endParaRPr lang="en-IN" dirty="0"/>
          </a:p>
        </p:txBody>
      </p:sp>
      <p:sp>
        <p:nvSpPr>
          <p:cNvPr id="3" name="Content Placeholder 2"/>
          <p:cNvSpPr>
            <a:spLocks noGrp="1"/>
          </p:cNvSpPr>
          <p:nvPr>
            <p:ph idx="1"/>
          </p:nvPr>
        </p:nvSpPr>
        <p:spPr>
          <a:xfrm>
            <a:off x="1981200" y="908720"/>
            <a:ext cx="8229600" cy="5688632"/>
          </a:xfrm>
        </p:spPr>
        <p:txBody>
          <a:bodyPr>
            <a:noAutofit/>
          </a:bodyPr>
          <a:lstStyle/>
          <a:p>
            <a:pPr marL="388620" indent="-342900" algn="just">
              <a:buFont typeface="Arial" panose="020B0604020202020204" pitchFamily="34" charset="0"/>
              <a:buChar char="•"/>
            </a:pPr>
            <a:r>
              <a:rPr lang="en-US" sz="2400" dirty="0"/>
              <a:t>In some occasions  we need to copy a file </a:t>
            </a:r>
            <a:r>
              <a:rPr lang="en-US" sz="2400" dirty="0">
                <a:solidFill>
                  <a:srgbClr val="FF0000"/>
                </a:solidFill>
              </a:rPr>
              <a:t>without</a:t>
            </a:r>
            <a:r>
              <a:rPr lang="en-US" sz="2400" dirty="0"/>
              <a:t> any </a:t>
            </a:r>
            <a:r>
              <a:rPr lang="en-US" sz="2400" dirty="0">
                <a:solidFill>
                  <a:srgbClr val="FF0000"/>
                </a:solidFill>
              </a:rPr>
              <a:t>functionalities of FTP</a:t>
            </a:r>
          </a:p>
          <a:p>
            <a:pPr algn="just"/>
            <a:r>
              <a:rPr lang="en-US" sz="2400" dirty="0"/>
              <a:t>For example – to download the </a:t>
            </a:r>
            <a:r>
              <a:rPr lang="en-US" sz="2400" dirty="0">
                <a:solidFill>
                  <a:srgbClr val="FF0000"/>
                </a:solidFill>
              </a:rPr>
              <a:t>bootstrap and configuration files</a:t>
            </a:r>
          </a:p>
          <a:p>
            <a:pPr algn="just"/>
            <a:r>
              <a:rPr lang="en-US" sz="2400" dirty="0"/>
              <a:t>For this we need a protocol that quickly copies the files</a:t>
            </a:r>
          </a:p>
          <a:p>
            <a:pPr algn="just"/>
            <a:r>
              <a:rPr lang="en-US" sz="2400" dirty="0"/>
              <a:t>TFTP is designed for these types of file transfer</a:t>
            </a:r>
          </a:p>
          <a:p>
            <a:pPr marL="388620" indent="-342900" algn="just">
              <a:buFont typeface="Arial" panose="020B0604020202020204" pitchFamily="34" charset="0"/>
              <a:buChar char="•"/>
            </a:pPr>
            <a:r>
              <a:rPr lang="en-US" sz="2400" dirty="0"/>
              <a:t>T</a:t>
            </a:r>
            <a:r>
              <a:rPr lang="en-US" sz="2400" dirty="0" smtClean="0"/>
              <a:t>his </a:t>
            </a:r>
            <a:r>
              <a:rPr lang="en-US" sz="2400" dirty="0"/>
              <a:t>software package can fit into the read only memory of a diskless workstation</a:t>
            </a:r>
          </a:p>
          <a:p>
            <a:pPr algn="just"/>
            <a:r>
              <a:rPr lang="en-US" sz="2400" dirty="0" smtClean="0"/>
              <a:t>	It </a:t>
            </a:r>
            <a:r>
              <a:rPr lang="en-US" sz="2400" dirty="0"/>
              <a:t>can be used at bootstrap time</a:t>
            </a:r>
          </a:p>
          <a:p>
            <a:pPr marL="388620" indent="-342900" algn="just">
              <a:buFont typeface="Arial" panose="020B0604020202020204" pitchFamily="34" charset="0"/>
              <a:buChar char="•"/>
            </a:pPr>
            <a:r>
              <a:rPr lang="en-US" sz="2400" dirty="0"/>
              <a:t>TFTP can read or write a file for the client</a:t>
            </a:r>
          </a:p>
          <a:p>
            <a:pPr algn="just"/>
            <a:r>
              <a:rPr lang="en-US" sz="2400" dirty="0">
                <a:solidFill>
                  <a:srgbClr val="FF0000"/>
                </a:solidFill>
              </a:rPr>
              <a:t>Reading</a:t>
            </a:r>
            <a:r>
              <a:rPr lang="en-US" sz="2400" dirty="0"/>
              <a:t> means copying a file from the server site to the client site</a:t>
            </a:r>
          </a:p>
          <a:p>
            <a:pPr algn="just"/>
            <a:r>
              <a:rPr lang="en-US" sz="2400" dirty="0">
                <a:solidFill>
                  <a:srgbClr val="FF0000"/>
                </a:solidFill>
              </a:rPr>
              <a:t>Writing</a:t>
            </a:r>
            <a:r>
              <a:rPr lang="en-US" sz="2400" dirty="0"/>
              <a:t> means copying a file from the client site to the server site.  </a:t>
            </a:r>
          </a:p>
          <a:p>
            <a:endParaRPr lang="en-US" sz="2400" dirty="0"/>
          </a:p>
          <a:p>
            <a:endParaRPr lang="en-IN" sz="2400" dirty="0"/>
          </a:p>
        </p:txBody>
      </p:sp>
    </p:spTree>
    <p:extLst>
      <p:ext uri="{BB962C8B-B14F-4D97-AF65-F5344CB8AC3E}">
        <p14:creationId xmlns:p14="http://schemas.microsoft.com/office/powerpoint/2010/main" val="1700190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536" y="25121"/>
            <a:ext cx="8229600" cy="634082"/>
          </a:xfrm>
        </p:spPr>
        <p:txBody>
          <a:bodyPr>
            <a:normAutofit/>
          </a:bodyPr>
          <a:lstStyle/>
          <a:p>
            <a:pPr algn="l"/>
            <a:r>
              <a:rPr lang="en-IN" sz="2800" dirty="0"/>
              <a:t>Review Questions</a:t>
            </a:r>
          </a:p>
        </p:txBody>
      </p:sp>
      <p:sp>
        <p:nvSpPr>
          <p:cNvPr id="3" name="Content Placeholder 2"/>
          <p:cNvSpPr>
            <a:spLocks noGrp="1"/>
          </p:cNvSpPr>
          <p:nvPr>
            <p:ph idx="1"/>
          </p:nvPr>
        </p:nvSpPr>
        <p:spPr>
          <a:xfrm>
            <a:off x="1981200" y="548680"/>
            <a:ext cx="8229600" cy="6048672"/>
          </a:xfrm>
        </p:spPr>
        <p:txBody>
          <a:bodyPr>
            <a:normAutofit/>
          </a:bodyPr>
          <a:lstStyle/>
          <a:p>
            <a:pPr marL="457200" indent="-457200">
              <a:buFont typeface="+mj-lt"/>
              <a:buAutoNum type="arabicPeriod"/>
            </a:pPr>
            <a:r>
              <a:rPr lang="en-US" sz="2000" dirty="0"/>
              <a:t>When the sender and the receiver of an e-mail are on the same system, we need _______user agents.</a:t>
            </a:r>
          </a:p>
          <a:p>
            <a:pPr marL="457200" indent="-457200">
              <a:buFont typeface="+mj-lt"/>
              <a:buAutoNum type="arabicPeriod"/>
            </a:pPr>
            <a:r>
              <a:rPr lang="en-US" sz="2000" dirty="0"/>
              <a:t>When both sender and receiver are connected to the mail server via a LAN or a WAN, we need ____ UAs, ______ pairs of MTAs (client and server), and _______ pair of MAAs (client and server). </a:t>
            </a:r>
          </a:p>
          <a:p>
            <a:pPr marL="457200" indent="-457200">
              <a:buFont typeface="+mj-lt"/>
              <a:buAutoNum type="arabicPeriod"/>
            </a:pPr>
            <a:r>
              <a:rPr lang="en-IN" sz="2000" dirty="0">
                <a:latin typeface="Times New Roman" pitchFamily="18" charset="0"/>
                <a:cs typeface="Times New Roman" pitchFamily="18" charset="0"/>
              </a:rPr>
              <a:t>_________ provides service to the user to make the process of sending and receiving a message easier.</a:t>
            </a:r>
          </a:p>
          <a:p>
            <a:pPr marL="457200" indent="-457200">
              <a:buFont typeface="+mj-lt"/>
              <a:buAutoNum type="arabicPeriod"/>
            </a:pPr>
            <a:r>
              <a:rPr lang="en-IN" sz="2000" dirty="0">
                <a:latin typeface="Times New Roman" pitchFamily="18" charset="0"/>
                <a:cs typeface="Times New Roman" pitchFamily="18" charset="0"/>
              </a:rPr>
              <a:t>The format of an email consist of ______ and ______.</a:t>
            </a:r>
          </a:p>
          <a:p>
            <a:pPr marL="457200" indent="-457200">
              <a:buFont typeface="+mj-lt"/>
              <a:buAutoNum type="arabicPeriod"/>
            </a:pPr>
            <a:r>
              <a:rPr lang="en-US" sz="2000" dirty="0"/>
              <a:t>_________ is a supplementary protocol that allows non-ASCII data to be sent through e-mail.</a:t>
            </a:r>
          </a:p>
          <a:p>
            <a:pPr marL="457200" indent="-457200">
              <a:buFont typeface="+mj-lt"/>
              <a:buAutoNum type="arabicPeriod"/>
            </a:pPr>
            <a:r>
              <a:rPr lang="en-US" sz="2000" dirty="0"/>
              <a:t>__________ defines the MTA client and server in the Internet.</a:t>
            </a:r>
          </a:p>
          <a:p>
            <a:pPr marL="457200" indent="-457200">
              <a:buFont typeface="+mj-lt"/>
              <a:buAutoNum type="arabicPeriod"/>
            </a:pPr>
            <a:r>
              <a:rPr lang="en-US" sz="2000" dirty="0"/>
              <a:t>FTP establishes __________ and __________ connection between the host.</a:t>
            </a:r>
          </a:p>
          <a:p>
            <a:pPr marL="457200" indent="-457200">
              <a:buFont typeface="+mj-lt"/>
              <a:buAutoNum type="arabicPeriod"/>
            </a:pPr>
            <a:r>
              <a:rPr lang="en-US" sz="2000" dirty="0"/>
              <a:t>The data connection remains connected during the entire interactive FTP session. (Yes/No).</a:t>
            </a:r>
          </a:p>
          <a:p>
            <a:endParaRPr lang="en-US" sz="2000" dirty="0">
              <a:solidFill>
                <a:srgbClr val="FF0000"/>
              </a:solidFill>
            </a:endParaRPr>
          </a:p>
          <a:p>
            <a:endParaRPr lang="en-US" sz="2000" dirty="0"/>
          </a:p>
          <a:p>
            <a:endParaRPr lang="en-IN" sz="2000" dirty="0">
              <a:solidFill>
                <a:srgbClr val="FF0000"/>
              </a:solidFill>
              <a:latin typeface="Times New Roman" pitchFamily="18" charset="0"/>
              <a:cs typeface="Times New Roman" pitchFamily="18" charset="0"/>
            </a:endParaRPr>
          </a:p>
          <a:p>
            <a:endParaRPr lang="en-IN" sz="2000" dirty="0"/>
          </a:p>
          <a:p>
            <a:endParaRPr lang="en-IN" sz="2000" dirty="0"/>
          </a:p>
          <a:p>
            <a:endParaRPr lang="en-IN" sz="2000" dirty="0"/>
          </a:p>
        </p:txBody>
      </p:sp>
    </p:spTree>
    <p:extLst>
      <p:ext uri="{BB962C8B-B14F-4D97-AF65-F5344CB8AC3E}">
        <p14:creationId xmlns:p14="http://schemas.microsoft.com/office/powerpoint/2010/main" val="1148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2074"/>
          </a:xfrm>
        </p:spPr>
        <p:txBody>
          <a:bodyPr>
            <a:noAutofit/>
          </a:bodyPr>
          <a:lstStyle/>
          <a:p>
            <a:pPr algn="l"/>
            <a:r>
              <a:rPr lang="en-IN" sz="3200" dirty="0"/>
              <a:t>Answers</a:t>
            </a:r>
          </a:p>
        </p:txBody>
      </p:sp>
      <p:sp>
        <p:nvSpPr>
          <p:cNvPr id="3" name="Content Placeholder 2"/>
          <p:cNvSpPr>
            <a:spLocks noGrp="1"/>
          </p:cNvSpPr>
          <p:nvPr>
            <p:ph idx="1"/>
          </p:nvPr>
        </p:nvSpPr>
        <p:spPr>
          <a:xfrm>
            <a:off x="1981200" y="836713"/>
            <a:ext cx="8229600" cy="5289451"/>
          </a:xfrm>
        </p:spPr>
        <p:txBody>
          <a:bodyPr>
            <a:normAutofit/>
          </a:bodyPr>
          <a:lstStyle/>
          <a:p>
            <a:pPr marL="514350" indent="-514350">
              <a:buFont typeface="+mj-lt"/>
              <a:buAutoNum type="arabicPeriod"/>
            </a:pPr>
            <a:r>
              <a:rPr lang="en-IN" sz="2400" b="1" dirty="0"/>
              <a:t>Two</a:t>
            </a:r>
          </a:p>
          <a:p>
            <a:pPr marL="514350" indent="-514350">
              <a:buFont typeface="+mj-lt"/>
              <a:buAutoNum type="arabicPeriod"/>
            </a:pPr>
            <a:r>
              <a:rPr lang="en-IN" sz="2400" b="1" dirty="0"/>
              <a:t>Two, two, single</a:t>
            </a:r>
          </a:p>
          <a:p>
            <a:pPr marL="514350" indent="-514350">
              <a:buFont typeface="+mj-lt"/>
              <a:buAutoNum type="arabicPeriod"/>
            </a:pPr>
            <a:r>
              <a:rPr lang="en-IN" sz="2400" b="1" dirty="0"/>
              <a:t>User agent</a:t>
            </a:r>
          </a:p>
          <a:p>
            <a:pPr marL="514350" indent="-514350">
              <a:buFont typeface="+mj-lt"/>
              <a:buAutoNum type="arabicPeriod"/>
            </a:pPr>
            <a:r>
              <a:rPr lang="en-IN" sz="2400" b="1" dirty="0"/>
              <a:t>Envelope and message</a:t>
            </a:r>
          </a:p>
          <a:p>
            <a:pPr marL="514350" indent="-514350">
              <a:buFont typeface="+mj-lt"/>
              <a:buAutoNum type="arabicPeriod"/>
            </a:pPr>
            <a:r>
              <a:rPr lang="en-IN" sz="2400" b="1" dirty="0"/>
              <a:t>MIME</a:t>
            </a:r>
          </a:p>
          <a:p>
            <a:pPr marL="514350" indent="-514350">
              <a:buFont typeface="+mj-lt"/>
              <a:buAutoNum type="arabicPeriod"/>
            </a:pPr>
            <a:r>
              <a:rPr lang="en-IN" sz="2400" b="1" dirty="0"/>
              <a:t>SMTP</a:t>
            </a:r>
          </a:p>
          <a:p>
            <a:pPr marL="514350" indent="-514350">
              <a:buFont typeface="+mj-lt"/>
              <a:buAutoNum type="arabicPeriod"/>
            </a:pPr>
            <a:r>
              <a:rPr lang="en-IN" sz="2400" b="1" dirty="0"/>
              <a:t>Control and data</a:t>
            </a:r>
          </a:p>
          <a:p>
            <a:pPr marL="514350" indent="-514350">
              <a:buFont typeface="+mj-lt"/>
              <a:buAutoNum type="arabicPeriod"/>
            </a:pPr>
            <a:r>
              <a:rPr lang="en-IN" sz="2400" b="1" dirty="0"/>
              <a:t>No</a:t>
            </a:r>
          </a:p>
          <a:p>
            <a:pPr marL="514350" indent="-514350">
              <a:buFont typeface="+mj-lt"/>
              <a:buAutoNum type="arabicPeriod"/>
            </a:pPr>
            <a:endParaRPr lang="en-IN" sz="2400" b="1" dirty="0"/>
          </a:p>
          <a:p>
            <a:pPr marL="514350" indent="-514350">
              <a:buFont typeface="+mj-lt"/>
              <a:buAutoNum type="arabicPeriod"/>
            </a:pPr>
            <a:endParaRPr lang="en-IN" sz="2400" b="1" dirty="0"/>
          </a:p>
          <a:p>
            <a:pPr marL="514350" indent="-514350">
              <a:buFont typeface="+mj-lt"/>
              <a:buAutoNum type="arabicPeriod"/>
            </a:pPr>
            <a:endParaRPr lang="en-IN" sz="2400" b="1" dirty="0"/>
          </a:p>
        </p:txBody>
      </p:sp>
    </p:spTree>
    <p:extLst>
      <p:ext uri="{BB962C8B-B14F-4D97-AF65-F5344CB8AC3E}">
        <p14:creationId xmlns:p14="http://schemas.microsoft.com/office/powerpoint/2010/main" val="18064439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 xmlns:a16="http://schemas.microsoft.com/office/drawing/2014/main" id="{4CADA09F-DAA8-4B51-8CAE-630EE7CE1E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F51DB186-5A84-40D3-8879-8551017FDA00}"/>
              </a:ext>
            </a:extLst>
          </p:cNvPr>
          <p:cNvSpPr>
            <a:spLocks noGrp="1"/>
          </p:cNvSpPr>
          <p:nvPr>
            <p:ph type="title"/>
          </p:nvPr>
        </p:nvSpPr>
        <p:spPr>
          <a:xfrm>
            <a:off x="335360" y="547536"/>
            <a:ext cx="10261600" cy="1295400"/>
          </a:xfrm>
        </p:spPr>
        <p:txBody>
          <a:bodyPr/>
          <a:lstStyle/>
          <a:p>
            <a:pPr marL="45720" algn="ctr"/>
            <a:r>
              <a:rPr lang="en-US" dirty="0">
                <a:latin typeface="Gill Sans MT" panose="020B0502020104020203" pitchFamily="34" charset="0"/>
              </a:rPr>
              <a:t>HTTP</a:t>
            </a:r>
          </a:p>
        </p:txBody>
      </p:sp>
      <p:sp>
        <p:nvSpPr>
          <p:cNvPr id="3" name="Content Placeholder 2">
            <a:extLst>
              <a:ext uri="{FF2B5EF4-FFF2-40B4-BE49-F238E27FC236}">
                <a16:creationId xmlns="" xmlns:a16="http://schemas.microsoft.com/office/drawing/2014/main" id="{4E71DAA8-F264-4C40-965D-8D6656A4D567}"/>
              </a:ext>
            </a:extLst>
          </p:cNvPr>
          <p:cNvSpPr>
            <a:spLocks noGrp="1"/>
          </p:cNvSpPr>
          <p:nvPr>
            <p:ph idx="1"/>
          </p:nvPr>
        </p:nvSpPr>
        <p:spPr>
          <a:xfrm>
            <a:off x="1559496" y="2132856"/>
            <a:ext cx="8388424" cy="2121023"/>
          </a:xfrm>
        </p:spPr>
        <p:txBody>
          <a:bodyPr>
            <a:normAutofit fontScale="92500" lnSpcReduction="20000"/>
          </a:bodyPr>
          <a:lstStyle/>
          <a:p>
            <a:r>
              <a:rPr lang="en-US" dirty="0">
                <a:latin typeface="Gill Sans MT" panose="020B0502020104020203" pitchFamily="34" charset="0"/>
              </a:rPr>
              <a:t>Objectives :</a:t>
            </a:r>
          </a:p>
          <a:p>
            <a:pPr marL="502920" indent="-457200">
              <a:buFont typeface="Wingdings" panose="05000000000000000000" pitchFamily="2" charset="2"/>
              <a:buChar char="ü"/>
            </a:pPr>
            <a:r>
              <a:rPr lang="en-US" dirty="0">
                <a:latin typeface="Gill Sans MT" panose="020B0502020104020203" pitchFamily="34" charset="0"/>
              </a:rPr>
              <a:t>To describe HTTP concept</a:t>
            </a:r>
          </a:p>
          <a:p>
            <a:pPr marL="502920" indent="-457200">
              <a:buFont typeface="Wingdings" panose="05000000000000000000" pitchFamily="2" charset="2"/>
              <a:buChar char="ü"/>
            </a:pPr>
            <a:r>
              <a:rPr lang="en-US" dirty="0">
                <a:latin typeface="Gill Sans MT" panose="020B0502020104020203" pitchFamily="34" charset="0"/>
              </a:rPr>
              <a:t>To describe HTTP Message Types: Request and Response</a:t>
            </a:r>
          </a:p>
          <a:p>
            <a:pPr marL="502920" indent="-457200">
              <a:buFont typeface="Wingdings" panose="05000000000000000000" pitchFamily="2" charset="2"/>
              <a:buChar char="ü"/>
            </a:pPr>
            <a:r>
              <a:rPr lang="en-US" dirty="0">
                <a:latin typeface="Gill Sans MT" panose="020B0502020104020203" pitchFamily="34" charset="0"/>
              </a:rPr>
              <a:t>To describe HTTP Header</a:t>
            </a:r>
          </a:p>
          <a:p>
            <a:pPr marL="502920" indent="-457200">
              <a:buFont typeface="Wingdings" panose="05000000000000000000" pitchFamily="2" charset="2"/>
              <a:buChar char="ü"/>
            </a:pPr>
            <a:r>
              <a:rPr lang="en-US" dirty="0">
                <a:latin typeface="Gill Sans MT" panose="020B0502020104020203" pitchFamily="34" charset="0"/>
              </a:rPr>
              <a:t>To define URL</a:t>
            </a:r>
          </a:p>
          <a:p>
            <a:pPr marL="502920" indent="-457200">
              <a:buFont typeface="Wingdings" panose="05000000000000000000" pitchFamily="2" charset="2"/>
              <a:buChar char="ü"/>
            </a:pPr>
            <a:endParaRPr lang="en-US" dirty="0">
              <a:latin typeface="Gill Sans MT" panose="020B0502020104020203" pitchFamily="34" charset="0"/>
            </a:endParaRPr>
          </a:p>
        </p:txBody>
      </p:sp>
      <p:sp>
        <p:nvSpPr>
          <p:cNvPr id="5" name="Slide Number Placeholder 4"/>
          <p:cNvSpPr>
            <a:spLocks noGrp="1"/>
          </p:cNvSpPr>
          <p:nvPr>
            <p:ph type="sldNum" sz="quarter" idx="12"/>
          </p:nvPr>
        </p:nvSpPr>
        <p:spPr/>
        <p:txBody>
          <a:bodyPr/>
          <a:lstStyle/>
          <a:p>
            <a:fld id="{71C6F290-D301-4864-9490-340EF11588D9}" type="slidenum">
              <a:rPr lang="en-US" altLang="en-US" smtClean="0"/>
              <a:pPr/>
              <a:t>59</a:t>
            </a:fld>
            <a:endParaRPr lang="en-US" altLang="en-US" dirty="0"/>
          </a:p>
        </p:txBody>
      </p:sp>
      <p:sp>
        <p:nvSpPr>
          <p:cNvPr id="6" name="Rectangle 5"/>
          <p:cNvSpPr/>
          <p:nvPr/>
        </p:nvSpPr>
        <p:spPr>
          <a:xfrm>
            <a:off x="767408" y="4077072"/>
            <a:ext cx="9325036" cy="2573012"/>
          </a:xfrm>
          <a:prstGeom prst="rect">
            <a:avLst/>
          </a:prstGeom>
          <a:ln>
            <a:solidFill>
              <a:schemeClr val="tx1"/>
            </a:solidFill>
            <a:prstDash val="solid"/>
          </a:ln>
        </p:spPr>
        <p:txBody>
          <a:bodyPr wrap="square">
            <a:spAutoFit/>
          </a:bodyPr>
          <a:lstStyle/>
          <a:p>
            <a:pPr>
              <a:buNone/>
            </a:pPr>
            <a:r>
              <a:rPr lang="en-US" dirty="0"/>
              <a:t>The Hypertext Transfer Protocol (HTTP) is an application-level protocol for distributed, collaborative, hypermedia information systems.</a:t>
            </a:r>
          </a:p>
          <a:p>
            <a:pPr>
              <a:buNone/>
            </a:pPr>
            <a:r>
              <a:rPr lang="en-US" dirty="0"/>
              <a:t>HTTP is a TCP/IP based communication protocol, that is used to deliver data (HTML files, image files, query results, etc.) on the World Wide Web.</a:t>
            </a:r>
            <a:endParaRPr lang="en-IN" dirty="0"/>
          </a:p>
        </p:txBody>
      </p:sp>
    </p:spTree>
    <p:extLst>
      <p:ext uri="{BB962C8B-B14F-4D97-AF65-F5344CB8AC3E}">
        <p14:creationId xmlns:p14="http://schemas.microsoft.com/office/powerpoint/2010/main" val="416510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itle 1"/>
          <p:cNvSpPr>
            <a:spLocks noGrp="1"/>
          </p:cNvSpPr>
          <p:nvPr>
            <p:ph type="title"/>
          </p:nvPr>
        </p:nvSpPr>
        <p:spPr/>
        <p:txBody>
          <a:bodyPr/>
          <a:lstStyle/>
          <a:p>
            <a:pPr algn="ctr" eaLnBrk="1" hangingPunct="1"/>
            <a:r>
              <a:rPr lang="en-IN" altLang="en-US" dirty="0" smtClean="0"/>
              <a:t>Symmetric and Asymmetric </a:t>
            </a:r>
          </a:p>
        </p:txBody>
      </p:sp>
      <p:sp>
        <p:nvSpPr>
          <p:cNvPr id="5" name="Slide Number Placeholder 4"/>
          <p:cNvSpPr>
            <a:spLocks noGrp="1"/>
          </p:cNvSpPr>
          <p:nvPr>
            <p:ph type="sldNum" sz="quarter" idx="12"/>
          </p:nvPr>
        </p:nvSpPr>
        <p:spPr/>
        <p:txBody>
          <a:bodyPr/>
          <a:lstStyle/>
          <a:p>
            <a:pPr>
              <a:defRPr/>
            </a:pPr>
            <a:fld id="{DAF6DE10-3760-4B6B-A822-3D56611541AE}" type="slidenum">
              <a:rPr lang="en-US" altLang="en-US" smtClean="0"/>
              <a:pPr>
                <a:defRPr/>
              </a:pPr>
              <a:t>6</a:t>
            </a:fld>
            <a:endParaRPr lang="en-US" altLang="en-US" dirty="0"/>
          </a:p>
        </p:txBody>
      </p:sp>
      <p:pic>
        <p:nvPicPr>
          <p:cNvPr id="1638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1" y="2133600"/>
            <a:ext cx="465772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4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39" y="3321051"/>
            <a:ext cx="4757737" cy="190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4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1651" y="2062163"/>
            <a:ext cx="3514725" cy="298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4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392" y="250807"/>
            <a:ext cx="7016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36643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80" y="557786"/>
            <a:ext cx="10261600" cy="824136"/>
          </a:xfrm>
        </p:spPr>
        <p:txBody>
          <a:bodyPr/>
          <a:lstStyle/>
          <a:p>
            <a:r>
              <a:rPr lang="en-IN" dirty="0"/>
              <a:t>HTTP</a:t>
            </a:r>
          </a:p>
        </p:txBody>
      </p:sp>
      <p:sp>
        <p:nvSpPr>
          <p:cNvPr id="5" name="Slide Number Placeholder 4"/>
          <p:cNvSpPr>
            <a:spLocks noGrp="1"/>
          </p:cNvSpPr>
          <p:nvPr>
            <p:ph type="sldNum" sz="quarter" idx="12"/>
          </p:nvPr>
        </p:nvSpPr>
        <p:spPr/>
        <p:txBody>
          <a:bodyPr/>
          <a:lstStyle/>
          <a:p>
            <a:fld id="{71C6F290-D301-4864-9490-340EF11588D9}" type="slidenum">
              <a:rPr lang="en-US" altLang="en-US" smtClean="0"/>
              <a:pPr/>
              <a:t>60</a:t>
            </a:fld>
            <a:endParaRPr lang="en-US" altLang="en-US" dirty="0"/>
          </a:p>
        </p:txBody>
      </p:sp>
      <p:sp>
        <p:nvSpPr>
          <p:cNvPr id="7" name="Content Placeholder 2">
            <a:extLst>
              <a:ext uri="{FF2B5EF4-FFF2-40B4-BE49-F238E27FC236}">
                <a16:creationId xmlns="" xmlns:a16="http://schemas.microsoft.com/office/drawing/2014/main" id="{E0413DC8-E1A9-4410-8A10-6296C98B887A}"/>
              </a:ext>
            </a:extLst>
          </p:cNvPr>
          <p:cNvSpPr txBox="1">
            <a:spLocks/>
          </p:cNvSpPr>
          <p:nvPr/>
        </p:nvSpPr>
        <p:spPr bwMode="auto">
          <a:xfrm>
            <a:off x="315080" y="1340769"/>
            <a:ext cx="1082148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marL="502920" indent="-457200" algn="just">
              <a:lnSpc>
                <a:spcPct val="150000"/>
              </a:lnSpc>
              <a:buFont typeface="Wingdings" panose="05000000000000000000" pitchFamily="2" charset="2"/>
              <a:buChar char="v"/>
            </a:pPr>
            <a:r>
              <a:rPr lang="en-US" sz="1800" dirty="0">
                <a:latin typeface="Times New Roman" pitchFamily="18" charset="0"/>
                <a:cs typeface="Times New Roman" pitchFamily="18" charset="0"/>
              </a:rPr>
              <a:t>Hypertext Transfer protocol [HTTP] is a protocol used to access data on the World Wide Web (www)</a:t>
            </a:r>
          </a:p>
          <a:p>
            <a:pPr marL="502920" indent="-457200" algn="just">
              <a:lnSpc>
                <a:spcPct val="150000"/>
              </a:lnSpc>
              <a:buFont typeface="Wingdings" panose="05000000000000000000" pitchFamily="2" charset="2"/>
              <a:buChar char="v"/>
            </a:pPr>
            <a:r>
              <a:rPr lang="en-US" sz="1800" dirty="0">
                <a:latin typeface="Times New Roman" pitchFamily="18" charset="0"/>
                <a:cs typeface="Times New Roman" pitchFamily="18" charset="0"/>
              </a:rPr>
              <a:t>The protocol transfers data in the form of plaintext, hypertext, audio, video and so on.</a:t>
            </a:r>
          </a:p>
          <a:p>
            <a:pPr marL="502920" indent="-457200" algn="just">
              <a:lnSpc>
                <a:spcPct val="150000"/>
              </a:lnSpc>
              <a:buFont typeface="Wingdings" panose="05000000000000000000" pitchFamily="2" charset="2"/>
              <a:buChar char="v"/>
            </a:pPr>
            <a:r>
              <a:rPr lang="en-US" sz="1800" dirty="0">
                <a:latin typeface="Times New Roman" pitchFamily="18" charset="0"/>
                <a:cs typeface="Times New Roman" pitchFamily="18" charset="0"/>
              </a:rPr>
              <a:t>It is called hypertext transfer protocol because its efficiency allows its use in a hypertext environment, where there are rapid jumps from one document to another</a:t>
            </a:r>
          </a:p>
          <a:p>
            <a:pPr marL="502920" indent="-457200" algn="just">
              <a:lnSpc>
                <a:spcPct val="150000"/>
              </a:lnSpc>
              <a:buFont typeface="Wingdings" panose="05000000000000000000" pitchFamily="2" charset="2"/>
              <a:buChar char="v"/>
            </a:pPr>
            <a:r>
              <a:rPr lang="en-US" sz="1800" dirty="0">
                <a:latin typeface="Times New Roman" pitchFamily="18" charset="0"/>
                <a:cs typeface="Times New Roman" pitchFamily="18" charset="0"/>
              </a:rPr>
              <a:t>It provides a standardized way for computers to communicate with each other. HTTP specification specifies how clients' request data will be constructed and sent to the server, and how the servers respond to these requests.</a:t>
            </a:r>
          </a:p>
          <a:p>
            <a:pPr marL="502920" indent="-457200" algn="just">
              <a:lnSpc>
                <a:spcPct val="150000"/>
              </a:lnSpc>
              <a:buFont typeface="Wingdings" panose="05000000000000000000" pitchFamily="2" charset="2"/>
              <a:buChar char="v"/>
            </a:pPr>
            <a:r>
              <a:rPr lang="en-US" sz="1800" dirty="0">
                <a:latin typeface="Times New Roman" pitchFamily="18" charset="0"/>
                <a:cs typeface="Times New Roman" pitchFamily="18" charset="0"/>
              </a:rPr>
              <a:t>HTTP functions are like a combination of FTP and SMTP. It is similar to FTP because it transfers files and uses the services of TCP. HTTP is much simpler than the FTP because it uses </a:t>
            </a:r>
            <a:r>
              <a:rPr lang="en-US" sz="1800" dirty="0" smtClean="0">
                <a:latin typeface="Times New Roman" pitchFamily="18" charset="0"/>
                <a:cs typeface="Times New Roman" pitchFamily="18" charset="0"/>
              </a:rPr>
              <a:t>one </a:t>
            </a:r>
            <a:r>
              <a:rPr lang="en-US" sz="1800" dirty="0">
                <a:latin typeface="Times New Roman" pitchFamily="18" charset="0"/>
                <a:cs typeface="Times New Roman" pitchFamily="18" charset="0"/>
              </a:rPr>
              <a:t>TCP </a:t>
            </a:r>
            <a:r>
              <a:rPr lang="en-US" sz="1800" dirty="0" smtClean="0">
                <a:latin typeface="Times New Roman" pitchFamily="18" charset="0"/>
                <a:cs typeface="Times New Roman" pitchFamily="18" charset="0"/>
              </a:rPr>
              <a:t>connection.</a:t>
            </a:r>
            <a:endParaRPr lang="en-US" sz="1800" dirty="0">
              <a:latin typeface="Times New Roman" pitchFamily="18" charset="0"/>
              <a:cs typeface="Times New Roman" pitchFamily="18" charset="0"/>
            </a:endParaRPr>
          </a:p>
        </p:txBody>
      </p:sp>
      <p:pic>
        <p:nvPicPr>
          <p:cNvPr id="9" name="Picture 2">
            <a:extLst>
              <a:ext uri="{FF2B5EF4-FFF2-40B4-BE49-F238E27FC236}">
                <a16:creationId xmlns="" xmlns:a16="http://schemas.microsoft.com/office/drawing/2014/main" id="{3E0B7178-84B2-475E-90DC-0A80A095E3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017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352" y="692696"/>
            <a:ext cx="10261600" cy="608112"/>
          </a:xfrm>
        </p:spPr>
        <p:txBody>
          <a:bodyPr/>
          <a:lstStyle/>
          <a:p>
            <a:r>
              <a:rPr lang="en-US" dirty="0">
                <a:latin typeface="Times New Roman" pitchFamily="18" charset="0"/>
                <a:cs typeface="Times New Roman" pitchFamily="18" charset="0"/>
              </a:rPr>
              <a:t>Basic Features of HTTP</a:t>
            </a:r>
            <a:endParaRPr lang="en-IN" dirty="0"/>
          </a:p>
        </p:txBody>
      </p:sp>
      <p:sp>
        <p:nvSpPr>
          <p:cNvPr id="4" name="Slide Number Placeholder 3"/>
          <p:cNvSpPr>
            <a:spLocks noGrp="1"/>
          </p:cNvSpPr>
          <p:nvPr>
            <p:ph type="sldNum" sz="quarter" idx="12"/>
          </p:nvPr>
        </p:nvSpPr>
        <p:spPr/>
        <p:txBody>
          <a:bodyPr/>
          <a:lstStyle/>
          <a:p>
            <a:fld id="{71C6F290-D301-4864-9490-340EF11588D9}" type="slidenum">
              <a:rPr lang="en-US" altLang="en-US" smtClean="0"/>
              <a:pPr/>
              <a:t>61</a:t>
            </a:fld>
            <a:endParaRPr lang="en-US" altLang="en-US" dirty="0"/>
          </a:p>
        </p:txBody>
      </p:sp>
      <p:sp>
        <p:nvSpPr>
          <p:cNvPr id="5" name="Rectangle 4"/>
          <p:cNvSpPr/>
          <p:nvPr/>
        </p:nvSpPr>
        <p:spPr>
          <a:xfrm>
            <a:off x="623392" y="1628800"/>
            <a:ext cx="10729192" cy="3942618"/>
          </a:xfrm>
          <a:prstGeom prst="rect">
            <a:avLst/>
          </a:prstGeom>
        </p:spPr>
        <p:txBody>
          <a:bodyPr wrap="square">
            <a:spAutoFit/>
          </a:bodyPr>
          <a:lstStyle/>
          <a:p>
            <a:pPr marL="502920" indent="-457200">
              <a:lnSpc>
                <a:spcPct val="150000"/>
              </a:lnSpc>
              <a:buFont typeface="Wingdings" panose="05000000000000000000" pitchFamily="2" charset="2"/>
              <a:buChar char="v"/>
            </a:pPr>
            <a:r>
              <a:rPr lang="en-US" sz="1800" b="1" dirty="0">
                <a:latin typeface="Times New Roman" pitchFamily="18" charset="0"/>
                <a:cs typeface="Times New Roman" pitchFamily="18" charset="0"/>
              </a:rPr>
              <a:t>Connectionless: </a:t>
            </a:r>
            <a:r>
              <a:rPr lang="en-US" sz="1800" dirty="0">
                <a:latin typeface="Times New Roman" pitchFamily="18" charset="0"/>
                <a:cs typeface="Times New Roman" pitchFamily="18" charset="0"/>
              </a:rPr>
              <a:t>The HTTP client, i.e., a browser initiates an HTTP request and after a request is made, the client waits for the response. The server processes the request and sends a response back after which client disconnect the connection. So client and server knows about each other during current request and response only.</a:t>
            </a:r>
          </a:p>
          <a:p>
            <a:pPr marL="502920" indent="-457200">
              <a:lnSpc>
                <a:spcPct val="150000"/>
              </a:lnSpc>
              <a:buFont typeface="Wingdings" panose="05000000000000000000" pitchFamily="2" charset="2"/>
              <a:buChar char="v"/>
            </a:pPr>
            <a:r>
              <a:rPr lang="en-US" sz="1800" b="1" dirty="0">
                <a:latin typeface="Times New Roman" pitchFamily="18" charset="0"/>
                <a:cs typeface="Times New Roman" pitchFamily="18" charset="0"/>
              </a:rPr>
              <a:t>Media independent:  </a:t>
            </a:r>
            <a:r>
              <a:rPr lang="en-US" sz="1800" dirty="0">
                <a:latin typeface="Times New Roman" pitchFamily="18" charset="0"/>
                <a:cs typeface="Times New Roman" pitchFamily="18" charset="0"/>
              </a:rPr>
              <a:t>Any type of data can be sent by HTTP as long as both the client and the server know how to handle the data content.</a:t>
            </a:r>
          </a:p>
          <a:p>
            <a:pPr marL="502920" indent="-457200">
              <a:lnSpc>
                <a:spcPct val="150000"/>
              </a:lnSpc>
              <a:buFont typeface="Wingdings" panose="05000000000000000000" pitchFamily="2" charset="2"/>
              <a:buChar char="v"/>
            </a:pPr>
            <a:r>
              <a:rPr lang="en-US" sz="1800" b="1" dirty="0">
                <a:latin typeface="Times New Roman" pitchFamily="18" charset="0"/>
                <a:cs typeface="Times New Roman" pitchFamily="18" charset="0"/>
              </a:rPr>
              <a:t>Stateless: </a:t>
            </a:r>
            <a:r>
              <a:rPr lang="en-US" sz="1800" dirty="0">
                <a:latin typeface="Times New Roman" pitchFamily="18" charset="0"/>
                <a:cs typeface="Times New Roman" pitchFamily="18" charset="0"/>
              </a:rPr>
              <a:t>The server and client are aware of each other only during a current request. Afterwards, both of them forget about each other. Due to this nature of the protocol, neither the client nor the browser can retain information between different requests across the web pages.</a:t>
            </a:r>
          </a:p>
        </p:txBody>
      </p:sp>
      <p:pic>
        <p:nvPicPr>
          <p:cNvPr id="6" name="Picture 2">
            <a:extLst>
              <a:ext uri="{FF2B5EF4-FFF2-40B4-BE49-F238E27FC236}">
                <a16:creationId xmlns="" xmlns:a16="http://schemas.microsoft.com/office/drawing/2014/main" id="{3E0B7178-84B2-475E-90DC-0A80A095E3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0835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and SMTP</a:t>
            </a:r>
          </a:p>
        </p:txBody>
      </p:sp>
      <p:sp>
        <p:nvSpPr>
          <p:cNvPr id="5" name="Slide Number Placeholder 4"/>
          <p:cNvSpPr>
            <a:spLocks noGrp="1"/>
          </p:cNvSpPr>
          <p:nvPr>
            <p:ph type="sldNum" sz="quarter" idx="12"/>
          </p:nvPr>
        </p:nvSpPr>
        <p:spPr/>
        <p:txBody>
          <a:bodyPr/>
          <a:lstStyle/>
          <a:p>
            <a:fld id="{71C6F290-D301-4864-9490-340EF11588D9}" type="slidenum">
              <a:rPr lang="en-US" altLang="en-US" smtClean="0"/>
              <a:pPr/>
              <a:t>62</a:t>
            </a:fld>
            <a:endParaRPr lang="en-US" altLang="en-US" dirty="0"/>
          </a:p>
        </p:txBody>
      </p:sp>
      <p:sp>
        <p:nvSpPr>
          <p:cNvPr id="6" name="Content Placeholder 2">
            <a:extLst>
              <a:ext uri="{FF2B5EF4-FFF2-40B4-BE49-F238E27FC236}">
                <a16:creationId xmlns="" xmlns:a16="http://schemas.microsoft.com/office/drawing/2014/main" id="{E0413DC8-E1A9-4410-8A10-6296C98B887A}"/>
              </a:ext>
            </a:extLst>
          </p:cNvPr>
          <p:cNvSpPr txBox="1">
            <a:spLocks/>
          </p:cNvSpPr>
          <p:nvPr/>
        </p:nvSpPr>
        <p:spPr bwMode="auto">
          <a:xfrm>
            <a:off x="315080" y="1678001"/>
            <a:ext cx="10101399" cy="4559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77500" lnSpcReduction="20000"/>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marL="502920" indent="-457200">
              <a:lnSpc>
                <a:spcPct val="150000"/>
              </a:lnSpc>
              <a:buFont typeface="Wingdings" panose="05000000000000000000" pitchFamily="2" charset="2"/>
              <a:buChar char="v"/>
            </a:pPr>
            <a:r>
              <a:rPr lang="en-US" sz="2300" dirty="0">
                <a:latin typeface="Times New Roman" pitchFamily="18" charset="0"/>
                <a:cs typeface="Times New Roman" pitchFamily="18" charset="0"/>
              </a:rPr>
              <a:t>HTTP is similar to SMTP because the data transferred between the Client and Server look like SMTP message</a:t>
            </a:r>
          </a:p>
          <a:p>
            <a:pPr marL="502920" indent="-457200">
              <a:lnSpc>
                <a:spcPct val="150000"/>
              </a:lnSpc>
              <a:buFont typeface="Wingdings" panose="05000000000000000000" pitchFamily="2" charset="2"/>
              <a:buChar char="v"/>
            </a:pPr>
            <a:r>
              <a:rPr lang="en-US" sz="2300" dirty="0">
                <a:latin typeface="Times New Roman" pitchFamily="18" charset="0"/>
                <a:cs typeface="Times New Roman" pitchFamily="18" charset="0"/>
              </a:rPr>
              <a:t>The format of the message is controlled by MIME(Multipurpose Internet Mail Extension) like headers</a:t>
            </a:r>
          </a:p>
          <a:p>
            <a:pPr marL="502920" indent="-457200">
              <a:lnSpc>
                <a:spcPct val="150000"/>
              </a:lnSpc>
              <a:buFont typeface="Wingdings" panose="05000000000000000000" pitchFamily="2" charset="2"/>
              <a:buChar char="v"/>
            </a:pPr>
            <a:r>
              <a:rPr lang="en-US" sz="2300" dirty="0">
                <a:latin typeface="Times New Roman" pitchFamily="18" charset="0"/>
                <a:cs typeface="Times New Roman" pitchFamily="18" charset="0"/>
              </a:rPr>
              <a:t>HTTP is differ from SMTP – the messages are sent from the Client to the server and from server to the client</a:t>
            </a:r>
          </a:p>
          <a:p>
            <a:pPr marL="502920" indent="-457200">
              <a:lnSpc>
                <a:spcPct val="150000"/>
              </a:lnSpc>
              <a:buFont typeface="Wingdings" panose="05000000000000000000" pitchFamily="2" charset="2"/>
              <a:buChar char="v"/>
            </a:pPr>
            <a:r>
              <a:rPr lang="en-US" sz="2300" dirty="0">
                <a:latin typeface="Times New Roman" pitchFamily="18" charset="0"/>
                <a:cs typeface="Times New Roman" pitchFamily="18" charset="0"/>
              </a:rPr>
              <a:t>Unlike SMTP messages are not destined to be read by humans</a:t>
            </a:r>
          </a:p>
          <a:p>
            <a:pPr marL="502920" indent="-457200">
              <a:lnSpc>
                <a:spcPct val="150000"/>
              </a:lnSpc>
              <a:buFont typeface="Wingdings" panose="05000000000000000000" pitchFamily="2" charset="2"/>
              <a:buChar char="v"/>
            </a:pPr>
            <a:r>
              <a:rPr lang="en-US" sz="2300" dirty="0">
                <a:latin typeface="Times New Roman" pitchFamily="18" charset="0"/>
                <a:cs typeface="Times New Roman" pitchFamily="18" charset="0"/>
              </a:rPr>
              <a:t>HTTP messages are read and interpreted by the HTTP server and HTTP client</a:t>
            </a:r>
          </a:p>
          <a:p>
            <a:pPr marL="502920" indent="-457200">
              <a:lnSpc>
                <a:spcPct val="150000"/>
              </a:lnSpc>
              <a:buFont typeface="Wingdings" panose="05000000000000000000" pitchFamily="2" charset="2"/>
              <a:buChar char="v"/>
            </a:pPr>
            <a:r>
              <a:rPr lang="en-US" sz="2300" dirty="0">
                <a:latin typeface="Times New Roman" pitchFamily="18" charset="0"/>
                <a:cs typeface="Times New Roman" pitchFamily="18" charset="0"/>
              </a:rPr>
              <a:t>SMTP messages are stored and forwarded but HTTP messages are delivered immediately</a:t>
            </a:r>
          </a:p>
          <a:p>
            <a:pPr marL="502920" indent="-457200">
              <a:lnSpc>
                <a:spcPct val="150000"/>
              </a:lnSpc>
              <a:buFont typeface="Wingdings" panose="05000000000000000000" pitchFamily="2" charset="2"/>
              <a:buChar char="v"/>
            </a:pPr>
            <a:r>
              <a:rPr lang="en-US" sz="2300" dirty="0">
                <a:latin typeface="Times New Roman" pitchFamily="18" charset="0"/>
                <a:cs typeface="Times New Roman" pitchFamily="18" charset="0"/>
              </a:rPr>
              <a:t>The commands from the client to the server are embedded in a request message.</a:t>
            </a:r>
          </a:p>
          <a:p>
            <a:pPr marL="502920" indent="-457200">
              <a:lnSpc>
                <a:spcPct val="150000"/>
              </a:lnSpc>
              <a:buFont typeface="Wingdings" panose="05000000000000000000" pitchFamily="2" charset="2"/>
              <a:buChar char="v"/>
            </a:pPr>
            <a:r>
              <a:rPr lang="en-US" sz="2300" dirty="0">
                <a:latin typeface="Times New Roman" pitchFamily="18" charset="0"/>
                <a:cs typeface="Times New Roman" pitchFamily="18" charset="0"/>
              </a:rPr>
              <a:t>The contents of the requested file are embedded in a response message.</a:t>
            </a:r>
            <a:endParaRPr lang="en-US" sz="2000" dirty="0">
              <a:latin typeface="Gill Sans MT" panose="020B0502020104020203" pitchFamily="34" charset="0"/>
            </a:endParaRPr>
          </a:p>
        </p:txBody>
      </p:sp>
      <p:pic>
        <p:nvPicPr>
          <p:cNvPr id="7" name="Picture 2">
            <a:extLst>
              <a:ext uri="{FF2B5EF4-FFF2-40B4-BE49-F238E27FC236}">
                <a16:creationId xmlns="" xmlns:a16="http://schemas.microsoft.com/office/drawing/2014/main" id="{3E0B7178-84B2-475E-90DC-0A80A095E3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1581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 Concept</a:t>
            </a:r>
          </a:p>
        </p:txBody>
      </p:sp>
      <p:sp>
        <p:nvSpPr>
          <p:cNvPr id="5" name="Slide Number Placeholder 4"/>
          <p:cNvSpPr>
            <a:spLocks noGrp="1"/>
          </p:cNvSpPr>
          <p:nvPr>
            <p:ph type="sldNum" sz="quarter" idx="12"/>
          </p:nvPr>
        </p:nvSpPr>
        <p:spPr/>
        <p:txBody>
          <a:bodyPr/>
          <a:lstStyle/>
          <a:p>
            <a:fld id="{71C6F290-D301-4864-9490-340EF11588D9}" type="slidenum">
              <a:rPr lang="en-US" altLang="en-US" smtClean="0"/>
              <a:pPr/>
              <a:t>63</a:t>
            </a:fld>
            <a:endParaRPr lang="en-US" altLang="en-US" dirty="0"/>
          </a:p>
        </p:txBody>
      </p:sp>
      <p:sp>
        <p:nvSpPr>
          <p:cNvPr id="6" name="Content Placeholder 2">
            <a:extLst>
              <a:ext uri="{FF2B5EF4-FFF2-40B4-BE49-F238E27FC236}">
                <a16:creationId xmlns="" xmlns:a16="http://schemas.microsoft.com/office/drawing/2014/main" id="{E0413DC8-E1A9-4410-8A10-6296C98B887A}"/>
              </a:ext>
            </a:extLst>
          </p:cNvPr>
          <p:cNvSpPr txBox="1">
            <a:spLocks/>
          </p:cNvSpPr>
          <p:nvPr/>
        </p:nvSpPr>
        <p:spPr bwMode="auto">
          <a:xfrm>
            <a:off x="315081" y="1678001"/>
            <a:ext cx="6501000" cy="4487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85000" lnSpcReduction="20000"/>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marL="502920" indent="-457200" algn="just">
              <a:buFont typeface="Wingdings" panose="05000000000000000000" pitchFamily="2" charset="2"/>
              <a:buChar char="v"/>
            </a:pPr>
            <a:r>
              <a:rPr lang="en-US" sz="2000" dirty="0">
                <a:latin typeface="Times New Roman" pitchFamily="18" charset="0"/>
                <a:cs typeface="Times New Roman" pitchFamily="18" charset="0"/>
              </a:rPr>
              <a:t>HTTP uses the services of TCP on well known port 80.</a:t>
            </a:r>
          </a:p>
          <a:p>
            <a:pPr marL="502920" indent="-457200" algn="just">
              <a:buFont typeface="Wingdings" panose="05000000000000000000" pitchFamily="2" charset="2"/>
              <a:buChar char="v"/>
            </a:pPr>
            <a:r>
              <a:rPr lang="en-US" sz="2000" b="1" dirty="0">
                <a:latin typeface="Times New Roman" pitchFamily="18" charset="0"/>
                <a:cs typeface="Times New Roman" pitchFamily="18" charset="0"/>
              </a:rPr>
              <a:t>The concept of HTTP is simple</a:t>
            </a:r>
          </a:p>
          <a:p>
            <a:pPr marL="502920" indent="-457200" algn="just">
              <a:buFont typeface="Wingdings" panose="05000000000000000000" pitchFamily="2" charset="2"/>
              <a:buChar char="v"/>
            </a:pPr>
            <a:r>
              <a:rPr lang="en-US" sz="2000" dirty="0">
                <a:latin typeface="Times New Roman" pitchFamily="18" charset="0"/>
                <a:cs typeface="Times New Roman" pitchFamily="18" charset="0"/>
              </a:rPr>
              <a:t>A client sends a request – which looks like mail to the server</a:t>
            </a:r>
          </a:p>
          <a:p>
            <a:pPr marL="502920" indent="-457200" algn="just">
              <a:buFont typeface="Wingdings" panose="05000000000000000000" pitchFamily="2" charset="2"/>
              <a:buChar char="v"/>
            </a:pPr>
            <a:r>
              <a:rPr lang="en-US" sz="2000" dirty="0">
                <a:latin typeface="Times New Roman" pitchFamily="18" charset="0"/>
                <a:cs typeface="Times New Roman" pitchFamily="18" charset="0"/>
              </a:rPr>
              <a:t>The server sends the response, which looks like a mail reply to the client</a:t>
            </a:r>
          </a:p>
          <a:p>
            <a:pPr marL="502920" indent="-457200" algn="just">
              <a:buFont typeface="Wingdings" panose="05000000000000000000" pitchFamily="2" charset="2"/>
              <a:buChar char="v"/>
            </a:pPr>
            <a:r>
              <a:rPr lang="en-US" sz="2000" dirty="0">
                <a:latin typeface="Times New Roman" pitchFamily="18" charset="0"/>
                <a:cs typeface="Times New Roman" pitchFamily="18" charset="0"/>
              </a:rPr>
              <a:t>HTTP - stateless protocol, does not require the server to retain session information or status about each communications partner for the duration of multiple requests. </a:t>
            </a:r>
          </a:p>
          <a:p>
            <a:pPr marL="502920" indent="-457200" algn="just">
              <a:buFont typeface="Wingdings" panose="05000000000000000000" pitchFamily="2" charset="2"/>
              <a:buChar char="v"/>
            </a:pPr>
            <a:r>
              <a:rPr lang="en-US" sz="2000" dirty="0">
                <a:latin typeface="Times New Roman" pitchFamily="18" charset="0"/>
                <a:cs typeface="Times New Roman" pitchFamily="18" charset="0"/>
              </a:rPr>
              <a:t>HTTP is a stateless protocol, which means that the connection between the browser and the server is lost once the transaction ends.</a:t>
            </a:r>
          </a:p>
          <a:p>
            <a:pPr marL="502920" indent="-457200" algn="just">
              <a:buFont typeface="Wingdings" panose="05000000000000000000" pitchFamily="2" charset="2"/>
              <a:buChar char="v"/>
            </a:pPr>
            <a:r>
              <a:rPr lang="en-US" sz="2000" dirty="0">
                <a:latin typeface="Times New Roman" pitchFamily="18" charset="0"/>
                <a:cs typeface="Times New Roman" pitchFamily="18" charset="0"/>
              </a:rPr>
              <a:t>The request and response messages carry data in the form of a letter with MIME like format</a:t>
            </a:r>
          </a:p>
          <a:p>
            <a:pPr marL="502920" indent="-457200" algn="just">
              <a:buFont typeface="Wingdings" panose="05000000000000000000" pitchFamily="2" charset="2"/>
              <a:buChar char="v"/>
            </a:pPr>
            <a:r>
              <a:rPr lang="en-US" sz="2000" dirty="0">
                <a:latin typeface="Times New Roman" pitchFamily="18" charset="0"/>
                <a:cs typeface="Times New Roman" pitchFamily="18" charset="0"/>
              </a:rPr>
              <a:t>Commands from the client to server are embedded in a letter like request message </a:t>
            </a:r>
          </a:p>
          <a:p>
            <a:pPr marL="502920" indent="-457200" algn="just">
              <a:buFont typeface="Wingdings" panose="05000000000000000000" pitchFamily="2" charset="2"/>
              <a:buChar char="v"/>
            </a:pPr>
            <a:r>
              <a:rPr lang="en-US" sz="2000" dirty="0">
                <a:latin typeface="Times New Roman" pitchFamily="18" charset="0"/>
                <a:cs typeface="Times New Roman" pitchFamily="18" charset="0"/>
              </a:rPr>
              <a:t>The contents of the requested file of other information are embedded in a letter like response message </a:t>
            </a:r>
          </a:p>
          <a:p>
            <a:pPr marL="502920" indent="-457200" algn="just">
              <a:buFont typeface="Wingdings" panose="05000000000000000000" pitchFamily="2" charset="2"/>
              <a:buChar char="v"/>
            </a:pPr>
            <a:endParaRPr lang="en-US" sz="20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5747" y="1659817"/>
            <a:ext cx="4491782"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 xmlns:a16="http://schemas.microsoft.com/office/drawing/2014/main" id="{3E0B7178-84B2-475E-90DC-0A80A095E3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0487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architecture of a web application</a:t>
            </a:r>
            <a:endParaRPr lang="en-IN" dirty="0"/>
          </a:p>
        </p:txBody>
      </p:sp>
      <p:sp>
        <p:nvSpPr>
          <p:cNvPr id="4" name="Slide Number Placeholder 3"/>
          <p:cNvSpPr>
            <a:spLocks noGrp="1"/>
          </p:cNvSpPr>
          <p:nvPr>
            <p:ph type="sldNum" sz="quarter" idx="12"/>
          </p:nvPr>
        </p:nvSpPr>
        <p:spPr/>
        <p:txBody>
          <a:bodyPr/>
          <a:lstStyle/>
          <a:p>
            <a:fld id="{71C6F290-D301-4864-9490-340EF11588D9}" type="slidenum">
              <a:rPr lang="en-US" altLang="en-US" smtClean="0"/>
              <a:pPr/>
              <a:t>64</a:t>
            </a:fld>
            <a:endParaRPr lang="en-US"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112" y="1988840"/>
            <a:ext cx="3971925"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67408" y="2219993"/>
            <a:ext cx="6096000" cy="4081117"/>
          </a:xfrm>
          <a:prstGeom prst="rect">
            <a:avLst/>
          </a:prstGeom>
        </p:spPr>
        <p:txBody>
          <a:bodyPr>
            <a:spAutoFit/>
          </a:bodyPr>
          <a:lstStyle/>
          <a:p>
            <a:r>
              <a:rPr lang="en-US" sz="1600" dirty="0">
                <a:latin typeface="Times New Roman" pitchFamily="18" charset="0"/>
                <a:cs typeface="Times New Roman" pitchFamily="18" charset="0"/>
              </a:rPr>
              <a:t>The HTTP protocol is a request/response protocol based on the client/server based architecture where web browsers, robots and search engines, etc. act like HTTP clients, and the Web server acts as a server.</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Client</a:t>
            </a:r>
          </a:p>
          <a:p>
            <a:r>
              <a:rPr lang="en-US" sz="1600" dirty="0">
                <a:latin typeface="Times New Roman" pitchFamily="18" charset="0"/>
                <a:cs typeface="Times New Roman" pitchFamily="18" charset="0"/>
              </a:rPr>
              <a:t>The HTTP client sends a request to the server in the form of a request method, URI, and protocol version, followed by a MIME-like message containing request modifiers, client information, and possible body content over a TCP/IP connection.</a:t>
            </a:r>
          </a:p>
          <a:p>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Server</a:t>
            </a:r>
          </a:p>
          <a:p>
            <a:r>
              <a:rPr lang="en-US" sz="1600" dirty="0">
                <a:latin typeface="Times New Roman" pitchFamily="18" charset="0"/>
                <a:cs typeface="Times New Roman" pitchFamily="18" charset="0"/>
              </a:rPr>
              <a:t>The HTTP server responds with a status line, including the message's protocol version and a success or error code, followed by a MIME-like message containing server information, entity meta information, and possible entity-body content.</a:t>
            </a:r>
            <a:endParaRPr lang="en-IN" sz="1600" dirty="0">
              <a:latin typeface="Times New Roman" pitchFamily="18" charset="0"/>
              <a:cs typeface="Times New Roman" pitchFamily="18" charset="0"/>
            </a:endParaRPr>
          </a:p>
        </p:txBody>
      </p:sp>
      <p:pic>
        <p:nvPicPr>
          <p:cNvPr id="7" name="Picture 2">
            <a:extLst>
              <a:ext uri="{FF2B5EF4-FFF2-40B4-BE49-F238E27FC236}">
                <a16:creationId xmlns="" xmlns:a16="http://schemas.microsoft.com/office/drawing/2014/main" id="{3E0B7178-84B2-475E-90DC-0A80A095E3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3490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098" y="450788"/>
            <a:ext cx="10261600" cy="824136"/>
          </a:xfrm>
        </p:spPr>
        <p:txBody>
          <a:bodyPr/>
          <a:lstStyle/>
          <a:p>
            <a:r>
              <a:rPr lang="en-IN" dirty="0"/>
              <a:t>HTTP - Message types</a:t>
            </a:r>
          </a:p>
        </p:txBody>
      </p:sp>
      <p:sp>
        <p:nvSpPr>
          <p:cNvPr id="5" name="Slide Number Placeholder 4"/>
          <p:cNvSpPr>
            <a:spLocks noGrp="1"/>
          </p:cNvSpPr>
          <p:nvPr>
            <p:ph type="sldNum" sz="quarter" idx="12"/>
          </p:nvPr>
        </p:nvSpPr>
        <p:spPr/>
        <p:txBody>
          <a:bodyPr/>
          <a:lstStyle/>
          <a:p>
            <a:fld id="{71C6F290-D301-4864-9490-340EF11588D9}" type="slidenum">
              <a:rPr lang="en-US" altLang="en-US" smtClean="0"/>
              <a:pPr/>
              <a:t>65</a:t>
            </a:fld>
            <a:endParaRPr lang="en-US" altLang="en-US" dirty="0"/>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426" y="1229756"/>
            <a:ext cx="4392488" cy="141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098" y="3278190"/>
            <a:ext cx="2047682" cy="3224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6744072" y="1556792"/>
            <a:ext cx="5327514" cy="2446824"/>
          </a:xfrm>
          <a:prstGeom prst="rect">
            <a:avLst/>
          </a:prstGeom>
          <a:ln>
            <a:solidFill>
              <a:schemeClr val="tx1"/>
            </a:solidFill>
            <a:prstDash val="solid"/>
          </a:ln>
        </p:spPr>
        <p:txBody>
          <a:bodyPr wrap="square">
            <a:spAutoFit/>
          </a:bodyPr>
          <a:lstStyle/>
          <a:p>
            <a:r>
              <a:rPr lang="en-US" sz="1700" b="1" dirty="0">
                <a:latin typeface="Times New Roman" pitchFamily="18" charset="0"/>
                <a:cs typeface="Times New Roman" pitchFamily="18" charset="0"/>
              </a:rPr>
              <a:t>Request and Status line:</a:t>
            </a:r>
          </a:p>
          <a:p>
            <a:pPr>
              <a:buNone/>
            </a:pPr>
            <a:r>
              <a:rPr lang="en-US" sz="1700" dirty="0">
                <a:latin typeface="Times New Roman" pitchFamily="18" charset="0"/>
                <a:cs typeface="Times New Roman" pitchFamily="18" charset="0"/>
              </a:rPr>
              <a:t>The first line in the response message is called status line </a:t>
            </a:r>
          </a:p>
          <a:p>
            <a:pPr>
              <a:buNone/>
            </a:pPr>
            <a:r>
              <a:rPr lang="en-US" sz="1700" dirty="0">
                <a:latin typeface="Times New Roman" pitchFamily="18" charset="0"/>
                <a:cs typeface="Times New Roman" pitchFamily="18" charset="0"/>
              </a:rPr>
              <a:t>The first line in a request message is called request line.</a:t>
            </a:r>
          </a:p>
          <a:p>
            <a:r>
              <a:rPr lang="en-US" sz="1700" b="1" dirty="0">
                <a:latin typeface="Times New Roman" pitchFamily="18" charset="0"/>
                <a:cs typeface="Times New Roman" pitchFamily="18" charset="0"/>
              </a:rPr>
              <a:t>Request type:</a:t>
            </a:r>
          </a:p>
          <a:p>
            <a:pPr>
              <a:buNone/>
            </a:pPr>
            <a:r>
              <a:rPr lang="en-US" sz="1700" dirty="0">
                <a:latin typeface="Times New Roman" pitchFamily="18" charset="0"/>
                <a:cs typeface="Times New Roman" pitchFamily="18" charset="0"/>
              </a:rPr>
              <a:t>This field is used in the request message. </a:t>
            </a:r>
          </a:p>
          <a:p>
            <a:pPr>
              <a:buNone/>
            </a:pPr>
            <a:r>
              <a:rPr lang="en-US" sz="1700" dirty="0">
                <a:latin typeface="Times New Roman" pitchFamily="18" charset="0"/>
                <a:cs typeface="Times New Roman" pitchFamily="18" charset="0"/>
              </a:rPr>
              <a:t>In version 1.1 HTTP, several request types are defined. The request type is categorized into methods as shown in below table.</a:t>
            </a:r>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2051" y="4020950"/>
            <a:ext cx="4731142" cy="250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77098" y="2644170"/>
            <a:ext cx="6566974" cy="634020"/>
          </a:xfrm>
          <a:prstGeom prst="rect">
            <a:avLst/>
          </a:prstGeom>
        </p:spPr>
        <p:txBody>
          <a:bodyPr wrap="square">
            <a:spAutoFit/>
          </a:bodyPr>
          <a:lstStyle/>
          <a:p>
            <a:pPr algn="just" eaLnBrk="0" hangingPunct="0">
              <a:buNone/>
              <a:defRPr/>
            </a:pPr>
            <a:r>
              <a:rPr lang="en-US" sz="1600" dirty="0">
                <a:latin typeface="Times New Roman" pitchFamily="18" charset="0"/>
                <a:cs typeface="Times New Roman" pitchFamily="18" charset="0"/>
              </a:rPr>
              <a:t>A  request message consists of a request line, headers and some times a body</a:t>
            </a:r>
          </a:p>
          <a:p>
            <a:pPr algn="just" eaLnBrk="0" hangingPunct="0">
              <a:buNone/>
              <a:defRPr/>
            </a:pPr>
            <a:r>
              <a:rPr lang="en-US" sz="1600" kern="0" dirty="0">
                <a:latin typeface="Times New Roman" pitchFamily="18" charset="0"/>
                <a:cs typeface="Times New Roman" pitchFamily="18" charset="0"/>
              </a:rPr>
              <a:t>A response message consists of a status line, headers and some times a body </a:t>
            </a:r>
          </a:p>
        </p:txBody>
      </p:sp>
      <p:pic>
        <p:nvPicPr>
          <p:cNvPr id="1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5640" y="3252771"/>
            <a:ext cx="2247432" cy="3204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a:extLst>
              <a:ext uri="{FF2B5EF4-FFF2-40B4-BE49-F238E27FC236}">
                <a16:creationId xmlns="" xmlns:a16="http://schemas.microsoft.com/office/drawing/2014/main" id="{3E0B7178-84B2-475E-90DC-0A80A095E32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308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 Request Message</a:t>
            </a:r>
          </a:p>
        </p:txBody>
      </p:sp>
      <p:sp>
        <p:nvSpPr>
          <p:cNvPr id="5" name="Slide Number Placeholder 4"/>
          <p:cNvSpPr>
            <a:spLocks noGrp="1"/>
          </p:cNvSpPr>
          <p:nvPr>
            <p:ph type="sldNum" sz="quarter" idx="12"/>
          </p:nvPr>
        </p:nvSpPr>
        <p:spPr/>
        <p:txBody>
          <a:bodyPr/>
          <a:lstStyle/>
          <a:p>
            <a:fld id="{71C6F290-D301-4864-9490-340EF11588D9}" type="slidenum">
              <a:rPr lang="en-US" altLang="en-US" smtClean="0"/>
              <a:pPr/>
              <a:t>66</a:t>
            </a:fld>
            <a:endParaRPr lang="en-US" altLang="en-US" dirty="0"/>
          </a:p>
        </p:txBody>
      </p:sp>
      <p:sp>
        <p:nvSpPr>
          <p:cNvPr id="6" name="Rectangle 5"/>
          <p:cNvSpPr/>
          <p:nvPr/>
        </p:nvSpPr>
        <p:spPr>
          <a:xfrm>
            <a:off x="593660" y="1556792"/>
            <a:ext cx="10801200" cy="4690515"/>
          </a:xfrm>
          <a:prstGeom prst="rect">
            <a:avLst/>
          </a:prstGeom>
        </p:spPr>
        <p:txBody>
          <a:bodyPr wrap="square">
            <a:spAutoFit/>
          </a:bodyPr>
          <a:lstStyle/>
          <a:p>
            <a:r>
              <a:rPr lang="en-IN" sz="1800" dirty="0">
                <a:latin typeface="Times New Roman" pitchFamily="18" charset="0"/>
                <a:cs typeface="Times New Roman" pitchFamily="18" charset="0"/>
              </a:rPr>
              <a:t>Most of the time, the client uses the </a:t>
            </a:r>
            <a:r>
              <a:rPr lang="en-IN" sz="1800" b="1" dirty="0">
                <a:latin typeface="Times New Roman" pitchFamily="18" charset="0"/>
                <a:cs typeface="Times New Roman" pitchFamily="18" charset="0"/>
              </a:rPr>
              <a:t>GET method </a:t>
            </a:r>
            <a:r>
              <a:rPr lang="en-IN" sz="1800" dirty="0">
                <a:latin typeface="Times New Roman" pitchFamily="18" charset="0"/>
                <a:cs typeface="Times New Roman" pitchFamily="18" charset="0"/>
              </a:rPr>
              <a:t>to send a request. In this case, the body of the message is empty. </a:t>
            </a:r>
          </a:p>
          <a:p>
            <a:r>
              <a:rPr lang="en-IN" sz="1800" dirty="0">
                <a:latin typeface="Times New Roman" pitchFamily="18" charset="0"/>
                <a:cs typeface="Times New Roman" pitchFamily="18" charset="0"/>
              </a:rPr>
              <a:t>The </a:t>
            </a:r>
            <a:r>
              <a:rPr lang="en-IN" sz="1800" b="1" dirty="0">
                <a:latin typeface="Times New Roman" pitchFamily="18" charset="0"/>
                <a:cs typeface="Times New Roman" pitchFamily="18" charset="0"/>
              </a:rPr>
              <a:t>HEAD method </a:t>
            </a:r>
            <a:r>
              <a:rPr lang="en-IN" sz="1800" dirty="0">
                <a:latin typeface="Times New Roman" pitchFamily="18" charset="0"/>
                <a:cs typeface="Times New Roman" pitchFamily="18" charset="0"/>
              </a:rPr>
              <a:t>is used when the client needs only some information about the web page from the server, such as the </a:t>
            </a:r>
            <a:r>
              <a:rPr lang="en-IN" sz="1800" dirty="0">
                <a:solidFill>
                  <a:srgbClr val="FF0000"/>
                </a:solidFill>
                <a:latin typeface="Times New Roman" pitchFamily="18" charset="0"/>
                <a:cs typeface="Times New Roman" pitchFamily="18" charset="0"/>
              </a:rPr>
              <a:t>last time it was modified</a:t>
            </a:r>
            <a:r>
              <a:rPr lang="en-IN" sz="1800" dirty="0">
                <a:latin typeface="Times New Roman" pitchFamily="18" charset="0"/>
                <a:cs typeface="Times New Roman" pitchFamily="18" charset="0"/>
              </a:rPr>
              <a:t>. It can also be used to </a:t>
            </a:r>
            <a:r>
              <a:rPr lang="en-IN" sz="1800" dirty="0">
                <a:solidFill>
                  <a:srgbClr val="FF0000"/>
                </a:solidFill>
                <a:latin typeface="Times New Roman" pitchFamily="18" charset="0"/>
                <a:cs typeface="Times New Roman" pitchFamily="18" charset="0"/>
              </a:rPr>
              <a:t>test the validity of a URL</a:t>
            </a:r>
            <a:r>
              <a:rPr lang="en-IN" sz="1800" dirty="0">
                <a:latin typeface="Times New Roman" pitchFamily="18" charset="0"/>
                <a:cs typeface="Times New Roman" pitchFamily="18" charset="0"/>
              </a:rPr>
              <a:t>.</a:t>
            </a:r>
          </a:p>
          <a:p>
            <a:pPr lvl="1">
              <a:buNone/>
            </a:pPr>
            <a:r>
              <a:rPr lang="en-IN" sz="1800" dirty="0">
                <a:latin typeface="Times New Roman" pitchFamily="18" charset="0"/>
                <a:cs typeface="Times New Roman" pitchFamily="18" charset="0"/>
              </a:rPr>
              <a:t>The response message in this case has only the header section; the body section is empty. </a:t>
            </a:r>
          </a:p>
          <a:p>
            <a:r>
              <a:rPr lang="en-IN" sz="1800" dirty="0">
                <a:latin typeface="Times New Roman" pitchFamily="18" charset="0"/>
                <a:cs typeface="Times New Roman" pitchFamily="18" charset="0"/>
              </a:rPr>
              <a:t>The </a:t>
            </a:r>
            <a:r>
              <a:rPr lang="en-IN" sz="1800" b="1" dirty="0">
                <a:latin typeface="Times New Roman" pitchFamily="18" charset="0"/>
                <a:cs typeface="Times New Roman" pitchFamily="18" charset="0"/>
              </a:rPr>
              <a:t>PUT method </a:t>
            </a:r>
            <a:r>
              <a:rPr lang="en-IN" sz="1800" dirty="0">
                <a:latin typeface="Times New Roman" pitchFamily="18" charset="0"/>
                <a:cs typeface="Times New Roman" pitchFamily="18" charset="0"/>
              </a:rPr>
              <a:t>is the inverse of the GET method; it allows the client to </a:t>
            </a:r>
            <a:r>
              <a:rPr lang="en-IN" sz="1800" dirty="0">
                <a:solidFill>
                  <a:srgbClr val="FF0000"/>
                </a:solidFill>
                <a:latin typeface="Times New Roman" pitchFamily="18" charset="0"/>
                <a:cs typeface="Times New Roman" pitchFamily="18" charset="0"/>
              </a:rPr>
              <a:t>post a new web page </a:t>
            </a:r>
            <a:r>
              <a:rPr lang="en-IN" sz="1800" dirty="0">
                <a:latin typeface="Times New Roman" pitchFamily="18" charset="0"/>
                <a:cs typeface="Times New Roman" pitchFamily="18" charset="0"/>
              </a:rPr>
              <a:t>on the server (if permitted). </a:t>
            </a:r>
          </a:p>
          <a:p>
            <a:r>
              <a:rPr lang="en-IN" sz="1800" dirty="0">
                <a:latin typeface="Times New Roman" pitchFamily="18" charset="0"/>
                <a:cs typeface="Times New Roman" pitchFamily="18" charset="0"/>
              </a:rPr>
              <a:t>The </a:t>
            </a:r>
            <a:r>
              <a:rPr lang="en-IN" sz="1800" b="1" dirty="0">
                <a:latin typeface="Times New Roman" pitchFamily="18" charset="0"/>
                <a:cs typeface="Times New Roman" pitchFamily="18" charset="0"/>
              </a:rPr>
              <a:t>POST method </a:t>
            </a:r>
            <a:r>
              <a:rPr lang="en-IN" sz="1800" dirty="0">
                <a:latin typeface="Times New Roman" pitchFamily="18" charset="0"/>
                <a:cs typeface="Times New Roman" pitchFamily="18" charset="0"/>
              </a:rPr>
              <a:t>is similar to the PUT method, but it is used to send </a:t>
            </a:r>
            <a:r>
              <a:rPr lang="en-IN" sz="1800" dirty="0">
                <a:solidFill>
                  <a:srgbClr val="FF0000"/>
                </a:solidFill>
                <a:latin typeface="Times New Roman" pitchFamily="18" charset="0"/>
                <a:cs typeface="Times New Roman" pitchFamily="18" charset="0"/>
              </a:rPr>
              <a:t>some information to the server to be added to the web page or to modify the web page</a:t>
            </a:r>
            <a:r>
              <a:rPr lang="en-IN" sz="1800" dirty="0">
                <a:latin typeface="Times New Roman" pitchFamily="18" charset="0"/>
                <a:cs typeface="Times New Roman" pitchFamily="18" charset="0"/>
              </a:rPr>
              <a:t>. </a:t>
            </a:r>
          </a:p>
          <a:p>
            <a:r>
              <a:rPr lang="en-IN" sz="1800" dirty="0">
                <a:latin typeface="Times New Roman" pitchFamily="18" charset="0"/>
                <a:cs typeface="Times New Roman" pitchFamily="18" charset="0"/>
              </a:rPr>
              <a:t>The </a:t>
            </a:r>
            <a:r>
              <a:rPr lang="en-IN" sz="1800" b="1" dirty="0">
                <a:latin typeface="Times New Roman" pitchFamily="18" charset="0"/>
                <a:cs typeface="Times New Roman" pitchFamily="18" charset="0"/>
              </a:rPr>
              <a:t>TRACE method </a:t>
            </a:r>
            <a:r>
              <a:rPr lang="en-IN" sz="1800" dirty="0">
                <a:latin typeface="Times New Roman" pitchFamily="18" charset="0"/>
                <a:cs typeface="Times New Roman" pitchFamily="18" charset="0"/>
              </a:rPr>
              <a:t>is used for debugging; the </a:t>
            </a:r>
            <a:r>
              <a:rPr lang="en-IN" sz="1800" dirty="0">
                <a:solidFill>
                  <a:srgbClr val="FF0000"/>
                </a:solidFill>
                <a:latin typeface="Times New Roman" pitchFamily="18" charset="0"/>
                <a:cs typeface="Times New Roman" pitchFamily="18" charset="0"/>
              </a:rPr>
              <a:t>client asks the server to echo back the request </a:t>
            </a:r>
            <a:r>
              <a:rPr lang="en-IN" sz="1800" dirty="0">
                <a:latin typeface="Times New Roman" pitchFamily="18" charset="0"/>
                <a:cs typeface="Times New Roman" pitchFamily="18" charset="0"/>
              </a:rPr>
              <a:t>to check whether the server is getting the requests.</a:t>
            </a:r>
          </a:p>
          <a:p>
            <a:r>
              <a:rPr lang="en-IN" sz="1800" dirty="0">
                <a:latin typeface="Times New Roman" pitchFamily="18" charset="0"/>
                <a:cs typeface="Times New Roman" pitchFamily="18" charset="0"/>
              </a:rPr>
              <a:t> The </a:t>
            </a:r>
            <a:r>
              <a:rPr lang="en-IN" sz="1800" b="1" dirty="0">
                <a:latin typeface="Times New Roman" pitchFamily="18" charset="0"/>
                <a:cs typeface="Times New Roman" pitchFamily="18" charset="0"/>
              </a:rPr>
              <a:t>DELETE method </a:t>
            </a:r>
            <a:r>
              <a:rPr lang="en-IN" sz="1800" dirty="0">
                <a:latin typeface="Times New Roman" pitchFamily="18" charset="0"/>
                <a:cs typeface="Times New Roman" pitchFamily="18" charset="0"/>
              </a:rPr>
              <a:t>allows the client to delete a web page on the server if the client has permission to do so.</a:t>
            </a:r>
          </a:p>
          <a:p>
            <a:r>
              <a:rPr lang="en-IN" sz="1800" dirty="0">
                <a:latin typeface="Times New Roman" pitchFamily="18" charset="0"/>
                <a:cs typeface="Times New Roman" pitchFamily="18" charset="0"/>
              </a:rPr>
              <a:t> The </a:t>
            </a:r>
            <a:r>
              <a:rPr lang="en-IN" sz="1800" b="1" dirty="0">
                <a:latin typeface="Times New Roman" pitchFamily="18" charset="0"/>
                <a:cs typeface="Times New Roman" pitchFamily="18" charset="0"/>
              </a:rPr>
              <a:t>CONNECT method </a:t>
            </a:r>
            <a:r>
              <a:rPr lang="en-IN" sz="1800" dirty="0">
                <a:latin typeface="Times New Roman" pitchFamily="18" charset="0"/>
                <a:cs typeface="Times New Roman" pitchFamily="18" charset="0"/>
              </a:rPr>
              <a:t>was originally made as a </a:t>
            </a:r>
            <a:r>
              <a:rPr lang="en-IN" sz="1800" dirty="0">
                <a:solidFill>
                  <a:srgbClr val="FF0000"/>
                </a:solidFill>
                <a:latin typeface="Times New Roman" pitchFamily="18" charset="0"/>
                <a:cs typeface="Times New Roman" pitchFamily="18" charset="0"/>
              </a:rPr>
              <a:t>reserve method</a:t>
            </a:r>
            <a:r>
              <a:rPr lang="en-IN" sz="1800" dirty="0">
                <a:latin typeface="Times New Roman" pitchFamily="18" charset="0"/>
                <a:cs typeface="Times New Roman" pitchFamily="18" charset="0"/>
              </a:rPr>
              <a:t>; it may be used by proxy servers, as discussed later.</a:t>
            </a:r>
          </a:p>
          <a:p>
            <a:r>
              <a:rPr lang="en-IN" sz="1800" dirty="0">
                <a:latin typeface="Times New Roman" pitchFamily="18" charset="0"/>
                <a:cs typeface="Times New Roman" pitchFamily="18" charset="0"/>
              </a:rPr>
              <a:t> Finally, the </a:t>
            </a:r>
            <a:r>
              <a:rPr lang="en-IN" sz="1800" b="1" dirty="0">
                <a:latin typeface="Times New Roman" pitchFamily="18" charset="0"/>
                <a:cs typeface="Times New Roman" pitchFamily="18" charset="0"/>
              </a:rPr>
              <a:t>OPTIONS method </a:t>
            </a:r>
            <a:r>
              <a:rPr lang="en-IN" sz="1800" dirty="0">
                <a:latin typeface="Times New Roman" pitchFamily="18" charset="0"/>
                <a:cs typeface="Times New Roman" pitchFamily="18" charset="0"/>
              </a:rPr>
              <a:t>allows the </a:t>
            </a:r>
            <a:r>
              <a:rPr lang="en-IN" sz="1800" dirty="0">
                <a:solidFill>
                  <a:srgbClr val="FF0000"/>
                </a:solidFill>
                <a:latin typeface="Times New Roman" pitchFamily="18" charset="0"/>
                <a:cs typeface="Times New Roman" pitchFamily="18" charset="0"/>
              </a:rPr>
              <a:t>client to ask about the properties of a web page</a:t>
            </a:r>
            <a:r>
              <a:rPr lang="en-IN" sz="1800" dirty="0">
                <a:latin typeface="Times New Roman" pitchFamily="18" charset="0"/>
                <a:cs typeface="Times New Roman" pitchFamily="18" charset="0"/>
              </a:rPr>
              <a:t>.</a:t>
            </a:r>
          </a:p>
        </p:txBody>
      </p:sp>
      <p:pic>
        <p:nvPicPr>
          <p:cNvPr id="7" name="Picture 2">
            <a:extLst>
              <a:ext uri="{FF2B5EF4-FFF2-40B4-BE49-F238E27FC236}">
                <a16:creationId xmlns="" xmlns:a16="http://schemas.microsoft.com/office/drawing/2014/main" id="{3E0B7178-84B2-475E-90DC-0A80A095E3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7161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 Message types</a:t>
            </a:r>
          </a:p>
        </p:txBody>
      </p:sp>
      <p:sp>
        <p:nvSpPr>
          <p:cNvPr id="5" name="Slide Number Placeholder 4"/>
          <p:cNvSpPr>
            <a:spLocks noGrp="1"/>
          </p:cNvSpPr>
          <p:nvPr>
            <p:ph type="sldNum" sz="quarter" idx="12"/>
          </p:nvPr>
        </p:nvSpPr>
        <p:spPr/>
        <p:txBody>
          <a:bodyPr/>
          <a:lstStyle/>
          <a:p>
            <a:fld id="{71C6F290-D301-4864-9490-340EF11588D9}" type="slidenum">
              <a:rPr lang="en-US" altLang="en-US" smtClean="0"/>
              <a:pPr/>
              <a:t>67</a:t>
            </a:fld>
            <a:endParaRPr lang="en-US" altLang="en-US" dirty="0"/>
          </a:p>
        </p:txBody>
      </p:sp>
      <p:sp>
        <p:nvSpPr>
          <p:cNvPr id="7" name="Rectangle 6"/>
          <p:cNvSpPr/>
          <p:nvPr/>
        </p:nvSpPr>
        <p:spPr>
          <a:xfrm>
            <a:off x="623392" y="1772816"/>
            <a:ext cx="5258785" cy="4278094"/>
          </a:xfrm>
          <a:prstGeom prst="rect">
            <a:avLst/>
          </a:prstGeom>
        </p:spPr>
        <p:txBody>
          <a:bodyPr wrap="square">
            <a:spAutoFit/>
          </a:bodyPr>
          <a:lstStyle/>
          <a:p>
            <a:r>
              <a:rPr lang="en-US" sz="1700" b="1" dirty="0">
                <a:latin typeface="Times New Roman" pitchFamily="18" charset="0"/>
                <a:cs typeface="Times New Roman" pitchFamily="18" charset="0"/>
              </a:rPr>
              <a:t>Status code:</a:t>
            </a:r>
          </a:p>
          <a:p>
            <a:pPr>
              <a:buNone/>
            </a:pPr>
            <a:r>
              <a:rPr lang="en-US" sz="1700" dirty="0">
                <a:latin typeface="Times New Roman" pitchFamily="18" charset="0"/>
                <a:cs typeface="Times New Roman" pitchFamily="18" charset="0"/>
              </a:rPr>
              <a:t>This field is used in response message. The status code field is similar to those in the FTP and the SMTP protocols.</a:t>
            </a:r>
          </a:p>
          <a:p>
            <a:pPr>
              <a:buNone/>
            </a:pPr>
            <a:r>
              <a:rPr lang="en-US" sz="1700" b="1" dirty="0">
                <a:latin typeface="Times New Roman" pitchFamily="18" charset="0"/>
                <a:cs typeface="Times New Roman" pitchFamily="18" charset="0"/>
              </a:rPr>
              <a:t>It consists of 3 digits.</a:t>
            </a:r>
          </a:p>
          <a:p>
            <a:pPr lvl="1"/>
            <a:r>
              <a:rPr lang="en-US" sz="1700" dirty="0">
                <a:latin typeface="Times New Roman" pitchFamily="18" charset="0"/>
                <a:cs typeface="Times New Roman" pitchFamily="18" charset="0"/>
              </a:rPr>
              <a:t>100 range – only informational; </a:t>
            </a:r>
          </a:p>
          <a:p>
            <a:pPr lvl="1"/>
            <a:r>
              <a:rPr lang="en-US" sz="1700" dirty="0">
                <a:latin typeface="Times New Roman" pitchFamily="18" charset="0"/>
                <a:cs typeface="Times New Roman" pitchFamily="18" charset="0"/>
              </a:rPr>
              <a:t>200 range – successful request</a:t>
            </a:r>
          </a:p>
          <a:p>
            <a:pPr lvl="1"/>
            <a:r>
              <a:rPr lang="en-US" sz="1700" dirty="0">
                <a:latin typeface="Times New Roman" pitchFamily="18" charset="0"/>
                <a:cs typeface="Times New Roman" pitchFamily="18" charset="0"/>
              </a:rPr>
              <a:t>300 range – redirect the client to another URL</a:t>
            </a:r>
          </a:p>
          <a:p>
            <a:pPr lvl="1"/>
            <a:r>
              <a:rPr lang="en-US" sz="1700" dirty="0">
                <a:latin typeface="Times New Roman" pitchFamily="18" charset="0"/>
                <a:cs typeface="Times New Roman" pitchFamily="18" charset="0"/>
              </a:rPr>
              <a:t>400 range – indicate an error at the client site</a:t>
            </a:r>
          </a:p>
          <a:p>
            <a:pPr lvl="1"/>
            <a:r>
              <a:rPr lang="en-US" sz="1700" dirty="0">
                <a:latin typeface="Times New Roman" pitchFamily="18" charset="0"/>
                <a:cs typeface="Times New Roman" pitchFamily="18" charset="0"/>
              </a:rPr>
              <a:t>500 range – indicate an error at the server site</a:t>
            </a:r>
          </a:p>
          <a:p>
            <a:pPr>
              <a:buNone/>
            </a:pPr>
            <a:r>
              <a:rPr lang="en-US" sz="1700" b="1" dirty="0">
                <a:latin typeface="Times New Roman" pitchFamily="18" charset="0"/>
                <a:cs typeface="Times New Roman" pitchFamily="18" charset="0"/>
              </a:rPr>
              <a:t>Status phrase:</a:t>
            </a:r>
          </a:p>
          <a:p>
            <a:r>
              <a:rPr lang="en-US" sz="1700" dirty="0">
                <a:latin typeface="Times New Roman" pitchFamily="18" charset="0"/>
                <a:cs typeface="Times New Roman" pitchFamily="18" charset="0"/>
              </a:rPr>
              <a:t>Used in the response message. It explains the status code in the text form.</a:t>
            </a:r>
          </a:p>
          <a:p>
            <a:endParaRPr lang="en-US" sz="1700" dirty="0">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2177" y="1933575"/>
            <a:ext cx="626745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 xmlns:a16="http://schemas.microsoft.com/office/drawing/2014/main" id="{3E0B7178-84B2-475E-90DC-0A80A095E3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1206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Format of Request and Response messages</a:t>
            </a:r>
          </a:p>
        </p:txBody>
      </p:sp>
      <p:sp>
        <p:nvSpPr>
          <p:cNvPr id="5" name="Slide Number Placeholder 4"/>
          <p:cNvSpPr>
            <a:spLocks noGrp="1"/>
          </p:cNvSpPr>
          <p:nvPr>
            <p:ph type="sldNum" sz="quarter" idx="12"/>
          </p:nvPr>
        </p:nvSpPr>
        <p:spPr/>
        <p:txBody>
          <a:bodyPr/>
          <a:lstStyle/>
          <a:p>
            <a:fld id="{71C6F290-D301-4864-9490-340EF11588D9}" type="slidenum">
              <a:rPr lang="en-US" altLang="en-US" smtClean="0"/>
              <a:pPr/>
              <a:t>68</a:t>
            </a:fld>
            <a:endParaRPr lang="en-US" altLang="en-US" dirty="0"/>
          </a:p>
        </p:txBody>
      </p:sp>
      <p:pic>
        <p:nvPicPr>
          <p:cNvPr id="10" name="Picture 2">
            <a:extLst>
              <a:ext uri="{FF2B5EF4-FFF2-40B4-BE49-F238E27FC236}">
                <a16:creationId xmlns="" xmlns:a16="http://schemas.microsoft.com/office/drawing/2014/main" id="{3E0B7178-84B2-475E-90DC-0A80A095E3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440" y="1990725"/>
            <a:ext cx="9721080" cy="3966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47411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81" y="557786"/>
            <a:ext cx="10261600" cy="824136"/>
          </a:xfrm>
        </p:spPr>
        <p:txBody>
          <a:bodyPr/>
          <a:lstStyle/>
          <a:p>
            <a:r>
              <a:rPr lang="en-US" dirty="0"/>
              <a:t>HTTP Header</a:t>
            </a:r>
          </a:p>
        </p:txBody>
      </p:sp>
      <p:sp>
        <p:nvSpPr>
          <p:cNvPr id="5" name="Slide Number Placeholder 4"/>
          <p:cNvSpPr>
            <a:spLocks noGrp="1"/>
          </p:cNvSpPr>
          <p:nvPr>
            <p:ph type="sldNum" sz="quarter" idx="12"/>
          </p:nvPr>
        </p:nvSpPr>
        <p:spPr/>
        <p:txBody>
          <a:bodyPr/>
          <a:lstStyle/>
          <a:p>
            <a:fld id="{71C6F290-D301-4864-9490-340EF11588D9}" type="slidenum">
              <a:rPr lang="en-US" altLang="en-US" smtClean="0"/>
              <a:pPr/>
              <a:t>69</a:t>
            </a:fld>
            <a:endParaRPr lang="en-US" altLang="en-US" dirty="0"/>
          </a:p>
        </p:txBody>
      </p:sp>
      <p:sp>
        <p:nvSpPr>
          <p:cNvPr id="8" name="Content Placeholder 2">
            <a:extLst>
              <a:ext uri="{FF2B5EF4-FFF2-40B4-BE49-F238E27FC236}">
                <a16:creationId xmlns="" xmlns:a16="http://schemas.microsoft.com/office/drawing/2014/main" id="{E0413DC8-E1A9-4410-8A10-6296C98B887A}"/>
              </a:ext>
            </a:extLst>
          </p:cNvPr>
          <p:cNvSpPr txBox="1">
            <a:spLocks/>
          </p:cNvSpPr>
          <p:nvPr/>
        </p:nvSpPr>
        <p:spPr bwMode="auto">
          <a:xfrm>
            <a:off x="315081" y="1678001"/>
            <a:ext cx="5721664" cy="3847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2500" lnSpcReduction="20000"/>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marL="502920" indent="-457200">
              <a:buFont typeface="Wingdings" panose="05000000000000000000" pitchFamily="2" charset="2"/>
              <a:buChar char="v"/>
            </a:pPr>
            <a:r>
              <a:rPr lang="en-US" sz="1800" dirty="0">
                <a:latin typeface="Times New Roman" pitchFamily="18" charset="0"/>
                <a:cs typeface="Times New Roman" pitchFamily="18" charset="0"/>
              </a:rPr>
              <a:t>Header</a:t>
            </a:r>
          </a:p>
          <a:p>
            <a:pPr marL="1149350" lvl="1" indent="-457200">
              <a:buFont typeface="Wingdings" panose="05000000000000000000" pitchFamily="2" charset="2"/>
              <a:buChar char="v"/>
            </a:pPr>
            <a:r>
              <a:rPr lang="en-US" sz="1800" dirty="0">
                <a:latin typeface="Times New Roman" pitchFamily="18" charset="0"/>
                <a:cs typeface="Times New Roman" pitchFamily="18" charset="0"/>
              </a:rPr>
              <a:t>Exchanges additional information between client and server.</a:t>
            </a:r>
          </a:p>
          <a:p>
            <a:pPr marL="1149350" lvl="1" indent="-457200">
              <a:buFont typeface="Wingdings" panose="05000000000000000000" pitchFamily="2" charset="2"/>
              <a:buChar char="v"/>
            </a:pPr>
            <a:r>
              <a:rPr lang="en-US" sz="1800" dirty="0">
                <a:latin typeface="Times New Roman" pitchFamily="18" charset="0"/>
                <a:cs typeface="Times New Roman" pitchFamily="18" charset="0"/>
              </a:rPr>
              <a:t>Can consist of one or more header lines</a:t>
            </a:r>
          </a:p>
          <a:p>
            <a:pPr marL="1149350" lvl="1" indent="-457200">
              <a:buFont typeface="Wingdings" panose="05000000000000000000" pitchFamily="2" charset="2"/>
              <a:buChar char="v"/>
            </a:pPr>
            <a:r>
              <a:rPr lang="en-US" sz="1800" dirty="0">
                <a:latin typeface="Times New Roman" pitchFamily="18" charset="0"/>
                <a:cs typeface="Times New Roman" pitchFamily="18" charset="0"/>
              </a:rPr>
              <a:t>Each header line has a header name, a colon, a space and a header value</a:t>
            </a:r>
          </a:p>
          <a:p>
            <a:pPr marL="502920" indent="-457200">
              <a:buFont typeface="Wingdings" panose="05000000000000000000" pitchFamily="2" charset="2"/>
              <a:buChar char="v"/>
            </a:pPr>
            <a:r>
              <a:rPr lang="en-US" sz="1800" dirty="0">
                <a:latin typeface="Times New Roman" pitchFamily="18" charset="0"/>
                <a:cs typeface="Times New Roman" pitchFamily="18" charset="0"/>
              </a:rPr>
              <a:t>Request Message: Can contain general, request and entity headers</a:t>
            </a:r>
          </a:p>
          <a:p>
            <a:pPr marL="502920" indent="-457200">
              <a:buFont typeface="Wingdings" panose="05000000000000000000" pitchFamily="2" charset="2"/>
              <a:buChar char="v"/>
            </a:pPr>
            <a:r>
              <a:rPr lang="en-US" sz="1800" dirty="0">
                <a:latin typeface="Times New Roman" pitchFamily="18" charset="0"/>
                <a:cs typeface="Times New Roman" pitchFamily="18" charset="0"/>
              </a:rPr>
              <a:t>Response Message: Can contain general , response and entity header</a:t>
            </a:r>
          </a:p>
          <a:p>
            <a:pPr marL="502920" indent="-457200">
              <a:buFont typeface="Wingdings" panose="05000000000000000000" pitchFamily="2" charset="2"/>
              <a:buChar char="v"/>
            </a:pPr>
            <a:r>
              <a:rPr lang="en-US" sz="1800" dirty="0">
                <a:latin typeface="Times New Roman" pitchFamily="18" charset="0"/>
                <a:cs typeface="Times New Roman" pitchFamily="18" charset="0"/>
              </a:rPr>
              <a:t>Header categories</a:t>
            </a:r>
          </a:p>
          <a:p>
            <a:pPr marL="1149350" lvl="1" indent="-457200">
              <a:buFont typeface="Wingdings" panose="05000000000000000000" pitchFamily="2" charset="2"/>
              <a:buChar char="v"/>
            </a:pPr>
            <a:r>
              <a:rPr lang="en-US" sz="1800" dirty="0">
                <a:latin typeface="Times New Roman" pitchFamily="18" charset="0"/>
                <a:cs typeface="Times New Roman" pitchFamily="18" charset="0"/>
              </a:rPr>
              <a:t>General header</a:t>
            </a:r>
          </a:p>
          <a:p>
            <a:pPr marL="1149350" lvl="1" indent="-457200">
              <a:buFont typeface="Wingdings" panose="05000000000000000000" pitchFamily="2" charset="2"/>
              <a:buChar char="v"/>
            </a:pPr>
            <a:r>
              <a:rPr lang="en-US" sz="1800" dirty="0">
                <a:latin typeface="Times New Roman" pitchFamily="18" charset="0"/>
                <a:cs typeface="Times New Roman" pitchFamily="18" charset="0"/>
              </a:rPr>
              <a:t>Request header</a:t>
            </a:r>
          </a:p>
          <a:p>
            <a:pPr marL="1149350" lvl="1" indent="-457200">
              <a:buFont typeface="Wingdings" panose="05000000000000000000" pitchFamily="2" charset="2"/>
              <a:buChar char="v"/>
            </a:pPr>
            <a:r>
              <a:rPr lang="en-US" sz="1800" dirty="0">
                <a:latin typeface="Times New Roman" pitchFamily="18" charset="0"/>
                <a:cs typeface="Times New Roman" pitchFamily="18" charset="0"/>
              </a:rPr>
              <a:t>Response header</a:t>
            </a:r>
          </a:p>
          <a:p>
            <a:pPr marL="1149350" lvl="1" indent="-457200">
              <a:buFont typeface="Wingdings" panose="05000000000000000000" pitchFamily="2" charset="2"/>
              <a:buChar char="v"/>
            </a:pPr>
            <a:r>
              <a:rPr lang="en-US" sz="1800" dirty="0">
                <a:latin typeface="Times New Roman" pitchFamily="18" charset="0"/>
                <a:cs typeface="Times New Roman" pitchFamily="18" charset="0"/>
              </a:rPr>
              <a:t>Entity header</a:t>
            </a:r>
          </a:p>
        </p:txBody>
      </p:sp>
      <p:pic>
        <p:nvPicPr>
          <p:cNvPr id="10" name="Picture 2">
            <a:extLst>
              <a:ext uri="{FF2B5EF4-FFF2-40B4-BE49-F238E27FC236}">
                <a16:creationId xmlns="" xmlns:a16="http://schemas.microsoft.com/office/drawing/2014/main" id="{3E0B7178-84B2-475E-90DC-0A80A095E3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 xmlns:a16="http://schemas.microsoft.com/office/drawing/2014/main" id="{E0413DC8-E1A9-4410-8A10-6296C98B887A}"/>
              </a:ext>
            </a:extLst>
          </p:cNvPr>
          <p:cNvSpPr txBox="1">
            <a:spLocks/>
          </p:cNvSpPr>
          <p:nvPr/>
        </p:nvSpPr>
        <p:spPr bwMode="auto">
          <a:xfrm>
            <a:off x="6312024" y="1557892"/>
            <a:ext cx="5721664"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marL="502920" indent="-457200">
              <a:buFont typeface="Wingdings" panose="05000000000000000000" pitchFamily="2" charset="2"/>
              <a:buChar char="v"/>
            </a:pPr>
            <a:r>
              <a:rPr lang="en-US" sz="2000" dirty="0">
                <a:latin typeface="Gill Sans MT" panose="020B0502020104020203" pitchFamily="34" charset="0"/>
              </a:rPr>
              <a:t>Uniform Resources</a:t>
            </a:r>
          </a:p>
          <a:p>
            <a:pPr marL="609600" indent="-609600" algn="just">
              <a:buFont typeface="Arial" pitchFamily="34" charset="0"/>
              <a:buChar char="•"/>
            </a:pPr>
            <a:r>
              <a:rPr lang="en-US" sz="1600" dirty="0">
                <a:latin typeface="Times New Roman" pitchFamily="18" charset="0"/>
                <a:cs typeface="Times New Roman" pitchFamily="18" charset="0"/>
              </a:rPr>
              <a:t>URL</a:t>
            </a:r>
          </a:p>
          <a:p>
            <a:pPr marL="1256030" lvl="1" indent="-609600" algn="just">
              <a:buFont typeface="Arial" pitchFamily="34" charset="0"/>
              <a:buChar char="•"/>
            </a:pPr>
            <a:r>
              <a:rPr lang="en-US" sz="1600" dirty="0">
                <a:latin typeface="Times New Roman" pitchFamily="18" charset="0"/>
                <a:cs typeface="Times New Roman" pitchFamily="18" charset="0"/>
              </a:rPr>
              <a:t>Uniform Resource Locator</a:t>
            </a:r>
          </a:p>
          <a:p>
            <a:pPr marL="1256030" lvl="1" indent="-609600" algn="just">
              <a:buFont typeface="Arial" pitchFamily="34" charset="0"/>
              <a:buChar char="•"/>
            </a:pPr>
            <a:r>
              <a:rPr lang="en-US" sz="1600" dirty="0">
                <a:latin typeface="Times New Roman" pitchFamily="18" charset="0"/>
                <a:cs typeface="Times New Roman" pitchFamily="18" charset="0"/>
              </a:rPr>
              <a:t>Refers to an existing protocol</a:t>
            </a:r>
          </a:p>
          <a:p>
            <a:pPr marL="1551305" lvl="2" indent="-609600" algn="just">
              <a:buFont typeface="Arial" pitchFamily="34" charset="0"/>
              <a:buChar char="•"/>
            </a:pPr>
            <a:r>
              <a:rPr lang="en-US" sz="1600" dirty="0">
                <a:latin typeface="Times New Roman" pitchFamily="18" charset="0"/>
                <a:cs typeface="Times New Roman" pitchFamily="18" charset="0"/>
              </a:rPr>
              <a:t>http:, wais:, ftp:, mailto:, gopher:, news:</a:t>
            </a:r>
          </a:p>
          <a:p>
            <a:pPr marL="1256030" lvl="1" indent="-609600" algn="just">
              <a:buFont typeface="Arial" pitchFamily="34" charset="0"/>
              <a:buChar char="•"/>
            </a:pPr>
            <a:r>
              <a:rPr lang="en-US" sz="1600" dirty="0">
                <a:latin typeface="Times New Roman" pitchFamily="18" charset="0"/>
                <a:cs typeface="Times New Roman" pitchFamily="18" charset="0"/>
              </a:rPr>
              <a:t>Points to a document on a specific server</a:t>
            </a:r>
          </a:p>
          <a:p>
            <a:pPr marL="609600" indent="-609600" algn="just">
              <a:buFont typeface="Arial" pitchFamily="34" charset="0"/>
              <a:buChar char="•"/>
            </a:pPr>
            <a:r>
              <a:rPr lang="en-US" sz="1600" dirty="0">
                <a:latin typeface="Times New Roman" pitchFamily="18" charset="0"/>
                <a:cs typeface="Times New Roman" pitchFamily="18" charset="0"/>
              </a:rPr>
              <a:t>URN</a:t>
            </a:r>
          </a:p>
          <a:p>
            <a:pPr marL="1256030" lvl="1" indent="-609600" algn="just">
              <a:buFont typeface="Arial" pitchFamily="34" charset="0"/>
              <a:buChar char="•"/>
            </a:pPr>
            <a:r>
              <a:rPr lang="en-US" sz="1600" dirty="0">
                <a:latin typeface="Times New Roman" pitchFamily="18" charset="0"/>
                <a:cs typeface="Times New Roman" pitchFamily="18" charset="0"/>
              </a:rPr>
              <a:t>Uniform Resource Name</a:t>
            </a:r>
          </a:p>
          <a:p>
            <a:pPr marL="1256030" lvl="1" indent="-609600" algn="just">
              <a:buFont typeface="Arial" pitchFamily="34" charset="0"/>
              <a:buChar char="•"/>
            </a:pPr>
            <a:r>
              <a:rPr lang="en-US" sz="1600" dirty="0">
                <a:latin typeface="Times New Roman" pitchFamily="18" charset="0"/>
                <a:cs typeface="Times New Roman" pitchFamily="18" charset="0"/>
              </a:rPr>
              <a:t>Globally unique, persistent identifier</a:t>
            </a:r>
          </a:p>
          <a:p>
            <a:pPr marL="1551305" lvl="2" indent="-609600" algn="just">
              <a:buFont typeface="Arial" pitchFamily="34" charset="0"/>
              <a:buChar char="•"/>
            </a:pPr>
            <a:r>
              <a:rPr lang="en-US" sz="1600" dirty="0">
                <a:latin typeface="Times New Roman" pitchFamily="18" charset="0"/>
                <a:cs typeface="Times New Roman" pitchFamily="18" charset="0"/>
              </a:rPr>
              <a:t>Independent of location</a:t>
            </a:r>
          </a:p>
          <a:p>
            <a:pPr lvl="1">
              <a:lnSpc>
                <a:spcPct val="90000"/>
              </a:lnSpc>
            </a:pPr>
            <a:r>
              <a:rPr lang="en-US" sz="1600" dirty="0">
                <a:latin typeface="Times New Roman" pitchFamily="18" charset="0"/>
                <a:cs typeface="Times New Roman" pitchFamily="18" charset="0"/>
              </a:rPr>
              <a:t>URI </a:t>
            </a:r>
          </a:p>
          <a:p>
            <a:pPr lvl="2">
              <a:lnSpc>
                <a:spcPct val="90000"/>
              </a:lnSpc>
            </a:pPr>
            <a:r>
              <a:rPr lang="en-US" sz="1400" dirty="0">
                <a:latin typeface="Times New Roman" pitchFamily="18" charset="0"/>
                <a:cs typeface="Times New Roman" pitchFamily="18" charset="0"/>
              </a:rPr>
              <a:t>Uniform Resource Identifier</a:t>
            </a:r>
          </a:p>
          <a:p>
            <a:pPr lvl="2">
              <a:lnSpc>
                <a:spcPct val="90000"/>
              </a:lnSpc>
            </a:pPr>
            <a:r>
              <a:rPr lang="en-US" sz="1400" dirty="0">
                <a:latin typeface="Times New Roman" pitchFamily="18" charset="0"/>
                <a:cs typeface="Times New Roman" pitchFamily="18" charset="0"/>
              </a:rPr>
              <a:t>Collection of URL’s and URN’s</a:t>
            </a:r>
          </a:p>
          <a:p>
            <a:pPr marL="609600" indent="-609600" algn="just">
              <a:buFont typeface="Arial" pitchFamily="34" charset="0"/>
              <a:buChar char="•"/>
            </a:pPr>
            <a:endParaRPr lang="en-US" sz="1600" dirty="0">
              <a:latin typeface="Times New Roman" pitchFamily="18" charset="0"/>
              <a:cs typeface="Times New Roman" pitchFamily="18" charset="0"/>
            </a:endParaRPr>
          </a:p>
        </p:txBody>
      </p:sp>
      <p:sp>
        <p:nvSpPr>
          <p:cNvPr id="3" name="TextBox 2"/>
          <p:cNvSpPr txBox="1"/>
          <p:nvPr/>
        </p:nvSpPr>
        <p:spPr>
          <a:xfrm>
            <a:off x="1055440" y="6458429"/>
            <a:ext cx="1944216" cy="230832"/>
          </a:xfrm>
          <a:prstGeom prst="rect">
            <a:avLst/>
          </a:prstGeom>
          <a:noFill/>
        </p:spPr>
        <p:txBody>
          <a:bodyPr wrap="square" rtlCol="0">
            <a:spAutoFit/>
          </a:bodyPr>
          <a:lstStyle/>
          <a:p>
            <a:pPr>
              <a:buNone/>
            </a:pPr>
            <a:r>
              <a:rPr lang="en-IN" sz="900" dirty="0"/>
              <a:t>Courtesy: 101computing.net</a:t>
            </a:r>
          </a:p>
        </p:txBody>
      </p:sp>
      <p:sp>
        <p:nvSpPr>
          <p:cNvPr id="11" name="TextBox 10"/>
          <p:cNvSpPr txBox="1"/>
          <p:nvPr/>
        </p:nvSpPr>
        <p:spPr>
          <a:xfrm>
            <a:off x="8760296" y="6570807"/>
            <a:ext cx="1944216" cy="230832"/>
          </a:xfrm>
          <a:prstGeom prst="rect">
            <a:avLst/>
          </a:prstGeom>
          <a:noFill/>
        </p:spPr>
        <p:txBody>
          <a:bodyPr wrap="square" rtlCol="0">
            <a:spAutoFit/>
          </a:bodyPr>
          <a:lstStyle/>
          <a:p>
            <a:pPr>
              <a:buNone/>
            </a:pPr>
            <a:r>
              <a:rPr lang="en-IN" sz="900" dirty="0"/>
              <a:t>Courtesy: 101computing.net</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719" y="5525244"/>
            <a:ext cx="26670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4775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p:cNvSpPr>
            <a:spLocks noGrp="1"/>
          </p:cNvSpPr>
          <p:nvPr>
            <p:ph type="title"/>
          </p:nvPr>
        </p:nvSpPr>
        <p:spPr>
          <a:xfrm>
            <a:off x="1752600" y="1028700"/>
            <a:ext cx="7696200" cy="617538"/>
          </a:xfrm>
        </p:spPr>
        <p:txBody>
          <a:bodyPr/>
          <a:lstStyle/>
          <a:p>
            <a:pPr marL="376238" indent="-342900">
              <a:buFont typeface="Wingdings" panose="05000000000000000000" pitchFamily="2" charset="2"/>
              <a:buChar char="v"/>
            </a:pPr>
            <a:r>
              <a:rPr lang="en-US" altLang="en-US" smtClean="0">
                <a:latin typeface="Gill Sans MT" panose="020B0502020104020203" pitchFamily="34" charset="0"/>
              </a:rPr>
              <a:t>RSA </a:t>
            </a:r>
          </a:p>
        </p:txBody>
      </p:sp>
      <p:pic>
        <p:nvPicPr>
          <p:cNvPr id="16486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260648"/>
            <a:ext cx="70167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4409444A-B8DA-49F1-9F77-3E4EC9BF1278}" type="slidenum">
              <a:rPr lang="en-US" altLang="en-US" smtClean="0"/>
              <a:pPr>
                <a:defRPr/>
              </a:pPr>
              <a:t>7</a:t>
            </a:fld>
            <a:endParaRPr lang="en-US" altLang="en-US" dirty="0"/>
          </a:p>
        </p:txBody>
      </p:sp>
      <p:sp>
        <p:nvSpPr>
          <p:cNvPr id="11" name="Content Placeholder 2">
            <a:extLst>
              <a:ext uri="{FF2B5EF4-FFF2-40B4-BE49-F238E27FC236}"/>
            </a:extLst>
          </p:cNvPr>
          <p:cNvSpPr txBox="1">
            <a:spLocks/>
          </p:cNvSpPr>
          <p:nvPr/>
        </p:nvSpPr>
        <p:spPr bwMode="auto">
          <a:xfrm>
            <a:off x="1844675" y="1728788"/>
            <a:ext cx="398145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normAutofit lnSpcReduction="10000"/>
          </a:bodyPr>
          <a:lstStyle>
            <a:lvl1pPr marL="376238" indent="-342900">
              <a:spcBef>
                <a:spcPct val="25000"/>
              </a:spcBef>
              <a:buClr>
                <a:schemeClr val="tx2"/>
              </a:buClr>
              <a:buSzPct val="120000"/>
              <a:defRPr sz="2000">
                <a:solidFill>
                  <a:schemeClr val="tx1"/>
                </a:solidFill>
                <a:latin typeface="Arial" panose="020B0604020202020204" pitchFamily="34" charset="0"/>
              </a:defRPr>
            </a:lvl1pPr>
            <a:lvl2pPr marL="692150" indent="-347663">
              <a:spcAft>
                <a:spcPct val="25000"/>
              </a:spcAft>
              <a:buClr>
                <a:srgbClr val="4D7373"/>
              </a:buClr>
              <a:buSzPct val="55000"/>
              <a:buFont typeface="Wingdings" panose="05000000000000000000" pitchFamily="2" charset="2"/>
              <a:buChar char="l"/>
              <a:defRPr>
                <a:solidFill>
                  <a:schemeClr val="tx1"/>
                </a:solidFill>
                <a:latin typeface="Arial" panose="020B0604020202020204" pitchFamily="34" charset="0"/>
              </a:defRPr>
            </a:lvl2pPr>
            <a:lvl3pPr marL="987425" indent="-293688">
              <a:spcAft>
                <a:spcPct val="25000"/>
              </a:spcAft>
              <a:buClr>
                <a:srgbClr val="666600"/>
              </a:buClr>
              <a:buSzPct val="50000"/>
              <a:buFont typeface="Wingdings" panose="05000000000000000000" pitchFamily="2" charset="2"/>
              <a:buChar char="l"/>
              <a:defRPr sz="1600">
                <a:solidFill>
                  <a:schemeClr val="tx1"/>
                </a:solidFill>
                <a:latin typeface="Arial" panose="020B0604020202020204" pitchFamily="34" charset="0"/>
              </a:defRPr>
            </a:lvl3pPr>
            <a:lvl4pPr marL="1281113" indent="-292100">
              <a:spcBef>
                <a:spcPct val="20000"/>
              </a:spcBef>
              <a:buClr>
                <a:srgbClr val="26004D"/>
              </a:buClr>
              <a:buSzPct val="75000"/>
              <a:buFont typeface="Wingdings" panose="05000000000000000000" pitchFamily="2" charset="2"/>
              <a:buChar char="§"/>
              <a:defRPr sz="1500">
                <a:solidFill>
                  <a:schemeClr val="tx1"/>
                </a:solidFill>
                <a:latin typeface="Arial" panose="020B0604020202020204" pitchFamily="34" charset="0"/>
              </a:defRPr>
            </a:lvl4pPr>
            <a:lvl5pPr marL="1598613" indent="-315913">
              <a:spcBef>
                <a:spcPct val="20000"/>
              </a:spcBef>
              <a:buClr>
                <a:srgbClr val="7F7F7F"/>
              </a:buClr>
              <a:buSzPct val="80000"/>
              <a:buFont typeface="Wingdings" panose="05000000000000000000" pitchFamily="2" charset="2"/>
              <a:buChar char="§"/>
              <a:defRPr sz="1500">
                <a:solidFill>
                  <a:schemeClr val="tx1"/>
                </a:solidFill>
                <a:latin typeface="Arial" panose="020B0604020202020204" pitchFamily="34" charset="0"/>
              </a:defRPr>
            </a:lvl5pPr>
            <a:lvl6pPr marL="20558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6pPr>
            <a:lvl7pPr marL="25130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7pPr>
            <a:lvl8pPr marL="29702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8pPr>
            <a:lvl9pPr marL="34274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lnSpc>
                <a:spcPct val="80000"/>
              </a:lnSpc>
              <a:buFont typeface="Wingdings" panose="05000000000000000000" pitchFamily="2" charset="2"/>
              <a:buChar char="v"/>
              <a:defRPr/>
            </a:pPr>
            <a:r>
              <a:rPr lang="en-US" altLang="en-US" sz="1500" dirty="0">
                <a:latin typeface="Gill Sans MT" panose="020B0502020104020203" pitchFamily="34" charset="0"/>
              </a:rPr>
              <a:t>RSA (</a:t>
            </a:r>
            <a:r>
              <a:rPr lang="en-US" altLang="en-US" sz="1500" dirty="0" err="1">
                <a:latin typeface="Gill Sans MT" panose="020B0502020104020203" pitchFamily="34" charset="0"/>
              </a:rPr>
              <a:t>Rivest</a:t>
            </a:r>
            <a:r>
              <a:rPr lang="en-US" altLang="en-US" sz="1500" dirty="0">
                <a:latin typeface="Gill Sans MT" panose="020B0502020104020203" pitchFamily="34" charset="0"/>
              </a:rPr>
              <a:t>–Shamir–</a:t>
            </a:r>
            <a:r>
              <a:rPr lang="en-US" altLang="en-US" sz="1500" dirty="0" err="1">
                <a:latin typeface="Gill Sans MT" panose="020B0502020104020203" pitchFamily="34" charset="0"/>
              </a:rPr>
              <a:t>Adleman</a:t>
            </a:r>
            <a:r>
              <a:rPr lang="en-US" altLang="en-US" sz="1500" dirty="0">
                <a:latin typeface="Gill Sans MT" panose="020B0502020104020203" pitchFamily="34" charset="0"/>
              </a:rPr>
              <a:t>) : public-key Encryption Algorithm</a:t>
            </a:r>
            <a:endParaRPr lang="en-US" altLang="en-US" sz="1500" dirty="0">
              <a:latin typeface="Times New Roman" panose="02020603050405020304" pitchFamily="18" charset="0"/>
              <a:cs typeface="Times New Roman" panose="02020603050405020304" pitchFamily="18" charset="0"/>
            </a:endParaRPr>
          </a:p>
          <a:p>
            <a:pPr algn="just" eaLnBrk="1" hangingPunct="1">
              <a:lnSpc>
                <a:spcPct val="90000"/>
              </a:lnSpc>
              <a:buFontTx/>
              <a:buChar char="•"/>
              <a:defRPr/>
            </a:pPr>
            <a:r>
              <a:rPr lang="en-US" altLang="en-US" sz="1300" dirty="0">
                <a:latin typeface="Times New Roman" panose="02020603050405020304" pitchFamily="18" charset="0"/>
                <a:cs typeface="Times New Roman" panose="02020603050405020304" pitchFamily="18" charset="0"/>
              </a:rPr>
              <a:t>Developed by Ron </a:t>
            </a:r>
            <a:r>
              <a:rPr lang="en-US" altLang="en-US" sz="1300" dirty="0" err="1">
                <a:latin typeface="Times New Roman" panose="02020603050405020304" pitchFamily="18" charset="0"/>
                <a:cs typeface="Times New Roman" panose="02020603050405020304" pitchFamily="18" charset="0"/>
              </a:rPr>
              <a:t>Rivest</a:t>
            </a:r>
            <a:r>
              <a:rPr lang="en-US" altLang="en-US" sz="1300" dirty="0">
                <a:latin typeface="Times New Roman" panose="02020603050405020304" pitchFamily="18" charset="0"/>
                <a:cs typeface="Times New Roman" panose="02020603050405020304" pitchFamily="18" charset="0"/>
              </a:rPr>
              <a:t>, </a:t>
            </a:r>
            <a:r>
              <a:rPr lang="en-US" altLang="en-US" sz="1300" dirty="0" err="1">
                <a:latin typeface="Times New Roman" panose="02020603050405020304" pitchFamily="18" charset="0"/>
                <a:cs typeface="Times New Roman" panose="02020603050405020304" pitchFamily="18" charset="0"/>
              </a:rPr>
              <a:t>Adi</a:t>
            </a:r>
            <a:r>
              <a:rPr lang="en-US" altLang="en-US" sz="1300" dirty="0">
                <a:latin typeface="Times New Roman" panose="02020603050405020304" pitchFamily="18" charset="0"/>
                <a:cs typeface="Times New Roman" panose="02020603050405020304" pitchFamily="18" charset="0"/>
              </a:rPr>
              <a:t> Shamir, Len Adelman</a:t>
            </a:r>
          </a:p>
          <a:p>
            <a:pPr algn="just" eaLnBrk="1" hangingPunct="1">
              <a:lnSpc>
                <a:spcPct val="90000"/>
              </a:lnSpc>
              <a:buFontTx/>
              <a:buChar char="•"/>
              <a:defRPr/>
            </a:pPr>
            <a:r>
              <a:rPr lang="en-US" altLang="en-US" sz="1300" dirty="0">
                <a:latin typeface="Times New Roman" panose="02020603050405020304" pitchFamily="18" charset="0"/>
                <a:cs typeface="Times New Roman" panose="02020603050405020304" pitchFamily="18" charset="0"/>
              </a:rPr>
              <a:t>Widely used for secure data transmission.</a:t>
            </a:r>
          </a:p>
          <a:p>
            <a:pPr algn="just" eaLnBrk="1" hangingPunct="1">
              <a:lnSpc>
                <a:spcPct val="90000"/>
              </a:lnSpc>
              <a:buFontTx/>
              <a:buChar char="•"/>
              <a:defRPr/>
            </a:pPr>
            <a:r>
              <a:rPr lang="en-US" altLang="en-US" sz="1300" dirty="0">
                <a:latin typeface="Times New Roman" panose="02020603050405020304" pitchFamily="18" charset="0"/>
                <a:cs typeface="Times New Roman" panose="02020603050405020304" pitchFamily="18" charset="0"/>
              </a:rPr>
              <a:t>Both public and private key are </a:t>
            </a:r>
            <a:r>
              <a:rPr lang="en-US" altLang="en-US" sz="1300" dirty="0" err="1">
                <a:latin typeface="Times New Roman" panose="02020603050405020304" pitchFamily="18" charset="0"/>
                <a:cs typeface="Times New Roman" panose="02020603050405020304" pitchFamily="18" charset="0"/>
              </a:rPr>
              <a:t>interchangable</a:t>
            </a:r>
            <a:endParaRPr lang="en-US" altLang="en-US" sz="1300" dirty="0">
              <a:latin typeface="Times New Roman" panose="02020603050405020304" pitchFamily="18" charset="0"/>
              <a:cs typeface="Times New Roman" panose="02020603050405020304" pitchFamily="18" charset="0"/>
            </a:endParaRPr>
          </a:p>
          <a:p>
            <a:pPr algn="just" eaLnBrk="1" hangingPunct="1">
              <a:lnSpc>
                <a:spcPct val="90000"/>
              </a:lnSpc>
              <a:buFontTx/>
              <a:buChar char="•"/>
              <a:defRPr/>
            </a:pPr>
            <a:r>
              <a:rPr lang="en-US" altLang="en-US" sz="1300" dirty="0" smtClean="0">
                <a:latin typeface="Times New Roman" panose="02020603050405020304" pitchFamily="18" charset="0"/>
                <a:cs typeface="Times New Roman" panose="02020603050405020304" pitchFamily="18" charset="0"/>
              </a:rPr>
              <a:t>Key </a:t>
            </a:r>
            <a:r>
              <a:rPr lang="en-US" altLang="en-US" sz="1300" dirty="0">
                <a:latin typeface="Times New Roman" panose="02020603050405020304" pitchFamily="18" charset="0"/>
                <a:cs typeface="Times New Roman" panose="02020603050405020304" pitchFamily="18" charset="0"/>
              </a:rPr>
              <a:t>Size (512, 1024, or 2048 bits)</a:t>
            </a:r>
          </a:p>
          <a:p>
            <a:pPr algn="just" eaLnBrk="1" hangingPunct="1">
              <a:lnSpc>
                <a:spcPct val="90000"/>
              </a:lnSpc>
              <a:buFontTx/>
              <a:buChar char="•"/>
              <a:defRPr/>
            </a:pPr>
            <a:r>
              <a:rPr lang="en-US" altLang="en-US" sz="1300" dirty="0">
                <a:latin typeface="Times New Roman" panose="02020603050405020304" pitchFamily="18" charset="0"/>
                <a:cs typeface="Times New Roman" panose="02020603050405020304" pitchFamily="18" charset="0"/>
              </a:rPr>
              <a:t>Most popular public key algorithm </a:t>
            </a:r>
          </a:p>
        </p:txBody>
      </p:sp>
      <p:pic>
        <p:nvPicPr>
          <p:cNvPr id="1648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2901" y="3321050"/>
            <a:ext cx="8424863"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Content Placeholder 2">
            <a:extLst>
              <a:ext uri="{FF2B5EF4-FFF2-40B4-BE49-F238E27FC236}"/>
            </a:extLst>
          </p:cNvPr>
          <p:cNvSpPr txBox="1">
            <a:spLocks/>
          </p:cNvSpPr>
          <p:nvPr/>
        </p:nvSpPr>
        <p:spPr bwMode="auto">
          <a:xfrm>
            <a:off x="5854700" y="1728788"/>
            <a:ext cx="393700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normAutofit fontScale="92500"/>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a:defRPr/>
            </a:pPr>
            <a:r>
              <a:rPr lang="en-US" sz="1500" b="1" dirty="0">
                <a:latin typeface="Gill Sans MT" panose="020B0502020104020203" pitchFamily="34" charset="0"/>
              </a:rPr>
              <a:t>Limitations of Asymmetric Encryption</a:t>
            </a:r>
          </a:p>
          <a:p>
            <a:pPr marL="377190" indent="-342900">
              <a:buFont typeface="Wingdings" panose="05000000000000000000" pitchFamily="2" charset="2"/>
              <a:buChar char="v"/>
              <a:defRPr/>
            </a:pPr>
            <a:r>
              <a:rPr lang="en-US" sz="1500" dirty="0">
                <a:latin typeface="Times New Roman" pitchFamily="18" charset="0"/>
                <a:cs typeface="Times New Roman" pitchFamily="18" charset="0"/>
              </a:rPr>
              <a:t>Efficiency is lower than Symmetric Algorithms</a:t>
            </a:r>
          </a:p>
          <a:p>
            <a:pPr marL="862013" lvl="1" indent="-342900">
              <a:buFont typeface="Wingdings" pitchFamily="2" charset="2"/>
              <a:buChar char="v"/>
              <a:defRPr/>
            </a:pPr>
            <a:r>
              <a:rPr lang="en-US" sz="1275" dirty="0">
                <a:latin typeface="Times New Roman" pitchFamily="18" charset="0"/>
                <a:cs typeface="Times New Roman" pitchFamily="18" charset="0"/>
              </a:rPr>
              <a:t>A 1024-bit asymmetric key is equivalent to 128-bit symmetric key</a:t>
            </a:r>
          </a:p>
          <a:p>
            <a:pPr marL="377190" indent="-342900">
              <a:buFont typeface="Wingdings" panose="05000000000000000000" pitchFamily="2" charset="2"/>
              <a:buChar char="v"/>
              <a:defRPr/>
            </a:pPr>
            <a:r>
              <a:rPr lang="en-US" sz="1500" dirty="0" smtClean="0">
                <a:latin typeface="Times New Roman" pitchFamily="18" charset="0"/>
                <a:cs typeface="Times New Roman" pitchFamily="18" charset="0"/>
              </a:rPr>
              <a:t>It </a:t>
            </a:r>
            <a:r>
              <a:rPr lang="en-US" sz="1500" dirty="0">
                <a:latin typeface="Times New Roman" pitchFamily="18" charset="0"/>
                <a:cs typeface="Times New Roman" pitchFamily="18" charset="0"/>
              </a:rPr>
              <a:t>is problematic to get the key pair generated for the encryption</a:t>
            </a:r>
          </a:p>
          <a:p>
            <a:pPr marL="377190" indent="-342900">
              <a:buFont typeface="Wingdings" panose="05000000000000000000" pitchFamily="2" charset="2"/>
              <a:buChar char="v"/>
              <a:defRPr/>
            </a:pPr>
            <a:r>
              <a:rPr lang="en-US" sz="1500" dirty="0">
                <a:latin typeface="Times New Roman" pitchFamily="18" charset="0"/>
                <a:cs typeface="Times New Roman" pitchFamily="18" charset="0"/>
              </a:rPr>
              <a:t>Very Computationally Intensive</a:t>
            </a:r>
            <a:endParaRPr lang="en-US" sz="1350" dirty="0">
              <a:latin typeface="Times New Roman" pitchFamily="18" charset="0"/>
              <a:cs typeface="Times New Roman" pitchFamily="18" charset="0"/>
            </a:endParaRPr>
          </a:p>
        </p:txBody>
      </p:sp>
    </p:spTree>
    <p:extLst>
      <p:ext uri="{BB962C8B-B14F-4D97-AF65-F5344CB8AC3E}">
        <p14:creationId xmlns:p14="http://schemas.microsoft.com/office/powerpoint/2010/main" val="16931443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Uniform Resource Locator (URL)</a:t>
            </a:r>
          </a:p>
        </p:txBody>
      </p:sp>
      <p:sp>
        <p:nvSpPr>
          <p:cNvPr id="5" name="Slide Number Placeholder 4"/>
          <p:cNvSpPr>
            <a:spLocks noGrp="1"/>
          </p:cNvSpPr>
          <p:nvPr>
            <p:ph type="sldNum" sz="quarter" idx="12"/>
          </p:nvPr>
        </p:nvSpPr>
        <p:spPr/>
        <p:txBody>
          <a:bodyPr/>
          <a:lstStyle/>
          <a:p>
            <a:fld id="{71C6F290-D301-4864-9490-340EF11588D9}" type="slidenum">
              <a:rPr lang="en-US" altLang="en-US" smtClean="0"/>
              <a:pPr/>
              <a:t>70</a:t>
            </a:fld>
            <a:endParaRPr lang="en-US" altLang="en-US" dirty="0"/>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976" y="4760726"/>
            <a:ext cx="4539952" cy="126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907976" y="1615250"/>
            <a:ext cx="4755976" cy="3145476"/>
          </a:xfrm>
          <a:prstGeom prst="rect">
            <a:avLst/>
          </a:prstGeom>
        </p:spPr>
        <p:txBody>
          <a:bodyPr wrap="square">
            <a:spAutoFit/>
          </a:bodyPr>
          <a:lstStyle/>
          <a:p>
            <a:pPr algn="just"/>
            <a:r>
              <a:rPr lang="en-US" sz="1600" dirty="0">
                <a:latin typeface="Times New Roman" pitchFamily="18" charset="0"/>
                <a:cs typeface="Times New Roman" pitchFamily="18" charset="0"/>
              </a:rPr>
              <a:t>A client that wants to access a web page needs the address.</a:t>
            </a:r>
          </a:p>
          <a:p>
            <a:pPr algn="just"/>
            <a:r>
              <a:rPr lang="en-US" sz="1600" dirty="0">
                <a:latin typeface="Times New Roman" pitchFamily="18" charset="0"/>
                <a:cs typeface="Times New Roman" pitchFamily="18" charset="0"/>
              </a:rPr>
              <a:t>To facilitate the access of documents distributed throughout the world, http uses locators. </a:t>
            </a:r>
          </a:p>
          <a:p>
            <a:pPr algn="just"/>
            <a:r>
              <a:rPr lang="en-US" sz="1600" dirty="0">
                <a:latin typeface="Times New Roman" pitchFamily="18" charset="0"/>
                <a:cs typeface="Times New Roman" pitchFamily="18" charset="0"/>
              </a:rPr>
              <a:t>The Uniform Resource  Locator (URL)  is standard for specifying any kind of information on the internet </a:t>
            </a:r>
          </a:p>
          <a:p>
            <a:pPr algn="just"/>
            <a:r>
              <a:rPr lang="en-US" sz="1600" dirty="0">
                <a:latin typeface="Times New Roman" pitchFamily="18" charset="0"/>
                <a:cs typeface="Times New Roman" pitchFamily="18" charset="0"/>
              </a:rPr>
              <a:t>URL defines four things (shown above)</a:t>
            </a:r>
          </a:p>
          <a:p>
            <a:pPr lvl="1" algn="just"/>
            <a:r>
              <a:rPr lang="en-US" sz="1600" dirty="0">
                <a:latin typeface="Times New Roman" pitchFamily="18" charset="0"/>
                <a:cs typeface="Times New Roman" pitchFamily="18" charset="0"/>
              </a:rPr>
              <a:t>Method</a:t>
            </a:r>
          </a:p>
          <a:p>
            <a:pPr lvl="1" algn="just"/>
            <a:r>
              <a:rPr lang="en-US" sz="1600" dirty="0">
                <a:latin typeface="Times New Roman" pitchFamily="18" charset="0"/>
                <a:cs typeface="Times New Roman" pitchFamily="18" charset="0"/>
              </a:rPr>
              <a:t>Host computer</a:t>
            </a:r>
          </a:p>
          <a:p>
            <a:pPr lvl="1" algn="just"/>
            <a:r>
              <a:rPr lang="en-US" sz="1600" dirty="0">
                <a:latin typeface="Times New Roman" pitchFamily="18" charset="0"/>
                <a:cs typeface="Times New Roman" pitchFamily="18" charset="0"/>
              </a:rPr>
              <a:t>Port</a:t>
            </a:r>
          </a:p>
          <a:p>
            <a:pPr lvl="1" algn="just"/>
            <a:r>
              <a:rPr lang="en-US" sz="1600" dirty="0">
                <a:latin typeface="Times New Roman" pitchFamily="18" charset="0"/>
                <a:cs typeface="Times New Roman" pitchFamily="18" charset="0"/>
              </a:rPr>
              <a:t>Path </a:t>
            </a:r>
          </a:p>
        </p:txBody>
      </p:sp>
      <p:sp>
        <p:nvSpPr>
          <p:cNvPr id="9" name="Rectangle 8"/>
          <p:cNvSpPr/>
          <p:nvPr/>
        </p:nvSpPr>
        <p:spPr>
          <a:xfrm>
            <a:off x="6240016" y="1637227"/>
            <a:ext cx="5400600" cy="1963614"/>
          </a:xfrm>
          <a:prstGeom prst="rect">
            <a:avLst/>
          </a:prstGeom>
        </p:spPr>
        <p:txBody>
          <a:bodyPr wrap="square">
            <a:spAutoFit/>
          </a:bodyPr>
          <a:lstStyle/>
          <a:p>
            <a:pPr algn="just"/>
            <a:r>
              <a:rPr lang="en-US" sz="1600" b="1" dirty="0">
                <a:latin typeface="Times New Roman" pitchFamily="18" charset="0"/>
                <a:cs typeface="Times New Roman" pitchFamily="18" charset="0"/>
              </a:rPr>
              <a:t>Method: </a:t>
            </a:r>
            <a:r>
              <a:rPr lang="en-US" sz="1600" dirty="0">
                <a:latin typeface="Times New Roman" pitchFamily="18" charset="0"/>
                <a:cs typeface="Times New Roman" pitchFamily="18" charset="0"/>
              </a:rPr>
              <a:t>Client server protocol used to retrieve the document. </a:t>
            </a: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 HTTP</a:t>
            </a:r>
          </a:p>
          <a:p>
            <a:pPr algn="just"/>
            <a:r>
              <a:rPr lang="en-US" sz="1600" b="1" dirty="0">
                <a:latin typeface="Times New Roman" pitchFamily="18" charset="0"/>
                <a:cs typeface="Times New Roman" pitchFamily="18" charset="0"/>
              </a:rPr>
              <a:t>Host: </a:t>
            </a:r>
            <a:r>
              <a:rPr lang="en-US" sz="1600" dirty="0">
                <a:latin typeface="Times New Roman" pitchFamily="18" charset="0"/>
                <a:cs typeface="Times New Roman" pitchFamily="18" charset="0"/>
              </a:rPr>
              <a:t>Name of the computer on which the information is located. Web pages are usually stored in computers and computers are given alias names that begin with ‘www’</a:t>
            </a:r>
          </a:p>
          <a:p>
            <a:pPr algn="just"/>
            <a:r>
              <a:rPr lang="en-US" sz="1600" b="1" dirty="0">
                <a:latin typeface="Times New Roman" pitchFamily="18" charset="0"/>
                <a:cs typeface="Times New Roman" pitchFamily="18" charset="0"/>
              </a:rPr>
              <a:t>Port: </a:t>
            </a:r>
            <a:r>
              <a:rPr lang="en-US" sz="1600" dirty="0">
                <a:latin typeface="Times New Roman" pitchFamily="18" charset="0"/>
                <a:cs typeface="Times New Roman" pitchFamily="18" charset="0"/>
              </a:rPr>
              <a:t>Optional. </a:t>
            </a:r>
            <a:r>
              <a:rPr lang="en-US" sz="1600" dirty="0" err="1">
                <a:latin typeface="Times New Roman" pitchFamily="18" charset="0"/>
                <a:cs typeface="Times New Roman" pitchFamily="18" charset="0"/>
              </a:rPr>
              <a:t>Url</a:t>
            </a:r>
            <a:r>
              <a:rPr lang="en-US" sz="1600" dirty="0">
                <a:latin typeface="Times New Roman" pitchFamily="18" charset="0"/>
                <a:cs typeface="Times New Roman" pitchFamily="18" charset="0"/>
              </a:rPr>
              <a:t> can contain port </a:t>
            </a:r>
            <a:r>
              <a:rPr lang="en-US" sz="1600" dirty="0" err="1">
                <a:latin typeface="Times New Roman" pitchFamily="18" charset="0"/>
                <a:cs typeface="Times New Roman" pitchFamily="18" charset="0"/>
              </a:rPr>
              <a:t>numberr</a:t>
            </a:r>
            <a:r>
              <a:rPr lang="en-US" sz="1600" dirty="0">
                <a:latin typeface="Times New Roman" pitchFamily="18" charset="0"/>
                <a:cs typeface="Times New Roman" pitchFamily="18" charset="0"/>
              </a:rPr>
              <a:t> of server.</a:t>
            </a:r>
          </a:p>
          <a:p>
            <a:pPr algn="just"/>
            <a:r>
              <a:rPr lang="en-US" sz="1600" b="1" dirty="0">
                <a:latin typeface="Times New Roman" pitchFamily="18" charset="0"/>
                <a:cs typeface="Times New Roman" pitchFamily="18" charset="0"/>
              </a:rPr>
              <a:t>Path: </a:t>
            </a:r>
            <a:r>
              <a:rPr lang="en-US" sz="1600" dirty="0">
                <a:latin typeface="Times New Roman" pitchFamily="18" charset="0"/>
                <a:cs typeface="Times New Roman" pitchFamily="18" charset="0"/>
              </a:rPr>
              <a:t>Path of the filename where the </a:t>
            </a:r>
            <a:r>
              <a:rPr lang="en-US" sz="1600" dirty="0" err="1">
                <a:latin typeface="Times New Roman" pitchFamily="18" charset="0"/>
                <a:cs typeface="Times New Roman" pitchFamily="18" charset="0"/>
              </a:rPr>
              <a:t>inforrmation</a:t>
            </a:r>
            <a:r>
              <a:rPr lang="en-US" sz="1600" dirty="0">
                <a:latin typeface="Times New Roman" pitchFamily="18" charset="0"/>
                <a:cs typeface="Times New Roman" pitchFamily="18" charset="0"/>
              </a:rPr>
              <a:t> is located.</a:t>
            </a:r>
          </a:p>
        </p:txBody>
      </p:sp>
      <p:sp>
        <p:nvSpPr>
          <p:cNvPr id="10" name="Rectangle 9"/>
          <p:cNvSpPr/>
          <p:nvPr/>
        </p:nvSpPr>
        <p:spPr>
          <a:xfrm>
            <a:off x="5447928" y="3759304"/>
            <a:ext cx="6624736" cy="2271391"/>
          </a:xfrm>
          <a:prstGeom prst="rect">
            <a:avLst/>
          </a:prstGeom>
        </p:spPr>
        <p:txBody>
          <a:bodyPr wrap="square">
            <a:spAutoFit/>
          </a:bodyPr>
          <a:lstStyle/>
          <a:p>
            <a:pPr>
              <a:defRPr/>
            </a:pPr>
            <a:r>
              <a:rPr lang="en-IN" sz="2000" b="1" dirty="0">
                <a:solidFill>
                  <a:srgbClr val="FF0000"/>
                </a:solidFill>
                <a:latin typeface="Times-Bold"/>
              </a:rPr>
              <a:t>Example</a:t>
            </a:r>
          </a:p>
          <a:p>
            <a:pPr marL="285750" indent="-285750" algn="just">
              <a:buFont typeface="Wingdings" pitchFamily="2" charset="2"/>
              <a:buChar char="q"/>
              <a:defRPr/>
            </a:pPr>
            <a:r>
              <a:rPr lang="en-IN" sz="1600" dirty="0">
                <a:solidFill>
                  <a:srgbClr val="000000"/>
                </a:solidFill>
                <a:latin typeface="Times New Roman" pitchFamily="18" charset="0"/>
                <a:cs typeface="Times New Roman" pitchFamily="18" charset="0"/>
              </a:rPr>
              <a:t>The URL </a:t>
            </a:r>
            <a:r>
              <a:rPr lang="en-IN" sz="1600" b="1" i="1" dirty="0">
                <a:solidFill>
                  <a:srgbClr val="000000"/>
                </a:solidFill>
                <a:latin typeface="Times New Roman" pitchFamily="18" charset="0"/>
                <a:cs typeface="Times New Roman" pitchFamily="18" charset="0"/>
              </a:rPr>
              <a:t>http://www.mhhe.com/compsci/forouzan/ </a:t>
            </a:r>
            <a:r>
              <a:rPr lang="en-IN" sz="1600" dirty="0">
                <a:solidFill>
                  <a:srgbClr val="000000"/>
                </a:solidFill>
                <a:latin typeface="Times New Roman" pitchFamily="18" charset="0"/>
                <a:cs typeface="Times New Roman" pitchFamily="18" charset="0"/>
              </a:rPr>
              <a:t>defines the web page related to the author </a:t>
            </a:r>
            <a:r>
              <a:rPr lang="en-IN" sz="1600" dirty="0" err="1">
                <a:solidFill>
                  <a:srgbClr val="000000"/>
                </a:solidFill>
                <a:latin typeface="Times New Roman" pitchFamily="18" charset="0"/>
                <a:cs typeface="Times New Roman" pitchFamily="18" charset="0"/>
              </a:rPr>
              <a:t>Ferouzan</a:t>
            </a:r>
            <a:endParaRPr lang="en-IN" sz="1600" dirty="0">
              <a:solidFill>
                <a:srgbClr val="000000"/>
              </a:solidFill>
              <a:latin typeface="Times New Roman" pitchFamily="18" charset="0"/>
              <a:cs typeface="Times New Roman" pitchFamily="18" charset="0"/>
            </a:endParaRPr>
          </a:p>
          <a:p>
            <a:pPr marL="285750" indent="-285750" algn="just">
              <a:buFont typeface="Wingdings" pitchFamily="2" charset="2"/>
              <a:buChar char="q"/>
              <a:defRPr/>
            </a:pPr>
            <a:r>
              <a:rPr lang="en-IN" sz="1600" dirty="0">
                <a:solidFill>
                  <a:srgbClr val="000000"/>
                </a:solidFill>
                <a:latin typeface="Times New Roman" pitchFamily="18" charset="0"/>
                <a:cs typeface="Times New Roman" pitchFamily="18" charset="0"/>
              </a:rPr>
              <a:t>The string </a:t>
            </a:r>
            <a:r>
              <a:rPr lang="en-IN" sz="1600" b="1" i="1" dirty="0">
                <a:solidFill>
                  <a:srgbClr val="000000"/>
                </a:solidFill>
                <a:latin typeface="Times New Roman" pitchFamily="18" charset="0"/>
                <a:cs typeface="Times New Roman" pitchFamily="18" charset="0"/>
              </a:rPr>
              <a:t>www.mhhe.com </a:t>
            </a:r>
            <a:r>
              <a:rPr lang="en-IN" sz="1600" dirty="0">
                <a:solidFill>
                  <a:srgbClr val="000000"/>
                </a:solidFill>
                <a:latin typeface="Times New Roman" pitchFamily="18" charset="0"/>
                <a:cs typeface="Times New Roman" pitchFamily="18" charset="0"/>
              </a:rPr>
              <a:t>is the name of the computer in the McGraw-Hill company (the three letters </a:t>
            </a:r>
            <a:r>
              <a:rPr lang="en-IN" sz="1600" b="1" i="1" dirty="0">
                <a:solidFill>
                  <a:srgbClr val="000000"/>
                </a:solidFill>
                <a:latin typeface="Times New Roman" pitchFamily="18" charset="0"/>
                <a:cs typeface="Times New Roman" pitchFamily="18" charset="0"/>
              </a:rPr>
              <a:t>www </a:t>
            </a:r>
            <a:r>
              <a:rPr lang="en-IN" sz="1600" dirty="0">
                <a:solidFill>
                  <a:srgbClr val="000000"/>
                </a:solidFill>
                <a:latin typeface="Times New Roman" pitchFamily="18" charset="0"/>
                <a:cs typeface="Times New Roman" pitchFamily="18" charset="0"/>
              </a:rPr>
              <a:t>are part of the host name and are added to the commercial host).</a:t>
            </a:r>
          </a:p>
          <a:p>
            <a:pPr marL="285750" indent="-285750" algn="just">
              <a:buFont typeface="Wingdings" pitchFamily="2" charset="2"/>
              <a:buChar char="q"/>
              <a:defRPr/>
            </a:pPr>
            <a:r>
              <a:rPr lang="en-IN" sz="1600" dirty="0">
                <a:solidFill>
                  <a:srgbClr val="000000"/>
                </a:solidFill>
                <a:latin typeface="Times New Roman" pitchFamily="18" charset="0"/>
                <a:cs typeface="Times New Roman" pitchFamily="18" charset="0"/>
              </a:rPr>
              <a:t>The path is </a:t>
            </a:r>
            <a:r>
              <a:rPr lang="en-IN" sz="1600" b="1" i="1" dirty="0" err="1">
                <a:solidFill>
                  <a:srgbClr val="000000"/>
                </a:solidFill>
                <a:latin typeface="Times New Roman" pitchFamily="18" charset="0"/>
                <a:cs typeface="Times New Roman" pitchFamily="18" charset="0"/>
              </a:rPr>
              <a:t>compsci</a:t>
            </a:r>
            <a:r>
              <a:rPr lang="en-IN" sz="1600" b="1" i="1" dirty="0">
                <a:solidFill>
                  <a:srgbClr val="000000"/>
                </a:solidFill>
                <a:latin typeface="Times New Roman" pitchFamily="18" charset="0"/>
                <a:cs typeface="Times New Roman" pitchFamily="18" charset="0"/>
              </a:rPr>
              <a:t>/</a:t>
            </a:r>
            <a:r>
              <a:rPr lang="en-IN" sz="1600" b="1" i="1" dirty="0" err="1">
                <a:solidFill>
                  <a:srgbClr val="000000"/>
                </a:solidFill>
                <a:latin typeface="Times New Roman" pitchFamily="18" charset="0"/>
                <a:cs typeface="Times New Roman" pitchFamily="18" charset="0"/>
              </a:rPr>
              <a:t>forouzan</a:t>
            </a:r>
            <a:r>
              <a:rPr lang="en-IN" sz="1600" b="1" i="1" dirty="0">
                <a:solidFill>
                  <a:srgbClr val="000000"/>
                </a:solidFill>
                <a:latin typeface="Times New Roman" pitchFamily="18" charset="0"/>
                <a:cs typeface="Times New Roman" pitchFamily="18" charset="0"/>
              </a:rPr>
              <a:t>/</a:t>
            </a:r>
            <a:r>
              <a:rPr lang="en-IN" sz="1600" i="1" dirty="0">
                <a:solidFill>
                  <a:srgbClr val="000000"/>
                </a:solidFill>
                <a:latin typeface="Times New Roman" pitchFamily="18" charset="0"/>
                <a:cs typeface="Times New Roman" pitchFamily="18" charset="0"/>
              </a:rPr>
              <a:t>, </a:t>
            </a:r>
            <a:r>
              <a:rPr lang="en-IN" sz="1600" dirty="0">
                <a:solidFill>
                  <a:srgbClr val="000000"/>
                </a:solidFill>
                <a:latin typeface="Times New Roman" pitchFamily="18" charset="0"/>
                <a:cs typeface="Times New Roman" pitchFamily="18" charset="0"/>
              </a:rPr>
              <a:t>which defines </a:t>
            </a:r>
            <a:r>
              <a:rPr lang="en-IN" sz="1600" dirty="0" err="1">
                <a:solidFill>
                  <a:srgbClr val="000000"/>
                </a:solidFill>
                <a:latin typeface="Times New Roman" pitchFamily="18" charset="0"/>
                <a:cs typeface="Times New Roman" pitchFamily="18" charset="0"/>
              </a:rPr>
              <a:t>Forouzan’s</a:t>
            </a:r>
            <a:r>
              <a:rPr lang="en-IN" sz="1600" dirty="0">
                <a:solidFill>
                  <a:srgbClr val="000000"/>
                </a:solidFill>
                <a:latin typeface="Times New Roman" pitchFamily="18" charset="0"/>
                <a:cs typeface="Times New Roman" pitchFamily="18" charset="0"/>
              </a:rPr>
              <a:t> web page under the directory </a:t>
            </a:r>
            <a:r>
              <a:rPr lang="en-IN" sz="1600" b="1" i="1" dirty="0" err="1">
                <a:solidFill>
                  <a:srgbClr val="000000"/>
                </a:solidFill>
                <a:latin typeface="Times New Roman" pitchFamily="18" charset="0"/>
                <a:cs typeface="Times New Roman" pitchFamily="18" charset="0"/>
              </a:rPr>
              <a:t>compsci</a:t>
            </a:r>
            <a:r>
              <a:rPr lang="en-IN" sz="1600" b="1" i="1" dirty="0">
                <a:solidFill>
                  <a:srgbClr val="000000"/>
                </a:solidFill>
                <a:latin typeface="Times New Roman" pitchFamily="18" charset="0"/>
                <a:cs typeface="Times New Roman" pitchFamily="18" charset="0"/>
              </a:rPr>
              <a:t> </a:t>
            </a:r>
            <a:r>
              <a:rPr lang="en-IN" sz="1600" dirty="0">
                <a:solidFill>
                  <a:srgbClr val="000000"/>
                </a:solidFill>
                <a:latin typeface="Times New Roman" pitchFamily="18" charset="0"/>
                <a:cs typeface="Times New Roman" pitchFamily="18" charset="0"/>
              </a:rPr>
              <a:t>(computer science).</a:t>
            </a:r>
            <a:endParaRPr lang="en-IN" sz="1600" dirty="0">
              <a:latin typeface="Times New Roman" pitchFamily="18" charset="0"/>
              <a:cs typeface="Times New Roman" pitchFamily="18" charset="0"/>
            </a:endParaRPr>
          </a:p>
        </p:txBody>
      </p:sp>
      <p:pic>
        <p:nvPicPr>
          <p:cNvPr id="11" name="Picture 2">
            <a:extLst>
              <a:ext uri="{FF2B5EF4-FFF2-40B4-BE49-F238E27FC236}">
                <a16:creationId xmlns="" xmlns:a16="http://schemas.microsoft.com/office/drawing/2014/main" id="{3E0B7178-84B2-475E-90DC-0A80A095E3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8286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Review Questions</a:t>
            </a:r>
          </a:p>
        </p:txBody>
      </p:sp>
      <p:sp>
        <p:nvSpPr>
          <p:cNvPr id="5" name="Slide Number Placeholder 4"/>
          <p:cNvSpPr>
            <a:spLocks noGrp="1"/>
          </p:cNvSpPr>
          <p:nvPr>
            <p:ph type="sldNum" sz="quarter" idx="12"/>
          </p:nvPr>
        </p:nvSpPr>
        <p:spPr/>
        <p:txBody>
          <a:bodyPr/>
          <a:lstStyle/>
          <a:p>
            <a:fld id="{71C6F290-D301-4864-9490-340EF11588D9}" type="slidenum">
              <a:rPr lang="en-US" altLang="en-US" smtClean="0"/>
              <a:pPr/>
              <a:t>71</a:t>
            </a:fld>
            <a:endParaRPr lang="en-US" altLang="en-US" dirty="0"/>
          </a:p>
        </p:txBody>
      </p:sp>
      <p:sp>
        <p:nvSpPr>
          <p:cNvPr id="6" name="Content Placeholder 2">
            <a:extLst>
              <a:ext uri="{FF2B5EF4-FFF2-40B4-BE49-F238E27FC236}">
                <a16:creationId xmlns="" xmlns:a16="http://schemas.microsoft.com/office/drawing/2014/main" id="{4769B8AF-7C06-448E-B028-277F9FC35DDF}"/>
              </a:ext>
            </a:extLst>
          </p:cNvPr>
          <p:cNvSpPr>
            <a:spLocks noGrp="1"/>
          </p:cNvSpPr>
          <p:nvPr>
            <p:ph idx="1"/>
          </p:nvPr>
        </p:nvSpPr>
        <p:spPr>
          <a:xfrm>
            <a:off x="591994" y="1484785"/>
            <a:ext cx="5328592" cy="4032448"/>
          </a:xfrm>
        </p:spPr>
        <p:txBody>
          <a:bodyPr>
            <a:noAutofit/>
          </a:bodyPr>
          <a:lstStyle/>
          <a:p>
            <a:pPr algn="just"/>
            <a:r>
              <a:rPr lang="en-US" sz="1600" dirty="0">
                <a:latin typeface="Times New Roman" pitchFamily="18" charset="0"/>
                <a:cs typeface="Times New Roman" pitchFamily="18" charset="0"/>
              </a:rPr>
              <a:t>Q1   The first line of HTTP request message is called _____________</a:t>
            </a:r>
          </a:p>
          <a:p>
            <a:pPr algn="just"/>
            <a:r>
              <a:rPr lang="en-US" sz="1600" dirty="0">
                <a:latin typeface="Times New Roman" pitchFamily="18" charset="0"/>
                <a:cs typeface="Times New Roman" pitchFamily="18" charset="0"/>
              </a:rPr>
              <a:t>a) Request line</a:t>
            </a:r>
          </a:p>
          <a:p>
            <a:pPr algn="just"/>
            <a:r>
              <a:rPr lang="en-US" sz="1600" dirty="0">
                <a:latin typeface="Times New Roman" pitchFamily="18" charset="0"/>
                <a:cs typeface="Times New Roman" pitchFamily="18" charset="0"/>
              </a:rPr>
              <a:t>b) Header line</a:t>
            </a:r>
          </a:p>
          <a:p>
            <a:pPr algn="just"/>
            <a:r>
              <a:rPr lang="en-US" sz="1600" dirty="0">
                <a:latin typeface="Times New Roman" pitchFamily="18" charset="0"/>
                <a:cs typeface="Times New Roman" pitchFamily="18" charset="0"/>
              </a:rPr>
              <a:t>c) Status line</a:t>
            </a:r>
          </a:p>
          <a:p>
            <a:pPr algn="just"/>
            <a:r>
              <a:rPr lang="en-US" sz="1600" dirty="0">
                <a:latin typeface="Times New Roman" pitchFamily="18" charset="0"/>
                <a:cs typeface="Times New Roman" pitchFamily="18" charset="0"/>
              </a:rPr>
              <a:t>d) Entity line</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Q2The values GET, POST, HEAD </a:t>
            </a:r>
            <a:r>
              <a:rPr lang="en-US" sz="1600" dirty="0" err="1">
                <a:latin typeface="Times New Roman" pitchFamily="18" charset="0"/>
                <a:cs typeface="Times New Roman" pitchFamily="18" charset="0"/>
              </a:rPr>
              <a:t>etc</a:t>
            </a:r>
            <a:r>
              <a:rPr lang="en-US" sz="1600" dirty="0">
                <a:latin typeface="Times New Roman" pitchFamily="18" charset="0"/>
                <a:cs typeface="Times New Roman" pitchFamily="18" charset="0"/>
              </a:rPr>
              <a:t> are specified in ____________ of HTTP message</a:t>
            </a:r>
          </a:p>
          <a:p>
            <a:pPr algn="just"/>
            <a:r>
              <a:rPr lang="en-US" sz="1600" dirty="0">
                <a:latin typeface="Times New Roman" pitchFamily="18" charset="0"/>
                <a:cs typeface="Times New Roman" pitchFamily="18" charset="0"/>
              </a:rPr>
              <a:t>a) Request line</a:t>
            </a:r>
          </a:p>
          <a:p>
            <a:pPr algn="just"/>
            <a:r>
              <a:rPr lang="en-US" sz="1600" dirty="0">
                <a:latin typeface="Times New Roman" pitchFamily="18" charset="0"/>
                <a:cs typeface="Times New Roman" pitchFamily="18" charset="0"/>
              </a:rPr>
              <a:t>b) Header line</a:t>
            </a:r>
          </a:p>
          <a:p>
            <a:pPr algn="just"/>
            <a:r>
              <a:rPr lang="en-US" sz="1600" dirty="0">
                <a:latin typeface="Times New Roman" pitchFamily="18" charset="0"/>
                <a:cs typeface="Times New Roman" pitchFamily="18" charset="0"/>
              </a:rPr>
              <a:t>c) Status line</a:t>
            </a:r>
          </a:p>
          <a:p>
            <a:pPr algn="just"/>
            <a:r>
              <a:rPr lang="en-US" sz="1600" dirty="0">
                <a:latin typeface="Times New Roman" pitchFamily="18" charset="0"/>
                <a:cs typeface="Times New Roman" pitchFamily="18" charset="0"/>
              </a:rPr>
              <a:t>d) Entity </a:t>
            </a:r>
            <a:r>
              <a:rPr lang="en-US" sz="1600" dirty="0" err="1">
                <a:latin typeface="Times New Roman" pitchFamily="18" charset="0"/>
                <a:cs typeface="Times New Roman" pitchFamily="18" charset="0"/>
              </a:rPr>
              <a:t>bodyr</a:t>
            </a:r>
            <a:endParaRPr lang="en-US" sz="1600" dirty="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p:txBody>
      </p:sp>
      <p:sp>
        <p:nvSpPr>
          <p:cNvPr id="7" name="Rectangle 6"/>
          <p:cNvSpPr/>
          <p:nvPr/>
        </p:nvSpPr>
        <p:spPr>
          <a:xfrm>
            <a:off x="6456040" y="1356608"/>
            <a:ext cx="5591944" cy="3681008"/>
          </a:xfrm>
          <a:prstGeom prst="rect">
            <a:avLst/>
          </a:prstGeom>
        </p:spPr>
        <p:txBody>
          <a:bodyPr wrap="square">
            <a:spAutoFit/>
          </a:bodyPr>
          <a:lstStyle/>
          <a:p>
            <a:pPr>
              <a:buNone/>
            </a:pPr>
            <a:r>
              <a:rPr lang="en-US" sz="1800" dirty="0">
                <a:latin typeface="Times New Roman" pitchFamily="18" charset="0"/>
                <a:cs typeface="Times New Roman" pitchFamily="18" charset="0"/>
              </a:rPr>
              <a:t>Q3 The __________ method when used in the method field, leaves entity body empty</a:t>
            </a:r>
            <a:r>
              <a:rPr lang="en-US" sz="1800" dirty="0"/>
              <a:t>.</a:t>
            </a:r>
            <a:endParaRPr lang="en-US" sz="1800" dirty="0">
              <a:latin typeface="Times New Roman" pitchFamily="18" charset="0"/>
              <a:cs typeface="Times New Roman" pitchFamily="18" charset="0"/>
            </a:endParaRPr>
          </a:p>
          <a:p>
            <a:pPr>
              <a:buNone/>
            </a:pPr>
            <a:endParaRPr lang="en-US" sz="1700" dirty="0">
              <a:latin typeface="Times New Roman" pitchFamily="18" charset="0"/>
              <a:cs typeface="Times New Roman" pitchFamily="18" charset="0"/>
            </a:endParaRPr>
          </a:p>
          <a:p>
            <a:pPr>
              <a:buNone/>
            </a:pPr>
            <a:r>
              <a:rPr lang="en-US" sz="1700" dirty="0">
                <a:latin typeface="Times New Roman" pitchFamily="18" charset="0"/>
                <a:cs typeface="Times New Roman" pitchFamily="18" charset="0"/>
              </a:rPr>
              <a:t>Q4. The HTTP response message leaves out the requested object when ____________ method is used</a:t>
            </a:r>
          </a:p>
          <a:p>
            <a:pPr>
              <a:buNone/>
            </a:pPr>
            <a:endParaRPr lang="en-US" sz="1700" dirty="0">
              <a:latin typeface="Times New Roman" pitchFamily="18" charset="0"/>
              <a:cs typeface="Times New Roman" pitchFamily="18" charset="0"/>
            </a:endParaRPr>
          </a:p>
          <a:p>
            <a:pPr>
              <a:buNone/>
            </a:pPr>
            <a:r>
              <a:rPr lang="en-US" sz="1700" dirty="0">
                <a:latin typeface="Times New Roman" pitchFamily="18" charset="0"/>
                <a:cs typeface="Times New Roman" pitchFamily="18" charset="0"/>
              </a:rPr>
              <a:t>Q5. Which of the following is present in both an HTTP request line and a status line?</a:t>
            </a:r>
          </a:p>
          <a:p>
            <a:pPr>
              <a:buNone/>
            </a:pPr>
            <a:r>
              <a:rPr lang="en-US" sz="1700" dirty="0">
                <a:latin typeface="Times New Roman" pitchFamily="18" charset="0"/>
                <a:cs typeface="Times New Roman" pitchFamily="18" charset="0"/>
              </a:rPr>
              <a:t>a) HTTP version number</a:t>
            </a:r>
          </a:p>
          <a:p>
            <a:pPr>
              <a:buNone/>
            </a:pPr>
            <a:r>
              <a:rPr lang="en-US" sz="1700" dirty="0">
                <a:latin typeface="Times New Roman" pitchFamily="18" charset="0"/>
                <a:cs typeface="Times New Roman" pitchFamily="18" charset="0"/>
              </a:rPr>
              <a:t>b) URL</a:t>
            </a:r>
          </a:p>
          <a:p>
            <a:pPr>
              <a:buNone/>
            </a:pPr>
            <a:r>
              <a:rPr lang="en-US" sz="1700" dirty="0">
                <a:latin typeface="Times New Roman" pitchFamily="18" charset="0"/>
                <a:cs typeface="Times New Roman" pitchFamily="18" charset="0"/>
              </a:rPr>
              <a:t>c) Method</a:t>
            </a:r>
          </a:p>
          <a:p>
            <a:pPr>
              <a:buNone/>
            </a:pPr>
            <a:r>
              <a:rPr lang="en-US" sz="1700" dirty="0">
                <a:latin typeface="Times New Roman" pitchFamily="18" charset="0"/>
                <a:cs typeface="Times New Roman" pitchFamily="18" charset="0"/>
              </a:rPr>
              <a:t>d) None of the mentioned</a:t>
            </a:r>
          </a:p>
        </p:txBody>
      </p:sp>
      <p:pic>
        <p:nvPicPr>
          <p:cNvPr id="8" name="Picture 2">
            <a:extLst>
              <a:ext uri="{FF2B5EF4-FFF2-40B4-BE49-F238E27FC236}">
                <a16:creationId xmlns="" xmlns:a16="http://schemas.microsoft.com/office/drawing/2014/main" id="{3E0B7178-84B2-475E-90DC-0A80A095E3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1508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BD757D-18D2-4027-BDBF-A804CF95EF04}"/>
              </a:ext>
            </a:extLst>
          </p:cNvPr>
          <p:cNvSpPr>
            <a:spLocks noGrp="1"/>
          </p:cNvSpPr>
          <p:nvPr>
            <p:ph type="title"/>
          </p:nvPr>
        </p:nvSpPr>
        <p:spPr/>
        <p:txBody>
          <a:bodyPr/>
          <a:lstStyle/>
          <a:p>
            <a:r>
              <a:rPr lang="en-US" dirty="0"/>
              <a:t>Answers</a:t>
            </a:r>
            <a:endParaRPr lang="en-IN" dirty="0"/>
          </a:p>
        </p:txBody>
      </p:sp>
      <p:sp>
        <p:nvSpPr>
          <p:cNvPr id="3" name="Content Placeholder 2">
            <a:extLst>
              <a:ext uri="{FF2B5EF4-FFF2-40B4-BE49-F238E27FC236}">
                <a16:creationId xmlns="" xmlns:a16="http://schemas.microsoft.com/office/drawing/2014/main" id="{4769B8AF-7C06-448E-B028-277F9FC35DDF}"/>
              </a:ext>
            </a:extLst>
          </p:cNvPr>
          <p:cNvSpPr>
            <a:spLocks noGrp="1"/>
          </p:cNvSpPr>
          <p:nvPr>
            <p:ph idx="1"/>
          </p:nvPr>
        </p:nvSpPr>
        <p:spPr>
          <a:xfrm>
            <a:off x="389322" y="2060848"/>
            <a:ext cx="10092556" cy="4411663"/>
          </a:xfrm>
        </p:spPr>
        <p:txBody>
          <a:bodyPr>
            <a:normAutofit/>
          </a:bodyPr>
          <a:lstStyle/>
          <a:p>
            <a:pPr marL="388620" indent="-342900">
              <a:lnSpc>
                <a:spcPct val="150000"/>
              </a:lnSpc>
              <a:buFont typeface="Wingdings" panose="05000000000000000000" pitchFamily="2" charset="2"/>
              <a:buChar char="@"/>
            </a:pPr>
            <a:r>
              <a:rPr lang="en-US" sz="2000" i="0" dirty="0">
                <a:solidFill>
                  <a:srgbClr val="0C0C0C"/>
                </a:solidFill>
                <a:effectLst/>
                <a:latin typeface="Gill Sans MT" panose="020B0502020104020203" pitchFamily="34" charset="0"/>
              </a:rPr>
              <a:t>1</a:t>
            </a:r>
            <a:r>
              <a:rPr lang="en-US" sz="2000" dirty="0">
                <a:solidFill>
                  <a:srgbClr val="0C0C0C"/>
                </a:solidFill>
                <a:latin typeface="Gill Sans MT" panose="020B0502020104020203" pitchFamily="34" charset="0"/>
              </a:rPr>
              <a:t>. Request Line</a:t>
            </a:r>
          </a:p>
          <a:p>
            <a:pPr marL="388620" indent="-342900">
              <a:lnSpc>
                <a:spcPct val="150000"/>
              </a:lnSpc>
              <a:buFont typeface="Wingdings" panose="05000000000000000000" pitchFamily="2" charset="2"/>
              <a:buChar char="@"/>
            </a:pPr>
            <a:r>
              <a:rPr lang="en-US" sz="2000" b="1" dirty="0">
                <a:solidFill>
                  <a:srgbClr val="0C0C0C"/>
                </a:solidFill>
                <a:latin typeface="Gill Sans MT" panose="020B0502020104020203" pitchFamily="34" charset="0"/>
              </a:rPr>
              <a:t> 2. </a:t>
            </a:r>
            <a:r>
              <a:rPr lang="en-IN" sz="2000" dirty="0">
                <a:solidFill>
                  <a:srgbClr val="0C0C0C"/>
                </a:solidFill>
                <a:latin typeface="Gill Sans MT" panose="020B0502020104020203" pitchFamily="34" charset="0"/>
              </a:rPr>
              <a:t>Request line</a:t>
            </a:r>
            <a:endParaRPr lang="en-IN" sz="2000" i="0" dirty="0">
              <a:solidFill>
                <a:srgbClr val="0070C0"/>
              </a:solidFill>
              <a:effectLst/>
              <a:latin typeface="Gill Sans MT" panose="020B0502020104020203" pitchFamily="34" charset="0"/>
            </a:endParaRPr>
          </a:p>
          <a:p>
            <a:pPr marL="331470" indent="-285750">
              <a:lnSpc>
                <a:spcPct val="150000"/>
              </a:lnSpc>
              <a:buFont typeface="Wingdings" panose="05000000000000000000" pitchFamily="2" charset="2"/>
              <a:buChar char="@"/>
            </a:pPr>
            <a:r>
              <a:rPr lang="en-IN" sz="2000" i="0" dirty="0">
                <a:effectLst/>
                <a:latin typeface="Gill Sans MT" panose="020B0502020104020203" pitchFamily="34" charset="0"/>
                <a:sym typeface="Wingdings" panose="05000000000000000000" pitchFamily="2" charset="2"/>
              </a:rPr>
              <a:t> 3</a:t>
            </a:r>
            <a:r>
              <a:rPr lang="en-IN" sz="2000" dirty="0">
                <a:latin typeface="Gill Sans MT" panose="020B0502020104020203" pitchFamily="34" charset="0"/>
                <a:sym typeface="Wingdings" panose="05000000000000000000" pitchFamily="2" charset="2"/>
              </a:rPr>
              <a:t>. GET</a:t>
            </a:r>
          </a:p>
          <a:p>
            <a:pPr marL="331470" indent="-285750">
              <a:lnSpc>
                <a:spcPct val="150000"/>
              </a:lnSpc>
              <a:buFont typeface="Wingdings" panose="05000000000000000000" pitchFamily="2" charset="2"/>
              <a:buChar char="@"/>
            </a:pPr>
            <a:r>
              <a:rPr lang="en-US" sz="2000" dirty="0">
                <a:solidFill>
                  <a:srgbClr val="0C0C0C"/>
                </a:solidFill>
                <a:latin typeface="Gill Sans MT" panose="020B0502020104020203" pitchFamily="34" charset="0"/>
              </a:rPr>
              <a:t>4. HEAD</a:t>
            </a:r>
            <a:endParaRPr lang="en-US" sz="2000" u="sng" dirty="0">
              <a:solidFill>
                <a:srgbClr val="0070C0"/>
              </a:solidFill>
              <a:latin typeface="Gill Sans MT" panose="020B0502020104020203" pitchFamily="34" charset="0"/>
            </a:endParaRPr>
          </a:p>
          <a:p>
            <a:pPr marL="331470" indent="-285750">
              <a:lnSpc>
                <a:spcPct val="150000"/>
              </a:lnSpc>
              <a:buFont typeface="Wingdings" panose="05000000000000000000" pitchFamily="2" charset="2"/>
              <a:buChar char="@"/>
            </a:pPr>
            <a:r>
              <a:rPr lang="en-US" sz="2000" dirty="0">
                <a:latin typeface="Gill Sans MT" panose="020B0502020104020203" pitchFamily="34" charset="0"/>
                <a:sym typeface="Wingdings" panose="05000000000000000000" pitchFamily="2" charset="2"/>
              </a:rPr>
              <a:t> 5. HTTP version number</a:t>
            </a:r>
          </a:p>
          <a:p>
            <a:pPr>
              <a:lnSpc>
                <a:spcPct val="150000"/>
              </a:lnSpc>
            </a:pPr>
            <a:endParaRPr lang="en-US" sz="2000" i="0" dirty="0">
              <a:effectLst/>
              <a:latin typeface="Gill Sans MT" panose="020B0502020104020203" pitchFamily="34" charset="0"/>
              <a:sym typeface="Wingdings" panose="05000000000000000000" pitchFamily="2" charset="2"/>
            </a:endParaRPr>
          </a:p>
        </p:txBody>
      </p:sp>
      <p:sp>
        <p:nvSpPr>
          <p:cNvPr id="5" name="Slide Number Placeholder 4"/>
          <p:cNvSpPr>
            <a:spLocks noGrp="1"/>
          </p:cNvSpPr>
          <p:nvPr>
            <p:ph type="sldNum" sz="quarter" idx="12"/>
          </p:nvPr>
        </p:nvSpPr>
        <p:spPr/>
        <p:txBody>
          <a:bodyPr/>
          <a:lstStyle/>
          <a:p>
            <a:fld id="{71C6F290-D301-4864-9490-340EF11588D9}" type="slidenum">
              <a:rPr lang="en-US" altLang="en-US" smtClean="0"/>
              <a:pPr/>
              <a:t>72</a:t>
            </a:fld>
            <a:endParaRPr lang="en-US" altLang="en-US" dirty="0"/>
          </a:p>
        </p:txBody>
      </p:sp>
      <p:pic>
        <p:nvPicPr>
          <p:cNvPr id="6" name="Picture 2">
            <a:extLst>
              <a:ext uri="{FF2B5EF4-FFF2-40B4-BE49-F238E27FC236}">
                <a16:creationId xmlns="" xmlns:a16="http://schemas.microsoft.com/office/drawing/2014/main" id="{3E0B7178-84B2-475E-90DC-0A80A095E3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2271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1" y="1"/>
            <a:ext cx="9150409" cy="6880077"/>
          </a:xfrm>
          <a:prstGeom prst="rect">
            <a:avLst/>
          </a:prstGeom>
        </p:spPr>
      </p:pic>
      <p:sp>
        <p:nvSpPr>
          <p:cNvPr id="5" name="TextBox 4"/>
          <p:cNvSpPr txBox="1"/>
          <p:nvPr/>
        </p:nvSpPr>
        <p:spPr>
          <a:xfrm>
            <a:off x="2286000" y="1598069"/>
            <a:ext cx="4495800" cy="2554545"/>
          </a:xfrm>
          <a:prstGeom prst="rect">
            <a:avLst/>
          </a:prstGeom>
          <a:noFill/>
        </p:spPr>
        <p:txBody>
          <a:bodyPr wrap="square" rtlCol="0">
            <a:spAutoFit/>
          </a:bodyPr>
          <a:lstStyle/>
          <a:p>
            <a:r>
              <a:rPr lang="en-US" sz="4000" b="1" dirty="0">
                <a:solidFill>
                  <a:schemeClr val="accent2"/>
                </a:solidFill>
              </a:rPr>
              <a:t>SNMP-Simple Network Management Protocol</a:t>
            </a:r>
            <a:endParaRPr lang="en-US" sz="4000" dirty="0">
              <a:solidFill>
                <a:schemeClr val="accent2"/>
              </a:soli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23400" y="304800"/>
            <a:ext cx="1882995" cy="637032"/>
          </a:xfrm>
          <a:prstGeom prst="rect">
            <a:avLst/>
          </a:prstGeom>
        </p:spPr>
      </p:pic>
      <p:sp>
        <p:nvSpPr>
          <p:cNvPr id="14" name="Date Placeholder 13"/>
          <p:cNvSpPr>
            <a:spLocks noGrp="1"/>
          </p:cNvSpPr>
          <p:nvPr>
            <p:ph type="dt" sz="half" idx="10"/>
          </p:nvPr>
        </p:nvSpPr>
        <p:spPr/>
        <p:txBody>
          <a:bodyPr/>
          <a:lstStyle/>
          <a:p>
            <a:fld id="{058E4FF0-FDC9-4B4E-89EB-40777ACAAD91}" type="datetime3">
              <a:rPr lang="en-US" smtClean="0"/>
              <a:t>28 April 2023</a:t>
            </a:fld>
            <a:endParaRPr lang="en-US" dirty="0"/>
          </a:p>
        </p:txBody>
      </p:sp>
      <p:sp>
        <p:nvSpPr>
          <p:cNvPr id="15" name="Slide Number Placeholder 14"/>
          <p:cNvSpPr>
            <a:spLocks noGrp="1"/>
          </p:cNvSpPr>
          <p:nvPr>
            <p:ph type="sldNum" sz="quarter" idx="12"/>
          </p:nvPr>
        </p:nvSpPr>
        <p:spPr/>
        <p:txBody>
          <a:bodyPr/>
          <a:lstStyle/>
          <a:p>
            <a:fld id="{F207CA22-0DDE-4986-9042-FAB3C42296B9}" type="slidenum">
              <a:rPr lang="en-US" smtClean="0"/>
              <a:t>73</a:t>
            </a:fld>
            <a:endParaRPr lang="en-US"/>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9204" y="1160840"/>
            <a:ext cx="4398818" cy="3429000"/>
          </a:xfrm>
          <a:prstGeom prst="rect">
            <a:avLst/>
          </a:prstGeom>
        </p:spPr>
      </p:pic>
    </p:spTree>
    <p:extLst>
      <p:ext uri="{BB962C8B-B14F-4D97-AF65-F5344CB8AC3E}">
        <p14:creationId xmlns:p14="http://schemas.microsoft.com/office/powerpoint/2010/main" val="28930900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74</a:t>
            </a:fld>
            <a:endParaRPr lang="en-US" dirty="0"/>
          </a:p>
        </p:txBody>
      </p:sp>
      <p:sp>
        <p:nvSpPr>
          <p:cNvPr id="8" name="Title 1"/>
          <p:cNvSpPr txBox="1">
            <a:spLocks/>
          </p:cNvSpPr>
          <p:nvPr/>
        </p:nvSpPr>
        <p:spPr>
          <a:xfrm>
            <a:off x="1981200" y="985730"/>
            <a:ext cx="8229600" cy="1376470"/>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US" sz="3600" b="1" dirty="0"/>
              <a:t>Functions of </a:t>
            </a:r>
          </a:p>
          <a:p>
            <a:r>
              <a:rPr lang="en-US" sz="3600" b="1" dirty="0"/>
              <a:t>Network Management System</a:t>
            </a:r>
            <a:endParaRPr lang="en-IN" sz="3600" b="1" dirty="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7" y="2590800"/>
            <a:ext cx="862012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10844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75</a:t>
            </a:fld>
            <a:endParaRPr lang="en-US" dirty="0"/>
          </a:p>
        </p:txBody>
      </p:sp>
      <p:sp>
        <p:nvSpPr>
          <p:cNvPr id="8" name="Title 1"/>
          <p:cNvSpPr txBox="1">
            <a:spLocks/>
          </p:cNvSpPr>
          <p:nvPr/>
        </p:nvSpPr>
        <p:spPr>
          <a:xfrm>
            <a:off x="1981200" y="985731"/>
            <a:ext cx="8229600" cy="995469"/>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SIMPLE NETWORK MANAGEMENT</a:t>
            </a:r>
          </a:p>
          <a:p>
            <a:r>
              <a:rPr lang="en-IN" sz="3600" b="1" dirty="0"/>
              <a:t>           PROTOCOL (SNMP)</a:t>
            </a:r>
          </a:p>
        </p:txBody>
      </p:sp>
      <p:sp>
        <p:nvSpPr>
          <p:cNvPr id="9" name="Content Placeholder 2"/>
          <p:cNvSpPr txBox="1">
            <a:spLocks/>
          </p:cNvSpPr>
          <p:nvPr/>
        </p:nvSpPr>
        <p:spPr>
          <a:xfrm>
            <a:off x="1981200" y="2133601"/>
            <a:ext cx="8229600" cy="3533089"/>
          </a:xfrm>
          <a:prstGeom prst="rect">
            <a:avLst/>
          </a:prstGeom>
        </p:spPr>
        <p:txBody>
          <a:bodyPr/>
          <a:lstStyle>
            <a:lvl1pPr marL="342883" indent="-342883" algn="l" defTabSz="91435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3" indent="-285736" algn="l" defTabSz="91435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43" indent="-228589" algn="l" defTabSz="91435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20"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97"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1"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t>•  A framework for managing devices in an internet using the TCP/IP protocol suite. </a:t>
            </a:r>
          </a:p>
          <a:p>
            <a:r>
              <a:rPr lang="en-US" sz="2800" dirty="0"/>
              <a:t>It provides a set of fundamental operations for monitoring and maintaining an internet.</a:t>
            </a:r>
          </a:p>
        </p:txBody>
      </p:sp>
      <p:pic>
        <p:nvPicPr>
          <p:cNvPr id="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1" y="4495800"/>
            <a:ext cx="4566443" cy="1797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15705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76</a:t>
            </a:fld>
            <a:endParaRPr lang="en-US" dirty="0"/>
          </a:p>
        </p:txBody>
      </p:sp>
      <p:sp>
        <p:nvSpPr>
          <p:cNvPr id="8" name="Title 1"/>
          <p:cNvSpPr txBox="1">
            <a:spLocks/>
          </p:cNvSpPr>
          <p:nvPr/>
        </p:nvSpPr>
        <p:spPr>
          <a:xfrm>
            <a:off x="1981200" y="985731"/>
            <a:ext cx="8229600" cy="995469"/>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Concept of SNMP </a:t>
            </a:r>
          </a:p>
        </p:txBody>
      </p:sp>
      <p:sp>
        <p:nvSpPr>
          <p:cNvPr id="9" name="Content Placeholder 2"/>
          <p:cNvSpPr txBox="1">
            <a:spLocks/>
          </p:cNvSpPr>
          <p:nvPr/>
        </p:nvSpPr>
        <p:spPr>
          <a:xfrm>
            <a:off x="1963711" y="1676400"/>
            <a:ext cx="8229600" cy="1905000"/>
          </a:xfrm>
          <a:prstGeom prst="rect">
            <a:avLst/>
          </a:prstGeom>
        </p:spPr>
        <p:txBody>
          <a:bodyPr/>
          <a:lstStyle>
            <a:lvl1pPr marL="342883" indent="-342883" algn="l" defTabSz="91435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3" indent="-285736" algn="l" defTabSz="91435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43" indent="-228589" algn="l" defTabSz="91435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20"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97"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1"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SNMP defines the format of packets exchanged between a manager and an agent. </a:t>
            </a:r>
          </a:p>
          <a:p>
            <a:r>
              <a:rPr lang="en-US" sz="2800" dirty="0"/>
              <a:t>It reads and changes the status (values) of objects (variables) in SNMP packets</a:t>
            </a:r>
          </a:p>
          <a:p>
            <a:pPr marL="0" indent="0">
              <a:buNone/>
            </a:pPr>
            <a:endParaRPr lang="en-US" sz="2000" dirty="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984895"/>
            <a:ext cx="6063300" cy="2338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30301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DC2BF935-61D2-41A4-B5ED-256ED051ACAA}"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77</a:t>
            </a:fld>
            <a:endParaRPr lang="en-US"/>
          </a:p>
        </p:txBody>
      </p:sp>
      <p:sp>
        <p:nvSpPr>
          <p:cNvPr id="8" name="Title 1"/>
          <p:cNvSpPr txBox="1">
            <a:spLocks/>
          </p:cNvSpPr>
          <p:nvPr/>
        </p:nvSpPr>
        <p:spPr>
          <a:xfrm>
            <a:off x="1981200" y="894746"/>
            <a:ext cx="8229600" cy="705455"/>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SMI –Structure of Management Information</a:t>
            </a:r>
          </a:p>
        </p:txBody>
      </p:sp>
      <p:sp>
        <p:nvSpPr>
          <p:cNvPr id="9" name="Content Placeholder 2"/>
          <p:cNvSpPr txBox="1">
            <a:spLocks/>
          </p:cNvSpPr>
          <p:nvPr/>
        </p:nvSpPr>
        <p:spPr>
          <a:xfrm>
            <a:off x="983432" y="2057401"/>
            <a:ext cx="9202487" cy="4525963"/>
          </a:xfrm>
          <a:prstGeom prst="rect">
            <a:avLst/>
          </a:prstGeom>
        </p:spPr>
        <p:txBody>
          <a:bodyPr>
            <a:normAutofit fontScale="92500" lnSpcReduction="10000"/>
          </a:bodyPr>
          <a:lstStyle>
            <a:lvl1pPr marL="342883" indent="-342883" algn="l" defTabSz="91435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3" indent="-285736" algn="l" defTabSz="91435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43" indent="-228589" algn="l" defTabSz="91435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20"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97"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1"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3500" dirty="0"/>
              <a:t>• </a:t>
            </a:r>
            <a:r>
              <a:rPr lang="en-IN" sz="3000" dirty="0"/>
              <a:t>Variables recognized by device supplied in MIB (Management Information Base)</a:t>
            </a:r>
          </a:p>
          <a:p>
            <a:pPr marL="0" indent="0">
              <a:buNone/>
            </a:pPr>
            <a:r>
              <a:rPr lang="en-IN" sz="3000" dirty="0"/>
              <a:t>	• text file giving variables and data structures 	defined using ASN.1 </a:t>
            </a:r>
          </a:p>
          <a:p>
            <a:pPr marL="0" indent="0">
              <a:buNone/>
            </a:pPr>
            <a:r>
              <a:rPr lang="en-IN" sz="3000" dirty="0"/>
              <a:t>	• standard variable sets often provided as RFC’s </a:t>
            </a:r>
          </a:p>
          <a:p>
            <a:pPr marL="0" indent="0">
              <a:buNone/>
            </a:pPr>
            <a:r>
              <a:rPr lang="en-IN" sz="3000" dirty="0"/>
              <a:t>	• device-specific sets provided by vendors </a:t>
            </a:r>
          </a:p>
          <a:p>
            <a:pPr marL="0" indent="0">
              <a:buNone/>
            </a:pPr>
            <a:r>
              <a:rPr lang="en-IN" sz="3000" dirty="0"/>
              <a:t>• Management stations parse MIB’s to determine variables available for management </a:t>
            </a:r>
          </a:p>
          <a:p>
            <a:pPr marL="0" indent="0">
              <a:buNone/>
            </a:pPr>
            <a:r>
              <a:rPr lang="en-IN" sz="3000" dirty="0"/>
              <a:t>	• obtain both data structure and management 	information</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731529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78</a:t>
            </a:fld>
            <a:endParaRPr lang="en-US" dirty="0"/>
          </a:p>
        </p:txBody>
      </p:sp>
      <p:sp>
        <p:nvSpPr>
          <p:cNvPr id="8" name="Title 1"/>
          <p:cNvSpPr txBox="1">
            <a:spLocks/>
          </p:cNvSpPr>
          <p:nvPr/>
        </p:nvSpPr>
        <p:spPr>
          <a:xfrm>
            <a:off x="1981200" y="985731"/>
            <a:ext cx="8229600" cy="995469"/>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Concept of SNMP </a:t>
            </a:r>
          </a:p>
        </p:txBody>
      </p:sp>
      <p:sp>
        <p:nvSpPr>
          <p:cNvPr id="9" name="Content Placeholder 2"/>
          <p:cNvSpPr txBox="1">
            <a:spLocks/>
          </p:cNvSpPr>
          <p:nvPr/>
        </p:nvSpPr>
        <p:spPr>
          <a:xfrm>
            <a:off x="1963711" y="1676400"/>
            <a:ext cx="8229600" cy="3733800"/>
          </a:xfrm>
          <a:prstGeom prst="rect">
            <a:avLst/>
          </a:prstGeom>
        </p:spPr>
        <p:txBody>
          <a:bodyPr/>
          <a:lstStyle>
            <a:lvl1pPr marL="342883" indent="-342883" algn="l" defTabSz="91435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3" indent="-285736" algn="l" defTabSz="91435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43" indent="-228589" algn="l" defTabSz="91435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20"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97"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1"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t>The task of network management  can be compared to the task of writing a program.</a:t>
            </a:r>
          </a:p>
          <a:p>
            <a:pPr algn="just"/>
            <a:r>
              <a:rPr lang="en-US" sz="2800" dirty="0"/>
              <a:t>Both tasks need rules. In network management this is handled by SMI.</a:t>
            </a:r>
          </a:p>
          <a:p>
            <a:pPr algn="just"/>
            <a:r>
              <a:rPr lang="en-US" sz="2800" dirty="0"/>
              <a:t> Both tasks need variable declarations. In network management this is handled by MIB.</a:t>
            </a:r>
          </a:p>
          <a:p>
            <a:pPr algn="just"/>
            <a:r>
              <a:rPr lang="en-US" sz="2800" dirty="0"/>
              <a:t>Both tasks have actions performed by statements. In network management this is handled by SNMP.</a:t>
            </a:r>
          </a:p>
          <a:p>
            <a:pPr marL="0" indent="0">
              <a:buNone/>
            </a:pPr>
            <a:endParaRPr lang="en-US" sz="2000" dirty="0"/>
          </a:p>
        </p:txBody>
      </p:sp>
    </p:spTree>
    <p:extLst>
      <p:ext uri="{BB962C8B-B14F-4D97-AF65-F5344CB8AC3E}">
        <p14:creationId xmlns:p14="http://schemas.microsoft.com/office/powerpoint/2010/main" val="37329588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79</a:t>
            </a:fld>
            <a:endParaRPr lang="en-US" dirty="0"/>
          </a:p>
        </p:txBody>
      </p:sp>
      <p:sp>
        <p:nvSpPr>
          <p:cNvPr id="8" name="Title 1"/>
          <p:cNvSpPr txBox="1">
            <a:spLocks/>
          </p:cNvSpPr>
          <p:nvPr/>
        </p:nvSpPr>
        <p:spPr>
          <a:xfrm>
            <a:off x="1981200" y="985731"/>
            <a:ext cx="8229600" cy="995469"/>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Concept of SNMP </a:t>
            </a:r>
          </a:p>
        </p:txBody>
      </p:sp>
      <p:sp>
        <p:nvSpPr>
          <p:cNvPr id="9" name="Content Placeholder 2"/>
          <p:cNvSpPr txBox="1">
            <a:spLocks/>
          </p:cNvSpPr>
          <p:nvPr/>
        </p:nvSpPr>
        <p:spPr>
          <a:xfrm>
            <a:off x="1963711" y="1676400"/>
            <a:ext cx="8229600" cy="3352800"/>
          </a:xfrm>
          <a:prstGeom prst="rect">
            <a:avLst/>
          </a:prstGeom>
        </p:spPr>
        <p:txBody>
          <a:bodyPr/>
          <a:lstStyle>
            <a:lvl1pPr marL="342883" indent="-342883" algn="l" defTabSz="91435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3" indent="-285736" algn="l" defTabSz="91435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43" indent="-228589" algn="l" defTabSz="91435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20"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97"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1"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dirty="0"/>
              <a:t>SMI defines the general rules for naming objects, defining object types (including range and length), and showing how to encode objects and values. </a:t>
            </a:r>
          </a:p>
          <a:p>
            <a:pPr algn="just"/>
            <a:r>
              <a:rPr lang="en-US" sz="2800" dirty="0"/>
              <a:t>SMI does not define the number of objects an entity should manage or name the objects to be managed or define the association between the objects and their values.</a:t>
            </a:r>
          </a:p>
          <a:p>
            <a:pPr algn="just"/>
            <a:r>
              <a:rPr lang="en-US" sz="2800" dirty="0"/>
              <a:t>MIB creates a collection of named objects, their types, and their relationships to each other in an entity to be managed.</a:t>
            </a:r>
          </a:p>
          <a:p>
            <a:endParaRPr lang="en-US" sz="2000" dirty="0"/>
          </a:p>
          <a:p>
            <a:pPr marL="0" indent="0">
              <a:buNone/>
            </a:pPr>
            <a:endParaRPr lang="en-US" sz="2000" dirty="0"/>
          </a:p>
        </p:txBody>
      </p:sp>
    </p:spTree>
    <p:extLst>
      <p:ext uri="{BB962C8B-B14F-4D97-AF65-F5344CB8AC3E}">
        <p14:creationId xmlns:p14="http://schemas.microsoft.com/office/powerpoint/2010/main" val="178629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itle 1"/>
          <p:cNvSpPr>
            <a:spLocks noGrp="1"/>
          </p:cNvSpPr>
          <p:nvPr>
            <p:ph type="title"/>
          </p:nvPr>
        </p:nvSpPr>
        <p:spPr>
          <a:xfrm>
            <a:off x="1774825" y="704850"/>
            <a:ext cx="7696200" cy="420688"/>
          </a:xfrm>
        </p:spPr>
        <p:txBody>
          <a:bodyPr/>
          <a:lstStyle/>
          <a:p>
            <a:pPr eaLnBrk="1" hangingPunct="1"/>
            <a:r>
              <a:rPr lang="fr-FR" altLang="en-US" smtClean="0">
                <a:latin typeface="Gill Sans MT" panose="020B0502020104020203" pitchFamily="34" charset="0"/>
              </a:rPr>
              <a:t>RSA  -  Basics</a:t>
            </a:r>
          </a:p>
        </p:txBody>
      </p:sp>
      <p:pic>
        <p:nvPicPr>
          <p:cNvPr id="1669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360" y="330766"/>
            <a:ext cx="7016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916" name="Content Placeholder 2"/>
          <p:cNvSpPr txBox="1">
            <a:spLocks/>
          </p:cNvSpPr>
          <p:nvPr/>
        </p:nvSpPr>
        <p:spPr bwMode="auto">
          <a:xfrm>
            <a:off x="1631951" y="1125538"/>
            <a:ext cx="4410075"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lvl1pPr marL="247650" indent="-214313">
              <a:spcBef>
                <a:spcPct val="25000"/>
              </a:spcBef>
              <a:buClr>
                <a:schemeClr val="tx2"/>
              </a:buClr>
              <a:buSzPct val="120000"/>
              <a:defRPr sz="2000">
                <a:solidFill>
                  <a:schemeClr val="tx1"/>
                </a:solidFill>
                <a:latin typeface="Arial" panose="020B0604020202020204" pitchFamily="34" charset="0"/>
              </a:defRPr>
            </a:lvl1pPr>
            <a:lvl2pPr marL="692150" indent="-347663">
              <a:spcAft>
                <a:spcPct val="25000"/>
              </a:spcAft>
              <a:buClr>
                <a:srgbClr val="4D7373"/>
              </a:buClr>
              <a:buSzPct val="55000"/>
              <a:buFont typeface="Wingdings" panose="05000000000000000000" pitchFamily="2" charset="2"/>
              <a:buChar char="l"/>
              <a:defRPr>
                <a:solidFill>
                  <a:schemeClr val="tx1"/>
                </a:solidFill>
                <a:latin typeface="Arial" panose="020B0604020202020204" pitchFamily="34" charset="0"/>
              </a:defRPr>
            </a:lvl2pPr>
            <a:lvl3pPr marL="987425" indent="-293688">
              <a:spcAft>
                <a:spcPct val="25000"/>
              </a:spcAft>
              <a:buClr>
                <a:srgbClr val="666600"/>
              </a:buClr>
              <a:buSzPct val="50000"/>
              <a:buFont typeface="Wingdings" panose="05000000000000000000" pitchFamily="2" charset="2"/>
              <a:buChar char="l"/>
              <a:defRPr sz="1600">
                <a:solidFill>
                  <a:schemeClr val="tx1"/>
                </a:solidFill>
                <a:latin typeface="Arial" panose="020B0604020202020204" pitchFamily="34" charset="0"/>
              </a:defRPr>
            </a:lvl3pPr>
            <a:lvl4pPr marL="1281113" indent="-292100">
              <a:spcBef>
                <a:spcPct val="20000"/>
              </a:spcBef>
              <a:buClr>
                <a:srgbClr val="26004D"/>
              </a:buClr>
              <a:buSzPct val="75000"/>
              <a:buFont typeface="Wingdings" panose="05000000000000000000" pitchFamily="2" charset="2"/>
              <a:buChar char="§"/>
              <a:defRPr sz="1500">
                <a:solidFill>
                  <a:schemeClr val="tx1"/>
                </a:solidFill>
                <a:latin typeface="Arial" panose="020B0604020202020204" pitchFamily="34" charset="0"/>
              </a:defRPr>
            </a:lvl4pPr>
            <a:lvl5pPr marL="1598613" indent="-315913">
              <a:spcBef>
                <a:spcPct val="20000"/>
              </a:spcBef>
              <a:buClr>
                <a:srgbClr val="7F7F7F"/>
              </a:buClr>
              <a:buSzPct val="80000"/>
              <a:buFont typeface="Wingdings" panose="05000000000000000000" pitchFamily="2" charset="2"/>
              <a:buChar char="§"/>
              <a:defRPr sz="1500">
                <a:solidFill>
                  <a:schemeClr val="tx1"/>
                </a:solidFill>
                <a:latin typeface="Arial" panose="020B0604020202020204" pitchFamily="34" charset="0"/>
              </a:defRPr>
            </a:lvl5pPr>
            <a:lvl6pPr marL="20558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6pPr>
            <a:lvl7pPr marL="25130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7pPr>
            <a:lvl8pPr marL="29702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8pPr>
            <a:lvl9pPr marL="34274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9pPr>
          </a:lstStyle>
          <a:p>
            <a:pPr algn="just" eaLnBrk="1" hangingPunct="1">
              <a:buFontTx/>
              <a:buChar char="•"/>
            </a:pPr>
            <a:r>
              <a:rPr lang="en-US" altLang="en-US" sz="1600" dirty="0">
                <a:latin typeface="Times New Roman" panose="02020603050405020304" pitchFamily="18" charset="0"/>
                <a:cs typeface="Times New Roman" panose="02020603050405020304" pitchFamily="18" charset="0"/>
              </a:rPr>
              <a:t>Choose two large prime numbers p, q. (e.g., 1024 bits each)</a:t>
            </a:r>
          </a:p>
          <a:p>
            <a:pPr algn="just" eaLnBrk="1" hangingPunct="1">
              <a:buFontTx/>
              <a:buChar char="•"/>
            </a:pPr>
            <a:r>
              <a:rPr lang="en-US" altLang="en-US" sz="1600" dirty="0">
                <a:latin typeface="Times New Roman" panose="02020603050405020304" pitchFamily="18" charset="0"/>
                <a:cs typeface="Times New Roman" panose="02020603050405020304" pitchFamily="18" charset="0"/>
              </a:rPr>
              <a:t>Compute n = p*q, </a:t>
            </a:r>
            <a:r>
              <a:rPr lang="en-AU" sz="1600" dirty="0"/>
              <a:t>ø(n)</a:t>
            </a:r>
            <a:r>
              <a:rPr lang="en-US" altLang="en-US" sz="1600" dirty="0" smtClean="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 (p-1)(q-1)</a:t>
            </a:r>
          </a:p>
          <a:p>
            <a:pPr algn="just" eaLnBrk="1" hangingPunct="1">
              <a:buFontTx/>
              <a:buChar char="•"/>
            </a:pPr>
            <a:r>
              <a:rPr lang="en-US" altLang="en-US" sz="1600" dirty="0">
                <a:latin typeface="Times New Roman" panose="02020603050405020304" pitchFamily="18" charset="0"/>
                <a:cs typeface="Times New Roman" panose="02020603050405020304" pitchFamily="18" charset="0"/>
              </a:rPr>
              <a:t>Choose e (with </a:t>
            </a:r>
            <a:r>
              <a:rPr lang="en-US" altLang="en-US" sz="1600" dirty="0" smtClean="0">
                <a:latin typeface="Times New Roman" panose="02020603050405020304" pitchFamily="18" charset="0"/>
                <a:cs typeface="Times New Roman" panose="02020603050405020304" pitchFamily="18" charset="0"/>
              </a:rPr>
              <a:t>1 &lt; e </a:t>
            </a:r>
            <a:r>
              <a:rPr lang="en-US" altLang="en-US" sz="1600" dirty="0">
                <a:latin typeface="Times New Roman" panose="02020603050405020304" pitchFamily="18" charset="0"/>
                <a:cs typeface="Times New Roman" panose="02020603050405020304" pitchFamily="18" charset="0"/>
              </a:rPr>
              <a:t>&lt; </a:t>
            </a:r>
            <a:r>
              <a:rPr lang="en-AU" sz="1600" dirty="0"/>
              <a:t>ø(n)</a:t>
            </a:r>
            <a:r>
              <a:rPr lang="en-US" altLang="en-US" sz="1600" dirty="0" smtClean="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that has no common factors with </a:t>
            </a:r>
            <a:r>
              <a:rPr lang="en-AU" sz="1600" dirty="0"/>
              <a:t>ø(n)</a:t>
            </a:r>
            <a:r>
              <a:rPr lang="en-US" altLang="en-US" sz="1600" dirty="0" smtClean="0">
                <a:latin typeface="Times New Roman" panose="02020603050405020304" pitchFamily="18" charset="0"/>
                <a:cs typeface="Times New Roman" panose="02020603050405020304" pitchFamily="18" charset="0"/>
              </a:rPr>
              <a:t>. </a:t>
            </a:r>
            <a:r>
              <a:rPr lang="en-US" altLang="en-US" sz="1600" dirty="0" smtClean="0">
                <a:latin typeface="Times New Roman" panose="02020603050405020304" pitchFamily="18" charset="0"/>
                <a:cs typeface="Times New Roman" panose="02020603050405020304" pitchFamily="18" charset="0"/>
              </a:rPr>
              <a:t>(</a:t>
            </a:r>
            <a:r>
              <a:rPr lang="en-US" altLang="en-US" sz="1600" dirty="0">
                <a:latin typeface="Times New Roman" panose="02020603050405020304" pitchFamily="18" charset="0"/>
                <a:cs typeface="Times New Roman" panose="02020603050405020304" pitchFamily="18" charset="0"/>
              </a:rPr>
              <a:t>e</a:t>
            </a:r>
            <a:r>
              <a:rPr lang="en-US" altLang="en-US" sz="1600" dirty="0" smtClean="0">
                <a:latin typeface="Times New Roman" panose="02020603050405020304" pitchFamily="18" charset="0"/>
                <a:cs typeface="Times New Roman" panose="02020603050405020304" pitchFamily="18" charset="0"/>
              </a:rPr>
              <a:t>, and </a:t>
            </a:r>
            <a:r>
              <a:rPr lang="en-AU" sz="1600" dirty="0"/>
              <a:t>ø(n)</a:t>
            </a:r>
            <a:r>
              <a:rPr lang="en-US" altLang="en-US" sz="1600" dirty="0" smtClean="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are “relatively prime”).</a:t>
            </a:r>
          </a:p>
          <a:p>
            <a:pPr algn="just" eaLnBrk="1" hangingPunct="1">
              <a:buFontTx/>
              <a:buChar char="•"/>
            </a:pPr>
            <a:r>
              <a:rPr lang="en-US" altLang="en-US" sz="1600" dirty="0">
                <a:latin typeface="Times New Roman" panose="02020603050405020304" pitchFamily="18" charset="0"/>
                <a:cs typeface="Times New Roman" panose="02020603050405020304" pitchFamily="18" charset="0"/>
              </a:rPr>
              <a:t>Choose d such that ed-1 is  exactly divisible by </a:t>
            </a:r>
            <a:r>
              <a:rPr lang="en-AU" sz="1600" dirty="0"/>
              <a:t>ø(n)</a:t>
            </a:r>
            <a:r>
              <a:rPr lang="en-US" altLang="en-US" sz="1600" dirty="0" smtClean="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(in other words: </a:t>
            </a:r>
            <a:r>
              <a:rPr lang="en-US" altLang="en-US" sz="1600" dirty="0" err="1">
                <a:latin typeface="Times New Roman" panose="02020603050405020304" pitchFamily="18" charset="0"/>
                <a:cs typeface="Times New Roman" panose="02020603050405020304" pitchFamily="18" charset="0"/>
              </a:rPr>
              <a:t>ed</a:t>
            </a:r>
            <a:r>
              <a:rPr lang="en-US" altLang="en-US" sz="1600" dirty="0">
                <a:latin typeface="Times New Roman" panose="02020603050405020304" pitchFamily="18" charset="0"/>
                <a:cs typeface="Times New Roman" panose="02020603050405020304" pitchFamily="18" charset="0"/>
              </a:rPr>
              <a:t> mod </a:t>
            </a:r>
            <a:r>
              <a:rPr lang="en-AU" sz="1600" dirty="0"/>
              <a:t>ø(n)</a:t>
            </a:r>
            <a:r>
              <a:rPr lang="en-US" altLang="en-US" sz="1600" dirty="0" smtClean="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 1 ).</a:t>
            </a:r>
          </a:p>
          <a:p>
            <a:pPr algn="just" eaLnBrk="1" hangingPunct="1">
              <a:buFontTx/>
              <a:buChar char="•"/>
            </a:pPr>
            <a:r>
              <a:rPr lang="en-US" altLang="en-US" sz="1600" dirty="0">
                <a:latin typeface="Times New Roman" panose="02020603050405020304" pitchFamily="18" charset="0"/>
                <a:cs typeface="Times New Roman" panose="02020603050405020304" pitchFamily="18" charset="0"/>
              </a:rPr>
              <a:t>Public key is </a:t>
            </a:r>
            <a:r>
              <a:rPr lang="en-US" altLang="en-US" sz="1600" dirty="0" smtClean="0">
                <a:latin typeface="Times New Roman" panose="02020603050405020304" pitchFamily="18" charset="0"/>
                <a:cs typeface="Times New Roman" panose="02020603050405020304" pitchFamily="18" charset="0"/>
              </a:rPr>
              <a:t>(</a:t>
            </a:r>
            <a:r>
              <a:rPr lang="en-US" altLang="en-US" sz="1600" dirty="0" err="1" smtClean="0">
                <a:latin typeface="Times New Roman" panose="02020603050405020304" pitchFamily="18" charset="0"/>
                <a:cs typeface="Times New Roman" panose="02020603050405020304" pitchFamily="18" charset="0"/>
              </a:rPr>
              <a:t>e,n</a:t>
            </a:r>
            <a:r>
              <a:rPr lang="en-US" altLang="en-US" sz="1600" dirty="0" smtClean="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Private key is </a:t>
            </a:r>
            <a:r>
              <a:rPr lang="en-US" altLang="en-US" sz="1600" dirty="0" smtClean="0">
                <a:latin typeface="Times New Roman" panose="02020603050405020304" pitchFamily="18" charset="0"/>
                <a:cs typeface="Times New Roman" panose="02020603050405020304" pitchFamily="18" charset="0"/>
              </a:rPr>
              <a:t>(</a:t>
            </a:r>
            <a:r>
              <a:rPr lang="en-US" altLang="en-US" sz="1600" dirty="0" err="1" smtClean="0">
                <a:latin typeface="Times New Roman" panose="02020603050405020304" pitchFamily="18" charset="0"/>
                <a:cs typeface="Times New Roman" panose="02020603050405020304" pitchFamily="18" charset="0"/>
              </a:rPr>
              <a:t>d,n</a:t>
            </a:r>
            <a:r>
              <a:rPr lang="en-US" altLang="en-US" sz="1600" dirty="0" smtClean="0">
                <a:latin typeface="Times New Roman" panose="02020603050405020304" pitchFamily="18" charset="0"/>
                <a:cs typeface="Times New Roman" panose="02020603050405020304" pitchFamily="18" charset="0"/>
              </a:rPr>
              <a:t>).</a:t>
            </a:r>
            <a:endParaRPr lang="en-US" altLang="en-US" sz="1600" dirty="0">
              <a:latin typeface="Times New Roman" panose="02020603050405020304" pitchFamily="18" charset="0"/>
              <a:cs typeface="Times New Roman" panose="02020603050405020304" pitchFamily="18" charset="0"/>
            </a:endParaRPr>
          </a:p>
          <a:p>
            <a:pPr algn="just" eaLnBrk="1" hangingPunct="1">
              <a:buFontTx/>
              <a:buChar char="•"/>
            </a:pPr>
            <a:r>
              <a:rPr lang="en-US" altLang="en-US" sz="1600" dirty="0">
                <a:latin typeface="Times New Roman" panose="02020603050405020304" pitchFamily="18" charset="0"/>
                <a:cs typeface="Times New Roman" panose="02020603050405020304" pitchFamily="18" charset="0"/>
              </a:rPr>
              <a:t>Given </a:t>
            </a:r>
            <a:r>
              <a:rPr lang="en-US" altLang="en-US" sz="1600" dirty="0" smtClean="0">
                <a:latin typeface="Times New Roman" panose="02020603050405020304" pitchFamily="18" charset="0"/>
                <a:cs typeface="Times New Roman" panose="02020603050405020304" pitchFamily="18" charset="0"/>
              </a:rPr>
              <a:t>(</a:t>
            </a:r>
            <a:r>
              <a:rPr lang="en-US" altLang="en-US" sz="1600" dirty="0" err="1" smtClean="0">
                <a:latin typeface="Times New Roman" panose="02020603050405020304" pitchFamily="18" charset="0"/>
                <a:cs typeface="Times New Roman" panose="02020603050405020304" pitchFamily="18" charset="0"/>
              </a:rPr>
              <a:t>e,n</a:t>
            </a:r>
            <a:r>
              <a:rPr lang="en-US" altLang="en-US" sz="1600" dirty="0" smtClean="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and </a:t>
            </a:r>
            <a:r>
              <a:rPr lang="en-US" altLang="en-US" sz="1600" dirty="0" smtClean="0">
                <a:latin typeface="Times New Roman" panose="02020603050405020304" pitchFamily="18" charset="0"/>
                <a:cs typeface="Times New Roman" panose="02020603050405020304" pitchFamily="18" charset="0"/>
              </a:rPr>
              <a:t>(</a:t>
            </a:r>
            <a:r>
              <a:rPr lang="en-US" altLang="en-US" sz="1600" dirty="0" err="1" smtClean="0">
                <a:latin typeface="Times New Roman" panose="02020603050405020304" pitchFamily="18" charset="0"/>
                <a:cs typeface="Times New Roman" panose="02020603050405020304" pitchFamily="18" charset="0"/>
              </a:rPr>
              <a:t>d,n</a:t>
            </a:r>
            <a:r>
              <a:rPr lang="en-US" altLang="en-US" sz="1600" dirty="0" smtClean="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as computed above</a:t>
            </a:r>
          </a:p>
          <a:p>
            <a:pPr algn="just" eaLnBrk="1" hangingPunct="1">
              <a:buFontTx/>
              <a:buChar char="•"/>
            </a:pPr>
            <a:r>
              <a:rPr lang="en-US" altLang="en-US" sz="1600" b="1" dirty="0">
                <a:latin typeface="Times New Roman" panose="02020603050405020304" pitchFamily="18" charset="0"/>
                <a:cs typeface="Times New Roman" panose="02020603050405020304" pitchFamily="18" charset="0"/>
              </a:rPr>
              <a:t>To encrypt bit pattern, P, </a:t>
            </a:r>
            <a:r>
              <a:rPr lang="en-US" altLang="en-US" sz="1600" b="1" dirty="0" smtClean="0">
                <a:latin typeface="Times New Roman" panose="02020603050405020304" pitchFamily="18" charset="0"/>
                <a:cs typeface="Times New Roman" panose="02020603050405020304" pitchFamily="18" charset="0"/>
              </a:rPr>
              <a:t>compute</a:t>
            </a:r>
          </a:p>
          <a:p>
            <a:pPr marL="33337" indent="0" algn="just" eaLnBrk="1" hangingPunct="1">
              <a:buNone/>
            </a:pPr>
            <a:r>
              <a:rPr lang="en-US" altLang="en-US" sz="1600" b="1" dirty="0">
                <a:latin typeface="Times New Roman" panose="02020603050405020304" pitchFamily="18" charset="0"/>
                <a:cs typeface="Times New Roman" panose="02020603050405020304" pitchFamily="18" charset="0"/>
              </a:rPr>
              <a:t> </a:t>
            </a:r>
            <a:r>
              <a:rPr lang="en-US" altLang="en-US" sz="1600" b="1" dirty="0" smtClean="0">
                <a:latin typeface="Times New Roman" panose="02020603050405020304" pitchFamily="18" charset="0"/>
                <a:cs typeface="Times New Roman" panose="02020603050405020304" pitchFamily="18" charset="0"/>
              </a:rPr>
              <a:t>                              C = </a:t>
            </a:r>
            <a:r>
              <a:rPr lang="en-US" altLang="en-US" sz="1600" b="1" dirty="0" err="1" smtClean="0">
                <a:latin typeface="Times New Roman" panose="02020603050405020304" pitchFamily="18" charset="0"/>
                <a:cs typeface="Times New Roman" panose="02020603050405020304" pitchFamily="18" charset="0"/>
              </a:rPr>
              <a:t>P</a:t>
            </a:r>
            <a:r>
              <a:rPr lang="en-US" altLang="en-US" sz="1600" b="1" baseline="30000" dirty="0" err="1" smtClean="0">
                <a:latin typeface="Times New Roman" panose="02020603050405020304" pitchFamily="18" charset="0"/>
                <a:cs typeface="Times New Roman" panose="02020603050405020304" pitchFamily="18" charset="0"/>
              </a:rPr>
              <a:t>e</a:t>
            </a:r>
            <a:r>
              <a:rPr lang="en-US" altLang="en-US" sz="1600" b="1" dirty="0" smtClean="0">
                <a:latin typeface="Times New Roman" panose="02020603050405020304" pitchFamily="18" charset="0"/>
                <a:cs typeface="Times New Roman" panose="02020603050405020304" pitchFamily="18" charset="0"/>
              </a:rPr>
              <a:t>  mod  n </a:t>
            </a:r>
          </a:p>
          <a:p>
            <a:pPr marL="33337" indent="0" algn="ctr" eaLnBrk="1" hangingPunct="1">
              <a:buNone/>
            </a:pPr>
            <a:r>
              <a:rPr lang="en-US" altLang="en-US" sz="1600" dirty="0" smtClean="0">
                <a:latin typeface="Times New Roman" panose="02020603050405020304" pitchFamily="18" charset="0"/>
                <a:cs typeface="Times New Roman" panose="02020603050405020304" pitchFamily="18" charset="0"/>
              </a:rPr>
              <a:t>(</a:t>
            </a:r>
            <a:r>
              <a:rPr lang="en-US" altLang="en-US" sz="1600" dirty="0">
                <a:latin typeface="Times New Roman" panose="02020603050405020304" pitchFamily="18" charset="0"/>
                <a:cs typeface="Times New Roman" panose="02020603050405020304" pitchFamily="18" charset="0"/>
              </a:rPr>
              <a:t>i.e., remainder when </a:t>
            </a:r>
            <a:r>
              <a:rPr lang="en-US" altLang="en-US" sz="1600" b="1" dirty="0" err="1">
                <a:latin typeface="Times New Roman" panose="02020603050405020304" pitchFamily="18" charset="0"/>
                <a:cs typeface="Times New Roman" panose="02020603050405020304" pitchFamily="18" charset="0"/>
              </a:rPr>
              <a:t>P</a:t>
            </a:r>
            <a:r>
              <a:rPr lang="en-US" altLang="en-US" sz="1600" b="1" baseline="30000" dirty="0" err="1">
                <a:latin typeface="Times New Roman" panose="02020603050405020304" pitchFamily="18" charset="0"/>
                <a:cs typeface="Times New Roman" panose="02020603050405020304" pitchFamily="18" charset="0"/>
              </a:rPr>
              <a:t>e</a:t>
            </a:r>
            <a:r>
              <a:rPr lang="en-US" altLang="en-US" sz="1600" dirty="0">
                <a:latin typeface="Times New Roman" panose="02020603050405020304" pitchFamily="18" charset="0"/>
                <a:cs typeface="Times New Roman" panose="02020603050405020304" pitchFamily="18" charset="0"/>
              </a:rPr>
              <a:t>   is divided by </a:t>
            </a:r>
            <a:r>
              <a:rPr lang="en-US" altLang="en-US" sz="1600" b="1" dirty="0">
                <a:latin typeface="Times New Roman" panose="02020603050405020304" pitchFamily="18" charset="0"/>
                <a:cs typeface="Times New Roman" panose="02020603050405020304" pitchFamily="18" charset="0"/>
              </a:rPr>
              <a:t>n</a:t>
            </a:r>
            <a:r>
              <a:rPr lang="en-US" altLang="en-US" sz="1600" dirty="0">
                <a:latin typeface="Times New Roman" panose="02020603050405020304" pitchFamily="18" charset="0"/>
                <a:cs typeface="Times New Roman" panose="02020603050405020304" pitchFamily="18" charset="0"/>
              </a:rPr>
              <a:t>)</a:t>
            </a:r>
            <a:endParaRPr lang="en-US" altLang="en-US" sz="1600" b="1" dirty="0">
              <a:latin typeface="Times New Roman" panose="02020603050405020304" pitchFamily="18" charset="0"/>
              <a:cs typeface="Times New Roman" panose="02020603050405020304" pitchFamily="18" charset="0"/>
            </a:endParaRPr>
          </a:p>
          <a:p>
            <a:pPr algn="just" eaLnBrk="1" hangingPunct="1">
              <a:buFontTx/>
              <a:buChar char="•"/>
            </a:pPr>
            <a:r>
              <a:rPr lang="en-US" altLang="en-US" sz="1600" b="1" dirty="0">
                <a:latin typeface="Times New Roman" panose="02020603050405020304" pitchFamily="18" charset="0"/>
                <a:cs typeface="Times New Roman" panose="02020603050405020304" pitchFamily="18" charset="0"/>
              </a:rPr>
              <a:t>To decrypt received bit pattern, c, compute</a:t>
            </a:r>
          </a:p>
          <a:p>
            <a:pPr marL="33337" indent="0" algn="ctr" eaLnBrk="1" hangingPunct="1">
              <a:buNone/>
            </a:pPr>
            <a:r>
              <a:rPr lang="en-US" altLang="en-US" sz="1600" b="1" dirty="0">
                <a:latin typeface="Times New Roman" panose="02020603050405020304" pitchFamily="18" charset="0"/>
                <a:cs typeface="Times New Roman" panose="02020603050405020304" pitchFamily="18" charset="0"/>
              </a:rPr>
              <a:t>P = C</a:t>
            </a:r>
            <a:r>
              <a:rPr lang="en-US" altLang="en-US" sz="1600" b="1" baseline="30000" dirty="0">
                <a:latin typeface="Times New Roman" panose="02020603050405020304" pitchFamily="18" charset="0"/>
                <a:cs typeface="Times New Roman" panose="02020603050405020304" pitchFamily="18" charset="0"/>
              </a:rPr>
              <a:t>d </a:t>
            </a:r>
            <a:r>
              <a:rPr lang="en-US" altLang="en-US" sz="1600" b="1" dirty="0">
                <a:latin typeface="Times New Roman" panose="02020603050405020304" pitchFamily="18" charset="0"/>
                <a:cs typeface="Times New Roman" panose="02020603050405020304" pitchFamily="18" charset="0"/>
              </a:rPr>
              <a:t> mod  n</a:t>
            </a:r>
          </a:p>
          <a:p>
            <a:pPr marL="33337" indent="0" algn="just" eaLnBrk="1" hangingPunct="1">
              <a:buNone/>
            </a:pPr>
            <a:r>
              <a:rPr lang="en-US" altLang="en-US" sz="1600" dirty="0">
                <a:latin typeface="Times New Roman" panose="02020603050405020304" pitchFamily="18" charset="0"/>
                <a:cs typeface="Times New Roman" panose="02020603050405020304" pitchFamily="18" charset="0"/>
              </a:rPr>
              <a:t> </a:t>
            </a:r>
            <a:r>
              <a:rPr lang="en-US" altLang="en-US" sz="1600" dirty="0" smtClean="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i.e., remainder when </a:t>
            </a:r>
            <a:r>
              <a:rPr lang="en-US" altLang="en-US" sz="1600" b="1" dirty="0">
                <a:latin typeface="Times New Roman" panose="02020603050405020304" pitchFamily="18" charset="0"/>
                <a:cs typeface="Times New Roman" panose="02020603050405020304" pitchFamily="18" charset="0"/>
              </a:rPr>
              <a:t>c</a:t>
            </a:r>
            <a:r>
              <a:rPr lang="en-US" altLang="en-US" sz="1600" b="1" baseline="30000" dirty="0">
                <a:latin typeface="Times New Roman" panose="02020603050405020304" pitchFamily="18" charset="0"/>
                <a:cs typeface="Times New Roman" panose="02020603050405020304" pitchFamily="18" charset="0"/>
              </a:rPr>
              <a:t>d  </a:t>
            </a:r>
            <a:r>
              <a:rPr lang="en-US" altLang="en-US" sz="1600" dirty="0">
                <a:latin typeface="Times New Roman" panose="02020603050405020304" pitchFamily="18" charset="0"/>
                <a:cs typeface="Times New Roman" panose="02020603050405020304" pitchFamily="18" charset="0"/>
              </a:rPr>
              <a:t>is divided by</a:t>
            </a:r>
            <a:r>
              <a:rPr lang="en-US" altLang="en-US" sz="1600" b="1" dirty="0">
                <a:latin typeface="Times New Roman" panose="02020603050405020304" pitchFamily="18" charset="0"/>
                <a:cs typeface="Times New Roman" panose="02020603050405020304" pitchFamily="18" charset="0"/>
              </a:rPr>
              <a:t> n</a:t>
            </a:r>
            <a:r>
              <a:rPr lang="en-US" altLang="en-US" sz="1600" dirty="0">
                <a:latin typeface="Times New Roman" panose="02020603050405020304" pitchFamily="18" charset="0"/>
                <a:cs typeface="Times New Roman" panose="02020603050405020304" pitchFamily="18" charset="0"/>
              </a:rPr>
              <a:t>)</a:t>
            </a:r>
          </a:p>
          <a:p>
            <a:pPr marL="33337" indent="0" algn="ctr" eaLnBrk="1" hangingPunct="1">
              <a:buNone/>
            </a:pPr>
            <a:r>
              <a:rPr lang="en-US" altLang="en-US" sz="1400" dirty="0">
                <a:latin typeface="Times New Roman" panose="02020603050405020304" pitchFamily="18" charset="0"/>
                <a:cs typeface="Times New Roman" panose="02020603050405020304" pitchFamily="18" charset="0"/>
              </a:rPr>
              <a:t> </a:t>
            </a:r>
            <a:endParaRPr lang="en-US" altLang="en-US" sz="11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2CD97041-4B83-4E65-BFD3-1DB075C1BCC3}" type="slidenum">
              <a:rPr lang="en-US" altLang="en-US" smtClean="0"/>
              <a:pPr>
                <a:defRPr/>
              </a:pPr>
              <a:t>8</a:t>
            </a:fld>
            <a:endParaRPr lang="en-US" altLang="en-US" dirty="0"/>
          </a:p>
        </p:txBody>
      </p:sp>
      <p:sp>
        <p:nvSpPr>
          <p:cNvPr id="166918" name="Content Placeholder 2"/>
          <p:cNvSpPr txBox="1">
            <a:spLocks/>
          </p:cNvSpPr>
          <p:nvPr/>
        </p:nvSpPr>
        <p:spPr bwMode="auto">
          <a:xfrm>
            <a:off x="5934075" y="4184651"/>
            <a:ext cx="3937000" cy="135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lvl1pPr marL="247650" indent="-214313">
              <a:spcBef>
                <a:spcPct val="25000"/>
              </a:spcBef>
              <a:buClr>
                <a:schemeClr val="tx2"/>
              </a:buClr>
              <a:buSzPct val="120000"/>
              <a:defRPr sz="2000">
                <a:solidFill>
                  <a:schemeClr val="tx1"/>
                </a:solidFill>
                <a:latin typeface="Arial" panose="020B0604020202020204" pitchFamily="34" charset="0"/>
              </a:defRPr>
            </a:lvl1pPr>
            <a:lvl2pPr marL="692150" indent="-347663">
              <a:spcAft>
                <a:spcPct val="25000"/>
              </a:spcAft>
              <a:buClr>
                <a:srgbClr val="4D7373"/>
              </a:buClr>
              <a:buSzPct val="55000"/>
              <a:buFont typeface="Wingdings" panose="05000000000000000000" pitchFamily="2" charset="2"/>
              <a:buChar char="l"/>
              <a:defRPr>
                <a:solidFill>
                  <a:schemeClr val="tx1"/>
                </a:solidFill>
                <a:latin typeface="Arial" panose="020B0604020202020204" pitchFamily="34" charset="0"/>
              </a:defRPr>
            </a:lvl2pPr>
            <a:lvl3pPr marL="987425" indent="-293688">
              <a:spcAft>
                <a:spcPct val="25000"/>
              </a:spcAft>
              <a:buClr>
                <a:srgbClr val="666600"/>
              </a:buClr>
              <a:buSzPct val="50000"/>
              <a:buFont typeface="Wingdings" panose="05000000000000000000" pitchFamily="2" charset="2"/>
              <a:buChar char="l"/>
              <a:defRPr sz="1600">
                <a:solidFill>
                  <a:schemeClr val="tx1"/>
                </a:solidFill>
                <a:latin typeface="Arial" panose="020B0604020202020204" pitchFamily="34" charset="0"/>
              </a:defRPr>
            </a:lvl3pPr>
            <a:lvl4pPr marL="1281113" indent="-292100">
              <a:spcBef>
                <a:spcPct val="20000"/>
              </a:spcBef>
              <a:buClr>
                <a:srgbClr val="26004D"/>
              </a:buClr>
              <a:buSzPct val="75000"/>
              <a:buFont typeface="Wingdings" panose="05000000000000000000" pitchFamily="2" charset="2"/>
              <a:buChar char="§"/>
              <a:defRPr sz="1500">
                <a:solidFill>
                  <a:schemeClr val="tx1"/>
                </a:solidFill>
                <a:latin typeface="Arial" panose="020B0604020202020204" pitchFamily="34" charset="0"/>
              </a:defRPr>
            </a:lvl4pPr>
            <a:lvl5pPr marL="1598613" indent="-315913">
              <a:spcBef>
                <a:spcPct val="20000"/>
              </a:spcBef>
              <a:buClr>
                <a:srgbClr val="7F7F7F"/>
              </a:buClr>
              <a:buSzPct val="80000"/>
              <a:buFont typeface="Wingdings" panose="05000000000000000000" pitchFamily="2" charset="2"/>
              <a:buChar char="§"/>
              <a:defRPr sz="1500">
                <a:solidFill>
                  <a:schemeClr val="tx1"/>
                </a:solidFill>
                <a:latin typeface="Arial" panose="020B0604020202020204" pitchFamily="34" charset="0"/>
              </a:defRPr>
            </a:lvl5pPr>
            <a:lvl6pPr marL="20558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6pPr>
            <a:lvl7pPr marL="25130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7pPr>
            <a:lvl8pPr marL="29702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8pPr>
            <a:lvl9pPr marL="34274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9pPr>
          </a:lstStyle>
          <a:p>
            <a:pPr algn="just" eaLnBrk="1" hangingPunct="1">
              <a:buFontTx/>
              <a:buChar char="•"/>
            </a:pPr>
            <a:endParaRPr lang="en-US" altLang="en-US" sz="1300">
              <a:latin typeface="Times New Roman" panose="02020603050405020304" pitchFamily="18" charset="0"/>
              <a:cs typeface="Times New Roman" panose="02020603050405020304" pitchFamily="18" charset="0"/>
            </a:endParaRPr>
          </a:p>
        </p:txBody>
      </p:sp>
      <p:sp>
        <p:nvSpPr>
          <p:cNvPr id="17" name="Content Placeholder 2">
            <a:extLst>
              <a:ext uri="{FF2B5EF4-FFF2-40B4-BE49-F238E27FC236}"/>
            </a:extLst>
          </p:cNvPr>
          <p:cNvSpPr txBox="1">
            <a:spLocks/>
          </p:cNvSpPr>
          <p:nvPr/>
        </p:nvSpPr>
        <p:spPr bwMode="auto">
          <a:xfrm>
            <a:off x="6167438" y="1484313"/>
            <a:ext cx="4381500"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normAutofit lnSpcReduction="10000"/>
          </a:bodyPr>
          <a:lstStyle>
            <a:lvl1pPr marL="376238" indent="-342900">
              <a:spcBef>
                <a:spcPct val="25000"/>
              </a:spcBef>
              <a:buClr>
                <a:schemeClr val="tx2"/>
              </a:buClr>
              <a:buSzPct val="120000"/>
              <a:defRPr sz="2000">
                <a:solidFill>
                  <a:schemeClr val="tx1"/>
                </a:solidFill>
                <a:latin typeface="Arial" panose="020B0604020202020204" pitchFamily="34" charset="0"/>
              </a:defRPr>
            </a:lvl1pPr>
            <a:lvl2pPr marL="692150" indent="-347663">
              <a:spcAft>
                <a:spcPct val="25000"/>
              </a:spcAft>
              <a:buClr>
                <a:srgbClr val="4D7373"/>
              </a:buClr>
              <a:buSzPct val="55000"/>
              <a:buFont typeface="Wingdings" panose="05000000000000000000" pitchFamily="2" charset="2"/>
              <a:buChar char="l"/>
              <a:defRPr>
                <a:solidFill>
                  <a:schemeClr val="tx1"/>
                </a:solidFill>
                <a:latin typeface="Arial" panose="020B0604020202020204" pitchFamily="34" charset="0"/>
              </a:defRPr>
            </a:lvl2pPr>
            <a:lvl3pPr marL="987425" indent="-293688">
              <a:spcAft>
                <a:spcPct val="25000"/>
              </a:spcAft>
              <a:buClr>
                <a:srgbClr val="666600"/>
              </a:buClr>
              <a:buSzPct val="50000"/>
              <a:buFont typeface="Wingdings" panose="05000000000000000000" pitchFamily="2" charset="2"/>
              <a:buChar char="l"/>
              <a:defRPr sz="1600">
                <a:solidFill>
                  <a:schemeClr val="tx1"/>
                </a:solidFill>
                <a:latin typeface="Arial" panose="020B0604020202020204" pitchFamily="34" charset="0"/>
              </a:defRPr>
            </a:lvl3pPr>
            <a:lvl4pPr marL="1281113" indent="-292100">
              <a:spcBef>
                <a:spcPct val="20000"/>
              </a:spcBef>
              <a:buClr>
                <a:srgbClr val="26004D"/>
              </a:buClr>
              <a:buSzPct val="75000"/>
              <a:buFont typeface="Wingdings" panose="05000000000000000000" pitchFamily="2" charset="2"/>
              <a:buChar char="§"/>
              <a:defRPr sz="1500">
                <a:solidFill>
                  <a:schemeClr val="tx1"/>
                </a:solidFill>
                <a:latin typeface="Arial" panose="020B0604020202020204" pitchFamily="34" charset="0"/>
              </a:defRPr>
            </a:lvl4pPr>
            <a:lvl5pPr marL="1598613" indent="-315913">
              <a:spcBef>
                <a:spcPct val="20000"/>
              </a:spcBef>
              <a:buClr>
                <a:srgbClr val="7F7F7F"/>
              </a:buClr>
              <a:buSzPct val="80000"/>
              <a:buFont typeface="Wingdings" panose="05000000000000000000" pitchFamily="2" charset="2"/>
              <a:buChar char="§"/>
              <a:defRPr sz="1500">
                <a:solidFill>
                  <a:schemeClr val="tx1"/>
                </a:solidFill>
                <a:latin typeface="Arial" panose="020B0604020202020204" pitchFamily="34" charset="0"/>
              </a:defRPr>
            </a:lvl5pPr>
            <a:lvl6pPr marL="20558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6pPr>
            <a:lvl7pPr marL="25130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7pPr>
            <a:lvl8pPr marL="29702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8pPr>
            <a:lvl9pPr marL="34274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buFont typeface="Wingdings" panose="05000000000000000000" pitchFamily="2" charset="2"/>
              <a:buChar char="v"/>
              <a:defRPr/>
            </a:pPr>
            <a:r>
              <a:rPr lang="en-US" altLang="en-US" sz="2100" dirty="0">
                <a:latin typeface="Gill Sans MT" panose="020B0502020104020203" pitchFamily="34" charset="0"/>
              </a:rPr>
              <a:t>RSA Example</a:t>
            </a:r>
          </a:p>
          <a:p>
            <a:pPr algn="just" eaLnBrk="1" hangingPunct="1">
              <a:buFontTx/>
              <a:buChar char="•"/>
              <a:defRPr/>
            </a:pPr>
            <a:r>
              <a:rPr lang="en-US" altLang="en-US" sz="1800" dirty="0">
                <a:latin typeface="Times New Roman" panose="02020603050405020304" pitchFamily="18" charset="0"/>
                <a:cs typeface="Times New Roman" panose="02020603050405020304" pitchFamily="18" charset="0"/>
              </a:rPr>
              <a:t>Choosing two prime numbers: p=3 &amp; q=11</a:t>
            </a:r>
          </a:p>
          <a:p>
            <a:pPr algn="just" eaLnBrk="1" hangingPunct="1">
              <a:buFontTx/>
              <a:buChar char="•"/>
              <a:defRPr/>
            </a:pPr>
            <a:r>
              <a:rPr lang="en-US" altLang="en-US" sz="1800" dirty="0">
                <a:latin typeface="Times New Roman" panose="02020603050405020304" pitchFamily="18" charset="0"/>
                <a:cs typeface="Times New Roman" panose="02020603050405020304" pitchFamily="18" charset="0"/>
              </a:rPr>
              <a:t>Computing and </a:t>
            </a:r>
            <a:r>
              <a:rPr lang="en-AU" sz="1800" dirty="0"/>
              <a:t>ø(n) </a:t>
            </a:r>
            <a:r>
              <a:rPr lang="en-US" altLang="en-US" sz="1800" dirty="0" smtClean="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2)*(10) = 20</a:t>
            </a:r>
          </a:p>
          <a:p>
            <a:pPr algn="just" eaLnBrk="1" hangingPunct="1">
              <a:buFontTx/>
              <a:buChar char="•"/>
              <a:defRPr/>
            </a:pPr>
            <a:r>
              <a:rPr lang="en-US" altLang="en-US" sz="1800" dirty="0">
                <a:latin typeface="Times New Roman" panose="02020603050405020304" pitchFamily="18" charset="0"/>
                <a:cs typeface="Times New Roman" panose="02020603050405020304" pitchFamily="18" charset="0"/>
              </a:rPr>
              <a:t>e = 7  ;   [7 and 20 are “relatively prime”]</a:t>
            </a:r>
          </a:p>
          <a:p>
            <a:pPr algn="just" eaLnBrk="1" hangingPunct="1">
              <a:buFontTx/>
              <a:buChar char="•"/>
              <a:defRPr/>
            </a:pPr>
            <a:r>
              <a:rPr lang="en-US" altLang="en-US" sz="1800" dirty="0">
                <a:latin typeface="Times New Roman" panose="02020603050405020304" pitchFamily="18" charset="0"/>
                <a:cs typeface="Times New Roman" panose="02020603050405020304" pitchFamily="18" charset="0"/>
              </a:rPr>
              <a:t>d = 3   ;  [((7x3) –1) is exactly divisible by 20] </a:t>
            </a:r>
          </a:p>
          <a:p>
            <a:pPr algn="just" eaLnBrk="1" hangingPunct="1">
              <a:buFontTx/>
              <a:buChar char="•"/>
              <a:defRPr/>
            </a:pPr>
            <a:r>
              <a:rPr lang="en-US" altLang="en-US" sz="1800" dirty="0">
                <a:latin typeface="Times New Roman" panose="02020603050405020304" pitchFamily="18" charset="0"/>
                <a:cs typeface="Times New Roman" panose="02020603050405020304" pitchFamily="18" charset="0"/>
              </a:rPr>
              <a:t>Keys generated are</a:t>
            </a:r>
          </a:p>
          <a:p>
            <a:pPr marL="33338" indent="0" algn="just" eaLnBrk="1" hangingPunct="1">
              <a:buNone/>
              <a:defRPr/>
            </a:pPr>
            <a:r>
              <a:rPr lang="en-US" altLang="en-US" sz="1800" dirty="0">
                <a:latin typeface="Times New Roman" panose="02020603050405020304" pitchFamily="18" charset="0"/>
                <a:cs typeface="Times New Roman" panose="02020603050405020304" pitchFamily="18" charset="0"/>
              </a:rPr>
              <a:t>	Public key: </a:t>
            </a:r>
            <a:r>
              <a:rPr lang="en-US" altLang="en-US" sz="1800" dirty="0" smtClean="0">
                <a:latin typeface="Times New Roman" panose="02020603050405020304" pitchFamily="18" charset="0"/>
                <a:cs typeface="Times New Roman" panose="02020603050405020304" pitchFamily="18" charset="0"/>
              </a:rPr>
              <a:t>(7,33)</a:t>
            </a:r>
            <a:endParaRPr lang="en-US" altLang="en-US" sz="1800" dirty="0">
              <a:latin typeface="Times New Roman" panose="02020603050405020304" pitchFamily="18" charset="0"/>
              <a:cs typeface="Times New Roman" panose="02020603050405020304" pitchFamily="18" charset="0"/>
            </a:endParaRPr>
          </a:p>
          <a:p>
            <a:pPr marL="33338" indent="0" algn="just" eaLnBrk="1" hangingPunct="1">
              <a:buNone/>
              <a:defRPr/>
            </a:pPr>
            <a:r>
              <a:rPr lang="en-US" altLang="en-US" sz="1800" dirty="0">
                <a:latin typeface="Times New Roman" panose="02020603050405020304" pitchFamily="18" charset="0"/>
                <a:cs typeface="Times New Roman" panose="02020603050405020304" pitchFamily="18" charset="0"/>
              </a:rPr>
              <a:t>	Private key is </a:t>
            </a:r>
            <a:r>
              <a:rPr lang="en-US" altLang="en-US" sz="1800" dirty="0" smtClean="0">
                <a:latin typeface="Times New Roman" panose="02020603050405020304" pitchFamily="18" charset="0"/>
                <a:cs typeface="Times New Roman" panose="02020603050405020304" pitchFamily="18" charset="0"/>
              </a:rPr>
              <a:t>(3,33)</a:t>
            </a:r>
            <a:endParaRPr lang="en-US" altLang="en-US" sz="1800" dirty="0">
              <a:latin typeface="Times New Roman" panose="02020603050405020304" pitchFamily="18" charset="0"/>
              <a:cs typeface="Times New Roman" panose="02020603050405020304" pitchFamily="18" charset="0"/>
            </a:endParaRPr>
          </a:p>
          <a:p>
            <a:pPr marL="33338" indent="0" algn="just" eaLnBrk="1" hangingPunct="1">
              <a:buNone/>
              <a:defRPr/>
            </a:pPr>
            <a:r>
              <a:rPr lang="en-US" altLang="en-US" sz="1800" dirty="0">
                <a:latin typeface="Times New Roman" panose="02020603050405020304" pitchFamily="18" charset="0"/>
                <a:cs typeface="Times New Roman" panose="02020603050405020304" pitchFamily="18" charset="0"/>
              </a:rPr>
              <a:t>In RSA, e and n are announced to the public; d and </a:t>
            </a:r>
            <a:r>
              <a:rPr lang="en-US" altLang="en-US" sz="1800" dirty="0" smtClean="0">
                <a:latin typeface="Times New Roman" panose="02020603050405020304" pitchFamily="18" charset="0"/>
                <a:cs typeface="Times New Roman" panose="02020603050405020304" pitchFamily="18" charset="0"/>
              </a:rPr>
              <a:t>(</a:t>
            </a:r>
            <a:r>
              <a:rPr lang="en-US" altLang="en-US" sz="1800" dirty="0" err="1" smtClean="0">
                <a:latin typeface="Times New Roman" panose="02020603050405020304" pitchFamily="18" charset="0"/>
                <a:cs typeface="Times New Roman" panose="02020603050405020304" pitchFamily="18" charset="0"/>
              </a:rPr>
              <a:t>p,q</a:t>
            </a:r>
            <a:r>
              <a:rPr lang="en-US" altLang="en-US" sz="1800" dirty="0" smtClean="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are kept secret.</a:t>
            </a:r>
          </a:p>
          <a:p>
            <a:pPr algn="just" eaLnBrk="1" hangingPunct="1">
              <a:buFontTx/>
              <a:buChar char="•"/>
              <a:defRPr/>
            </a:pPr>
            <a:r>
              <a:rPr lang="en-US" altLang="en-US" sz="1800" dirty="0">
                <a:latin typeface="Times New Roman" panose="02020603050405020304" pitchFamily="18" charset="0"/>
                <a:cs typeface="Times New Roman" panose="02020603050405020304" pitchFamily="18" charset="0"/>
              </a:rPr>
              <a:t>P=4; C=4^7 mod 33=16</a:t>
            </a:r>
          </a:p>
          <a:p>
            <a:pPr algn="just" eaLnBrk="1" hangingPunct="1">
              <a:buFontTx/>
              <a:buChar char="•"/>
              <a:defRPr/>
            </a:pPr>
            <a:r>
              <a:rPr lang="en-US" altLang="en-US" sz="1800" dirty="0">
                <a:latin typeface="Times New Roman" panose="02020603050405020304" pitchFamily="18" charset="0"/>
                <a:cs typeface="Times New Roman" panose="02020603050405020304" pitchFamily="18" charset="0"/>
              </a:rPr>
              <a:t>P=16^3mod 33=4</a:t>
            </a:r>
          </a:p>
          <a:p>
            <a:pPr algn="just" eaLnBrk="1" hangingPunct="1">
              <a:defRPr/>
            </a:pPr>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3671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80</a:t>
            </a:fld>
            <a:endParaRPr lang="en-US" dirty="0"/>
          </a:p>
        </p:txBody>
      </p:sp>
      <p:sp>
        <p:nvSpPr>
          <p:cNvPr id="8" name="Title 1"/>
          <p:cNvSpPr txBox="1">
            <a:spLocks/>
          </p:cNvSpPr>
          <p:nvPr/>
        </p:nvSpPr>
        <p:spPr>
          <a:xfrm>
            <a:off x="1981200" y="487996"/>
            <a:ext cx="8229600" cy="995469"/>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Management overview</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8673" y="1295401"/>
            <a:ext cx="5229225" cy="505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76227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81</a:t>
            </a:fld>
            <a:endParaRPr lang="en-US" dirty="0"/>
          </a:p>
        </p:txBody>
      </p:sp>
      <p:sp>
        <p:nvSpPr>
          <p:cNvPr id="8" name="Title 1"/>
          <p:cNvSpPr txBox="1">
            <a:spLocks/>
          </p:cNvSpPr>
          <p:nvPr/>
        </p:nvSpPr>
        <p:spPr>
          <a:xfrm>
            <a:off x="1981200" y="487996"/>
            <a:ext cx="8229600" cy="995469"/>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Object attributes</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076" y="2589214"/>
            <a:ext cx="6664325" cy="183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6983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82</a:t>
            </a:fld>
            <a:endParaRPr lang="en-US" dirty="0"/>
          </a:p>
        </p:txBody>
      </p:sp>
      <p:sp>
        <p:nvSpPr>
          <p:cNvPr id="8" name="Title 1"/>
          <p:cNvSpPr txBox="1">
            <a:spLocks/>
          </p:cNvSpPr>
          <p:nvPr/>
        </p:nvSpPr>
        <p:spPr>
          <a:xfrm>
            <a:off x="1981200" y="487996"/>
            <a:ext cx="8229600" cy="995469"/>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Object identifier</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219200"/>
            <a:ext cx="5029200" cy="514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676400" y="2164398"/>
            <a:ext cx="3581400" cy="5004447"/>
          </a:xfrm>
          <a:prstGeom prst="rect">
            <a:avLst/>
          </a:prstGeom>
        </p:spPr>
        <p:txBody>
          <a:bodyPr wrap="square">
            <a:spAutoFit/>
          </a:bodyPr>
          <a:lstStyle/>
          <a:p>
            <a:pPr marL="457200" indent="-457200">
              <a:buFont typeface="Arial" pitchFamily="34" charset="0"/>
              <a:buChar char="•"/>
            </a:pPr>
            <a:r>
              <a:rPr lang="en-US" sz="2800" dirty="0"/>
              <a:t>All objects managed by SNMP are given an object identifier.</a:t>
            </a:r>
            <a:br>
              <a:rPr lang="en-US" sz="2800" dirty="0"/>
            </a:br>
            <a:endParaRPr lang="en-US" sz="2800" dirty="0"/>
          </a:p>
          <a:p>
            <a:pPr marL="457200" indent="-457200">
              <a:buFont typeface="Arial" pitchFamily="34" charset="0"/>
              <a:buChar char="•"/>
            </a:pPr>
            <a:r>
              <a:rPr lang="en-US" sz="2800" dirty="0"/>
              <a:t>The object identifier always starts with 1.3.6.1.2.1.</a:t>
            </a:r>
          </a:p>
          <a:p>
            <a:pPr marL="457200" indent="-457200">
              <a:buFont typeface="Arial" pitchFamily="34" charset="0"/>
              <a:buChar char="•"/>
            </a:pPr>
            <a:endParaRPr lang="en-US" sz="2800" dirty="0"/>
          </a:p>
        </p:txBody>
      </p:sp>
    </p:spTree>
    <p:extLst>
      <p:ext uri="{BB962C8B-B14F-4D97-AF65-F5344CB8AC3E}">
        <p14:creationId xmlns:p14="http://schemas.microsoft.com/office/powerpoint/2010/main" val="29673793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83</a:t>
            </a:fld>
            <a:endParaRPr lang="en-US" dirty="0"/>
          </a:p>
        </p:txBody>
      </p:sp>
      <p:sp>
        <p:nvSpPr>
          <p:cNvPr id="8" name="Title 1"/>
          <p:cNvSpPr txBox="1">
            <a:spLocks/>
          </p:cNvSpPr>
          <p:nvPr/>
        </p:nvSpPr>
        <p:spPr>
          <a:xfrm>
            <a:off x="1981200" y="487996"/>
            <a:ext cx="8229600" cy="995469"/>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Data Type</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1" y="2073692"/>
            <a:ext cx="6484937" cy="265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35210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84</a:t>
            </a:fld>
            <a:endParaRPr lang="en-US" dirty="0"/>
          </a:p>
        </p:txBody>
      </p:sp>
      <p:sp>
        <p:nvSpPr>
          <p:cNvPr id="8" name="Title 1"/>
          <p:cNvSpPr txBox="1">
            <a:spLocks/>
          </p:cNvSpPr>
          <p:nvPr/>
        </p:nvSpPr>
        <p:spPr>
          <a:xfrm>
            <a:off x="1981200" y="487996"/>
            <a:ext cx="8229600" cy="995469"/>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Data Type</a:t>
            </a:r>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1219201"/>
            <a:ext cx="7162800" cy="5208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7615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85</a:t>
            </a:fld>
            <a:endParaRPr lang="en-US" dirty="0"/>
          </a:p>
        </p:txBody>
      </p:sp>
      <p:sp>
        <p:nvSpPr>
          <p:cNvPr id="8" name="Title 1"/>
          <p:cNvSpPr txBox="1">
            <a:spLocks/>
          </p:cNvSpPr>
          <p:nvPr/>
        </p:nvSpPr>
        <p:spPr>
          <a:xfrm>
            <a:off x="1981200" y="487996"/>
            <a:ext cx="8229600" cy="995469"/>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Conceptual Data Type</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176" y="2151064"/>
            <a:ext cx="8099425" cy="325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80660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86</a:t>
            </a:fld>
            <a:endParaRPr lang="en-US" dirty="0"/>
          </a:p>
        </p:txBody>
      </p:sp>
      <p:sp>
        <p:nvSpPr>
          <p:cNvPr id="8" name="Title 1"/>
          <p:cNvSpPr txBox="1">
            <a:spLocks/>
          </p:cNvSpPr>
          <p:nvPr/>
        </p:nvSpPr>
        <p:spPr>
          <a:xfrm>
            <a:off x="1981200" y="487996"/>
            <a:ext cx="8229600" cy="995469"/>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Encoding format</a:t>
            </a:r>
          </a:p>
        </p:txBody>
      </p:sp>
      <p:pic>
        <p:nvPicPr>
          <p:cNvPr id="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8459" y="2380022"/>
            <a:ext cx="7495082" cy="4107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702" y="1143000"/>
            <a:ext cx="6873875"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14222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87</a:t>
            </a:fld>
            <a:endParaRPr lang="en-US" dirty="0"/>
          </a:p>
        </p:txBody>
      </p:sp>
      <p:sp>
        <p:nvSpPr>
          <p:cNvPr id="8" name="Title 1"/>
          <p:cNvSpPr txBox="1">
            <a:spLocks/>
          </p:cNvSpPr>
          <p:nvPr/>
        </p:nvSpPr>
        <p:spPr>
          <a:xfrm>
            <a:off x="1910556" y="762001"/>
            <a:ext cx="8229600" cy="995469"/>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Length format</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408" y="1447800"/>
            <a:ext cx="6846887"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9825" y="4191000"/>
            <a:ext cx="7231062"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231532" y="3495916"/>
            <a:ext cx="3962400" cy="461665"/>
          </a:xfrm>
          <a:prstGeom prst="rect">
            <a:avLst/>
          </a:prstGeom>
          <a:noFill/>
        </p:spPr>
        <p:txBody>
          <a:bodyPr wrap="square" rtlCol="0">
            <a:spAutoFit/>
          </a:bodyPr>
          <a:lstStyle/>
          <a:p>
            <a:r>
              <a:rPr lang="en-IN" sz="2400" b="1" dirty="0"/>
              <a:t>Example: Integer 14</a:t>
            </a:r>
          </a:p>
        </p:txBody>
      </p:sp>
      <p:pic>
        <p:nvPicPr>
          <p:cNvPr id="11"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2356" y="5638800"/>
            <a:ext cx="4826000" cy="90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4231532" y="5167674"/>
            <a:ext cx="3962400" cy="830997"/>
          </a:xfrm>
          <a:prstGeom prst="rect">
            <a:avLst/>
          </a:prstGeom>
          <a:noFill/>
        </p:spPr>
        <p:txBody>
          <a:bodyPr wrap="square" rtlCol="0">
            <a:spAutoFit/>
          </a:bodyPr>
          <a:lstStyle/>
          <a:p>
            <a:r>
              <a:rPr lang="en-IN" sz="2400" b="1" dirty="0"/>
              <a:t>Example: OCTET STRING “Hi”</a:t>
            </a:r>
          </a:p>
        </p:txBody>
      </p:sp>
    </p:spTree>
    <p:extLst>
      <p:ext uri="{BB962C8B-B14F-4D97-AF65-F5344CB8AC3E}">
        <p14:creationId xmlns:p14="http://schemas.microsoft.com/office/powerpoint/2010/main" val="37724684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88</a:t>
            </a:fld>
            <a:endParaRPr lang="en-US" dirty="0"/>
          </a:p>
        </p:txBody>
      </p:sp>
      <p:sp>
        <p:nvSpPr>
          <p:cNvPr id="8" name="Title 1"/>
          <p:cNvSpPr txBox="1">
            <a:spLocks/>
          </p:cNvSpPr>
          <p:nvPr/>
        </p:nvSpPr>
        <p:spPr>
          <a:xfrm>
            <a:off x="1910556" y="762001"/>
            <a:ext cx="8229600" cy="995469"/>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Length format</a:t>
            </a:r>
          </a:p>
        </p:txBody>
      </p:sp>
      <p:sp>
        <p:nvSpPr>
          <p:cNvPr id="2" name="TextBox 1"/>
          <p:cNvSpPr txBox="1"/>
          <p:nvPr/>
        </p:nvSpPr>
        <p:spPr>
          <a:xfrm>
            <a:off x="2819400" y="1526637"/>
            <a:ext cx="6705600" cy="830997"/>
          </a:xfrm>
          <a:prstGeom prst="rect">
            <a:avLst/>
          </a:prstGeom>
          <a:noFill/>
        </p:spPr>
        <p:txBody>
          <a:bodyPr wrap="square" rtlCol="0">
            <a:spAutoFit/>
          </a:bodyPr>
          <a:lstStyle/>
          <a:p>
            <a:r>
              <a:rPr lang="en-IN" sz="2400" b="1" dirty="0"/>
              <a:t>Example: </a:t>
            </a:r>
            <a:r>
              <a:rPr lang="en-IN" sz="2400" b="1" dirty="0" err="1"/>
              <a:t>objectIdentifier</a:t>
            </a:r>
            <a:r>
              <a:rPr lang="en-IN" sz="2400" b="1" dirty="0"/>
              <a:t>  </a:t>
            </a:r>
            <a:r>
              <a:rPr lang="en-US" sz="2400" i="1" dirty="0">
                <a:latin typeface="Times New Roman" pitchFamily="18" charset="0"/>
              </a:rPr>
              <a:t>1.3.6.1 (</a:t>
            </a:r>
            <a:r>
              <a:rPr lang="en-US" sz="2400" i="1" dirty="0" err="1">
                <a:latin typeface="Times New Roman" pitchFamily="18" charset="0"/>
              </a:rPr>
              <a:t>iso.org.dod.internet</a:t>
            </a:r>
            <a:r>
              <a:rPr lang="en-US" sz="2400" i="1" dirty="0">
                <a:latin typeface="Times New Roman" pitchFamily="18" charset="0"/>
              </a:rPr>
              <a:t>).</a:t>
            </a:r>
            <a:endParaRPr lang="en-IN" sz="2400" b="1" dirty="0"/>
          </a:p>
        </p:txBody>
      </p:sp>
      <p:sp>
        <p:nvSpPr>
          <p:cNvPr id="14" name="TextBox 13"/>
          <p:cNvSpPr txBox="1"/>
          <p:nvPr/>
        </p:nvSpPr>
        <p:spPr>
          <a:xfrm>
            <a:off x="4044156" y="3533971"/>
            <a:ext cx="4642644" cy="830997"/>
          </a:xfrm>
          <a:prstGeom prst="rect">
            <a:avLst/>
          </a:prstGeom>
          <a:noFill/>
        </p:spPr>
        <p:txBody>
          <a:bodyPr wrap="square" rtlCol="0">
            <a:spAutoFit/>
          </a:bodyPr>
          <a:lstStyle/>
          <a:p>
            <a:r>
              <a:rPr lang="en-IN" sz="2400" b="1" dirty="0"/>
              <a:t>Example: IP address 131.21.14.8</a:t>
            </a:r>
          </a:p>
        </p:txBody>
      </p:sp>
      <p:pic>
        <p:nvPicPr>
          <p:cNvPr id="1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1508" y="2357634"/>
            <a:ext cx="7231062"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3938" y="4322764"/>
            <a:ext cx="7231062" cy="116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98988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89</a:t>
            </a:fld>
            <a:endParaRPr lang="en-US" dirty="0"/>
          </a:p>
        </p:txBody>
      </p:sp>
      <p:sp>
        <p:nvSpPr>
          <p:cNvPr id="8" name="Title 1"/>
          <p:cNvSpPr txBox="1">
            <a:spLocks/>
          </p:cNvSpPr>
          <p:nvPr/>
        </p:nvSpPr>
        <p:spPr>
          <a:xfrm>
            <a:off x="1910556" y="513134"/>
            <a:ext cx="8229600" cy="497734"/>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MIB-2</a:t>
            </a:r>
          </a:p>
        </p:txBody>
      </p:sp>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8481" y="994630"/>
            <a:ext cx="7761287" cy="18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342625"/>
            <a:ext cx="680085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1"/>
          <p:cNvSpPr txBox="1">
            <a:spLocks/>
          </p:cNvSpPr>
          <p:nvPr/>
        </p:nvSpPr>
        <p:spPr>
          <a:xfrm>
            <a:off x="1884323" y="2824903"/>
            <a:ext cx="8229600" cy="497734"/>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err="1"/>
              <a:t>udp</a:t>
            </a:r>
            <a:r>
              <a:rPr lang="en-IN" sz="3600" b="1" dirty="0"/>
              <a:t> group</a:t>
            </a:r>
          </a:p>
        </p:txBody>
      </p:sp>
    </p:spTree>
    <p:extLst>
      <p:ext uri="{BB962C8B-B14F-4D97-AF65-F5344CB8AC3E}">
        <p14:creationId xmlns:p14="http://schemas.microsoft.com/office/powerpoint/2010/main" val="3088115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le 1"/>
          <p:cNvSpPr>
            <a:spLocks noGrp="1"/>
          </p:cNvSpPr>
          <p:nvPr>
            <p:ph type="title"/>
          </p:nvPr>
        </p:nvSpPr>
        <p:spPr/>
        <p:txBody>
          <a:bodyPr/>
          <a:lstStyle/>
          <a:p>
            <a:pPr algn="ctr" eaLnBrk="1" hangingPunct="1"/>
            <a:r>
              <a:rPr lang="en-IN" altLang="en-US" dirty="0" smtClean="0"/>
              <a:t>Asymmetric Encryption</a:t>
            </a:r>
          </a:p>
        </p:txBody>
      </p:sp>
      <p:sp>
        <p:nvSpPr>
          <p:cNvPr id="5" name="Slide Number Placeholder 4"/>
          <p:cNvSpPr>
            <a:spLocks noGrp="1"/>
          </p:cNvSpPr>
          <p:nvPr>
            <p:ph type="sldNum" sz="quarter" idx="12"/>
          </p:nvPr>
        </p:nvSpPr>
        <p:spPr/>
        <p:txBody>
          <a:bodyPr/>
          <a:lstStyle/>
          <a:p>
            <a:pPr>
              <a:defRPr/>
            </a:pPr>
            <a:fld id="{73456146-F330-4098-9EB9-18A88EAA4ABE}" type="slidenum">
              <a:rPr lang="en-US" altLang="en-US" smtClean="0"/>
              <a:pPr>
                <a:defRPr/>
              </a:pPr>
              <a:t>9</a:t>
            </a:fld>
            <a:endParaRPr lang="en-US" altLang="en-US" dirty="0"/>
          </a:p>
        </p:txBody>
      </p:sp>
      <p:sp>
        <p:nvSpPr>
          <p:cNvPr id="167940" name="Content Placeholder 2"/>
          <p:cNvSpPr txBox="1">
            <a:spLocks/>
          </p:cNvSpPr>
          <p:nvPr/>
        </p:nvSpPr>
        <p:spPr bwMode="auto">
          <a:xfrm>
            <a:off x="1781176" y="2125663"/>
            <a:ext cx="5827713" cy="330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lvl1pPr marL="376238" indent="-342900">
              <a:spcBef>
                <a:spcPct val="25000"/>
              </a:spcBef>
              <a:buClr>
                <a:schemeClr val="tx2"/>
              </a:buClr>
              <a:buSzPct val="120000"/>
              <a:defRPr sz="2000">
                <a:solidFill>
                  <a:schemeClr val="tx1"/>
                </a:solidFill>
                <a:latin typeface="Arial" panose="020B0604020202020204" pitchFamily="34" charset="0"/>
              </a:defRPr>
            </a:lvl1pPr>
            <a:lvl2pPr marL="733425" indent="-214313">
              <a:spcAft>
                <a:spcPct val="25000"/>
              </a:spcAft>
              <a:buClr>
                <a:srgbClr val="4D7373"/>
              </a:buClr>
              <a:buSzPct val="55000"/>
              <a:buFont typeface="Wingdings" panose="05000000000000000000" pitchFamily="2" charset="2"/>
              <a:buChar char="l"/>
              <a:defRPr>
                <a:solidFill>
                  <a:schemeClr val="tx1"/>
                </a:solidFill>
                <a:latin typeface="Arial" panose="020B0604020202020204" pitchFamily="34" charset="0"/>
              </a:defRPr>
            </a:lvl2pPr>
            <a:lvl3pPr marL="987425" indent="-293688">
              <a:spcAft>
                <a:spcPct val="25000"/>
              </a:spcAft>
              <a:buClr>
                <a:srgbClr val="666600"/>
              </a:buClr>
              <a:buSzPct val="50000"/>
              <a:buFont typeface="Wingdings" panose="05000000000000000000" pitchFamily="2" charset="2"/>
              <a:buChar char="l"/>
              <a:defRPr sz="1600">
                <a:solidFill>
                  <a:schemeClr val="tx1"/>
                </a:solidFill>
                <a:latin typeface="Arial" panose="020B0604020202020204" pitchFamily="34" charset="0"/>
              </a:defRPr>
            </a:lvl3pPr>
            <a:lvl4pPr marL="1281113" indent="-292100">
              <a:spcBef>
                <a:spcPct val="20000"/>
              </a:spcBef>
              <a:buClr>
                <a:srgbClr val="26004D"/>
              </a:buClr>
              <a:buSzPct val="75000"/>
              <a:buFont typeface="Wingdings" panose="05000000000000000000" pitchFamily="2" charset="2"/>
              <a:buChar char="§"/>
              <a:defRPr sz="1500">
                <a:solidFill>
                  <a:schemeClr val="tx1"/>
                </a:solidFill>
                <a:latin typeface="Arial" panose="020B0604020202020204" pitchFamily="34" charset="0"/>
              </a:defRPr>
            </a:lvl4pPr>
            <a:lvl5pPr marL="1598613" indent="-315913">
              <a:spcBef>
                <a:spcPct val="20000"/>
              </a:spcBef>
              <a:buClr>
                <a:srgbClr val="7F7F7F"/>
              </a:buClr>
              <a:buSzPct val="80000"/>
              <a:buFont typeface="Wingdings" panose="05000000000000000000" pitchFamily="2" charset="2"/>
              <a:buChar char="§"/>
              <a:defRPr sz="1500">
                <a:solidFill>
                  <a:schemeClr val="tx1"/>
                </a:solidFill>
                <a:latin typeface="Arial" panose="020B0604020202020204" pitchFamily="34" charset="0"/>
              </a:defRPr>
            </a:lvl5pPr>
            <a:lvl6pPr marL="20558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6pPr>
            <a:lvl7pPr marL="25130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7pPr>
            <a:lvl8pPr marL="29702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8pPr>
            <a:lvl9pPr marL="3427413" indent="-315913" eaLnBrk="0" fontAlgn="base" hangingPunct="0">
              <a:spcBef>
                <a:spcPct val="20000"/>
              </a:spcBef>
              <a:spcAft>
                <a:spcPct val="0"/>
              </a:spcAft>
              <a:buClr>
                <a:srgbClr val="7F7F7F"/>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lnSpc>
                <a:spcPct val="90000"/>
              </a:lnSpc>
              <a:buFont typeface="Wingdings" panose="05000000000000000000" pitchFamily="2" charset="2"/>
              <a:buChar char="v"/>
            </a:pPr>
            <a:r>
              <a:rPr lang="en-US" altLang="en-US" sz="2100">
                <a:latin typeface="Gill Sans MT" panose="020B0502020104020203" pitchFamily="34" charset="0"/>
              </a:rPr>
              <a:t>Asymmetric Encryption Protocols</a:t>
            </a:r>
          </a:p>
          <a:p>
            <a:pPr algn="just" eaLnBrk="1" hangingPunct="1">
              <a:lnSpc>
                <a:spcPct val="90000"/>
              </a:lnSpc>
              <a:buFontTx/>
              <a:buChar char="•"/>
            </a:pPr>
            <a:r>
              <a:rPr lang="en-US" altLang="en-US" sz="1600">
                <a:latin typeface="Times New Roman" panose="02020603050405020304" pitchFamily="18" charset="0"/>
                <a:cs typeface="Times New Roman" panose="02020603050405020304" pitchFamily="18" charset="0"/>
              </a:rPr>
              <a:t>Pretty Good Privacy (PGP)</a:t>
            </a:r>
          </a:p>
          <a:p>
            <a:pPr lvl="1" algn="just" eaLnBrk="1" hangingPunct="1">
              <a:lnSpc>
                <a:spcPct val="90000"/>
              </a:lnSpc>
              <a:buFont typeface="Arial" panose="020B0604020202020204" pitchFamily="34" charset="0"/>
              <a:buChar char="•"/>
            </a:pPr>
            <a:r>
              <a:rPr lang="en-US" altLang="en-US" sz="1600">
                <a:latin typeface="Times New Roman" panose="02020603050405020304" pitchFamily="18" charset="0"/>
                <a:cs typeface="Times New Roman" panose="02020603050405020304" pitchFamily="18" charset="0"/>
              </a:rPr>
              <a:t>Used to encrypt e-mail using session key encryption</a:t>
            </a:r>
          </a:p>
          <a:p>
            <a:pPr lvl="1" algn="just" eaLnBrk="1" hangingPunct="1">
              <a:lnSpc>
                <a:spcPct val="90000"/>
              </a:lnSpc>
              <a:buFont typeface="Arial" panose="020B0604020202020204" pitchFamily="34" charset="0"/>
              <a:buChar char="•"/>
            </a:pPr>
            <a:r>
              <a:rPr lang="en-US" altLang="en-US" sz="1600">
                <a:latin typeface="Times New Roman" panose="02020603050405020304" pitchFamily="18" charset="0"/>
                <a:cs typeface="Times New Roman" panose="02020603050405020304" pitchFamily="18" charset="0"/>
              </a:rPr>
              <a:t>Combines RSA, Triple DES, and other algorithms</a:t>
            </a:r>
          </a:p>
          <a:p>
            <a:pPr algn="just" eaLnBrk="1" hangingPunct="1">
              <a:lnSpc>
                <a:spcPct val="90000"/>
              </a:lnSpc>
              <a:buFontTx/>
              <a:buChar char="•"/>
            </a:pPr>
            <a:r>
              <a:rPr lang="en-US" altLang="en-US" sz="1600">
                <a:latin typeface="Times New Roman" panose="02020603050405020304" pitchFamily="18" charset="0"/>
                <a:cs typeface="Times New Roman" panose="02020603050405020304" pitchFamily="18" charset="0"/>
              </a:rPr>
              <a:t>Secure/Multipurpose Internet Mail Extension (S/MIME)</a:t>
            </a:r>
          </a:p>
          <a:p>
            <a:pPr lvl="1" algn="just" eaLnBrk="1" hangingPunct="1">
              <a:lnSpc>
                <a:spcPct val="90000"/>
              </a:lnSpc>
              <a:buFont typeface="Arial" panose="020B0604020202020204" pitchFamily="34" charset="0"/>
              <a:buChar char="•"/>
            </a:pPr>
            <a:r>
              <a:rPr lang="en-US" altLang="en-US" sz="1600">
                <a:latin typeface="Times New Roman" panose="02020603050405020304" pitchFamily="18" charset="0"/>
                <a:cs typeface="Times New Roman" panose="02020603050405020304" pitchFamily="18" charset="0"/>
              </a:rPr>
              <a:t>Newer algorithm for securing e-mail</a:t>
            </a:r>
          </a:p>
          <a:p>
            <a:pPr lvl="1" algn="just" eaLnBrk="1" hangingPunct="1">
              <a:lnSpc>
                <a:spcPct val="90000"/>
              </a:lnSpc>
              <a:buFont typeface="Arial" panose="020B0604020202020204" pitchFamily="34" charset="0"/>
              <a:buChar char="•"/>
            </a:pPr>
            <a:r>
              <a:rPr lang="en-US" altLang="en-US" sz="1600">
                <a:latin typeface="Times New Roman" panose="02020603050405020304" pitchFamily="18" charset="0"/>
                <a:cs typeface="Times New Roman" panose="02020603050405020304" pitchFamily="18" charset="0"/>
              </a:rPr>
              <a:t>Backed by Microsoft, RSA, AOL</a:t>
            </a:r>
          </a:p>
          <a:p>
            <a:pPr algn="just" eaLnBrk="1" hangingPunct="1">
              <a:lnSpc>
                <a:spcPct val="90000"/>
              </a:lnSpc>
              <a:buFontTx/>
              <a:buChar char="•"/>
            </a:pPr>
            <a:r>
              <a:rPr lang="en-US" altLang="en-US" sz="1600">
                <a:latin typeface="Times New Roman" panose="02020603050405020304" pitchFamily="18" charset="0"/>
                <a:cs typeface="Times New Roman" panose="02020603050405020304" pitchFamily="18" charset="0"/>
              </a:rPr>
              <a:t>Secure Socket Layer(SSL) and Transport Layer Socket(TLS) </a:t>
            </a:r>
          </a:p>
          <a:p>
            <a:pPr lvl="1" algn="just" eaLnBrk="1" hangingPunct="1">
              <a:lnSpc>
                <a:spcPct val="90000"/>
              </a:lnSpc>
              <a:buFont typeface="Arial" panose="020B0604020202020204" pitchFamily="34" charset="0"/>
              <a:buChar char="•"/>
            </a:pPr>
            <a:r>
              <a:rPr lang="en-US" altLang="en-US" sz="1600">
                <a:latin typeface="Times New Roman" panose="02020603050405020304" pitchFamily="18" charset="0"/>
                <a:cs typeface="Times New Roman" panose="02020603050405020304" pitchFamily="18" charset="0"/>
              </a:rPr>
              <a:t>Used for securing TCP/IP Traffic</a:t>
            </a:r>
          </a:p>
          <a:p>
            <a:pPr lvl="1" algn="just" eaLnBrk="1" hangingPunct="1">
              <a:lnSpc>
                <a:spcPct val="90000"/>
              </a:lnSpc>
              <a:buFont typeface="Arial" panose="020B0604020202020204" pitchFamily="34" charset="0"/>
              <a:buChar char="•"/>
            </a:pPr>
            <a:r>
              <a:rPr lang="en-US" altLang="en-US" sz="1600">
                <a:latin typeface="Times New Roman" panose="02020603050405020304" pitchFamily="18" charset="0"/>
                <a:cs typeface="Times New Roman" panose="02020603050405020304" pitchFamily="18" charset="0"/>
              </a:rPr>
              <a:t>Mainly designed for web use</a:t>
            </a:r>
          </a:p>
          <a:p>
            <a:pPr lvl="1" algn="just" eaLnBrk="1" hangingPunct="1">
              <a:lnSpc>
                <a:spcPct val="90000"/>
              </a:lnSpc>
              <a:buFont typeface="Arial" panose="020B0604020202020204" pitchFamily="34" charset="0"/>
              <a:buChar char="•"/>
            </a:pPr>
            <a:r>
              <a:rPr lang="en-US" altLang="en-US" sz="1600">
                <a:latin typeface="Times New Roman" panose="02020603050405020304" pitchFamily="18" charset="0"/>
                <a:cs typeface="Times New Roman" panose="02020603050405020304" pitchFamily="18" charset="0"/>
              </a:rPr>
              <a:t>Can be used for any kind of internet traffic</a:t>
            </a:r>
          </a:p>
          <a:p>
            <a:pPr algn="just" eaLnBrk="1" hangingPunct="1">
              <a:lnSpc>
                <a:spcPct val="90000"/>
              </a:lnSpc>
              <a:buFontTx/>
              <a:buChar char="•"/>
            </a:pPr>
            <a:endParaRPr lang="en-US" altLang="en-US" sz="1300">
              <a:latin typeface="Times New Roman" panose="02020603050405020304" pitchFamily="18" charset="0"/>
              <a:cs typeface="Times New Roman" panose="02020603050405020304" pitchFamily="18" charset="0"/>
            </a:endParaRPr>
          </a:p>
          <a:p>
            <a:pPr algn="just" eaLnBrk="1" hangingPunct="1">
              <a:lnSpc>
                <a:spcPct val="90000"/>
              </a:lnSpc>
              <a:buFontTx/>
              <a:buChar char="•"/>
            </a:pPr>
            <a:endParaRPr lang="en-US" altLang="en-US" sz="1300">
              <a:latin typeface="Times New Roman" panose="02020603050405020304" pitchFamily="18" charset="0"/>
              <a:cs typeface="Times New Roman" panose="02020603050405020304" pitchFamily="18" charset="0"/>
            </a:endParaRPr>
          </a:p>
        </p:txBody>
      </p:sp>
      <p:pic>
        <p:nvPicPr>
          <p:cNvPr id="16794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56278"/>
            <a:ext cx="7016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55566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90</a:t>
            </a:fld>
            <a:endParaRPr lang="en-US" dirty="0"/>
          </a:p>
        </p:txBody>
      </p:sp>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3294" y="1828800"/>
            <a:ext cx="5064125" cy="42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itle 1"/>
          <p:cNvSpPr txBox="1">
            <a:spLocks/>
          </p:cNvSpPr>
          <p:nvPr/>
        </p:nvSpPr>
        <p:spPr>
          <a:xfrm>
            <a:off x="1910556" y="513134"/>
            <a:ext cx="8229600" cy="497734"/>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SNMP Protocol Data Unit(PDU)</a:t>
            </a:r>
          </a:p>
        </p:txBody>
      </p:sp>
    </p:spTree>
    <p:extLst>
      <p:ext uri="{BB962C8B-B14F-4D97-AF65-F5344CB8AC3E}">
        <p14:creationId xmlns:p14="http://schemas.microsoft.com/office/powerpoint/2010/main" val="14084327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91</a:t>
            </a:fld>
            <a:endParaRPr lang="en-US" dirty="0"/>
          </a:p>
        </p:txBody>
      </p:sp>
      <p:sp>
        <p:nvSpPr>
          <p:cNvPr id="15" name="Title 1"/>
          <p:cNvSpPr txBox="1">
            <a:spLocks/>
          </p:cNvSpPr>
          <p:nvPr/>
        </p:nvSpPr>
        <p:spPr>
          <a:xfrm>
            <a:off x="1910556" y="513134"/>
            <a:ext cx="8229600" cy="497734"/>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SNMP Protocol Data Unit(PDU)</a:t>
            </a:r>
          </a:p>
          <a:p>
            <a:r>
              <a:rPr lang="en-IN" sz="3600" b="1" dirty="0"/>
              <a:t>Format</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4100" y="2057401"/>
            <a:ext cx="4862512"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32414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92</a:t>
            </a:fld>
            <a:endParaRPr lang="en-US" dirty="0"/>
          </a:p>
        </p:txBody>
      </p:sp>
      <p:sp>
        <p:nvSpPr>
          <p:cNvPr id="15" name="Title 1"/>
          <p:cNvSpPr txBox="1">
            <a:spLocks/>
          </p:cNvSpPr>
          <p:nvPr/>
        </p:nvSpPr>
        <p:spPr>
          <a:xfrm>
            <a:off x="1910556" y="513134"/>
            <a:ext cx="8229600" cy="497734"/>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SNMP Message</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1013366"/>
            <a:ext cx="2816225"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42936" y="2273841"/>
            <a:ext cx="539722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70038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93</a:t>
            </a:fld>
            <a:endParaRPr lang="en-US" dirty="0"/>
          </a:p>
        </p:txBody>
      </p:sp>
      <p:sp>
        <p:nvSpPr>
          <p:cNvPr id="15" name="Title 1"/>
          <p:cNvSpPr txBox="1">
            <a:spLocks/>
          </p:cNvSpPr>
          <p:nvPr/>
        </p:nvSpPr>
        <p:spPr>
          <a:xfrm>
            <a:off x="1910556" y="513134"/>
            <a:ext cx="8229600" cy="497734"/>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SNMP : Example</a:t>
            </a:r>
          </a:p>
        </p:txBody>
      </p:sp>
      <p:sp>
        <p:nvSpPr>
          <p:cNvPr id="2" name="Rectangle 1"/>
          <p:cNvSpPr/>
          <p:nvPr/>
        </p:nvSpPr>
        <p:spPr>
          <a:xfrm>
            <a:off x="2590800" y="1443842"/>
            <a:ext cx="6934200" cy="4081117"/>
          </a:xfrm>
          <a:prstGeom prst="rect">
            <a:avLst/>
          </a:prstGeom>
        </p:spPr>
        <p:txBody>
          <a:bodyPr wrap="square">
            <a:spAutoFit/>
          </a:bodyPr>
          <a:lstStyle/>
          <a:p>
            <a:pPr marL="457200" indent="-457200" algn="just">
              <a:buFont typeface="Arial" pitchFamily="34" charset="0"/>
              <a:buChar char="•"/>
            </a:pPr>
            <a:r>
              <a:rPr lang="en-US" sz="2400" i="1" dirty="0">
                <a:latin typeface="Times New Roman" pitchFamily="18" charset="0"/>
              </a:rPr>
              <a:t>A manager station (SNMP client) uses the </a:t>
            </a:r>
            <a:r>
              <a:rPr lang="en-US" sz="2400" i="1" dirty="0" err="1">
                <a:latin typeface="Times New Roman" pitchFamily="18" charset="0"/>
              </a:rPr>
              <a:t>GetRequest</a:t>
            </a:r>
            <a:r>
              <a:rPr lang="en-US" sz="2400" i="1" dirty="0">
                <a:latin typeface="Times New Roman" pitchFamily="18" charset="0"/>
              </a:rPr>
              <a:t> message to retrieve the number of UDP datagrams that a router has received. </a:t>
            </a:r>
          </a:p>
          <a:p>
            <a:pPr marL="457200" indent="-457200" algn="just">
              <a:buFont typeface="Arial" pitchFamily="34" charset="0"/>
              <a:buChar char="•"/>
            </a:pPr>
            <a:r>
              <a:rPr lang="en-US" sz="2400" i="1" dirty="0">
                <a:latin typeface="Times New Roman" pitchFamily="18" charset="0"/>
              </a:rPr>
              <a:t>There is only one </a:t>
            </a:r>
            <a:r>
              <a:rPr lang="en-US" sz="2400" i="1" dirty="0" err="1">
                <a:latin typeface="Times New Roman" pitchFamily="18" charset="0"/>
              </a:rPr>
              <a:t>VarBind</a:t>
            </a:r>
            <a:r>
              <a:rPr lang="en-US" sz="2400" i="1" dirty="0">
                <a:latin typeface="Times New Roman" pitchFamily="18" charset="0"/>
              </a:rPr>
              <a:t> entity. </a:t>
            </a:r>
          </a:p>
          <a:p>
            <a:pPr marL="457200" indent="-457200" algn="just">
              <a:buFont typeface="Arial" pitchFamily="34" charset="0"/>
              <a:buChar char="•"/>
            </a:pPr>
            <a:r>
              <a:rPr lang="en-US" sz="2400" i="1" dirty="0">
                <a:latin typeface="Times New Roman" pitchFamily="18" charset="0"/>
              </a:rPr>
              <a:t>The corresponding MIB variable related to this information is </a:t>
            </a:r>
            <a:r>
              <a:rPr lang="en-US" sz="2400" i="1" dirty="0" err="1">
                <a:latin typeface="Times New Roman" pitchFamily="18" charset="0"/>
              </a:rPr>
              <a:t>udpInDatagrams</a:t>
            </a:r>
            <a:r>
              <a:rPr lang="en-US" sz="2400" i="1" dirty="0">
                <a:latin typeface="Times New Roman" pitchFamily="18" charset="0"/>
              </a:rPr>
              <a:t> with the object identifier 1.3.6.1.2.1.7.1.0. </a:t>
            </a:r>
          </a:p>
          <a:p>
            <a:pPr marL="457200" indent="-457200" algn="just">
              <a:buFont typeface="Arial" pitchFamily="34" charset="0"/>
              <a:buChar char="•"/>
            </a:pPr>
            <a:r>
              <a:rPr lang="en-US" sz="2400" i="1" dirty="0">
                <a:latin typeface="Times New Roman" pitchFamily="18" charset="0"/>
              </a:rPr>
              <a:t>The manager wants to retrieve a value (not to store a value), so the value defines a null entity. </a:t>
            </a:r>
          </a:p>
          <a:p>
            <a:pPr marL="457200" indent="-457200" algn="just">
              <a:buFont typeface="Arial" pitchFamily="34" charset="0"/>
              <a:buChar char="•"/>
            </a:pPr>
            <a:r>
              <a:rPr lang="en-US" sz="2400" i="1" dirty="0">
                <a:latin typeface="Times New Roman" pitchFamily="18" charset="0"/>
              </a:rPr>
              <a:t>The </a:t>
            </a:r>
            <a:r>
              <a:rPr lang="en-US" sz="2400" i="1" dirty="0" err="1">
                <a:latin typeface="Times New Roman" pitchFamily="18" charset="0"/>
              </a:rPr>
              <a:t>VarBind</a:t>
            </a:r>
            <a:r>
              <a:rPr lang="en-US" sz="2400" i="1" dirty="0">
                <a:latin typeface="Times New Roman" pitchFamily="18" charset="0"/>
              </a:rPr>
              <a:t> list has only one </a:t>
            </a:r>
            <a:r>
              <a:rPr lang="en-US" sz="2400" i="1" dirty="0" err="1">
                <a:latin typeface="Times New Roman" pitchFamily="18" charset="0"/>
              </a:rPr>
              <a:t>VarBind</a:t>
            </a:r>
            <a:r>
              <a:rPr lang="en-US" sz="2400" i="1" dirty="0">
                <a:latin typeface="Times New Roman" pitchFamily="18" charset="0"/>
              </a:rPr>
              <a:t>. </a:t>
            </a:r>
          </a:p>
        </p:txBody>
      </p:sp>
    </p:spTree>
    <p:extLst>
      <p:ext uri="{BB962C8B-B14F-4D97-AF65-F5344CB8AC3E}">
        <p14:creationId xmlns:p14="http://schemas.microsoft.com/office/powerpoint/2010/main" val="16612887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94</a:t>
            </a:fld>
            <a:endParaRPr lang="en-US" dirty="0"/>
          </a:p>
        </p:txBody>
      </p:sp>
      <p:sp>
        <p:nvSpPr>
          <p:cNvPr id="15" name="Title 1"/>
          <p:cNvSpPr txBox="1">
            <a:spLocks/>
          </p:cNvSpPr>
          <p:nvPr/>
        </p:nvSpPr>
        <p:spPr>
          <a:xfrm>
            <a:off x="1910556" y="513134"/>
            <a:ext cx="8229600" cy="497734"/>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SNMP : Example -</a:t>
            </a:r>
            <a:r>
              <a:rPr lang="en-IN" sz="3600" b="1" dirty="0" err="1"/>
              <a:t>contd</a:t>
            </a:r>
            <a:endParaRPr lang="en-IN" sz="3600" b="1" dirty="0"/>
          </a:p>
        </p:txBody>
      </p:sp>
      <p:sp>
        <p:nvSpPr>
          <p:cNvPr id="4" name="Rectangle 3"/>
          <p:cNvSpPr/>
          <p:nvPr/>
        </p:nvSpPr>
        <p:spPr>
          <a:xfrm>
            <a:off x="1910556" y="1305343"/>
            <a:ext cx="7995444" cy="5558445"/>
          </a:xfrm>
          <a:prstGeom prst="rect">
            <a:avLst/>
          </a:prstGeom>
        </p:spPr>
        <p:txBody>
          <a:bodyPr wrap="square">
            <a:spAutoFit/>
          </a:bodyPr>
          <a:lstStyle/>
          <a:p>
            <a:pPr marL="342900" indent="-342900" algn="just">
              <a:buFont typeface="Arial" pitchFamily="34" charset="0"/>
              <a:buChar char="•"/>
            </a:pPr>
            <a:r>
              <a:rPr lang="en-US" sz="2400" i="1" dirty="0">
                <a:latin typeface="Times New Roman" pitchFamily="18" charset="0"/>
              </a:rPr>
              <a:t>The variable is of type 06 and length 09. </a:t>
            </a:r>
          </a:p>
          <a:p>
            <a:pPr marL="342900" indent="-342900" algn="just">
              <a:buFont typeface="Arial" pitchFamily="34" charset="0"/>
              <a:buChar char="•"/>
            </a:pPr>
            <a:r>
              <a:rPr lang="en-US" sz="2400" i="1" dirty="0">
                <a:latin typeface="Times New Roman" pitchFamily="18" charset="0"/>
              </a:rPr>
              <a:t>The value is of type 05 and length 00. </a:t>
            </a:r>
          </a:p>
          <a:p>
            <a:pPr marL="342900" indent="-342900" algn="just">
              <a:buFont typeface="Arial" pitchFamily="34" charset="0"/>
              <a:buChar char="•"/>
            </a:pPr>
            <a:r>
              <a:rPr lang="en-US" sz="2400" i="1" dirty="0">
                <a:latin typeface="Times New Roman" pitchFamily="18" charset="0"/>
              </a:rPr>
              <a:t>The whole </a:t>
            </a:r>
            <a:r>
              <a:rPr lang="en-US" sz="2400" i="1" dirty="0" err="1">
                <a:latin typeface="Times New Roman" pitchFamily="18" charset="0"/>
              </a:rPr>
              <a:t>VarBind</a:t>
            </a:r>
            <a:r>
              <a:rPr lang="en-US" sz="2400" i="1" dirty="0">
                <a:latin typeface="Times New Roman" pitchFamily="18" charset="0"/>
              </a:rPr>
              <a:t> is a sequence of length 0D (13). </a:t>
            </a:r>
          </a:p>
          <a:p>
            <a:pPr marL="342900" indent="-342900" algn="just">
              <a:buFont typeface="Arial" pitchFamily="34" charset="0"/>
              <a:buChar char="•"/>
            </a:pPr>
            <a:r>
              <a:rPr lang="en-US" sz="2400" i="1" dirty="0">
                <a:latin typeface="Times New Roman" pitchFamily="18" charset="0"/>
              </a:rPr>
              <a:t>The </a:t>
            </a:r>
            <a:r>
              <a:rPr lang="en-US" sz="2400" i="1" dirty="0" err="1">
                <a:latin typeface="Times New Roman" pitchFamily="18" charset="0"/>
              </a:rPr>
              <a:t>VarBind</a:t>
            </a:r>
            <a:r>
              <a:rPr lang="en-US" sz="2400" i="1" dirty="0">
                <a:latin typeface="Times New Roman" pitchFamily="18" charset="0"/>
              </a:rPr>
              <a:t> list is also a sequence of length 0F (15). </a:t>
            </a:r>
          </a:p>
          <a:p>
            <a:pPr marL="342900" indent="-342900" algn="just">
              <a:buFont typeface="Arial" pitchFamily="34" charset="0"/>
              <a:buChar char="•"/>
            </a:pPr>
            <a:r>
              <a:rPr lang="en-US" sz="2400" i="1" dirty="0">
                <a:latin typeface="Times New Roman" pitchFamily="18" charset="0"/>
              </a:rPr>
              <a:t>The </a:t>
            </a:r>
            <a:r>
              <a:rPr lang="en-US" sz="2400" i="1" dirty="0" err="1">
                <a:latin typeface="Times New Roman" pitchFamily="18" charset="0"/>
              </a:rPr>
              <a:t>GetRequest</a:t>
            </a:r>
            <a:r>
              <a:rPr lang="en-US" sz="2400" i="1" dirty="0">
                <a:latin typeface="Times New Roman" pitchFamily="18" charset="0"/>
              </a:rPr>
              <a:t> PDU is of length ID (29). </a:t>
            </a:r>
          </a:p>
          <a:p>
            <a:pPr marL="342900" indent="-342900" algn="just">
              <a:buFont typeface="Arial" pitchFamily="34" charset="0"/>
              <a:buChar char="•"/>
            </a:pPr>
            <a:r>
              <a:rPr lang="en-US" sz="2400" i="1" dirty="0">
                <a:latin typeface="Times New Roman" pitchFamily="18" charset="0"/>
              </a:rPr>
              <a:t>Now we have three OCTET STRINGs related to the security parameter, security model, and flags. </a:t>
            </a:r>
          </a:p>
          <a:p>
            <a:pPr marL="342900" indent="-342900" algn="just">
              <a:buFont typeface="Arial" pitchFamily="34" charset="0"/>
              <a:buChar char="•"/>
            </a:pPr>
            <a:r>
              <a:rPr lang="en-US" sz="2400" i="1" dirty="0">
                <a:latin typeface="Times New Roman" pitchFamily="18" charset="0"/>
              </a:rPr>
              <a:t>Then we have two integers defining maximum size (1024) and message ID (64). </a:t>
            </a:r>
          </a:p>
          <a:p>
            <a:pPr marL="342900" indent="-342900" algn="just">
              <a:buFont typeface="Arial" pitchFamily="34" charset="0"/>
              <a:buChar char="•"/>
            </a:pPr>
            <a:r>
              <a:rPr lang="en-US" sz="2400" i="1" dirty="0">
                <a:latin typeface="Times New Roman" pitchFamily="18" charset="0"/>
              </a:rPr>
              <a:t>The header is a sequence of length 12, which we left blank for simplicity. </a:t>
            </a:r>
          </a:p>
          <a:p>
            <a:pPr marL="342900" indent="-342900" algn="just">
              <a:buFont typeface="Arial" pitchFamily="34" charset="0"/>
              <a:buChar char="•"/>
            </a:pPr>
            <a:r>
              <a:rPr lang="en-US" sz="2400" i="1" dirty="0">
                <a:latin typeface="Times New Roman" pitchFamily="18" charset="0"/>
              </a:rPr>
              <a:t>There is one integer, version (version 3). </a:t>
            </a:r>
          </a:p>
          <a:p>
            <a:pPr marL="342900" indent="-342900" algn="just">
              <a:buFont typeface="Arial" pitchFamily="34" charset="0"/>
              <a:buChar char="•"/>
            </a:pPr>
            <a:r>
              <a:rPr lang="en-US" sz="2400" i="1" dirty="0">
                <a:latin typeface="Times New Roman" pitchFamily="18" charset="0"/>
              </a:rPr>
              <a:t>The whole message is a sequence of 52 bytes. </a:t>
            </a:r>
          </a:p>
        </p:txBody>
      </p:sp>
    </p:spTree>
    <p:extLst>
      <p:ext uri="{BB962C8B-B14F-4D97-AF65-F5344CB8AC3E}">
        <p14:creationId xmlns:p14="http://schemas.microsoft.com/office/powerpoint/2010/main" val="34137313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95</a:t>
            </a:fld>
            <a:endParaRPr lang="en-US" dirty="0"/>
          </a:p>
        </p:txBody>
      </p:sp>
      <p:sp>
        <p:nvSpPr>
          <p:cNvPr id="15" name="Title 1"/>
          <p:cNvSpPr txBox="1">
            <a:spLocks/>
          </p:cNvSpPr>
          <p:nvPr/>
        </p:nvSpPr>
        <p:spPr>
          <a:xfrm>
            <a:off x="1910556" y="513134"/>
            <a:ext cx="8229600" cy="497734"/>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SNMP : Example -</a:t>
            </a:r>
            <a:r>
              <a:rPr lang="en-IN" sz="3600" b="1" dirty="0" err="1"/>
              <a:t>contd</a:t>
            </a:r>
            <a:endParaRPr lang="en-IN" sz="3600" b="1" dirty="0"/>
          </a:p>
        </p:txBody>
      </p:sp>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050" y="1447800"/>
            <a:ext cx="7175500" cy="500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824922" y="1096329"/>
            <a:ext cx="8757444" cy="892552"/>
          </a:xfrm>
          <a:prstGeom prst="rect">
            <a:avLst/>
          </a:prstGeom>
        </p:spPr>
        <p:txBody>
          <a:bodyPr wrap="square">
            <a:spAutoFit/>
          </a:bodyPr>
          <a:lstStyle/>
          <a:p>
            <a:pPr algn="ctr"/>
            <a:r>
              <a:rPr lang="en-US" b="1" i="1" dirty="0">
                <a:latin typeface="Times New Roman" pitchFamily="18" charset="0"/>
              </a:rPr>
              <a:t>Conceptual view of the packet and the hierarchical nature of sequenc</a:t>
            </a:r>
            <a:r>
              <a:rPr lang="en-US" i="1" dirty="0">
                <a:latin typeface="Times New Roman" pitchFamily="18" charset="0"/>
              </a:rPr>
              <a:t>es.  </a:t>
            </a:r>
            <a:endParaRPr lang="en-IN" dirty="0"/>
          </a:p>
        </p:txBody>
      </p:sp>
    </p:spTree>
    <p:extLst>
      <p:ext uri="{BB962C8B-B14F-4D97-AF65-F5344CB8AC3E}">
        <p14:creationId xmlns:p14="http://schemas.microsoft.com/office/powerpoint/2010/main" val="20812059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96</a:t>
            </a:fld>
            <a:endParaRPr lang="en-US" dirty="0"/>
          </a:p>
        </p:txBody>
      </p:sp>
      <p:sp>
        <p:nvSpPr>
          <p:cNvPr id="15" name="Title 1"/>
          <p:cNvSpPr txBox="1">
            <a:spLocks/>
          </p:cNvSpPr>
          <p:nvPr/>
        </p:nvSpPr>
        <p:spPr>
          <a:xfrm>
            <a:off x="1910556" y="513134"/>
            <a:ext cx="8229600" cy="497734"/>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SNMP : Example -</a:t>
            </a:r>
            <a:r>
              <a:rPr lang="en-IN" sz="3600" b="1" dirty="0" err="1"/>
              <a:t>contd</a:t>
            </a:r>
            <a:endParaRPr lang="en-IN" sz="3600" b="1" dirty="0"/>
          </a:p>
        </p:txBody>
      </p:sp>
      <p:sp>
        <p:nvSpPr>
          <p:cNvPr id="5" name="Rectangle 4"/>
          <p:cNvSpPr/>
          <p:nvPr/>
        </p:nvSpPr>
        <p:spPr>
          <a:xfrm>
            <a:off x="1796256" y="1371600"/>
            <a:ext cx="8458200" cy="892552"/>
          </a:xfrm>
          <a:prstGeom prst="rect">
            <a:avLst/>
          </a:prstGeom>
        </p:spPr>
        <p:txBody>
          <a:bodyPr wrap="square">
            <a:spAutoFit/>
          </a:bodyPr>
          <a:lstStyle/>
          <a:p>
            <a:pPr algn="ctr"/>
            <a:r>
              <a:rPr lang="en-US" b="1" i="1" dirty="0">
                <a:latin typeface="Times New Roman" pitchFamily="18" charset="0"/>
              </a:rPr>
              <a:t>Actual message sent by the manager station (client) to the agent (server)</a:t>
            </a:r>
          </a:p>
        </p:txBody>
      </p:sp>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866900"/>
            <a:ext cx="3702050"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9745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97</a:t>
            </a:fld>
            <a:endParaRPr lang="en-US" dirty="0"/>
          </a:p>
        </p:txBody>
      </p:sp>
      <p:sp>
        <p:nvSpPr>
          <p:cNvPr id="15" name="Title 1"/>
          <p:cNvSpPr txBox="1">
            <a:spLocks/>
          </p:cNvSpPr>
          <p:nvPr/>
        </p:nvSpPr>
        <p:spPr>
          <a:xfrm>
            <a:off x="1910556" y="513134"/>
            <a:ext cx="8229600" cy="497734"/>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SNMP : Example -</a:t>
            </a:r>
            <a:r>
              <a:rPr lang="en-IN" sz="3600" b="1" dirty="0" err="1"/>
              <a:t>contd</a:t>
            </a:r>
            <a:endParaRPr lang="en-IN" sz="3600" b="1" dirty="0"/>
          </a:p>
        </p:txBody>
      </p:sp>
      <p:sp>
        <p:nvSpPr>
          <p:cNvPr id="5" name="Rectangle 4"/>
          <p:cNvSpPr/>
          <p:nvPr/>
        </p:nvSpPr>
        <p:spPr>
          <a:xfrm>
            <a:off x="1494020" y="1379096"/>
            <a:ext cx="8458200" cy="492443"/>
          </a:xfrm>
          <a:prstGeom prst="rect">
            <a:avLst/>
          </a:prstGeom>
        </p:spPr>
        <p:txBody>
          <a:bodyPr wrap="square">
            <a:spAutoFit/>
          </a:bodyPr>
          <a:lstStyle/>
          <a:p>
            <a:pPr algn="ctr"/>
            <a:r>
              <a:rPr lang="en-US" b="1" i="1" dirty="0">
                <a:latin typeface="Times New Roman" pitchFamily="18" charset="0"/>
              </a:rPr>
              <a:t>Port Numbers for SNMP</a:t>
            </a:r>
          </a:p>
        </p:txBody>
      </p:sp>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23444"/>
            <a:ext cx="5594350" cy="477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001000" y="2212167"/>
            <a:ext cx="2387184" cy="1231106"/>
          </a:xfrm>
          <a:prstGeom prst="rect">
            <a:avLst/>
          </a:prstGeom>
        </p:spPr>
        <p:txBody>
          <a:bodyPr wrap="square">
            <a:spAutoFit/>
          </a:bodyPr>
          <a:lstStyle/>
          <a:p>
            <a:r>
              <a:rPr lang="en-US" sz="1600" b="1" dirty="0"/>
              <a:t>Messages use UDP, ports 161 (requests/responses) and 162 (notifications</a:t>
            </a:r>
            <a:r>
              <a:rPr lang="en-US" b="1" dirty="0"/>
              <a:t>) </a:t>
            </a:r>
            <a:endParaRPr lang="en-IN" b="1" dirty="0"/>
          </a:p>
        </p:txBody>
      </p:sp>
    </p:spTree>
    <p:extLst>
      <p:ext uri="{BB962C8B-B14F-4D97-AF65-F5344CB8AC3E}">
        <p14:creationId xmlns:p14="http://schemas.microsoft.com/office/powerpoint/2010/main" val="19217435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98</a:t>
            </a:fld>
            <a:endParaRPr lang="en-US" dirty="0"/>
          </a:p>
        </p:txBody>
      </p:sp>
      <p:sp>
        <p:nvSpPr>
          <p:cNvPr id="15" name="Title 1"/>
          <p:cNvSpPr txBox="1">
            <a:spLocks/>
          </p:cNvSpPr>
          <p:nvPr/>
        </p:nvSpPr>
        <p:spPr>
          <a:xfrm>
            <a:off x="1910556" y="513134"/>
            <a:ext cx="8229600" cy="497734"/>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Review Questions</a:t>
            </a:r>
          </a:p>
        </p:txBody>
      </p:sp>
      <p:sp>
        <p:nvSpPr>
          <p:cNvPr id="3" name="Rectangle 2"/>
          <p:cNvSpPr/>
          <p:nvPr/>
        </p:nvSpPr>
        <p:spPr>
          <a:xfrm>
            <a:off x="1799034" y="1524000"/>
            <a:ext cx="8452644" cy="4475071"/>
          </a:xfrm>
          <a:prstGeom prst="rect">
            <a:avLst/>
          </a:prstGeom>
        </p:spPr>
        <p:txBody>
          <a:bodyPr wrap="square">
            <a:spAutoFit/>
          </a:bodyPr>
          <a:lstStyle/>
          <a:p>
            <a:r>
              <a:rPr lang="en-US" sz="1600" dirty="0"/>
              <a:t>Q1. The application-level protocol in which a few manager stations control a set of agents is called ______</a:t>
            </a:r>
            <a:br>
              <a:rPr lang="en-US" sz="1600" dirty="0"/>
            </a:br>
            <a:r>
              <a:rPr lang="en-US" sz="1600" dirty="0"/>
              <a:t>a) HTML    	b) TCP	c) SNMP		d) SNMP/IP</a:t>
            </a:r>
          </a:p>
          <a:p>
            <a:r>
              <a:rPr lang="en-US" sz="1600" dirty="0"/>
              <a:t>Q2. To use a Simple Network Management System, we need _______</a:t>
            </a:r>
            <a:br>
              <a:rPr lang="en-US" sz="1600" dirty="0"/>
            </a:br>
            <a:r>
              <a:rPr lang="en-US" sz="1600" dirty="0"/>
              <a:t>a) Servers		b) IP	c) Protocols		d) Rules</a:t>
            </a:r>
          </a:p>
          <a:p>
            <a:r>
              <a:rPr lang="en-US" sz="1600" dirty="0"/>
              <a:t>Q3. SNMP is the framework for managing devices in an internet using the ______</a:t>
            </a:r>
            <a:br>
              <a:rPr lang="en-US" sz="1600" dirty="0"/>
            </a:br>
            <a:r>
              <a:rPr lang="en-US" sz="1600" dirty="0"/>
              <a:t>a) TCP/IP protocol		b) UDP	c) SMTP		d) None</a:t>
            </a:r>
          </a:p>
          <a:p>
            <a:r>
              <a:rPr lang="en-US" sz="1600" dirty="0"/>
              <a:t>Q4. Structure of Management Information (SMI), is the guideline of ________</a:t>
            </a:r>
            <a:br>
              <a:rPr lang="en-US" sz="1600" dirty="0"/>
            </a:br>
            <a:r>
              <a:rPr lang="en-US" sz="1600" dirty="0"/>
              <a:t>a) HTTP		b) SNMP		c) URL		d) MIB</a:t>
            </a:r>
          </a:p>
          <a:p>
            <a:r>
              <a:rPr lang="en-US" sz="1600" dirty="0"/>
              <a:t>Q5. SNMP defines the __________ to be sent  from a manager to an agent and vice versa.</a:t>
            </a:r>
          </a:p>
          <a:p>
            <a:pPr marL="342900" indent="-342900">
              <a:buAutoNum type="alphaLcParenR"/>
            </a:pPr>
            <a:r>
              <a:rPr lang="en-US" sz="1600" dirty="0"/>
              <a:t>Format of packets  </a:t>
            </a:r>
          </a:p>
          <a:p>
            <a:pPr marL="342900" indent="-342900">
              <a:buAutoNum type="alphaLcParenR"/>
            </a:pPr>
            <a:r>
              <a:rPr lang="en-US" sz="1600" dirty="0"/>
              <a:t>Encoding o packets</a:t>
            </a:r>
          </a:p>
          <a:p>
            <a:pPr marL="342900" indent="-342900">
              <a:buAutoNum type="alphaLcParenR"/>
            </a:pPr>
            <a:r>
              <a:rPr lang="en-US" sz="1600" dirty="0"/>
              <a:t>Number o </a:t>
            </a:r>
            <a:r>
              <a:rPr lang="en-US" sz="1600" dirty="0" smtClean="0"/>
              <a:t>packets</a:t>
            </a:r>
          </a:p>
          <a:p>
            <a:pPr marL="342900" indent="-342900">
              <a:buFont typeface="Wingdings" pitchFamily="2" charset="2"/>
              <a:buAutoNum type="alphaLcParenR"/>
            </a:pPr>
            <a:r>
              <a:rPr lang="en-US" sz="1600" dirty="0"/>
              <a:t>(b) and (c)</a:t>
            </a:r>
          </a:p>
          <a:p>
            <a:pPr>
              <a:buNone/>
            </a:pPr>
            <a:endParaRPr lang="en-IN" sz="1600" dirty="0"/>
          </a:p>
        </p:txBody>
      </p:sp>
    </p:spTree>
    <p:extLst>
      <p:ext uri="{BB962C8B-B14F-4D97-AF65-F5344CB8AC3E}">
        <p14:creationId xmlns:p14="http://schemas.microsoft.com/office/powerpoint/2010/main" val="2684934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BAC36BFA-9558-40EF-909C-2405C2E16C77}" type="datetime3">
              <a:rPr lang="en-US" smtClean="0"/>
              <a:t>28 April 2023</a:t>
            </a:fld>
            <a:endParaRPr lang="en-US"/>
          </a:p>
        </p:txBody>
      </p:sp>
      <p:sp>
        <p:nvSpPr>
          <p:cNvPr id="13" name="Slide Number Placeholder 12"/>
          <p:cNvSpPr>
            <a:spLocks noGrp="1"/>
          </p:cNvSpPr>
          <p:nvPr>
            <p:ph type="sldNum" sz="quarter" idx="12"/>
          </p:nvPr>
        </p:nvSpPr>
        <p:spPr/>
        <p:txBody>
          <a:bodyPr/>
          <a:lstStyle/>
          <a:p>
            <a:fld id="{F207CA22-0DDE-4986-9042-FAB3C42296B9}" type="slidenum">
              <a:rPr lang="en-US" smtClean="0"/>
              <a:t>99</a:t>
            </a:fld>
            <a:endParaRPr lang="en-US" dirty="0"/>
          </a:p>
        </p:txBody>
      </p:sp>
      <p:sp>
        <p:nvSpPr>
          <p:cNvPr id="15" name="Title 1"/>
          <p:cNvSpPr txBox="1">
            <a:spLocks/>
          </p:cNvSpPr>
          <p:nvPr/>
        </p:nvSpPr>
        <p:spPr>
          <a:xfrm>
            <a:off x="1910556" y="513134"/>
            <a:ext cx="8229600" cy="497734"/>
          </a:xfrm>
          <a:prstGeom prst="rect">
            <a:avLst/>
          </a:prstGeom>
        </p:spPr>
        <p:txBody>
          <a:bodyPr/>
          <a:lstStyle>
            <a:lvl1pPr algn="ctr" defTabSz="914354" rtl="0" eaLnBrk="1" latinLnBrk="0" hangingPunct="1">
              <a:spcBef>
                <a:spcPct val="0"/>
              </a:spcBef>
              <a:buNone/>
              <a:defRPr sz="4400" kern="1200">
                <a:solidFill>
                  <a:schemeClr val="tx1"/>
                </a:solidFill>
                <a:latin typeface="+mj-lt"/>
                <a:ea typeface="+mj-ea"/>
                <a:cs typeface="+mj-cs"/>
              </a:defRPr>
            </a:lvl1pPr>
          </a:lstStyle>
          <a:p>
            <a:r>
              <a:rPr lang="en-IN" sz="3600" b="1" dirty="0"/>
              <a:t>Review Answers</a:t>
            </a:r>
          </a:p>
        </p:txBody>
      </p:sp>
      <p:sp>
        <p:nvSpPr>
          <p:cNvPr id="3" name="Rectangle 2"/>
          <p:cNvSpPr/>
          <p:nvPr/>
        </p:nvSpPr>
        <p:spPr>
          <a:xfrm>
            <a:off x="1910556" y="2413338"/>
            <a:ext cx="6471444" cy="3028521"/>
          </a:xfrm>
          <a:prstGeom prst="rect">
            <a:avLst/>
          </a:prstGeom>
        </p:spPr>
        <p:txBody>
          <a:bodyPr wrap="square">
            <a:spAutoFit/>
          </a:bodyPr>
          <a:lstStyle/>
          <a:p>
            <a:r>
              <a:rPr lang="en-US" sz="1800" dirty="0"/>
              <a:t>Q1. SNMP</a:t>
            </a:r>
          </a:p>
          <a:p>
            <a:endParaRPr lang="en-US" sz="1800" dirty="0"/>
          </a:p>
          <a:p>
            <a:r>
              <a:rPr lang="en-US" sz="1800" dirty="0"/>
              <a:t>Q2. Rules</a:t>
            </a:r>
          </a:p>
          <a:p>
            <a:endParaRPr lang="en-US" sz="1800" dirty="0"/>
          </a:p>
          <a:p>
            <a:r>
              <a:rPr lang="en-US" sz="1800" dirty="0"/>
              <a:t>Q3.TCP/IP</a:t>
            </a:r>
          </a:p>
          <a:p>
            <a:endParaRPr lang="en-US" sz="1800" dirty="0"/>
          </a:p>
          <a:p>
            <a:r>
              <a:rPr lang="en-US" sz="1800" dirty="0"/>
              <a:t>Q4. SNMP</a:t>
            </a:r>
          </a:p>
          <a:p>
            <a:endParaRPr lang="en-US" sz="1800" dirty="0"/>
          </a:p>
          <a:p>
            <a:r>
              <a:rPr lang="en-US" sz="1800" dirty="0"/>
              <a:t>Q5. Format of Packets</a:t>
            </a:r>
            <a:endParaRPr lang="en-IN" sz="1800" dirty="0"/>
          </a:p>
        </p:txBody>
      </p:sp>
    </p:spTree>
    <p:extLst>
      <p:ext uri="{BB962C8B-B14F-4D97-AF65-F5344CB8AC3E}">
        <p14:creationId xmlns:p14="http://schemas.microsoft.com/office/powerpoint/2010/main" val="2117972067"/>
      </p:ext>
    </p:extLst>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{C1874943-18A2-4565-B197-E395FE8E4FCD}tf02819076_win32</Template>
  <TotalTime>2083</TotalTime>
  <Words>6137</Words>
  <Application>Microsoft Office PowerPoint</Application>
  <PresentationFormat>Widescreen</PresentationFormat>
  <Paragraphs>761</Paragraphs>
  <Slides>99</Slides>
  <Notes>51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99</vt:i4>
      </vt:variant>
    </vt:vector>
  </HeadingPairs>
  <TitlesOfParts>
    <vt:vector size="109" baseType="lpstr">
      <vt:lpstr>Arial</vt:lpstr>
      <vt:lpstr>Calibri</vt:lpstr>
      <vt:lpstr>Gill Sans MT</vt:lpstr>
      <vt:lpstr>Segoe UI Historic</vt:lpstr>
      <vt:lpstr>Tahoma</vt:lpstr>
      <vt:lpstr>Times New Roman</vt:lpstr>
      <vt:lpstr>Times-Bold</vt:lpstr>
      <vt:lpstr>Wingdings</vt:lpstr>
      <vt:lpstr>Sales training presentation</vt:lpstr>
      <vt:lpstr>Clip</vt:lpstr>
      <vt:lpstr>18ECC303J – Computer Communication Networks </vt:lpstr>
      <vt:lpstr>Unit 5 – Application Layer</vt:lpstr>
      <vt:lpstr>Unit 5 – Week 3</vt:lpstr>
      <vt:lpstr>ASYMMETRIC-KEY CRYPTOGRAPHY  - RSA</vt:lpstr>
      <vt:lpstr>Symmetric Vs Asymmetric Encryption</vt:lpstr>
      <vt:lpstr>Symmetric and Asymmetric </vt:lpstr>
      <vt:lpstr>RSA </vt:lpstr>
      <vt:lpstr>RSA  -  Basics</vt:lpstr>
      <vt:lpstr>Asymmetric Encryption</vt:lpstr>
      <vt:lpstr>Session-Key Encryption</vt:lpstr>
      <vt:lpstr>Review Questions</vt:lpstr>
      <vt:lpstr>Answers</vt:lpstr>
      <vt:lpstr>PowerPoint Presentation</vt:lpstr>
      <vt:lpstr>Unit-5 : Application Layer</vt:lpstr>
      <vt:lpstr>Objectives</vt:lpstr>
      <vt:lpstr>Electronic mail (Email)</vt:lpstr>
      <vt:lpstr>Electronic mail (Email)</vt:lpstr>
      <vt:lpstr>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Agent</vt:lpstr>
      <vt:lpstr>PowerPoint Presentation</vt:lpstr>
      <vt:lpstr>PowerPoint Presentation</vt:lpstr>
      <vt:lpstr>Sending Mail</vt:lpstr>
      <vt:lpstr>Receiving mail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FILE TRANSFER PROTOCOL</vt:lpstr>
      <vt:lpstr>FILE TRANSFER PROTOCOL</vt:lpstr>
      <vt:lpstr>  FTP</vt:lpstr>
      <vt:lpstr>FTP</vt:lpstr>
      <vt:lpstr>PowerPoint Presentation</vt:lpstr>
      <vt:lpstr>PowerPoint Presentation</vt:lpstr>
      <vt:lpstr>PowerPoint Presentation</vt:lpstr>
      <vt:lpstr>PowerPoint Presentation</vt:lpstr>
      <vt:lpstr>TRIVIAL FILE TRANSFER PROTOCOL [TFTP] </vt:lpstr>
      <vt:lpstr>Review Questions</vt:lpstr>
      <vt:lpstr>Answers</vt:lpstr>
      <vt:lpstr>HTTP</vt:lpstr>
      <vt:lpstr>HTTP</vt:lpstr>
      <vt:lpstr>Basic Features of HTTP</vt:lpstr>
      <vt:lpstr>HTTP and SMTP</vt:lpstr>
      <vt:lpstr>HTTP - Concept</vt:lpstr>
      <vt:lpstr>Basic architecture of a web application</vt:lpstr>
      <vt:lpstr>HTTP - Message types</vt:lpstr>
      <vt:lpstr>HTTP – Request Message</vt:lpstr>
      <vt:lpstr>HTTP – Message types</vt:lpstr>
      <vt:lpstr>Format of Request and Response messages</vt:lpstr>
      <vt:lpstr>HTTP Header</vt:lpstr>
      <vt:lpstr>Uniform Resource Locator (URL)</vt:lpstr>
      <vt:lpstr>Review Questions</vt:lpstr>
      <vt:lpstr>Answers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18ECC303J – Computer Communication</dc:title>
  <dc:creator>Susila M</dc:creator>
  <cp:lastModifiedBy>Admin</cp:lastModifiedBy>
  <cp:revision>173</cp:revision>
  <dcterms:created xsi:type="dcterms:W3CDTF">2021-01-17T13:30:37Z</dcterms:created>
  <dcterms:modified xsi:type="dcterms:W3CDTF">2023-04-28T06:16:32Z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