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9262-8881-4A0F-BCA1-4016F85498CB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66A2D-EFF5-4C94-B92A-B7A321FAD64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94AAD-0E00-43D7-BD2F-371DAAF8684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98237-EC81-4D13-8A8C-039F1B6560F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A979E-795A-4D1E-8824-4697FE4B315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30EFA-A808-438A-9D52-0AB1A6E880D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445DE-9E6A-4880-BD0D-137B4BD13240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49EF5-3E5B-42B2-AC68-1C7AC024085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2D235-EFB3-49B2-9A2A-AA8E7B2FE4A0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853E3-923A-462E-84BF-5F80E51AC47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6FF11-758D-4D24-8B10-22712680F50E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73189-AE61-4E44-A52D-653215A3913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D551E-C51D-4494-9EEB-0AA2476933F9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A49FB-F9AB-47DD-9171-613747BA7D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5B901-F317-47AE-8073-525E7E6F9392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876F3-1A30-43D2-BCDF-A372058905D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417E6-95EB-43A1-A817-6F213A5345CC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F8281-6B22-442B-B217-2C7AF15C6CC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55A4E-2D57-4403-A7F0-9ED80D27044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4D7BD-4F9C-4319-8DD8-9459EB9D912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7FF9A-EDFA-4D30-B3BC-35847B6EDEF7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15294-120A-48DF-896D-FF09426CB09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A8CC91-C0E4-41A8-8C1C-CD38047568B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656D148-5B63-45A0-9107-B86BE9A1C40E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7772400" cy="1973580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MAGNETRON OSCILLATORS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670" y="1905000"/>
            <a:ext cx="2309814" cy="3426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Problem in Magnetron</a:t>
            </a:r>
            <a:endParaRPr lang="en-US" sz="3600" b="1" kern="12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1207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2618" y="391886"/>
            <a:ext cx="4507024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02" y="152400"/>
            <a:ext cx="5664294" cy="6253334"/>
          </a:xfrm>
          <a:prstGeom prst="rect">
            <a:avLst/>
          </a:prstGeom>
        </p:spPr>
      </p:pic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8595358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Microwave Crossed-Field</a:t>
            </a:r>
            <a:br>
              <a:rPr lang="en-US" dirty="0"/>
            </a:br>
            <a:r>
              <a:rPr lang="en-US" dirty="0"/>
              <a:t>Tubes (M Type)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98217"/>
            <a:ext cx="8229600" cy="37299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3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/>
              <a:t>MAGNETRON OSCILLATORS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000" dirty="0"/>
              <a:t>Hull invented the magnetron in 1921, but it was only an interesting laboratory device until about 1940. </a:t>
            </a:r>
            <a:endParaRPr lang="en-US" sz="2000" dirty="0"/>
          </a:p>
          <a:p>
            <a:r>
              <a:rPr lang="en-US" sz="2000" dirty="0"/>
              <a:t>All magnetrons consist of some form of anode and cathode operated in a dc magnetic field normal to a dc electric field between the cathode and anode. </a:t>
            </a:r>
            <a:endParaRPr lang="en-US" sz="2000" dirty="0"/>
          </a:p>
          <a:p>
            <a:r>
              <a:rPr lang="en-US" sz="2000" dirty="0"/>
              <a:t>Because of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crossed field between the cathode and anode, the electrons emitted from the cathode are influenced by the crossed field to move in curved paths.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/>
              <a:t>If the dc magnetic field is strong enough, the electrons will not arrive in the anode but return instead to the cathode. Consequently, the anode current is cut off.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Magnetrons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Magnetrons can be classified into three types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Split-anode magnetron</a:t>
            </a:r>
            <a:r>
              <a:rPr lang="en-US" sz="2000" dirty="0"/>
              <a:t>: This type of magnetron uses a static negative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resistance between two anode segments.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Cyclotron-frequency magnetrons</a:t>
            </a:r>
            <a:r>
              <a:rPr lang="en-US" sz="2000" dirty="0"/>
              <a:t>: This type operates under the influence of synchronism between an alternating component of electric field and a periodic oscillation of electrons in a direction parallel to the field.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Traveling-wave magnetrons</a:t>
            </a:r>
            <a:r>
              <a:rPr lang="en-US" sz="2000" dirty="0"/>
              <a:t>: This type depends on the interaction of electrons with a traveling electromagnetic field of linear velocity. They are customarily referred to simply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magnetrons</a:t>
            </a:r>
            <a:r>
              <a:rPr lang="en-US" sz="2000" dirty="0"/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dirty="0"/>
              <a:t>Cylindrical Magnetron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/>
          <a:lstStyle/>
          <a:p>
            <a:r>
              <a:rPr lang="en-US" sz="1800" dirty="0"/>
              <a:t>A schematic diagram of a cylindrical magnetron oscillator is shown in Fig. </a:t>
            </a:r>
            <a:endParaRPr lang="en-US" sz="1800" dirty="0"/>
          </a:p>
          <a:p>
            <a:r>
              <a:rPr lang="en-US" sz="1800" dirty="0"/>
              <a:t>This type of magnetron is also called a conventional magnetron.</a:t>
            </a:r>
            <a:endParaRPr lang="en-US" sz="1800" dirty="0"/>
          </a:p>
          <a:p>
            <a:r>
              <a:rPr lang="en-US" sz="1800" dirty="0"/>
              <a:t>In a cylindrical magnetron, several reentrant cavities are connected to the gaps. </a:t>
            </a:r>
            <a:r>
              <a:rPr lang="en-US" sz="1800" dirty="0">
                <a:highlight>
                  <a:srgbClr val="FFFF00"/>
                </a:highlight>
              </a:rPr>
              <a:t>The dc voltage V</a:t>
            </a:r>
            <a:r>
              <a:rPr lang="en-US" sz="1800" baseline="-25000" dirty="0">
                <a:highlight>
                  <a:srgbClr val="FFFF00"/>
                </a:highlight>
              </a:rPr>
              <a:t>0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/>
              <a:t>is applied between the cathode and the anode. </a:t>
            </a:r>
            <a:endParaRPr lang="en-US" sz="1800" dirty="0"/>
          </a:p>
          <a:p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magnetic flux density B</a:t>
            </a:r>
            <a:r>
              <a:rPr lang="en-US" sz="1800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is in the positive z direction. When the dc voltage and the magnetic flux are adjusted properly, the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electrons will follow cycloidal paths </a:t>
            </a:r>
            <a:r>
              <a:rPr lang="en-US" sz="1800" dirty="0"/>
              <a:t>in the cathode- anode space under the combined force of both electric and magnetic fields.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889" y="3400778"/>
            <a:ext cx="5012251" cy="2869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429000"/>
            <a:ext cx="3970987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dirty="0"/>
              <a:t>Equations of electron 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000" dirty="0"/>
              <a:t>The equations of motion for electrons in a cylindrical magnetron can be written as</a:t>
            </a:r>
            <a:endParaRPr lang="en-US" sz="20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06562"/>
            <a:ext cx="8153400" cy="1962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2410" y="3962400"/>
            <a:ext cx="83043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n-lt"/>
              </a:rPr>
              <a:t>where e/m=1.759 x 10</a:t>
            </a:r>
            <a:r>
              <a:rPr lang="en-IN" sz="2000" baseline="30000" dirty="0">
                <a:latin typeface="+mn-lt"/>
              </a:rPr>
              <a:t>11</a:t>
            </a:r>
            <a:r>
              <a:rPr lang="en-IN" sz="2000" dirty="0">
                <a:latin typeface="+mn-lt"/>
              </a:rPr>
              <a:t> C/kg is the charge-to-mass ratio of the electron,</a:t>
            </a:r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      B</a:t>
            </a:r>
            <a:r>
              <a:rPr lang="en-IN" sz="2000" baseline="-25000" dirty="0">
                <a:latin typeface="+mn-lt"/>
              </a:rPr>
              <a:t>0</a:t>
            </a:r>
            <a:r>
              <a:rPr lang="en-IN" sz="2000" dirty="0">
                <a:latin typeface="+mn-lt"/>
              </a:rPr>
              <a:t> =</a:t>
            </a:r>
            <a:r>
              <a:rPr lang="en-IN" sz="2000" dirty="0" err="1">
                <a:latin typeface="+mn-lt"/>
              </a:rPr>
              <a:t>B</a:t>
            </a:r>
            <a:r>
              <a:rPr lang="en-IN" sz="2000" baseline="-25000" dirty="0" err="1">
                <a:latin typeface="+mn-lt"/>
              </a:rPr>
              <a:t>z</a:t>
            </a:r>
            <a:r>
              <a:rPr lang="en-IN" sz="2000" dirty="0">
                <a:latin typeface="+mn-lt"/>
              </a:rPr>
              <a:t> is assumed in the positive z direction. </a:t>
            </a:r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Rearrangement of Eq.  (10-1-2) results in the following form</a:t>
            </a:r>
            <a:endParaRPr lang="en-IN" sz="20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9" y="4971199"/>
            <a:ext cx="8153400" cy="1075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IN" dirty="0"/>
              <a:t>Equations of electron 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/>
              <a:t>where </a:t>
            </a:r>
            <a:r>
              <a:rPr lang="en-US" sz="2000" dirty="0" err="1"/>
              <a:t>ω</a:t>
            </a:r>
            <a:r>
              <a:rPr lang="en-US" sz="2000" baseline="-25000" dirty="0" err="1"/>
              <a:t>c</a:t>
            </a:r>
            <a:r>
              <a:rPr lang="en-US" sz="2000" dirty="0"/>
              <a:t> = (e/m)</a:t>
            </a:r>
            <a:r>
              <a:rPr lang="en-US" sz="2000" dirty="0" err="1"/>
              <a:t>B</a:t>
            </a:r>
            <a:r>
              <a:rPr lang="en-US" sz="2000" baseline="-25000" dirty="0" err="1"/>
              <a:t>z</a:t>
            </a:r>
            <a:r>
              <a:rPr lang="en-US" sz="2000" dirty="0"/>
              <a:t> is the cyclotron angular frequency. Integration of Eq. (10-1-3) yields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 r = a, where a is the radius of the cathode cylinder, and </a:t>
            </a:r>
            <a:r>
              <a:rPr lang="en-US" sz="2000" dirty="0" err="1"/>
              <a:t>dØ</a:t>
            </a:r>
            <a:r>
              <a:rPr lang="en-US" sz="2000" dirty="0"/>
              <a:t> /dt =0, constant =-1/2 </a:t>
            </a:r>
            <a:r>
              <a:rPr lang="en-US" sz="2000" dirty="0" err="1"/>
              <a:t>ω</a:t>
            </a:r>
            <a:r>
              <a:rPr lang="en-US" sz="2000" baseline="-25000" dirty="0" err="1"/>
              <a:t>c</a:t>
            </a:r>
            <a:r>
              <a:rPr lang="en-US" sz="2000" baseline="-25000" dirty="0"/>
              <a:t>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/>
              <a:t> The angular velocity is expressed by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Since the magnetic field does no work on the electrons, the kinetic energy of the electron is given by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981200"/>
            <a:ext cx="6054113" cy="774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82" y="3589833"/>
            <a:ext cx="6548948" cy="760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95" y="5384793"/>
            <a:ext cx="5649754" cy="741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dirty="0"/>
              <a:t>Equations of electron 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dirty="0"/>
              <a:t>However, the electron velocity has r and Ø components such as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 r = b, where b is the radius from the center of the cathode to the edge of the anode, V =V</a:t>
            </a:r>
            <a:r>
              <a:rPr lang="en-US" sz="2000" baseline="-25000" dirty="0"/>
              <a:t>0</a:t>
            </a:r>
            <a:r>
              <a:rPr lang="en-US" sz="2000" dirty="0"/>
              <a:t>, and </a:t>
            </a:r>
            <a:r>
              <a:rPr lang="en-US" sz="2000" dirty="0" err="1"/>
              <a:t>dr</a:t>
            </a:r>
            <a:r>
              <a:rPr lang="en-US" sz="2000" dirty="0"/>
              <a:t>/dt =0, when the electrons just graze the anode, </a:t>
            </a:r>
            <a:r>
              <a:rPr lang="en-US" sz="2000" dirty="0" err="1"/>
              <a:t>Eqs</a:t>
            </a:r>
            <a:r>
              <a:rPr lang="en-US" sz="2000" dirty="0"/>
              <a:t>. (10-1-5) and (10-1-7) become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Substitution of Eq. (10-1-8) into Eq. (10-1-9) results in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24000"/>
            <a:ext cx="6698343" cy="720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81566"/>
            <a:ext cx="6148414" cy="920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73059"/>
            <a:ext cx="6176031" cy="7201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22" y="5514688"/>
            <a:ext cx="6609755" cy="720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IN" dirty="0"/>
              <a:t>Equations of electron motion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000" dirty="0"/>
              <a:t>The electron will acquire a tangential as well as a radial velocity. Whether the  electron will just graze the anode and return toward the cathode depends on the relative magnitudes of V</a:t>
            </a:r>
            <a:r>
              <a:rPr lang="en-US" sz="2000" baseline="-25000" dirty="0"/>
              <a:t>0</a:t>
            </a:r>
            <a:r>
              <a:rPr lang="en-US" sz="2000" dirty="0"/>
              <a:t> and B</a:t>
            </a:r>
            <a:r>
              <a:rPr lang="en-US" sz="2000" baseline="-25000" dirty="0"/>
              <a:t>0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 The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Hull cutoff magnetic equation </a:t>
            </a:r>
            <a:r>
              <a:rPr lang="en-US" sz="2000" dirty="0"/>
              <a:t>is obtained from Eq.(10-1-10) as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means that if B</a:t>
            </a:r>
            <a:r>
              <a:rPr lang="en-US" sz="2000" baseline="-25000" dirty="0"/>
              <a:t>0</a:t>
            </a:r>
            <a:r>
              <a:rPr lang="en-US" sz="2000" dirty="0"/>
              <a:t> &gt; </a:t>
            </a:r>
            <a:r>
              <a:rPr lang="en-US" sz="2000" dirty="0" err="1"/>
              <a:t>B</a:t>
            </a:r>
            <a:r>
              <a:rPr lang="en-US" sz="2000" baseline="-25000" dirty="0" err="1"/>
              <a:t>oc</a:t>
            </a:r>
            <a:r>
              <a:rPr lang="en-US" sz="2000" dirty="0"/>
              <a:t> for a given V0, the electrons will not reach the anode. Conversely, the cutoff voltage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is given by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means that if V0 &lt; V0c for a given B0, the electrons will not reach the anode. Equation (10-1-12) is often called the </a:t>
            </a:r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</a:rPr>
              <a:t>Hull cutoff voltage equation</a:t>
            </a:r>
            <a:r>
              <a:rPr lang="en-US" sz="2000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302933"/>
            <a:ext cx="4456253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92D050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365233"/>
            <a:ext cx="5562600" cy="841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3365</Words>
  <Application>WPS Presentation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Office Theme</vt:lpstr>
      <vt:lpstr>HELIX TRAVELING-WAVE TUBES (TWTs) and MAGNETRON OSCILLATORS</vt:lpstr>
      <vt:lpstr>Microwave Crossed-Field Tubes (M Type)</vt:lpstr>
      <vt:lpstr>MAGNETRON OSCILLATORS</vt:lpstr>
      <vt:lpstr>Magnetrons types</vt:lpstr>
      <vt:lpstr>Cylindrical Magnetron</vt:lpstr>
      <vt:lpstr>Equations of electron motion</vt:lpstr>
      <vt:lpstr>Equations of electron motion</vt:lpstr>
      <vt:lpstr>Equations of electron motion</vt:lpstr>
      <vt:lpstr>Equations of electron motion</vt:lpstr>
      <vt:lpstr>Problem in Magnetron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HELIX TRAVELING-WAVE TUBES (TWTs)</dc:title>
  <dc:creator>SMILE</dc:creator>
  <cp:lastModifiedBy>user</cp:lastModifiedBy>
  <cp:revision>9</cp:revision>
  <dcterms:created xsi:type="dcterms:W3CDTF">2020-08-04T14:10:00Z</dcterms:created>
  <dcterms:modified xsi:type="dcterms:W3CDTF">2021-01-27T10:12:48Z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