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1" r:id="rId8"/>
    <p:sldId id="260"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F5DE67-8E01-4432-986E-5BCA69A978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9C00E-C638-4B00-8E09-A7670097EA7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F5DE67-8E01-4432-986E-5BCA69A978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9C00E-C638-4B00-8E09-A7670097EA7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F5DE67-8E01-4432-986E-5BCA69A978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9C00E-C638-4B00-8E09-A7670097EA7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F5DE67-8E01-4432-986E-5BCA69A978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9C00E-C638-4B00-8E09-A7670097EA7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F5DE67-8E01-4432-986E-5BCA69A9781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9C00E-C638-4B00-8E09-A7670097EA7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5F5DE67-8E01-4432-986E-5BCA69A978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9C00E-C638-4B00-8E09-A7670097EA7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5F5DE67-8E01-4432-986E-5BCA69A9781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69C00E-C638-4B00-8E09-A7670097EA7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F5DE67-8E01-4432-986E-5BCA69A9781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69C00E-C638-4B00-8E09-A7670097EA7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5DE67-8E01-4432-986E-5BCA69A9781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69C00E-C638-4B00-8E09-A7670097EA7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F5DE67-8E01-4432-986E-5BCA69A978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9C00E-C638-4B00-8E09-A7670097EA7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F5DE67-8E01-4432-986E-5BCA69A9781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9C00E-C638-4B00-8E09-A7670097EA7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5DE67-8E01-4432-986E-5BCA69A97813}"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9C00E-C638-4B00-8E09-A7670097EA7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emf"/><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MICROWAVE  TRANSISTORS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3505495" cy="1622321"/>
          </a:xfrm>
        </p:spPr>
        <p:txBody>
          <a:bodyPr vert="horz" lIns="91440" tIns="45720" rIns="91440" bIns="45720" rtlCol="0" anchor="ctr">
            <a:normAutofit/>
          </a:bodyPr>
          <a:lstStyle/>
          <a:p>
            <a:r>
              <a:rPr lang="en-US" dirty="0"/>
              <a:t>MESFET</a:t>
            </a:r>
            <a:endParaRPr lang="en-US" sz="4400" kern="1200" dirty="0">
              <a:solidFill>
                <a:schemeClr val="tx1"/>
              </a:solidFill>
              <a:latin typeface="+mj-lt"/>
              <a:ea typeface="+mj-ea"/>
              <a:cs typeface="+mj-cs"/>
            </a:endParaRPr>
          </a:p>
        </p:txBody>
      </p:sp>
      <p:sp>
        <p:nvSpPr>
          <p:cNvPr id="6" name="Rectangle 5"/>
          <p:cNvSpPr/>
          <p:nvPr/>
        </p:nvSpPr>
        <p:spPr>
          <a:xfrm>
            <a:off x="648931" y="2129742"/>
            <a:ext cx="3505494" cy="4094077"/>
          </a:xfrm>
          <a:prstGeom prst="rect">
            <a:avLst/>
          </a:prstGeom>
        </p:spPr>
        <p:txBody>
          <a:bodyPr vert="horz" lIns="91440" tIns="45720" rIns="91440" bIns="45720" rtlCol="0">
            <a:normAutofit lnSpcReduction="10000"/>
          </a:bodyPr>
          <a:lstStyle/>
          <a:p>
            <a:pPr indent="-228600" algn="just">
              <a:lnSpc>
                <a:spcPct val="90000"/>
              </a:lnSpc>
              <a:spcAft>
                <a:spcPts val="600"/>
              </a:spcAft>
              <a:buFont typeface="Arial" panose="020B0604020202020204" pitchFamily="34" charset="0"/>
              <a:buChar char="•"/>
            </a:pPr>
            <a:r>
              <a:rPr lang="en-US" sz="2000" dirty="0"/>
              <a:t>The use of GaAs rather than silicon MESFETs provides two more significant advantages: </a:t>
            </a:r>
            <a:endParaRPr lang="en-US" sz="2000" dirty="0"/>
          </a:p>
          <a:p>
            <a:pPr indent="-228600" algn="just">
              <a:lnSpc>
                <a:spcPct val="90000"/>
              </a:lnSpc>
              <a:spcAft>
                <a:spcPts val="600"/>
              </a:spcAft>
              <a:buFont typeface="Arial" panose="020B0604020202020204" pitchFamily="34" charset="0"/>
              <a:buChar char="•"/>
            </a:pPr>
            <a:r>
              <a:rPr lang="en-US" sz="2000" dirty="0"/>
              <a:t>first, the electron mobility at room temperature is more than 5 times larger, while the peak electron velocity is about twice that of silicon. </a:t>
            </a:r>
            <a:endParaRPr lang="en-US" sz="2000" dirty="0"/>
          </a:p>
          <a:p>
            <a:pPr indent="-228600" algn="just">
              <a:lnSpc>
                <a:spcPct val="90000"/>
              </a:lnSpc>
              <a:spcAft>
                <a:spcPts val="600"/>
              </a:spcAft>
              <a:buFont typeface="Arial" panose="020B0604020202020204" pitchFamily="34" charset="0"/>
              <a:buChar char="•"/>
            </a:pPr>
            <a:r>
              <a:rPr lang="en-US" sz="2000" dirty="0"/>
              <a:t>Second, it is possible to fabricate semi-insulating (SI) GaAs substrates, which eliminates the problem of absorbing microwave power in the substrate due to free carrier absorption.</a:t>
            </a:r>
            <a:endParaRPr lang="en-US" sz="2000" dirty="0"/>
          </a:p>
        </p:txBody>
      </p:sp>
      <p:sp>
        <p:nvSpPr>
          <p:cNvPr id="11" name="Rectangle 10"/>
          <p:cNvSpPr>
            <a:spLocks noGrp="1" noRot="1" noChangeAspect="1" noMove="1" noResize="1" noEditPoints="1" noAdjustHandles="1" noChangeArrowheads="1" noChangeShapeType="1" noTextEdit="1"/>
          </p:cNvSpPr>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p:cNvSpPr>
            <a:spLocks noGrp="1" noRot="1" noChangeAspect="1" noMove="1" noResize="1" noEditPoints="1" noAdjustHandles="1" noChangeArrowheads="1" noChangeShapeType="1" noTextEdit="1"/>
          </p:cNvSpPr>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1"/>
          <a:stretch>
            <a:fillRect/>
          </a:stretch>
        </p:blipFill>
        <p:spPr>
          <a:xfrm>
            <a:off x="5405862" y="1147128"/>
            <a:ext cx="6019331" cy="4560498"/>
          </a:xfrm>
          <a:prstGeom prst="rect">
            <a:avLst/>
          </a:prstGeom>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8642"/>
          </a:xfrm>
        </p:spPr>
        <p:txBody>
          <a:bodyPr>
            <a:normAutofit fontScale="90000"/>
          </a:bodyPr>
          <a:lstStyle/>
          <a:p>
            <a:r>
              <a:rPr lang="en-IN" dirty="0"/>
              <a:t>            MICROWAVE SOLID-STATE DEVICES</a:t>
            </a:r>
            <a:endParaRPr lang="en-IN" dirty="0"/>
          </a:p>
        </p:txBody>
      </p:sp>
      <p:pic>
        <p:nvPicPr>
          <p:cNvPr id="5" name="Content Placeholder 4"/>
          <p:cNvPicPr>
            <a:picLocks noGrp="1" noChangeAspect="1"/>
          </p:cNvPicPr>
          <p:nvPr>
            <p:ph idx="1"/>
          </p:nvPr>
        </p:nvPicPr>
        <p:blipFill>
          <a:blip r:embed="rId1"/>
          <a:stretch>
            <a:fillRect/>
          </a:stretch>
        </p:blipFill>
        <p:spPr>
          <a:xfrm>
            <a:off x="2854639" y="1084263"/>
            <a:ext cx="6482721" cy="50927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8"/>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Arc 10"/>
          <p:cNvSpPr>
            <a:spLocks noGrp="1" noRot="1" noChangeAspect="1" noMove="1" noResize="1" noEditPoints="1" noAdjustHandles="1" noChangeArrowheads="1" noChangeShapeType="1" noTextEdit="1"/>
          </p:cNvSpPr>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p:nvPr>
        </p:nvSpPr>
        <p:spPr>
          <a:xfrm>
            <a:off x="838200" y="365125"/>
            <a:ext cx="10515599" cy="1325563"/>
          </a:xfrm>
        </p:spPr>
        <p:txBody>
          <a:bodyPr>
            <a:normAutofit/>
          </a:bodyPr>
          <a:lstStyle/>
          <a:p>
            <a:r>
              <a:rPr lang="en-IN"/>
              <a:t>MICROWAVE BIPOLAR TRANSISTORS</a:t>
            </a:r>
            <a:endParaRPr lang="en-IN" dirty="0"/>
          </a:p>
        </p:txBody>
      </p:sp>
      <p:sp>
        <p:nvSpPr>
          <p:cNvPr id="3" name="Content Placeholder 2"/>
          <p:cNvSpPr>
            <a:spLocks noGrp="1"/>
          </p:cNvSpPr>
          <p:nvPr>
            <p:ph idx="1"/>
          </p:nvPr>
        </p:nvSpPr>
        <p:spPr>
          <a:xfrm>
            <a:off x="838200" y="1825625"/>
            <a:ext cx="5393361" cy="4351338"/>
          </a:xfrm>
        </p:spPr>
        <p:txBody>
          <a:bodyPr>
            <a:normAutofit/>
          </a:bodyPr>
          <a:lstStyle/>
          <a:p>
            <a:r>
              <a:rPr lang="en-US" sz="2600"/>
              <a:t>For microwave applications, the silicon (Si) bipolar transistors dominate for frequency range from UHF to about S band (about 3 GHz). </a:t>
            </a:r>
            <a:endParaRPr lang="en-US" sz="2600"/>
          </a:p>
          <a:p>
            <a:r>
              <a:rPr lang="en-US" sz="2600"/>
              <a:t>As the technology improves, the upper frequency limit for these devices is continuously being extended,</a:t>
            </a:r>
            <a:endParaRPr lang="en-US" sz="2600"/>
          </a:p>
          <a:p>
            <a:r>
              <a:rPr lang="en-US" sz="2600"/>
              <a:t>and at the present time the devices are capable of producing useful power up to22 GHz. </a:t>
            </a:r>
            <a:endParaRPr lang="en-IN" sz="2600" dirty="0"/>
          </a:p>
        </p:txBody>
      </p:sp>
      <p:sp>
        <p:nvSpPr>
          <p:cNvPr id="38" name="Oval 12"/>
          <p:cNvSpPr>
            <a:spLocks noGrp="1" noRot="1" noChangeAspect="1" noMove="1" noResize="1" noEditPoints="1" noAdjustHandles="1" noChangeArrowheads="1" noChangeShapeType="1" noTextEdit="1"/>
          </p:cNvSpPr>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1099" y="1396289"/>
            <a:ext cx="4801860" cy="1325563"/>
          </a:xfrm>
        </p:spPr>
        <p:txBody>
          <a:bodyPr>
            <a:normAutofit/>
          </a:bodyPr>
          <a:lstStyle/>
          <a:p>
            <a:r>
              <a:rPr lang="en-IN" dirty="0"/>
              <a:t>Physical Structures-BJT</a:t>
            </a:r>
            <a:endParaRPr lang="en-IN" dirty="0"/>
          </a:p>
        </p:txBody>
      </p:sp>
      <p:sp>
        <p:nvSpPr>
          <p:cNvPr id="3" name="Content Placeholder 2"/>
          <p:cNvSpPr>
            <a:spLocks noGrp="1"/>
          </p:cNvSpPr>
          <p:nvPr>
            <p:ph idx="1"/>
          </p:nvPr>
        </p:nvSpPr>
        <p:spPr>
          <a:xfrm>
            <a:off x="805543" y="2871982"/>
            <a:ext cx="4893508" cy="3181684"/>
          </a:xfrm>
        </p:spPr>
        <p:txBody>
          <a:bodyPr anchor="t">
            <a:normAutofit/>
          </a:bodyPr>
          <a:lstStyle/>
          <a:p>
            <a:r>
              <a:rPr lang="en-US" sz="1700"/>
              <a:t>All microwave transistors are now planar in form and almost all are of the silicon n-p-n type. </a:t>
            </a:r>
            <a:endParaRPr lang="en-US" sz="1700"/>
          </a:p>
          <a:p>
            <a:r>
              <a:rPr lang="en-US" sz="1700"/>
              <a:t>The geometry can be characterized as follows: (a) interdigitated, (b) overlay, and (c) matrix (also called mesh or emitter grid) as shown in Fig.</a:t>
            </a:r>
            <a:endParaRPr lang="en-US" sz="1700"/>
          </a:p>
          <a:p>
            <a:r>
              <a:rPr lang="en-US" sz="1700"/>
              <a:t>For high-frequency applications, the n-p-n structure is preferred because the electron mobility   (</a:t>
            </a:r>
            <a:r>
              <a:rPr lang="el-GR" sz="1700">
                <a:latin typeface="Calibri" panose="020F0502020204030204" pitchFamily="34" charset="0"/>
                <a:cs typeface="Calibri" panose="020F0502020204030204" pitchFamily="34" charset="0"/>
              </a:rPr>
              <a:t>μ </a:t>
            </a:r>
            <a:r>
              <a:rPr lang="en-US" sz="1700" baseline="-25000">
                <a:latin typeface="Calibri" panose="020F0502020204030204" pitchFamily="34" charset="0"/>
                <a:cs typeface="Calibri" panose="020F0502020204030204" pitchFamily="34" charset="0"/>
              </a:rPr>
              <a:t>n</a:t>
            </a:r>
            <a:r>
              <a:rPr lang="en-US" sz="1700"/>
              <a:t> = 1500 cm2/V •s) is much higher than the hole mobility(</a:t>
            </a:r>
            <a:r>
              <a:rPr lang="el-GR" sz="1700">
                <a:latin typeface="Calibri" panose="020F0502020204030204" pitchFamily="34" charset="0"/>
                <a:cs typeface="Calibri" panose="020F0502020204030204" pitchFamily="34" charset="0"/>
              </a:rPr>
              <a:t>μ</a:t>
            </a:r>
            <a:r>
              <a:rPr lang="en-US" sz="1700"/>
              <a:t>p =450 cm2/V •s). Figure  shows an example of the densities for an n-p-n transistor. The density unit is in cm2/V •s.</a:t>
            </a:r>
            <a:endParaRPr lang="en-US" sz="1700"/>
          </a:p>
          <a:p>
            <a:endParaRPr lang="en-IN" sz="1700"/>
          </a:p>
        </p:txBody>
      </p:sp>
      <p:sp>
        <p:nvSpPr>
          <p:cNvPr id="21" name="Freeform: Shape 20"/>
          <p:cNvSpPr>
            <a:spLocks noGrp="1" noRot="1" noChangeAspect="1" noMove="1" noResize="1" noEditPoints="1" noAdjustHandles="1" noChangeArrowheads="1" noChangeShapeType="1" noTextEdit="1"/>
          </p:cNvSpPr>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p:cNvSpPr>
            <a:spLocks noGrp="1" noRot="1" noChangeAspect="1" noMove="1" noResize="1" noEditPoints="1" noAdjustHandles="1" noChangeArrowheads="1" noChangeShapeType="1" noTextEdit="1"/>
          </p:cNvSpPr>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p:cNvPicPr>
            <a:picLocks noChangeAspect="1"/>
          </p:cNvPicPr>
          <p:nvPr/>
        </p:nvPicPr>
        <p:blipFill>
          <a:blip r:embed="rId1"/>
          <a:stretch>
            <a:fillRect/>
          </a:stretch>
        </p:blipFill>
        <p:spPr>
          <a:xfrm>
            <a:off x="7044070" y="1643010"/>
            <a:ext cx="4756119" cy="368431"/>
          </a:xfrm>
          <a:prstGeom prst="rect">
            <a:avLst/>
          </a:prstGeom>
        </p:spPr>
      </p:pic>
      <p:pic>
        <p:nvPicPr>
          <p:cNvPr id="11" name="Picture 10"/>
          <p:cNvPicPr>
            <a:picLocks noChangeAspect="1"/>
          </p:cNvPicPr>
          <p:nvPr/>
        </p:nvPicPr>
        <p:blipFill>
          <a:blip r:embed="rId2"/>
          <a:stretch>
            <a:fillRect/>
          </a:stretch>
        </p:blipFill>
        <p:spPr>
          <a:xfrm>
            <a:off x="8288079" y="3560841"/>
            <a:ext cx="3512110" cy="1910676"/>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340605" cy="1146176"/>
          </a:xfrm>
        </p:spPr>
        <p:txBody>
          <a:bodyPr>
            <a:normAutofit/>
          </a:bodyPr>
          <a:lstStyle/>
          <a:p>
            <a:r>
              <a:rPr lang="en-US" sz="2400"/>
              <a:t>Construction of Microwave Transistors</a:t>
            </a:r>
            <a:br>
              <a:rPr lang="en-US" sz="2400"/>
            </a:br>
            <a:endParaRPr lang="en-IN" sz="2400"/>
          </a:p>
        </p:txBody>
      </p:sp>
      <p:sp>
        <p:nvSpPr>
          <p:cNvPr id="41" name="Freeform: Shape 24"/>
          <p:cNvSpPr>
            <a:spLocks noGrp="1" noRot="1" noChangeAspect="1" noMove="1" noResize="1" noEditPoints="1" noAdjustHandles="1" noChangeArrowheads="1" noChangeShapeType="1" noTextEdit="1"/>
          </p:cNvSpPr>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6"/>
          <p:cNvSpPr>
            <a:spLocks noGrp="1" noRot="1" noChangeAspect="1" noMove="1" noResize="1" noEditPoints="1" noAdjustHandles="1" noChangeArrowheads="1" noChangeShapeType="1" noTextEdit="1"/>
          </p:cNvSpPr>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28"/>
          <p:cNvSpPr>
            <a:spLocks noGrp="1" noRot="1" noChangeAspect="1" noMove="1" noResize="1" noEditPoints="1" noAdjustHandles="1" noChangeArrowheads="1" noChangeShapeType="1" noTextEdit="1"/>
          </p:cNvSpPr>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76430"/>
            <a:ext cx="3942144" cy="3936542"/>
          </a:xfrm>
        </p:spPr>
        <p:txBody>
          <a:bodyPr anchor="ctr">
            <a:normAutofit fontScale="92500"/>
          </a:bodyPr>
          <a:lstStyle/>
          <a:p>
            <a:r>
              <a:rPr lang="en-US" sz="1400" dirty="0">
                <a:solidFill>
                  <a:srgbClr val="FFFFFF"/>
                </a:solidFill>
              </a:rPr>
              <a:t>An </a:t>
            </a:r>
            <a:r>
              <a:rPr lang="en-US" sz="1400" b="1" dirty="0">
                <a:solidFill>
                  <a:srgbClr val="FFFFFF"/>
                </a:solidFill>
              </a:rPr>
              <a:t>n</a:t>
            </a:r>
            <a:r>
              <a:rPr lang="en-US" sz="1400" dirty="0">
                <a:solidFill>
                  <a:srgbClr val="FFFFFF"/>
                </a:solidFill>
              </a:rPr>
              <a:t> type epitaxial layer is grown on </a:t>
            </a:r>
            <a:r>
              <a:rPr lang="en-US" sz="1400" b="1" dirty="0">
                <a:solidFill>
                  <a:srgbClr val="FFFFFF"/>
                </a:solidFill>
              </a:rPr>
              <a:t>n+</a:t>
            </a:r>
            <a:r>
              <a:rPr lang="en-US" sz="1400" dirty="0">
                <a:solidFill>
                  <a:srgbClr val="FFFFFF"/>
                </a:solidFill>
              </a:rPr>
              <a:t> substrate that constitutes the collector. On this </a:t>
            </a:r>
            <a:r>
              <a:rPr lang="en-US" sz="1400" b="1" dirty="0">
                <a:solidFill>
                  <a:srgbClr val="FFFFFF"/>
                </a:solidFill>
              </a:rPr>
              <a:t>n</a:t>
            </a:r>
            <a:r>
              <a:rPr lang="en-US" sz="1400" dirty="0">
                <a:solidFill>
                  <a:srgbClr val="FFFFFF"/>
                </a:solidFill>
              </a:rPr>
              <a:t> region, a SiO2 layer is grown thermally. A </a:t>
            </a:r>
            <a:r>
              <a:rPr lang="en-US" sz="1400" b="1" dirty="0">
                <a:solidFill>
                  <a:srgbClr val="FFFFFF"/>
                </a:solidFill>
              </a:rPr>
              <a:t>p-base</a:t>
            </a:r>
            <a:r>
              <a:rPr lang="en-US" sz="1400" dirty="0">
                <a:solidFill>
                  <a:srgbClr val="FFFFFF"/>
                </a:solidFill>
              </a:rPr>
              <a:t> and heavily doped </a:t>
            </a:r>
            <a:r>
              <a:rPr lang="en-US" sz="1400" b="1" dirty="0">
                <a:solidFill>
                  <a:srgbClr val="FFFFFF"/>
                </a:solidFill>
              </a:rPr>
              <a:t>n-emitters</a:t>
            </a:r>
            <a:r>
              <a:rPr lang="en-US" sz="1400" dirty="0">
                <a:solidFill>
                  <a:srgbClr val="FFFFFF"/>
                </a:solidFill>
              </a:rPr>
              <a:t> are diffused into the base. Openings are made in Oxide for Ohmic contacts. Connections are made in parallel.</a:t>
            </a:r>
            <a:endParaRPr lang="en-US" sz="1400" dirty="0">
              <a:solidFill>
                <a:srgbClr val="FFFFFF"/>
              </a:solidFill>
            </a:endParaRPr>
          </a:p>
          <a:p>
            <a:r>
              <a:rPr lang="en-US" sz="1400" dirty="0">
                <a:solidFill>
                  <a:srgbClr val="FFFFFF"/>
                </a:solidFill>
              </a:rPr>
              <a:t>Such transistors have a surface geometry categorized as either interdigitated, overlay, or matrix. These forms are shown in the following figure</a:t>
            </a:r>
            <a:endParaRPr lang="en-US" sz="1400" dirty="0">
              <a:solidFill>
                <a:srgbClr val="FFFFFF"/>
              </a:solidFill>
            </a:endParaRPr>
          </a:p>
          <a:p>
            <a:r>
              <a:rPr lang="en-US" sz="1400" dirty="0">
                <a:solidFill>
                  <a:srgbClr val="FFFFFF"/>
                </a:solidFill>
              </a:rPr>
              <a:t>Power transistors employ all the three surface geometries.</a:t>
            </a:r>
            <a:endParaRPr lang="en-US" sz="1400" dirty="0">
              <a:solidFill>
                <a:srgbClr val="FFFFFF"/>
              </a:solidFill>
            </a:endParaRPr>
          </a:p>
          <a:p>
            <a:r>
              <a:rPr lang="en-US" sz="1400" dirty="0">
                <a:solidFill>
                  <a:srgbClr val="FFFFFF"/>
                </a:solidFill>
              </a:rPr>
              <a:t>Small signal transistors employ interdigitated surface geometry. Interdigitated structure is suitable for small signal applications in the L, S, and C bands.</a:t>
            </a:r>
            <a:endParaRPr lang="en-US" sz="1400" dirty="0">
              <a:solidFill>
                <a:srgbClr val="FFFFFF"/>
              </a:solidFill>
            </a:endParaRPr>
          </a:p>
          <a:p>
            <a:r>
              <a:rPr lang="en-US" sz="1400" dirty="0">
                <a:solidFill>
                  <a:srgbClr val="FFFFFF"/>
                </a:solidFill>
              </a:rPr>
              <a:t>The matrix geometry is sometimes called mesh or emitter grid. Overlay and Matrix structures are useful as power devices in the UHF and VHF regions.</a:t>
            </a:r>
            <a:endParaRPr lang="en-US" sz="1400" dirty="0">
              <a:solidFill>
                <a:srgbClr val="FFFFFF"/>
              </a:solidFill>
            </a:endParaRPr>
          </a:p>
          <a:p>
            <a:endParaRPr lang="en-US" sz="1100" dirty="0">
              <a:solidFill>
                <a:srgbClr val="FFFFFF"/>
              </a:solidFill>
            </a:endParaRPr>
          </a:p>
          <a:p>
            <a:endParaRPr lang="en-IN" sz="1100" dirty="0">
              <a:solidFill>
                <a:srgbClr val="FFFFFF"/>
              </a:solidFill>
            </a:endParaRPr>
          </a:p>
        </p:txBody>
      </p:sp>
      <p:pic>
        <p:nvPicPr>
          <p:cNvPr id="4" name="Picture 3"/>
          <p:cNvPicPr>
            <a:picLocks noChangeAspect="1"/>
          </p:cNvPicPr>
          <p:nvPr/>
        </p:nvPicPr>
        <p:blipFill>
          <a:blip r:embed="rId1"/>
          <a:stretch>
            <a:fillRect/>
          </a:stretch>
        </p:blipFill>
        <p:spPr>
          <a:xfrm>
            <a:off x="6331068" y="2173287"/>
            <a:ext cx="4874750" cy="4003675"/>
          </a:xfrm>
          <a:custGeom>
            <a:avLst/>
            <a:gdLst/>
            <a:ahLst/>
            <a:cxnLst/>
            <a:rect l="l" t="t" r="r" b="b"/>
            <a:pathLst>
              <a:path w="4636009" h="5032375">
                <a:moveTo>
                  <a:pt x="0" y="0"/>
                </a:moveTo>
                <a:lnTo>
                  <a:pt x="4636009" y="0"/>
                </a:lnTo>
                <a:lnTo>
                  <a:pt x="4636009" y="5032375"/>
                </a:lnTo>
                <a:lnTo>
                  <a:pt x="0" y="5032375"/>
                </a:lnTo>
                <a:close/>
              </a:path>
            </a:pathLst>
          </a:cu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 of Microwave Transistors</a:t>
            </a:r>
            <a:endParaRPr lang="en-IN" dirty="0"/>
          </a:p>
        </p:txBody>
      </p:sp>
      <p:sp>
        <p:nvSpPr>
          <p:cNvPr id="7" name="Content Placeholder 6"/>
          <p:cNvSpPr>
            <a:spLocks noGrp="1"/>
          </p:cNvSpPr>
          <p:nvPr>
            <p:ph idx="1"/>
          </p:nvPr>
        </p:nvSpPr>
        <p:spPr/>
        <p:txBody>
          <a:bodyPr>
            <a:normAutofit/>
          </a:bodyPr>
          <a:lstStyle/>
          <a:p>
            <a:r>
              <a:rPr lang="en-US" sz="2000" dirty="0"/>
              <a:t>n a microwave transistor, initially the emitter-base and collector-base junctions are reverse biased. </a:t>
            </a:r>
            <a:endParaRPr lang="en-US" sz="2000" dirty="0"/>
          </a:p>
          <a:p>
            <a:r>
              <a:rPr lang="en-US" sz="2000" dirty="0"/>
              <a:t>On the application of a microwave signal, the emitter-base junction becomes forward biased. </a:t>
            </a:r>
            <a:endParaRPr lang="en-US" sz="2000" dirty="0"/>
          </a:p>
          <a:p>
            <a:r>
              <a:rPr lang="en-US" sz="2000" dirty="0"/>
              <a:t>If a </a:t>
            </a:r>
            <a:r>
              <a:rPr lang="en-US" sz="2000" b="1" dirty="0"/>
              <a:t>p-n-p</a:t>
            </a:r>
            <a:r>
              <a:rPr lang="en-US" sz="2000" dirty="0"/>
              <a:t> transistor is considered, the application of positive peak of signal, forward biases the emitter-base junction, making the holes to drift to the thin negative base. </a:t>
            </a:r>
            <a:endParaRPr lang="en-US" sz="2000" dirty="0"/>
          </a:p>
          <a:p>
            <a:r>
              <a:rPr lang="en-US" sz="2000" dirty="0"/>
              <a:t>The holes further accelerate to the negative terminal of the bias voltage between the collector and the base terminals. A load connected at the collector, receives a current pulse.</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7" name="Content Placeholder 6"/>
          <p:cNvPicPr>
            <a:picLocks noGrp="1" noChangeAspect="1"/>
          </p:cNvPicPr>
          <p:nvPr>
            <p:ph idx="1"/>
          </p:nvPr>
        </p:nvPicPr>
        <p:blipFill>
          <a:blip r:embed="rId1"/>
          <a:stretch>
            <a:fillRect/>
          </a:stretch>
        </p:blipFill>
        <p:spPr>
          <a:xfrm>
            <a:off x="838200" y="1920730"/>
            <a:ext cx="10515600" cy="1400699"/>
          </a:xfrm>
        </p:spPr>
      </p:pic>
      <p:pic>
        <p:nvPicPr>
          <p:cNvPr id="5" name="Picture 4"/>
          <p:cNvPicPr>
            <a:picLocks noChangeAspect="1"/>
          </p:cNvPicPr>
          <p:nvPr/>
        </p:nvPicPr>
        <p:blipFill>
          <a:blip r:embed="rId2"/>
          <a:stretch>
            <a:fillRect/>
          </a:stretch>
        </p:blipFill>
        <p:spPr>
          <a:xfrm>
            <a:off x="942372" y="681037"/>
            <a:ext cx="7832035" cy="805070"/>
          </a:xfrm>
          <a:prstGeom prst="rect">
            <a:avLst/>
          </a:prstGeom>
        </p:spPr>
      </p:pic>
      <p:pic>
        <p:nvPicPr>
          <p:cNvPr id="9" name="Picture 8"/>
          <p:cNvPicPr>
            <a:picLocks noChangeAspect="1"/>
          </p:cNvPicPr>
          <p:nvPr/>
        </p:nvPicPr>
        <p:blipFill>
          <a:blip r:embed="rId3"/>
          <a:stretch>
            <a:fillRect/>
          </a:stretch>
        </p:blipFill>
        <p:spPr>
          <a:xfrm>
            <a:off x="838200" y="3321429"/>
            <a:ext cx="4224760" cy="3126928"/>
          </a:xfrm>
          <a:prstGeom prst="rect">
            <a:avLst/>
          </a:prstGeom>
        </p:spPr>
      </p:pic>
      <p:sp>
        <p:nvSpPr>
          <p:cNvPr id="10" name="TextBox 9"/>
          <p:cNvSpPr txBox="1"/>
          <p:nvPr/>
        </p:nvSpPr>
        <p:spPr>
          <a:xfrm>
            <a:off x="5690886" y="3351906"/>
            <a:ext cx="2129878" cy="369332"/>
          </a:xfrm>
          <a:prstGeom prst="rect">
            <a:avLst/>
          </a:prstGeom>
          <a:noFill/>
        </p:spPr>
        <p:txBody>
          <a:bodyPr wrap="none" rtlCol="0">
            <a:spAutoFit/>
          </a:bodyPr>
          <a:lstStyle/>
          <a:p>
            <a:r>
              <a:rPr lang="en-US"/>
              <a:t>CB CONFIGURATION </a:t>
            </a:r>
            <a:endParaRPr lang="en-IN" dirty="0"/>
          </a:p>
        </p:txBody>
      </p:sp>
      <p:sp>
        <p:nvSpPr>
          <p:cNvPr id="13" name="TextBox 12"/>
          <p:cNvSpPr txBox="1"/>
          <p:nvPr/>
        </p:nvSpPr>
        <p:spPr>
          <a:xfrm>
            <a:off x="5463251" y="4845746"/>
            <a:ext cx="2064155" cy="369332"/>
          </a:xfrm>
          <a:prstGeom prst="rect">
            <a:avLst/>
          </a:prstGeom>
          <a:noFill/>
        </p:spPr>
        <p:txBody>
          <a:bodyPr wrap="none" rtlCol="0">
            <a:spAutoFit/>
          </a:bodyPr>
          <a:lstStyle/>
          <a:p>
            <a:r>
              <a:rPr lang="en-US"/>
              <a:t>CE CONFIGURATION</a:t>
            </a:r>
            <a:endParaRPr lang="en-IN" dirty="0"/>
          </a:p>
        </p:txBody>
      </p:sp>
      <p:pic>
        <p:nvPicPr>
          <p:cNvPr id="15" name="Picture 14"/>
          <p:cNvPicPr>
            <a:picLocks noChangeAspect="1"/>
          </p:cNvPicPr>
          <p:nvPr/>
        </p:nvPicPr>
        <p:blipFill>
          <a:blip r:embed="rId4"/>
          <a:stretch>
            <a:fillRect/>
          </a:stretch>
        </p:blipFill>
        <p:spPr>
          <a:xfrm>
            <a:off x="6096000" y="5230300"/>
            <a:ext cx="4224760" cy="1151540"/>
          </a:xfrm>
          <a:prstGeom prst="rect">
            <a:avLst/>
          </a:prstGeom>
        </p:spPr>
      </p:pic>
      <p:pic>
        <p:nvPicPr>
          <p:cNvPr id="17" name="Picture 16"/>
          <p:cNvPicPr>
            <a:picLocks noChangeAspect="1"/>
          </p:cNvPicPr>
          <p:nvPr/>
        </p:nvPicPr>
        <p:blipFill>
          <a:blip r:embed="rId5"/>
          <a:stretch>
            <a:fillRect/>
          </a:stretch>
        </p:blipFill>
        <p:spPr>
          <a:xfrm>
            <a:off x="5949305" y="3700982"/>
            <a:ext cx="4595317" cy="10470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p:cNvSpPr>
            <a:spLocks noGrp="1" noRot="1" noChangeAspect="1" noMove="1" noResize="1" noEditPoints="1" noAdjustHandles="1" noChangeArrowheads="1" noChangeShapeType="1" noTextEdit="1"/>
          </p:cNvSpPr>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3" name="Group 22"/>
          <p:cNvGrpSpPr>
            <a:grpSpLocks noGrp="1" noRot="1" noChangeAspect="1" noMove="1" noResize="1" noUngrp="1"/>
          </p:cNvGrpSpPr>
          <p:nvPr/>
        </p:nvGrpSpPr>
        <p:grpSpPr>
          <a:xfrm>
            <a:off x="3315292" y="0"/>
            <a:ext cx="2436813" cy="6858001"/>
            <a:chOff x="1320800" y="0"/>
            <a:chExt cx="2436813" cy="6858001"/>
          </a:xfrm>
        </p:grpSpPr>
        <p:sp>
          <p:nvSpPr>
            <p:cNvPr id="24"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6"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7"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8"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535020" y="685800"/>
            <a:ext cx="2780271" cy="5105400"/>
          </a:xfrm>
        </p:spPr>
        <p:txBody>
          <a:bodyPr>
            <a:normAutofit/>
          </a:bodyPr>
          <a:lstStyle/>
          <a:p>
            <a:r>
              <a:rPr lang="en-US" sz="4000">
                <a:solidFill>
                  <a:srgbClr val="FFFFFF"/>
                </a:solidFill>
              </a:rPr>
              <a:t>FET</a:t>
            </a:r>
            <a:endParaRPr lang="en-IN" sz="4000">
              <a:solidFill>
                <a:srgbClr val="FFFFFF"/>
              </a:solidFill>
            </a:endParaRPr>
          </a:p>
        </p:txBody>
      </p:sp>
      <p:pic>
        <p:nvPicPr>
          <p:cNvPr id="7" name="Content Placeholder 6"/>
          <p:cNvPicPr>
            <a:picLocks noGrp="1" noChangeAspect="1"/>
          </p:cNvPicPr>
          <p:nvPr>
            <p:ph idx="1"/>
          </p:nvPr>
        </p:nvPicPr>
        <p:blipFill>
          <a:blip r:embed="rId1"/>
          <a:stretch>
            <a:fillRect/>
          </a:stretch>
        </p:blipFill>
        <p:spPr>
          <a:xfrm>
            <a:off x="5198983" y="3871155"/>
            <a:ext cx="6256338" cy="519113"/>
          </a:xfrm>
        </p:spPr>
      </p:pic>
      <p:pic>
        <p:nvPicPr>
          <p:cNvPr id="9" name="Picture 8"/>
          <p:cNvPicPr>
            <a:picLocks noChangeAspect="1"/>
          </p:cNvPicPr>
          <p:nvPr/>
        </p:nvPicPr>
        <p:blipFill>
          <a:blip r:embed="rId2"/>
          <a:stretch>
            <a:fillRect/>
          </a:stretch>
        </p:blipFill>
        <p:spPr>
          <a:xfrm>
            <a:off x="5117105" y="4848226"/>
            <a:ext cx="6256338" cy="1339850"/>
          </a:xfrm>
          <a:prstGeom prst="rect">
            <a:avLst/>
          </a:prstGeom>
        </p:spPr>
      </p:pic>
      <p:pic>
        <p:nvPicPr>
          <p:cNvPr id="11" name="Picture 10"/>
          <p:cNvPicPr>
            <a:picLocks noChangeAspect="1"/>
          </p:cNvPicPr>
          <p:nvPr/>
        </p:nvPicPr>
        <p:blipFill>
          <a:blip r:embed="rId3"/>
          <a:stretch>
            <a:fillRect/>
          </a:stretch>
        </p:blipFill>
        <p:spPr>
          <a:xfrm>
            <a:off x="8543846" y="412823"/>
            <a:ext cx="2911475" cy="3000375"/>
          </a:xfrm>
          <a:prstGeom prst="rect">
            <a:avLst/>
          </a:prstGeom>
        </p:spPr>
      </p:pic>
      <p:pic>
        <p:nvPicPr>
          <p:cNvPr id="13" name="Picture 12"/>
          <p:cNvPicPr>
            <a:picLocks noChangeAspect="1"/>
          </p:cNvPicPr>
          <p:nvPr/>
        </p:nvPicPr>
        <p:blipFill>
          <a:blip r:embed="rId4"/>
          <a:stretch>
            <a:fillRect/>
          </a:stretch>
        </p:blipFill>
        <p:spPr>
          <a:xfrm>
            <a:off x="5129212" y="263160"/>
            <a:ext cx="3414633" cy="31389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Metal-Semiconductor Field Effect Transistor (MESFETs)</a:t>
            </a:r>
            <a:br>
              <a:rPr lang="en-US" dirty="0"/>
            </a:br>
            <a:endParaRPr lang="en-IN" dirty="0"/>
          </a:p>
        </p:txBody>
      </p:sp>
      <p:sp>
        <p:nvSpPr>
          <p:cNvPr id="3" name="Content Placeholder 2"/>
          <p:cNvSpPr>
            <a:spLocks noGrp="1"/>
          </p:cNvSpPr>
          <p:nvPr>
            <p:ph idx="1"/>
          </p:nvPr>
        </p:nvSpPr>
        <p:spPr>
          <a:xfrm>
            <a:off x="742507" y="1329070"/>
            <a:ext cx="10515600" cy="5060544"/>
          </a:xfrm>
        </p:spPr>
        <p:txBody>
          <a:bodyPr>
            <a:normAutofit/>
          </a:bodyPr>
          <a:lstStyle/>
          <a:p>
            <a:r>
              <a:rPr lang="en-US" sz="2000" dirty="0"/>
              <a:t>The Metal-Semiconductor-Field-Effect-Transistor (MESFET) consists of a conducting channel positioned between a source and drain contact region as shown in the Figure . </a:t>
            </a:r>
            <a:endParaRPr lang="en-US" sz="2000" dirty="0"/>
          </a:p>
          <a:p>
            <a:r>
              <a:rPr lang="en-US" sz="2000" dirty="0"/>
              <a:t>The carrier flow from source to drain is controlled by a Schottky metal gate. </a:t>
            </a:r>
            <a:endParaRPr lang="en-US" sz="2000" dirty="0"/>
          </a:p>
          <a:p>
            <a:r>
              <a:rPr lang="en-US" sz="2000" dirty="0"/>
              <a:t>The control of the channel is obtained by varying the depletion layer width underneath the metal contact which modulates the thickness of the conducting channel and thereby the current between source and drain</a:t>
            </a:r>
            <a:endParaRPr lang="en-US" sz="2000" dirty="0"/>
          </a:p>
          <a:p>
            <a:r>
              <a:rPr lang="en-US" sz="2000" dirty="0"/>
              <a:t>The higher transit frequency of the MESFET makes it particularly of interest for microwave circuits. </a:t>
            </a:r>
            <a:endParaRPr lang="en-US" sz="2000" dirty="0"/>
          </a:p>
          <a:p>
            <a:r>
              <a:rPr lang="en-US" sz="2000" dirty="0"/>
              <a:t>While the advantage of the MESFET provides a superior microwave amplifier or circuit, the limitation by the diode turn-on is easily tolerated. </a:t>
            </a:r>
            <a:endParaRPr lang="en-US" sz="2000" dirty="0"/>
          </a:p>
          <a:p>
            <a:r>
              <a:rPr lang="en-US" sz="2000" dirty="0"/>
              <a:t>Typically depletion-mode devices are used since they provide a larger current and larger transconductance and the circuits contain only a few transistors, so that threshold control is not a limiting factor. </a:t>
            </a:r>
            <a:endParaRPr lang="en-US" sz="2000" dirty="0"/>
          </a:p>
          <a:p>
            <a:r>
              <a:rPr lang="en-US" sz="2000" dirty="0"/>
              <a:t>The buried channel also yields a better noise performance as trapping and release of carriers into and from surface states and defects is eliminated.</a:t>
            </a:r>
            <a:endParaRPr lang="en-IN" sz="2000" dirty="0"/>
          </a:p>
          <a:p>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3925</Words>
  <Application>WPS Presentation</Application>
  <PresentationFormat>Widescreen</PresentationFormat>
  <Paragraphs>57</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Calibri</vt:lpstr>
      <vt:lpstr>Calibri</vt:lpstr>
      <vt:lpstr>Calibri Light</vt:lpstr>
      <vt:lpstr>Microsoft YaHei</vt:lpstr>
      <vt:lpstr>Arial Unicode MS</vt:lpstr>
      <vt:lpstr>Office Theme</vt:lpstr>
      <vt:lpstr>MICROWAVE  TRANSISTORS  </vt:lpstr>
      <vt:lpstr>            MICROWAVE SOLID-STATE DEVICES</vt:lpstr>
      <vt:lpstr>MICROWAVE BIPOLAR TRANSISTORS</vt:lpstr>
      <vt:lpstr>Physical Structures-BJT</vt:lpstr>
      <vt:lpstr>Construction of Microwave Transistors </vt:lpstr>
      <vt:lpstr>Operation of Microwave Transistors</vt:lpstr>
      <vt:lpstr>PowerPoint 演示文稿</vt:lpstr>
      <vt:lpstr>FET</vt:lpstr>
      <vt:lpstr>Metal-Semiconductor Field Effect Transistor (MESFETs) </vt:lpstr>
      <vt:lpstr>MESFET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MICROWAVE BIPOLAR TRANSISTORS AND </dc:title>
  <dc:creator>SMILE</dc:creator>
  <cp:lastModifiedBy>user</cp:lastModifiedBy>
  <cp:revision>4</cp:revision>
  <dcterms:created xsi:type="dcterms:W3CDTF">2020-08-04T19:09:00Z</dcterms:created>
  <dcterms:modified xsi:type="dcterms:W3CDTF">2020-08-25T00:39:40Z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