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86" r:id="rId3"/>
    <p:sldId id="287" r:id="rId4"/>
    <p:sldId id="288" r:id="rId5"/>
    <p:sldId id="289" r:id="rId6"/>
    <p:sldId id="290" r:id="rId7"/>
    <p:sldId id="256" r:id="rId8"/>
    <p:sldId id="257" r:id="rId9"/>
    <p:sldId id="258" r:id="rId10"/>
    <p:sldId id="259" r:id="rId11"/>
    <p:sldId id="291" r:id="rId12"/>
    <p:sldId id="275" r:id="rId13"/>
    <p:sldId id="276" r:id="rId14"/>
    <p:sldId id="292" r:id="rId15"/>
    <p:sldId id="283" r:id="rId16"/>
    <p:sldId id="284" r:id="rId17"/>
    <p:sldId id="282" r:id="rId18"/>
    <p:sldId id="28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1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2B11B67-E67F-41FA-B5B7-4A6F9FC09E8A}"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FCA8B-8099-46DF-A27A-6131CE8197AF}" type="slidenum">
              <a:rPr lang="en-IN" smtClean="0"/>
              <a:t>‹#›</a:t>
            </a:fld>
            <a:endParaRPr lang="en-IN"/>
          </a:p>
        </p:txBody>
      </p:sp>
    </p:spTree>
    <p:extLst>
      <p:ext uri="{BB962C8B-B14F-4D97-AF65-F5344CB8AC3E}">
        <p14:creationId xmlns:p14="http://schemas.microsoft.com/office/powerpoint/2010/main" val="75813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B11B67-E67F-41FA-B5B7-4A6F9FC09E8A}"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FCA8B-8099-46DF-A27A-6131CE8197AF}" type="slidenum">
              <a:rPr lang="en-IN" smtClean="0"/>
              <a:t>‹#›</a:t>
            </a:fld>
            <a:endParaRPr lang="en-IN"/>
          </a:p>
        </p:txBody>
      </p:sp>
    </p:spTree>
    <p:extLst>
      <p:ext uri="{BB962C8B-B14F-4D97-AF65-F5344CB8AC3E}">
        <p14:creationId xmlns:p14="http://schemas.microsoft.com/office/powerpoint/2010/main" val="50243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B11B67-E67F-41FA-B5B7-4A6F9FC09E8A}"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FCA8B-8099-46DF-A27A-6131CE8197AF}" type="slidenum">
              <a:rPr lang="en-IN" smtClean="0"/>
              <a:t>‹#›</a:t>
            </a:fld>
            <a:endParaRPr lang="en-IN"/>
          </a:p>
        </p:txBody>
      </p:sp>
    </p:spTree>
    <p:extLst>
      <p:ext uri="{BB962C8B-B14F-4D97-AF65-F5344CB8AC3E}">
        <p14:creationId xmlns:p14="http://schemas.microsoft.com/office/powerpoint/2010/main" val="3089930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lipArt Placeholder 3"/>
          <p:cNvSpPr>
            <a:spLocks noGrp="1"/>
          </p:cNvSpPr>
          <p:nvPr>
            <p:ph type="clipArt" sz="half" idx="2"/>
          </p:nvPr>
        </p:nvSpPr>
        <p:spPr>
          <a:xfrm>
            <a:off x="4648200" y="1981200"/>
            <a:ext cx="3810000" cy="4114800"/>
          </a:xfrm>
        </p:spPr>
        <p:txBody>
          <a:bodyPr rtlCol="0">
            <a:normAutofit/>
          </a:bodyPr>
          <a:lstStyle/>
          <a:p>
            <a:pPr lvl="0"/>
            <a:endParaRPr lang="en-IN" noProof="0"/>
          </a:p>
        </p:txBody>
      </p:sp>
      <p:sp>
        <p:nvSpPr>
          <p:cNvPr id="5" name="Date Placeholder 4">
            <a:extLst>
              <a:ext uri="{FF2B5EF4-FFF2-40B4-BE49-F238E27FC236}">
                <a16:creationId xmlns:a16="http://schemas.microsoft.com/office/drawing/2014/main" id="{91823068-610F-48D1-814A-F30CC86513CC}"/>
              </a:ext>
            </a:extLst>
          </p:cNvPr>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4F03B665-5B46-4D92-974A-E95161F866FA}"/>
              </a:ext>
            </a:extLst>
          </p:cNvPr>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45C13513-4EE1-4B2A-A43C-994388A5D714}"/>
              </a:ext>
            </a:extLst>
          </p:cNvPr>
          <p:cNvSpPr>
            <a:spLocks noGrp="1"/>
          </p:cNvSpPr>
          <p:nvPr>
            <p:ph type="sldNum" sz="quarter" idx="12"/>
          </p:nvPr>
        </p:nvSpPr>
        <p:spPr>
          <a:xfrm>
            <a:off x="6553200" y="6248400"/>
            <a:ext cx="1905000" cy="457200"/>
          </a:xfrm>
        </p:spPr>
        <p:txBody>
          <a:bodyPr/>
          <a:lstStyle>
            <a:lvl1pPr>
              <a:defRPr/>
            </a:lvl1pPr>
          </a:lstStyle>
          <a:p>
            <a:fld id="{B02EDC46-C64F-462C-A42E-B195D11269E5}" type="slidenum">
              <a:rPr lang="en-US" altLang="en-US"/>
              <a:pPr/>
              <a:t>‹#›</a:t>
            </a:fld>
            <a:endParaRPr lang="en-US" altLang="en-US"/>
          </a:p>
        </p:txBody>
      </p:sp>
    </p:spTree>
    <p:extLst>
      <p:ext uri="{BB962C8B-B14F-4D97-AF65-F5344CB8AC3E}">
        <p14:creationId xmlns:p14="http://schemas.microsoft.com/office/powerpoint/2010/main" val="162140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B11B67-E67F-41FA-B5B7-4A6F9FC09E8A}"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FCA8B-8099-46DF-A27A-6131CE8197AF}" type="slidenum">
              <a:rPr lang="en-IN" smtClean="0"/>
              <a:t>‹#›</a:t>
            </a:fld>
            <a:endParaRPr lang="en-IN"/>
          </a:p>
        </p:txBody>
      </p:sp>
    </p:spTree>
    <p:extLst>
      <p:ext uri="{BB962C8B-B14F-4D97-AF65-F5344CB8AC3E}">
        <p14:creationId xmlns:p14="http://schemas.microsoft.com/office/powerpoint/2010/main" val="2187264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B11B67-E67F-41FA-B5B7-4A6F9FC09E8A}"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FCA8B-8099-46DF-A27A-6131CE8197AF}" type="slidenum">
              <a:rPr lang="en-IN" smtClean="0"/>
              <a:t>‹#›</a:t>
            </a:fld>
            <a:endParaRPr lang="en-IN"/>
          </a:p>
        </p:txBody>
      </p:sp>
    </p:spTree>
    <p:extLst>
      <p:ext uri="{BB962C8B-B14F-4D97-AF65-F5344CB8AC3E}">
        <p14:creationId xmlns:p14="http://schemas.microsoft.com/office/powerpoint/2010/main" val="2204398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2B11B67-E67F-41FA-B5B7-4A6F9FC09E8A}" type="datetimeFigureOut">
              <a:rPr lang="en-IN" smtClean="0"/>
              <a:t>20-01-2021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FCA8B-8099-46DF-A27A-6131CE8197AF}" type="slidenum">
              <a:rPr lang="en-IN" smtClean="0"/>
              <a:t>‹#›</a:t>
            </a:fld>
            <a:endParaRPr lang="en-IN"/>
          </a:p>
        </p:txBody>
      </p:sp>
    </p:spTree>
    <p:extLst>
      <p:ext uri="{BB962C8B-B14F-4D97-AF65-F5344CB8AC3E}">
        <p14:creationId xmlns:p14="http://schemas.microsoft.com/office/powerpoint/2010/main" val="305139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2B11B67-E67F-41FA-B5B7-4A6F9FC09E8A}" type="datetimeFigureOut">
              <a:rPr lang="en-IN" smtClean="0"/>
              <a:t>20-01-2021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6FCA8B-8099-46DF-A27A-6131CE8197AF}" type="slidenum">
              <a:rPr lang="en-IN" smtClean="0"/>
              <a:t>‹#›</a:t>
            </a:fld>
            <a:endParaRPr lang="en-IN"/>
          </a:p>
        </p:txBody>
      </p:sp>
    </p:spTree>
    <p:extLst>
      <p:ext uri="{BB962C8B-B14F-4D97-AF65-F5344CB8AC3E}">
        <p14:creationId xmlns:p14="http://schemas.microsoft.com/office/powerpoint/2010/main" val="61536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2B11B67-E67F-41FA-B5B7-4A6F9FC09E8A}" type="datetimeFigureOut">
              <a:rPr lang="en-IN" smtClean="0"/>
              <a:t>20-01-2021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6FCA8B-8099-46DF-A27A-6131CE8197AF}" type="slidenum">
              <a:rPr lang="en-IN" smtClean="0"/>
              <a:t>‹#›</a:t>
            </a:fld>
            <a:endParaRPr lang="en-IN"/>
          </a:p>
        </p:txBody>
      </p:sp>
    </p:spTree>
    <p:extLst>
      <p:ext uri="{BB962C8B-B14F-4D97-AF65-F5344CB8AC3E}">
        <p14:creationId xmlns:p14="http://schemas.microsoft.com/office/powerpoint/2010/main" val="221386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11B67-E67F-41FA-B5B7-4A6F9FC09E8A}" type="datetimeFigureOut">
              <a:rPr lang="en-IN" smtClean="0"/>
              <a:t>20-01-2021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6FCA8B-8099-46DF-A27A-6131CE8197AF}" type="slidenum">
              <a:rPr lang="en-IN" smtClean="0"/>
              <a:t>‹#›</a:t>
            </a:fld>
            <a:endParaRPr lang="en-IN"/>
          </a:p>
        </p:txBody>
      </p:sp>
    </p:spTree>
    <p:extLst>
      <p:ext uri="{BB962C8B-B14F-4D97-AF65-F5344CB8AC3E}">
        <p14:creationId xmlns:p14="http://schemas.microsoft.com/office/powerpoint/2010/main" val="1814526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B11B67-E67F-41FA-B5B7-4A6F9FC09E8A}" type="datetimeFigureOut">
              <a:rPr lang="en-IN" smtClean="0"/>
              <a:t>20-01-2021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FCA8B-8099-46DF-A27A-6131CE8197AF}" type="slidenum">
              <a:rPr lang="en-IN" smtClean="0"/>
              <a:t>‹#›</a:t>
            </a:fld>
            <a:endParaRPr lang="en-IN"/>
          </a:p>
        </p:txBody>
      </p:sp>
    </p:spTree>
    <p:extLst>
      <p:ext uri="{BB962C8B-B14F-4D97-AF65-F5344CB8AC3E}">
        <p14:creationId xmlns:p14="http://schemas.microsoft.com/office/powerpoint/2010/main" val="90133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B11B67-E67F-41FA-B5B7-4A6F9FC09E8A}" type="datetimeFigureOut">
              <a:rPr lang="en-IN" smtClean="0"/>
              <a:t>20-01-2021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FCA8B-8099-46DF-A27A-6131CE8197AF}" type="slidenum">
              <a:rPr lang="en-IN" smtClean="0"/>
              <a:t>‹#›</a:t>
            </a:fld>
            <a:endParaRPr lang="en-IN"/>
          </a:p>
        </p:txBody>
      </p:sp>
    </p:spTree>
    <p:extLst>
      <p:ext uri="{BB962C8B-B14F-4D97-AF65-F5344CB8AC3E}">
        <p14:creationId xmlns:p14="http://schemas.microsoft.com/office/powerpoint/2010/main" val="157120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11B67-E67F-41FA-B5B7-4A6F9FC09E8A}" type="datetimeFigureOut">
              <a:rPr lang="en-IN" smtClean="0"/>
              <a:t>20-01-2021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FCA8B-8099-46DF-A27A-6131CE8197AF}" type="slidenum">
              <a:rPr lang="en-IN" smtClean="0"/>
              <a:t>‹#›</a:t>
            </a:fld>
            <a:endParaRPr lang="en-IN"/>
          </a:p>
        </p:txBody>
      </p:sp>
    </p:spTree>
    <p:extLst>
      <p:ext uri="{BB962C8B-B14F-4D97-AF65-F5344CB8AC3E}">
        <p14:creationId xmlns:p14="http://schemas.microsoft.com/office/powerpoint/2010/main" val="590208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E368-9EC9-4BF1-AB0F-DE7A07609376}"/>
              </a:ext>
            </a:extLst>
          </p:cNvPr>
          <p:cNvSpPr>
            <a:spLocks noGrp="1"/>
          </p:cNvSpPr>
          <p:nvPr>
            <p:ph type="ctrTitle"/>
          </p:nvPr>
        </p:nvSpPr>
        <p:spPr>
          <a:xfrm>
            <a:off x="685800" y="908720"/>
            <a:ext cx="7772400" cy="1512169"/>
          </a:xfrm>
        </p:spPr>
        <p:txBody>
          <a:bodyPr>
            <a:normAutofit fontScale="90000"/>
          </a:bodyPr>
          <a:lstStyle/>
          <a:p>
            <a:pPr algn="ctr">
              <a:defRPr/>
            </a:pPr>
            <a:br>
              <a:rPr lang="en-US" sz="4400" i="1">
                <a:solidFill>
                  <a:srgbClr val="FF0000"/>
                </a:solidFill>
                <a:effectLst>
                  <a:outerShdw blurRad="38100" dist="38100" dir="2700000" algn="tl">
                    <a:srgbClr val="000000">
                      <a:alpha val="43137"/>
                    </a:srgbClr>
                  </a:outerShdw>
                </a:effectLst>
                <a:cs typeface="Times New Roman" pitchFamily="18" charset="0"/>
              </a:rPr>
            </a:br>
            <a:br>
              <a:rPr lang="en-US" sz="4400" i="1">
                <a:solidFill>
                  <a:srgbClr val="FF0000"/>
                </a:solidFill>
                <a:effectLst>
                  <a:outerShdw blurRad="38100" dist="38100" dir="2700000" algn="tl">
                    <a:srgbClr val="000000">
                      <a:alpha val="43137"/>
                    </a:srgbClr>
                  </a:outerShdw>
                </a:effectLst>
                <a:cs typeface="Times New Roman" pitchFamily="18" charset="0"/>
              </a:rPr>
            </a:br>
            <a:r>
              <a:rPr lang="en-US" sz="4400">
                <a:solidFill>
                  <a:srgbClr val="FF0000"/>
                </a:solidFill>
                <a:effectLst>
                  <a:outerShdw blurRad="38100" dist="38100" dir="2700000" algn="tl">
                    <a:srgbClr val="000000">
                      <a:alpha val="43137"/>
                    </a:srgbClr>
                  </a:outerShdw>
                </a:effectLst>
                <a:cs typeface="Times New Roman" pitchFamily="18" charset="0"/>
              </a:rPr>
              <a:t>Microwave </a:t>
            </a:r>
            <a:r>
              <a:rPr lang="en-US" sz="4400" dirty="0">
                <a:solidFill>
                  <a:srgbClr val="FF0000"/>
                </a:solidFill>
                <a:effectLst>
                  <a:outerShdw blurRad="38100" dist="38100" dir="2700000" algn="tl">
                    <a:srgbClr val="000000">
                      <a:alpha val="43137"/>
                    </a:srgbClr>
                  </a:outerShdw>
                </a:effectLst>
                <a:cs typeface="Times New Roman" pitchFamily="18" charset="0"/>
              </a:rPr>
              <a:t>Theory and Techniques</a:t>
            </a:r>
            <a:br>
              <a:rPr lang="en-US" sz="4400" dirty="0">
                <a:solidFill>
                  <a:srgbClr val="FF0000"/>
                </a:solidFill>
                <a:effectLst>
                  <a:outerShdw blurRad="38100" dist="38100" dir="2700000" algn="tl">
                    <a:srgbClr val="000000">
                      <a:alpha val="43137"/>
                    </a:srgbClr>
                  </a:outerShdw>
                </a:effectLst>
                <a:cs typeface="Times New Roman" pitchFamily="18" charset="0"/>
              </a:rPr>
            </a:br>
            <a:r>
              <a:rPr lang="en-US" sz="4400" i="1" dirty="0">
                <a:solidFill>
                  <a:srgbClr val="FF0000"/>
                </a:solidFill>
                <a:effectLst>
                  <a:outerShdw blurRad="38100" dist="38100" dir="2700000" algn="tl">
                    <a:srgbClr val="000000">
                      <a:alpha val="43137"/>
                    </a:srgbClr>
                  </a:outerShdw>
                </a:effectLst>
                <a:cs typeface="Times New Roman" pitchFamily="18" charset="0"/>
              </a:rPr>
              <a:t>18ECC302J</a:t>
            </a:r>
            <a:br>
              <a:rPr lang="en-US" sz="4400" i="1" dirty="0">
                <a:solidFill>
                  <a:srgbClr val="FF0000"/>
                </a:solidFill>
                <a:effectLst>
                  <a:outerShdw blurRad="38100" dist="38100" dir="2700000" algn="tl">
                    <a:srgbClr val="000000">
                      <a:alpha val="43137"/>
                    </a:srgbClr>
                  </a:outerShdw>
                </a:effectLst>
                <a:latin typeface="Andalus" pitchFamily="18" charset="-78"/>
                <a:cs typeface="Andalus" pitchFamily="18" charset="-78"/>
              </a:rPr>
            </a:br>
            <a:br>
              <a:rPr lang="en-US" sz="4400" i="1" dirty="0">
                <a:solidFill>
                  <a:srgbClr val="FF0000"/>
                </a:solidFill>
                <a:effectLst>
                  <a:outerShdw blurRad="38100" dist="38100" dir="2700000" algn="tl">
                    <a:srgbClr val="000000">
                      <a:alpha val="43137"/>
                    </a:srgbClr>
                  </a:outerShdw>
                </a:effectLst>
                <a:latin typeface="Andalus" pitchFamily="18" charset="-78"/>
                <a:cs typeface="Andalus" pitchFamily="18" charset="-78"/>
              </a:rPr>
            </a:br>
            <a:endParaRPr lang="en-IN" dirty="0"/>
          </a:p>
        </p:txBody>
      </p:sp>
      <p:sp>
        <p:nvSpPr>
          <p:cNvPr id="3" name="Subtitle 2">
            <a:extLst>
              <a:ext uri="{FF2B5EF4-FFF2-40B4-BE49-F238E27FC236}">
                <a16:creationId xmlns:a16="http://schemas.microsoft.com/office/drawing/2014/main" id="{0CE3523B-C977-41B0-9E8A-A95EC20D93A2}"/>
              </a:ext>
            </a:extLst>
          </p:cNvPr>
          <p:cNvSpPr>
            <a:spLocks noGrp="1"/>
          </p:cNvSpPr>
          <p:nvPr>
            <p:ph type="subTitle" idx="1"/>
          </p:nvPr>
        </p:nvSpPr>
        <p:spPr>
          <a:xfrm>
            <a:off x="899592" y="2636912"/>
            <a:ext cx="6872808" cy="3001888"/>
          </a:xfrm>
        </p:spPr>
        <p:txBody>
          <a:bodyPr>
            <a:noAutofit/>
          </a:bodyPr>
          <a:lstStyle/>
          <a:p>
            <a:r>
              <a:rPr lang="en-IN" sz="3600" dirty="0">
                <a:solidFill>
                  <a:schemeClr val="tx1"/>
                </a:solidFill>
                <a:latin typeface="Times New Roman" panose="02020603050405020304" pitchFamily="18" charset="0"/>
                <a:cs typeface="Times New Roman" panose="02020603050405020304" pitchFamily="18" charset="0"/>
              </a:rPr>
              <a:t>Session 2</a:t>
            </a:r>
          </a:p>
          <a:p>
            <a:endParaRPr lang="en-IN" sz="3600"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History of Microwave Engineering, Microwave transmission and Applications; Maxwell Equations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3043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9C89-DC9D-43B8-8260-F4B085B1BF4A}"/>
              </a:ext>
            </a:extLst>
          </p:cNvPr>
          <p:cNvSpPr>
            <a:spLocks noGrp="1"/>
          </p:cNvSpPr>
          <p:nvPr>
            <p:ph type="title"/>
          </p:nvPr>
        </p:nvSpPr>
        <p:spPr/>
        <p:txBody>
          <a:bodyPr>
            <a:noAutofit/>
          </a:bodyPr>
          <a:lstStyle/>
          <a:p>
            <a:r>
              <a:rPr lang="en-IN" sz="4000" b="1" dirty="0">
                <a:solidFill>
                  <a:srgbClr val="FF0000"/>
                </a:solidFill>
              </a:rPr>
              <a:t>Antennas need for microwave transmission</a:t>
            </a:r>
          </a:p>
        </p:txBody>
      </p:sp>
      <p:sp>
        <p:nvSpPr>
          <p:cNvPr id="3" name="Content Placeholder 2"/>
          <p:cNvSpPr>
            <a:spLocks noGrp="1"/>
          </p:cNvSpPr>
          <p:nvPr>
            <p:ph idx="1"/>
          </p:nvPr>
        </p:nvSpPr>
        <p:spPr/>
        <p:txBody>
          <a:bodyPr>
            <a:normAutofit/>
          </a:bodyPr>
          <a:lstStyle/>
          <a:p>
            <a:pPr marL="0" lvl="0" indent="0">
              <a:buNone/>
            </a:pPr>
            <a:r>
              <a:rPr lang="en-IN" sz="2400" dirty="0">
                <a:latin typeface="Times New Roman" pitchFamily="18" charset="0"/>
                <a:cs typeface="Times New Roman" pitchFamily="18" charset="0"/>
              </a:rPr>
              <a:t>Microwaves need unidirectional antennas to send out signals. Two types of antennas are needed −</a:t>
            </a:r>
          </a:p>
          <a:p>
            <a:pPr lvl="1"/>
            <a:r>
              <a:rPr lang="en-IN" sz="2400" b="1" dirty="0">
                <a:solidFill>
                  <a:srgbClr val="FF0000"/>
                </a:solidFill>
                <a:latin typeface="Times New Roman" pitchFamily="18" charset="0"/>
                <a:cs typeface="Times New Roman" pitchFamily="18" charset="0"/>
              </a:rPr>
              <a:t>Parabolic Dish Antenna</a:t>
            </a:r>
            <a:r>
              <a:rPr lang="en-IN" sz="2400" dirty="0">
                <a:latin typeface="Times New Roman" pitchFamily="18" charset="0"/>
                <a:cs typeface="Times New Roman" pitchFamily="18" charset="0"/>
              </a:rPr>
              <a:t> − It is used by the receiving station. It is parabolic in shape, which concentrates all energy to a small beam thus achieving a strong signal with high SNR.</a:t>
            </a:r>
          </a:p>
          <a:p>
            <a:pPr lvl="1"/>
            <a:r>
              <a:rPr lang="en-IN" sz="2400" b="1" dirty="0">
                <a:solidFill>
                  <a:srgbClr val="FF0000"/>
                </a:solidFill>
                <a:latin typeface="Times New Roman" pitchFamily="18" charset="0"/>
                <a:cs typeface="Times New Roman" pitchFamily="18" charset="0"/>
              </a:rPr>
              <a:t>Horn Antenna</a:t>
            </a:r>
            <a:r>
              <a:rPr lang="en-IN" sz="2400" dirty="0">
                <a:latin typeface="Times New Roman" pitchFamily="18" charset="0"/>
                <a:cs typeface="Times New Roman" pitchFamily="18" charset="0"/>
              </a:rPr>
              <a:t> − It has a stem with a curved head. In sending stations, outgoing waves from the stem are broadcast by the curved head as a series of parallel beams. In the receiving station, the rays are collected by the curved head and deflected in the stem.</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818467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127696-7878-4DF0-BDCB-5F9E12265046}"/>
              </a:ext>
            </a:extLst>
          </p:cNvPr>
          <p:cNvSpPr>
            <a:spLocks noGrp="1"/>
          </p:cNvSpPr>
          <p:nvPr>
            <p:ph type="ctrTitle" idx="4294967295"/>
          </p:nvPr>
        </p:nvSpPr>
        <p:spPr>
          <a:xfrm>
            <a:off x="0" y="2130425"/>
            <a:ext cx="7772400" cy="1470025"/>
          </a:xfrm>
        </p:spPr>
        <p:txBody>
          <a:bodyPr/>
          <a:lstStyle/>
          <a:p>
            <a:r>
              <a:rPr lang="en-IN" b="1" dirty="0">
                <a:solidFill>
                  <a:srgbClr val="FF0000"/>
                </a:solidFill>
              </a:rPr>
              <a:t>              Applications</a:t>
            </a:r>
          </a:p>
        </p:txBody>
      </p:sp>
    </p:spTree>
    <p:extLst>
      <p:ext uri="{BB962C8B-B14F-4D97-AF65-F5344CB8AC3E}">
        <p14:creationId xmlns:p14="http://schemas.microsoft.com/office/powerpoint/2010/main" val="1463772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0391CE0-9A9B-4C18-8655-5B7FB126295F}"/>
              </a:ext>
            </a:extLst>
          </p:cNvPr>
          <p:cNvSpPr>
            <a:spLocks noGrp="1"/>
          </p:cNvSpPr>
          <p:nvPr>
            <p:ph type="title"/>
          </p:nvPr>
        </p:nvSpPr>
        <p:spPr>
          <a:xfrm>
            <a:off x="685800" y="609600"/>
            <a:ext cx="7772400" cy="747713"/>
          </a:xfrm>
        </p:spPr>
        <p:txBody>
          <a:bodyPr>
            <a:noAutofit/>
          </a:bodyPr>
          <a:lstStyle/>
          <a:p>
            <a:pPr eaLnBrk="1" hangingPunct="1"/>
            <a:r>
              <a:rPr lang="en-US" altLang="en-US" sz="4000" b="1" dirty="0">
                <a:solidFill>
                  <a:srgbClr val="FF0000"/>
                </a:solidFill>
              </a:rPr>
              <a:t>Applications</a:t>
            </a:r>
            <a:endParaRPr lang="en-IN" altLang="en-US" sz="4000" b="1" dirty="0">
              <a:solidFill>
                <a:srgbClr val="FF0000"/>
              </a:solidFill>
            </a:endParaRPr>
          </a:p>
        </p:txBody>
      </p:sp>
      <p:sp>
        <p:nvSpPr>
          <p:cNvPr id="15363" name="Rectangle 4">
            <a:extLst>
              <a:ext uri="{FF2B5EF4-FFF2-40B4-BE49-F238E27FC236}">
                <a16:creationId xmlns:a16="http://schemas.microsoft.com/office/drawing/2014/main" id="{6CF69E76-FDF8-48F0-BA3E-529B6DD98FDA}"/>
              </a:ext>
            </a:extLst>
          </p:cNvPr>
          <p:cNvSpPr>
            <a:spLocks noChangeArrowheads="1"/>
          </p:cNvSpPr>
          <p:nvPr/>
        </p:nvSpPr>
        <p:spPr bwMode="auto">
          <a:xfrm>
            <a:off x="428625" y="1357313"/>
            <a:ext cx="8215313"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80000"/>
              </a:lnSpc>
              <a:spcBef>
                <a:spcPct val="0"/>
              </a:spcBef>
              <a:buFont typeface="Wingdings" panose="05000000000000000000" pitchFamily="2" charset="2"/>
              <a:buAutoNum type="arabicPeriod"/>
            </a:pPr>
            <a:endParaRPr lang="en-US" altLang="en-US" sz="2000" b="1">
              <a:latin typeface="Arial" panose="020B0604020202020204" pitchFamily="34" charset="0"/>
            </a:endParaRPr>
          </a:p>
          <a:p>
            <a:pPr>
              <a:lnSpc>
                <a:spcPct val="80000"/>
              </a:lnSpc>
              <a:spcBef>
                <a:spcPct val="0"/>
              </a:spcBef>
              <a:buFont typeface="Wingdings" panose="05000000000000000000" pitchFamily="2" charset="2"/>
              <a:buAutoNum type="arabicPeriod"/>
            </a:pPr>
            <a:r>
              <a:rPr lang="en-US" altLang="en-US" sz="2000" b="1">
                <a:latin typeface="Arial" panose="020B0604020202020204" pitchFamily="34" charset="0"/>
              </a:rPr>
              <a:t>Telecommunication</a:t>
            </a:r>
            <a:r>
              <a:rPr lang="en-US" altLang="en-US" sz="2000">
                <a:latin typeface="Arial" panose="020B0604020202020204" pitchFamily="34" charset="0"/>
              </a:rPr>
              <a:t>: Intercontinental Telephone and TV, space communication (Earth – to – space and space – to – Earth), telemetry communication link for railways etc. Optical communication</a:t>
            </a:r>
          </a:p>
          <a:p>
            <a:pPr>
              <a:lnSpc>
                <a:spcPct val="80000"/>
              </a:lnSpc>
              <a:spcBef>
                <a:spcPct val="0"/>
              </a:spcBef>
              <a:buFont typeface="Wingdings" panose="05000000000000000000" pitchFamily="2" charset="2"/>
              <a:buAutoNum type="arabicPeriod"/>
            </a:pPr>
            <a:endParaRPr lang="en-US" altLang="en-US" sz="2000">
              <a:latin typeface="Arial" panose="020B0604020202020204" pitchFamily="34" charset="0"/>
            </a:endParaRPr>
          </a:p>
          <a:p>
            <a:pPr>
              <a:lnSpc>
                <a:spcPct val="80000"/>
              </a:lnSpc>
              <a:spcBef>
                <a:spcPct val="0"/>
              </a:spcBef>
              <a:buFont typeface="Wingdings" panose="05000000000000000000" pitchFamily="2" charset="2"/>
              <a:buAutoNum type="arabicPeriod"/>
            </a:pPr>
            <a:r>
              <a:rPr lang="en-US" altLang="en-US" sz="2000" b="1">
                <a:latin typeface="Arial" panose="020B0604020202020204" pitchFamily="34" charset="0"/>
              </a:rPr>
              <a:t>Radars:</a:t>
            </a:r>
            <a:r>
              <a:rPr lang="en-US" altLang="en-US" sz="2000">
                <a:latin typeface="Arial" panose="020B0604020202020204" pitchFamily="34" charset="0"/>
              </a:rPr>
              <a:t> detect aircraft, track / guide supersonic missiles, observe and track weather patterns</a:t>
            </a:r>
          </a:p>
          <a:p>
            <a:pPr>
              <a:lnSpc>
                <a:spcPct val="80000"/>
              </a:lnSpc>
              <a:spcBef>
                <a:spcPct val="0"/>
              </a:spcBef>
              <a:buFont typeface="Wingdings" panose="05000000000000000000" pitchFamily="2" charset="2"/>
              <a:buAutoNum type="arabicPeriod"/>
            </a:pPr>
            <a:endParaRPr lang="en-US" altLang="en-US" sz="2000">
              <a:latin typeface="Arial" panose="020B0604020202020204" pitchFamily="34" charset="0"/>
            </a:endParaRPr>
          </a:p>
          <a:p>
            <a:pPr>
              <a:lnSpc>
                <a:spcPct val="80000"/>
              </a:lnSpc>
              <a:spcBef>
                <a:spcPct val="0"/>
              </a:spcBef>
              <a:buFont typeface="Wingdings" panose="05000000000000000000" pitchFamily="2" charset="2"/>
              <a:buAutoNum type="arabicPeriod"/>
            </a:pPr>
            <a:r>
              <a:rPr lang="en-US" altLang="en-US" sz="2000" b="1">
                <a:latin typeface="Arial" panose="020B0604020202020204" pitchFamily="34" charset="0"/>
              </a:rPr>
              <a:t>Navigation :</a:t>
            </a:r>
            <a:r>
              <a:rPr lang="en-US" altLang="en-US" sz="2000">
                <a:latin typeface="Arial" panose="020B0604020202020204" pitchFamily="34" charset="0"/>
              </a:rPr>
              <a:t> Orientation and guidance, air traffic control (ATC), </a:t>
            </a:r>
          </a:p>
          <a:p>
            <a:pPr>
              <a:lnSpc>
                <a:spcPct val="80000"/>
              </a:lnSpc>
              <a:spcBef>
                <a:spcPct val="0"/>
              </a:spcBef>
              <a:buFont typeface="Wingdings" panose="05000000000000000000" pitchFamily="2" charset="2"/>
              <a:buAutoNum type="arabicPeriod"/>
            </a:pPr>
            <a:endParaRPr lang="en-US" altLang="en-US" sz="2000">
              <a:latin typeface="Arial" panose="020B0604020202020204" pitchFamily="34" charset="0"/>
            </a:endParaRPr>
          </a:p>
          <a:p>
            <a:pPr>
              <a:lnSpc>
                <a:spcPct val="80000"/>
              </a:lnSpc>
              <a:spcBef>
                <a:spcPct val="0"/>
              </a:spcBef>
              <a:buFont typeface="Wingdings" panose="05000000000000000000" pitchFamily="2" charset="2"/>
              <a:buAutoNum type="arabicPeriod"/>
            </a:pPr>
            <a:r>
              <a:rPr lang="en-US" altLang="en-US" sz="2000" b="1">
                <a:latin typeface="Arial" panose="020B0604020202020204" pitchFamily="34" charset="0"/>
              </a:rPr>
              <a:t>Remote sensing :</a:t>
            </a:r>
            <a:r>
              <a:rPr lang="en-US" altLang="en-US" sz="2000">
                <a:latin typeface="Arial" panose="020B0604020202020204" pitchFamily="34" charset="0"/>
              </a:rPr>
              <a:t> , burglar alarms, garage door openers, police speed detectors etc.</a:t>
            </a:r>
            <a:endParaRPr lang="en-US" altLang="en-US" sz="2000" b="1">
              <a:latin typeface="Arial" panose="020B0604020202020204" pitchFamily="34" charset="0"/>
            </a:endParaRPr>
          </a:p>
          <a:p>
            <a:pPr>
              <a:lnSpc>
                <a:spcPct val="80000"/>
              </a:lnSpc>
              <a:spcBef>
                <a:spcPct val="0"/>
              </a:spcBef>
              <a:buFont typeface="Wingdings" panose="05000000000000000000" pitchFamily="2" charset="2"/>
              <a:buAutoNum type="arabicPeriod"/>
            </a:pPr>
            <a:endParaRPr lang="en-US" altLang="en-US" sz="2000" b="1">
              <a:latin typeface="Arial" panose="020B0604020202020204" pitchFamily="34" charset="0"/>
            </a:endParaRPr>
          </a:p>
          <a:p>
            <a:pPr>
              <a:lnSpc>
                <a:spcPct val="80000"/>
              </a:lnSpc>
              <a:spcBef>
                <a:spcPct val="0"/>
              </a:spcBef>
              <a:buFont typeface="Wingdings" panose="05000000000000000000" pitchFamily="2" charset="2"/>
              <a:buAutoNum type="arabicPeriod"/>
            </a:pPr>
            <a:r>
              <a:rPr lang="en-US" altLang="en-US" sz="2000" b="1">
                <a:latin typeface="Arial" panose="020B0604020202020204" pitchFamily="34" charset="0"/>
              </a:rPr>
              <a:t>Surveillance – </a:t>
            </a:r>
            <a:r>
              <a:rPr lang="en-US" altLang="en-US" sz="2000">
                <a:latin typeface="Arial" panose="020B0604020202020204" pitchFamily="34" charset="0"/>
              </a:rPr>
              <a:t>Security systems and monitor signal traffic</a:t>
            </a:r>
          </a:p>
          <a:p>
            <a:pPr>
              <a:lnSpc>
                <a:spcPct val="80000"/>
              </a:lnSpc>
              <a:spcBef>
                <a:spcPct val="0"/>
              </a:spcBef>
              <a:buFont typeface="Wingdings" panose="05000000000000000000" pitchFamily="2" charset="2"/>
              <a:buAutoNum type="arabicPeriod"/>
            </a:pPr>
            <a:endParaRPr lang="en-US" altLang="en-US" sz="2000">
              <a:latin typeface="Arial" panose="020B0604020202020204" pitchFamily="34" charset="0"/>
            </a:endParaRPr>
          </a:p>
          <a:p>
            <a:pPr>
              <a:lnSpc>
                <a:spcPct val="80000"/>
              </a:lnSpc>
              <a:spcBef>
                <a:spcPct val="0"/>
              </a:spcBef>
              <a:buFont typeface="Wingdings" panose="05000000000000000000" pitchFamily="2" charset="2"/>
              <a:buAutoNum type="arabicPeriod"/>
            </a:pPr>
            <a:r>
              <a:rPr lang="en-US" altLang="en-US" sz="2000" b="1">
                <a:latin typeface="Arial" panose="020B0604020202020204" pitchFamily="34" charset="0"/>
              </a:rPr>
              <a:t>Wireless applications- </a:t>
            </a:r>
            <a:r>
              <a:rPr lang="en-US" altLang="en-US" sz="2000">
                <a:latin typeface="Arial" panose="020B0604020202020204" pitchFamily="34" charset="0"/>
              </a:rPr>
              <a:t>Wireless LAN</a:t>
            </a:r>
          </a:p>
          <a:p>
            <a:pPr>
              <a:lnSpc>
                <a:spcPct val="80000"/>
              </a:lnSpc>
              <a:spcBef>
                <a:spcPct val="0"/>
              </a:spcBef>
              <a:buFont typeface="Wingdings" panose="05000000000000000000" pitchFamily="2" charset="2"/>
              <a:buAutoNum type="arabicPeriod"/>
            </a:pPr>
            <a:endParaRPr lang="en-US" altLang="en-US" sz="2000">
              <a:latin typeface="Arial" panose="020B0604020202020204" pitchFamily="34" charset="0"/>
            </a:endParaRPr>
          </a:p>
          <a:p>
            <a:pPr>
              <a:lnSpc>
                <a:spcPct val="80000"/>
              </a:lnSpc>
              <a:spcBef>
                <a:spcPct val="0"/>
              </a:spcBef>
              <a:buFont typeface="Wingdings" panose="05000000000000000000" pitchFamily="2" charset="2"/>
              <a:buAutoNum type="arabicPeriod"/>
            </a:pPr>
            <a:r>
              <a:rPr lang="en-US" altLang="en-US" sz="2000" b="1">
                <a:latin typeface="Arial" panose="020B0604020202020204" pitchFamily="34" charset="0"/>
              </a:rPr>
              <a:t>Astronomy and space exploration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407F-37CB-467C-8428-BF9C05B60685}"/>
              </a:ext>
            </a:extLst>
          </p:cNvPr>
          <p:cNvSpPr>
            <a:spLocks noGrp="1"/>
          </p:cNvSpPr>
          <p:nvPr>
            <p:ph type="title"/>
          </p:nvPr>
        </p:nvSpPr>
        <p:spPr>
          <a:xfrm>
            <a:off x="500063" y="214312"/>
            <a:ext cx="8315325" cy="928687"/>
          </a:xfrm>
        </p:spPr>
        <p:txBody>
          <a:bodyPr rtlCol="0">
            <a:normAutofit/>
          </a:bodyPr>
          <a:lstStyle/>
          <a:p>
            <a:pPr eaLnBrk="1" fontAlgn="auto" hangingPunct="1">
              <a:spcAft>
                <a:spcPts val="0"/>
              </a:spcAft>
              <a:defRPr/>
            </a:pPr>
            <a:r>
              <a:rPr lang="en-US" sz="3600" b="1" dirty="0">
                <a:solidFill>
                  <a:srgbClr val="FF0000"/>
                </a:solidFill>
              </a:rPr>
              <a:t>Commercial and Industrial applications</a:t>
            </a:r>
            <a:endParaRPr lang="en-IN" sz="3600" b="1" dirty="0">
              <a:solidFill>
                <a:srgbClr val="FF0000"/>
              </a:solidFill>
            </a:endParaRPr>
          </a:p>
        </p:txBody>
      </p:sp>
      <p:sp>
        <p:nvSpPr>
          <p:cNvPr id="16387" name="Rectangle 4">
            <a:extLst>
              <a:ext uri="{FF2B5EF4-FFF2-40B4-BE49-F238E27FC236}">
                <a16:creationId xmlns:a16="http://schemas.microsoft.com/office/drawing/2014/main" id="{EAF66FF6-1082-4ABF-9214-8F54B9C1A7D8}"/>
              </a:ext>
            </a:extLst>
          </p:cNvPr>
          <p:cNvSpPr>
            <a:spLocks noChangeArrowheads="1"/>
          </p:cNvSpPr>
          <p:nvPr/>
        </p:nvSpPr>
        <p:spPr bwMode="auto">
          <a:xfrm>
            <a:off x="0" y="1143000"/>
            <a:ext cx="8715375"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1035050" indent="-5778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just">
              <a:lnSpc>
                <a:spcPct val="80000"/>
              </a:lnSpc>
              <a:spcBef>
                <a:spcPct val="0"/>
              </a:spcBef>
              <a:buFont typeface="Wingdings" panose="05000000000000000000" pitchFamily="2" charset="2"/>
              <a:buChar char="Ø"/>
            </a:pPr>
            <a:r>
              <a:rPr lang="en-US" altLang="en-US" sz="2000" b="1" dirty="0">
                <a:latin typeface="Arial" panose="020B0604020202020204" pitchFamily="34" charset="0"/>
              </a:rPr>
              <a:t>Microwave oven  - </a:t>
            </a:r>
            <a:r>
              <a:rPr lang="en-US" altLang="en-US" sz="2000" dirty="0">
                <a:latin typeface="Arial" panose="020B0604020202020204" pitchFamily="34" charset="0"/>
              </a:rPr>
              <a:t>Cooking</a:t>
            </a:r>
          </a:p>
          <a:p>
            <a:pPr lvl="1" algn="just">
              <a:lnSpc>
                <a:spcPct val="80000"/>
              </a:lnSpc>
              <a:spcBef>
                <a:spcPct val="0"/>
              </a:spcBef>
              <a:buFont typeface="Wingdings" panose="05000000000000000000" pitchFamily="2" charset="2"/>
              <a:buChar char="Ø"/>
            </a:pPr>
            <a:endParaRPr lang="en-US" altLang="en-US" sz="2000" b="1" dirty="0">
              <a:latin typeface="Arial" panose="020B0604020202020204" pitchFamily="34" charset="0"/>
            </a:endParaRPr>
          </a:p>
          <a:p>
            <a:pPr lvl="1" algn="just">
              <a:lnSpc>
                <a:spcPct val="80000"/>
              </a:lnSpc>
              <a:spcBef>
                <a:spcPct val="0"/>
              </a:spcBef>
              <a:buFont typeface="Wingdings" panose="05000000000000000000" pitchFamily="2" charset="2"/>
              <a:buChar char="Ø"/>
            </a:pPr>
            <a:r>
              <a:rPr lang="en-US" altLang="en-US" sz="2000" b="1" dirty="0">
                <a:latin typeface="Arial" panose="020B0604020202020204" pitchFamily="34" charset="0"/>
              </a:rPr>
              <a:t>Drying machines </a:t>
            </a:r>
            <a:r>
              <a:rPr lang="en-US" altLang="en-US" sz="2000" dirty="0">
                <a:latin typeface="Arial" panose="020B0604020202020204" pitchFamily="34" charset="0"/>
              </a:rPr>
              <a:t>– textile, food and paper industry for drying clothes, potato chips, printed matters etc.</a:t>
            </a:r>
          </a:p>
          <a:p>
            <a:pPr lvl="1" algn="just">
              <a:lnSpc>
                <a:spcPct val="80000"/>
              </a:lnSpc>
              <a:spcBef>
                <a:spcPct val="0"/>
              </a:spcBef>
              <a:buFont typeface="Wingdings" panose="05000000000000000000" pitchFamily="2" charset="2"/>
              <a:buChar char="Ø"/>
            </a:pPr>
            <a:endParaRPr lang="en-US" altLang="en-US" sz="2000" dirty="0">
              <a:latin typeface="Arial" panose="020B0604020202020204" pitchFamily="34" charset="0"/>
            </a:endParaRPr>
          </a:p>
          <a:p>
            <a:pPr lvl="1" algn="just">
              <a:lnSpc>
                <a:spcPct val="80000"/>
              </a:lnSpc>
              <a:spcBef>
                <a:spcPct val="0"/>
              </a:spcBef>
              <a:buFont typeface="Wingdings" panose="05000000000000000000" pitchFamily="2" charset="2"/>
              <a:buChar char="Ø"/>
            </a:pPr>
            <a:r>
              <a:rPr lang="en-US" altLang="en-US" sz="2000" b="1" dirty="0">
                <a:latin typeface="Arial" panose="020B0604020202020204" pitchFamily="34" charset="0"/>
              </a:rPr>
              <a:t>Food process industry </a:t>
            </a:r>
            <a:r>
              <a:rPr lang="en-US" altLang="en-US" sz="2000" dirty="0">
                <a:latin typeface="Arial" panose="020B0604020202020204" pitchFamily="34" charset="0"/>
              </a:rPr>
              <a:t>– Precooling / cooking, pasteurization / sterility, hat frozen / refrigerated precooled meats, roasting of food grains / beans.</a:t>
            </a:r>
          </a:p>
          <a:p>
            <a:pPr lvl="1" algn="just">
              <a:lnSpc>
                <a:spcPct val="80000"/>
              </a:lnSpc>
              <a:spcBef>
                <a:spcPct val="0"/>
              </a:spcBef>
              <a:buFont typeface="Wingdings" panose="05000000000000000000" pitchFamily="2" charset="2"/>
              <a:buChar char="Ø"/>
            </a:pPr>
            <a:endParaRPr lang="en-US" altLang="en-US" sz="2000" dirty="0">
              <a:latin typeface="Arial" panose="020B0604020202020204" pitchFamily="34" charset="0"/>
            </a:endParaRPr>
          </a:p>
          <a:p>
            <a:pPr lvl="1" algn="just">
              <a:lnSpc>
                <a:spcPct val="80000"/>
              </a:lnSpc>
              <a:spcBef>
                <a:spcPct val="0"/>
              </a:spcBef>
              <a:buFont typeface="Wingdings" panose="05000000000000000000" pitchFamily="2" charset="2"/>
              <a:buChar char="Ø"/>
            </a:pPr>
            <a:r>
              <a:rPr lang="en-US" altLang="en-US" sz="2000" b="1" dirty="0">
                <a:latin typeface="Arial" panose="020B0604020202020204" pitchFamily="34" charset="0"/>
              </a:rPr>
              <a:t>Rubber industry </a:t>
            </a:r>
            <a:r>
              <a:rPr lang="en-US" altLang="en-US" sz="2000" dirty="0">
                <a:latin typeface="Arial" panose="020B0604020202020204" pitchFamily="34" charset="0"/>
              </a:rPr>
              <a:t>/ plastics / chemical / forest product industries</a:t>
            </a:r>
          </a:p>
          <a:p>
            <a:pPr lvl="1" algn="just">
              <a:lnSpc>
                <a:spcPct val="80000"/>
              </a:lnSpc>
              <a:spcBef>
                <a:spcPct val="0"/>
              </a:spcBef>
              <a:buFontTx/>
              <a:buNone/>
            </a:pPr>
            <a:r>
              <a:rPr lang="en-US" altLang="en-US" sz="2000" dirty="0">
                <a:latin typeface="Arial" panose="020B0604020202020204" pitchFamily="34" charset="0"/>
              </a:rPr>
              <a:t>         Mining / public works, breaking rocks, tunnel boring, drying / breaking up concrete, breaking up coal seams, curing of cement.</a:t>
            </a:r>
          </a:p>
          <a:p>
            <a:pPr lvl="1" algn="just">
              <a:lnSpc>
                <a:spcPct val="80000"/>
              </a:lnSpc>
              <a:spcBef>
                <a:spcPct val="0"/>
              </a:spcBef>
              <a:buFontTx/>
              <a:buNone/>
            </a:pPr>
            <a:r>
              <a:rPr lang="en-US" altLang="en-US" sz="2000" dirty="0">
                <a:latin typeface="Arial" panose="020B0604020202020204" pitchFamily="34" charset="0"/>
              </a:rPr>
              <a:t>         Drying inks / drying textiles, drying / sterilizing grains, drying / sterilizing pharmaceuticals, leather, tobacco, power transmission.</a:t>
            </a:r>
          </a:p>
          <a:p>
            <a:pPr lvl="1" algn="just">
              <a:lnSpc>
                <a:spcPct val="80000"/>
              </a:lnSpc>
              <a:spcBef>
                <a:spcPct val="0"/>
              </a:spcBef>
              <a:buFontTx/>
              <a:buNone/>
            </a:pPr>
            <a:endParaRPr lang="en-US" altLang="en-US" sz="2000" dirty="0">
              <a:latin typeface="Arial" panose="020B0604020202020204" pitchFamily="34" charset="0"/>
            </a:endParaRPr>
          </a:p>
          <a:p>
            <a:pPr lvl="1" algn="just">
              <a:lnSpc>
                <a:spcPct val="80000"/>
              </a:lnSpc>
              <a:spcBef>
                <a:spcPct val="0"/>
              </a:spcBef>
              <a:buFont typeface="Wingdings" panose="05000000000000000000" pitchFamily="2" charset="2"/>
              <a:buChar char="Ø"/>
            </a:pPr>
            <a:r>
              <a:rPr lang="en-US" altLang="en-US" sz="2000" b="1" dirty="0">
                <a:latin typeface="Arial" panose="020B0604020202020204" pitchFamily="34" charset="0"/>
              </a:rPr>
              <a:t>Biomedical Applications </a:t>
            </a:r>
            <a:r>
              <a:rPr lang="en-US" altLang="en-US" sz="2000" dirty="0">
                <a:latin typeface="Arial" panose="020B0604020202020204" pitchFamily="34" charset="0"/>
              </a:rPr>
              <a:t>( diagnostic / therapeutic ) – diathermy for localized superficial heating, deep electromagnetic heating for treatment of cancer, hyperthermia ( local, regional or whole body for cancer therapy).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5631F-D17F-43B2-965C-722E0B3F9478}"/>
              </a:ext>
            </a:extLst>
          </p:cNvPr>
          <p:cNvSpPr>
            <a:spLocks noGrp="1"/>
          </p:cNvSpPr>
          <p:nvPr>
            <p:ph type="title" idx="4294967295"/>
          </p:nvPr>
        </p:nvSpPr>
        <p:spPr>
          <a:xfrm>
            <a:off x="2339752" y="2492896"/>
            <a:ext cx="5432648" cy="2160240"/>
          </a:xfrm>
        </p:spPr>
        <p:txBody>
          <a:bodyPr/>
          <a:lstStyle/>
          <a:p>
            <a:r>
              <a:rPr lang="en-IN" altLang="en-US" sz="4400" b="1" dirty="0">
                <a:solidFill>
                  <a:srgbClr val="FF0000"/>
                </a:solidFill>
              </a:rPr>
              <a:t>Maxwell’s Equations</a:t>
            </a:r>
            <a:endParaRPr lang="en-IN" b="1" dirty="0"/>
          </a:p>
        </p:txBody>
      </p:sp>
    </p:spTree>
    <p:extLst>
      <p:ext uri="{BB962C8B-B14F-4D97-AF65-F5344CB8AC3E}">
        <p14:creationId xmlns:p14="http://schemas.microsoft.com/office/powerpoint/2010/main" val="2400985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0B553B52-7A1C-4C8F-A4E2-ADAC14DC49D5}"/>
              </a:ext>
            </a:extLst>
          </p:cNvPr>
          <p:cNvSpPr>
            <a:spLocks noGrp="1"/>
          </p:cNvSpPr>
          <p:nvPr>
            <p:ph type="title"/>
          </p:nvPr>
        </p:nvSpPr>
        <p:spPr/>
        <p:txBody>
          <a:bodyPr>
            <a:normAutofit/>
          </a:bodyPr>
          <a:lstStyle/>
          <a:p>
            <a:r>
              <a:rPr lang="en-IN" altLang="en-US" sz="4000" b="1" dirty="0">
                <a:solidFill>
                  <a:srgbClr val="FF0000"/>
                </a:solidFill>
              </a:rPr>
              <a:t>Maxwell’s Equation</a:t>
            </a:r>
          </a:p>
        </p:txBody>
      </p:sp>
      <p:sp>
        <p:nvSpPr>
          <p:cNvPr id="17411" name="Rectangle 3">
            <a:extLst>
              <a:ext uri="{FF2B5EF4-FFF2-40B4-BE49-F238E27FC236}">
                <a16:creationId xmlns:a16="http://schemas.microsoft.com/office/drawing/2014/main" id="{667DAF3B-69B1-4290-BBEA-E7F07A483834}"/>
              </a:ext>
            </a:extLst>
          </p:cNvPr>
          <p:cNvSpPr>
            <a:spLocks noChangeArrowheads="1"/>
          </p:cNvSpPr>
          <p:nvPr/>
        </p:nvSpPr>
        <p:spPr bwMode="auto">
          <a:xfrm>
            <a:off x="4945063" y="2974975"/>
            <a:ext cx="40671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1500">
                <a:solidFill>
                  <a:srgbClr val="000000"/>
                </a:solidFill>
                <a:cs typeface="Times New Roman" panose="02020603050405020304" pitchFamily="18" charset="0"/>
              </a:rPr>
              <a:t> </a:t>
            </a:r>
            <a:endParaRPr lang="en-US" altLang="en-US"/>
          </a:p>
        </p:txBody>
      </p:sp>
      <p:sp>
        <p:nvSpPr>
          <p:cNvPr id="17412" name="Rectangle 4">
            <a:extLst>
              <a:ext uri="{FF2B5EF4-FFF2-40B4-BE49-F238E27FC236}">
                <a16:creationId xmlns:a16="http://schemas.microsoft.com/office/drawing/2014/main" id="{B3559921-86B4-4D58-A921-723B9C0023C4}"/>
              </a:ext>
            </a:extLst>
          </p:cNvPr>
          <p:cNvSpPr>
            <a:spLocks noChangeArrowheads="1"/>
          </p:cNvSpPr>
          <p:nvPr/>
        </p:nvSpPr>
        <p:spPr bwMode="auto">
          <a:xfrm>
            <a:off x="830263" y="2813050"/>
            <a:ext cx="7962900" cy="32385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1500">
                <a:solidFill>
                  <a:srgbClr val="000000"/>
                </a:solidFill>
                <a:cs typeface="Times New Roman" panose="02020603050405020304" pitchFamily="18" charset="0"/>
              </a:rPr>
              <a:t> </a:t>
            </a:r>
            <a:endParaRPr lang="en-US" altLang="en-US"/>
          </a:p>
        </p:txBody>
      </p:sp>
      <p:sp>
        <p:nvSpPr>
          <p:cNvPr id="7" name="Rectangle 5">
            <a:extLst>
              <a:ext uri="{FF2B5EF4-FFF2-40B4-BE49-F238E27FC236}">
                <a16:creationId xmlns:a16="http://schemas.microsoft.com/office/drawing/2014/main" id="{C742AA8F-EDF3-4192-83B9-1EBB39C86216}"/>
              </a:ext>
            </a:extLst>
          </p:cNvPr>
          <p:cNvSpPr>
            <a:spLocks noChangeArrowheads="1"/>
          </p:cNvSpPr>
          <p:nvPr/>
        </p:nvSpPr>
        <p:spPr bwMode="auto">
          <a:xfrm>
            <a:off x="925513" y="2540357"/>
            <a:ext cx="7772400" cy="2585323"/>
          </a:xfrm>
          <a:prstGeom prst="rect">
            <a:avLst/>
          </a:prstGeom>
          <a:solidFill>
            <a:srgbClr val="FFFFFF"/>
          </a:solidFill>
          <a:ln>
            <a:noFill/>
          </a:ln>
          <a:effectLst/>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85750" indent="-285750" algn="just">
              <a:buFont typeface="Wingdings" panose="05000000000000000000" pitchFamily="2" charset="2"/>
              <a:buChar char="Ø"/>
              <a:defRPr/>
            </a:pPr>
            <a:r>
              <a:rPr lang="en-US" dirty="0">
                <a:solidFill>
                  <a:srgbClr val="000000"/>
                </a:solidFill>
                <a:latin typeface="Helvetica" panose="020B0604020202020204" pitchFamily="34" charset="0"/>
                <a:ea typeface="Times New Roman" panose="02020603050405020304" pitchFamily="18" charset="0"/>
              </a:rPr>
              <a:t>Maxwell's equations provide a set of differential equations that describe the time-varying behavior of electromagnetic phenomena in general. The field quantities in these formulas are real-valued vector functions of space and time</a:t>
            </a:r>
            <a:r>
              <a:rPr lang="en-US" dirty="0">
                <a:solidFill>
                  <a:srgbClr val="000000"/>
                </a:solidFill>
                <a:ea typeface="Times New Roman" panose="02020603050405020304" pitchFamily="18" charset="0"/>
              </a:rPr>
              <a:t> </a:t>
            </a:r>
            <a:r>
              <a:rPr lang="en-US" i="1" dirty="0">
                <a:solidFill>
                  <a:srgbClr val="000000"/>
                </a:solidFill>
                <a:latin typeface="Helvetica" panose="020B0604020202020204" pitchFamily="34" charset="0"/>
                <a:ea typeface="Times New Roman" panose="02020603050405020304" pitchFamily="18" charset="0"/>
              </a:rPr>
              <a:t>t</a:t>
            </a:r>
            <a:r>
              <a:rPr lang="en-US" dirty="0">
                <a:solidFill>
                  <a:srgbClr val="000000"/>
                </a:solidFill>
                <a:latin typeface="Helvetica" panose="020B0604020202020204" pitchFamily="34" charset="0"/>
                <a:ea typeface="Times New Roman" panose="02020603050405020304" pitchFamily="18" charset="0"/>
              </a:rPr>
              <a:t>.</a:t>
            </a:r>
          </a:p>
          <a:p>
            <a:pPr algn="just">
              <a:defRPr/>
            </a:pPr>
            <a:r>
              <a:rPr lang="en-US" dirty="0">
                <a:solidFill>
                  <a:srgbClr val="000000"/>
                </a:solidFill>
                <a:latin typeface="Helvetica" panose="020B0604020202020204" pitchFamily="34" charset="0"/>
                <a:ea typeface="Times New Roman" panose="02020603050405020304" pitchFamily="18" charset="0"/>
              </a:rPr>
              <a:t> </a:t>
            </a:r>
            <a:r>
              <a:rPr lang="en-US" dirty="0">
                <a:solidFill>
                  <a:srgbClr val="000000"/>
                </a:solidFill>
                <a:ea typeface="Times New Roman" panose="02020603050405020304" pitchFamily="18" charset="0"/>
              </a:rPr>
              <a:t> </a:t>
            </a:r>
            <a:endParaRPr lang="en-US" dirty="0"/>
          </a:p>
          <a:p>
            <a:pPr marL="285750" indent="-285750" algn="just">
              <a:buFont typeface="Wingdings" panose="05000000000000000000" pitchFamily="2" charset="2"/>
              <a:buChar char="Ø"/>
              <a:defRPr/>
            </a:pPr>
            <a:r>
              <a:rPr lang="en-US" dirty="0">
                <a:solidFill>
                  <a:srgbClr val="000000"/>
                </a:solidFill>
                <a:latin typeface="Helvetica" panose="020B0604020202020204" pitchFamily="34" charset="0"/>
                <a:ea typeface="Times New Roman" panose="02020603050405020304" pitchFamily="18" charset="0"/>
              </a:rPr>
              <a:t>Using Maxwell's equations we can calculate the electric and magnetic fields for a given initial field and a set of boundary conditions (initial boundary-value problem).</a:t>
            </a:r>
            <a:r>
              <a:rPr lang="en-US" baseline="30000" dirty="0">
                <a:solidFill>
                  <a:srgbClr val="666666"/>
                </a:solidFill>
                <a:latin typeface="Helvetica" panose="020B0604020202020204" pitchFamily="34" charset="0"/>
                <a:ea typeface="Times New Roman" panose="02020603050405020304" pitchFamily="18" charset="0"/>
              </a:rPr>
              <a:t> </a:t>
            </a:r>
            <a:r>
              <a:rPr lang="en-US" dirty="0">
                <a:solidFill>
                  <a:srgbClr val="000000"/>
                </a:solidFill>
                <a:ea typeface="Times New Roman" panose="02020603050405020304" pitchFamily="18" charset="0"/>
              </a:rPr>
              <a:t> </a:t>
            </a:r>
            <a:r>
              <a:rPr lang="en-US" dirty="0">
                <a:solidFill>
                  <a:srgbClr val="000000"/>
                </a:solidFill>
                <a:latin typeface="Helvetica" panose="020B0604020202020204" pitchFamily="34" charset="0"/>
                <a:ea typeface="Times New Roman" panose="02020603050405020304" pitchFamily="18" charset="0"/>
              </a:rPr>
              <a:t>Maxwell's equations exist in differential and integral form.</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CA2F07F-8639-4E1D-AE5A-8E96EE9692F0}"/>
              </a:ext>
            </a:extLst>
          </p:cNvPr>
          <p:cNvSpPr>
            <a:spLocks noGrp="1"/>
          </p:cNvSpPr>
          <p:nvPr>
            <p:ph type="title"/>
          </p:nvPr>
        </p:nvSpPr>
        <p:spPr/>
        <p:txBody>
          <a:bodyPr>
            <a:normAutofit/>
          </a:bodyPr>
          <a:lstStyle/>
          <a:p>
            <a:r>
              <a:rPr lang="en-IN" altLang="en-US" sz="4000" b="1" dirty="0">
                <a:solidFill>
                  <a:srgbClr val="FF0000"/>
                </a:solidFill>
              </a:rPr>
              <a:t>Sources of EM Fields</a:t>
            </a:r>
          </a:p>
        </p:txBody>
      </p:sp>
      <p:pic>
        <p:nvPicPr>
          <p:cNvPr id="18435" name="Picture 4">
            <a:extLst>
              <a:ext uri="{FF2B5EF4-FFF2-40B4-BE49-F238E27FC236}">
                <a16:creationId xmlns:a16="http://schemas.microsoft.com/office/drawing/2014/main" id="{D679FC0B-F20A-481E-A7C5-7F1F6F7E2B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676400"/>
            <a:ext cx="87249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7145464-AF41-4E10-82FC-E5032E95FD5B}"/>
              </a:ext>
            </a:extLst>
          </p:cNvPr>
          <p:cNvSpPr>
            <a:spLocks noGrp="1"/>
          </p:cNvSpPr>
          <p:nvPr>
            <p:ph type="title"/>
          </p:nvPr>
        </p:nvSpPr>
        <p:spPr/>
        <p:txBody>
          <a:bodyPr>
            <a:noAutofit/>
          </a:bodyPr>
          <a:lstStyle/>
          <a:p>
            <a:r>
              <a:rPr lang="en-IN" altLang="en-US" sz="4000" b="1" dirty="0">
                <a:solidFill>
                  <a:srgbClr val="FF0000"/>
                </a:solidFill>
              </a:rPr>
              <a:t>Maxwell’s Equation in differential form</a:t>
            </a:r>
          </a:p>
        </p:txBody>
      </p:sp>
      <p:pic>
        <p:nvPicPr>
          <p:cNvPr id="19459" name="Picture 6">
            <a:extLst>
              <a:ext uri="{FF2B5EF4-FFF2-40B4-BE49-F238E27FC236}">
                <a16:creationId xmlns:a16="http://schemas.microsoft.com/office/drawing/2014/main" id="{10CB7B3E-CD72-4773-92B7-07F74AE955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75" y="1989138"/>
            <a:ext cx="8391525" cy="425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1D59C4D-DF9B-44DF-82E6-C4B85C80303F}"/>
              </a:ext>
            </a:extLst>
          </p:cNvPr>
          <p:cNvSpPr>
            <a:spLocks noGrp="1"/>
          </p:cNvSpPr>
          <p:nvPr>
            <p:ph type="title"/>
          </p:nvPr>
        </p:nvSpPr>
        <p:spPr>
          <a:xfrm>
            <a:off x="611188" y="260350"/>
            <a:ext cx="7772400" cy="360363"/>
          </a:xfrm>
        </p:spPr>
        <p:txBody>
          <a:bodyPr>
            <a:normAutofit fontScale="90000"/>
          </a:bodyPr>
          <a:lstStyle/>
          <a:p>
            <a:r>
              <a:rPr lang="en-IN" altLang="en-US" b="1" dirty="0">
                <a:solidFill>
                  <a:srgbClr val="FF0000"/>
                </a:solidFill>
              </a:rPr>
              <a:t>Maxwell’s Equations</a:t>
            </a:r>
          </a:p>
        </p:txBody>
      </p:sp>
      <p:pic>
        <p:nvPicPr>
          <p:cNvPr id="20483" name="Picture 4">
            <a:extLst>
              <a:ext uri="{FF2B5EF4-FFF2-40B4-BE49-F238E27FC236}">
                <a16:creationId xmlns:a16="http://schemas.microsoft.com/office/drawing/2014/main" id="{71BFEC13-167C-4228-92BC-9891B07479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908050"/>
            <a:ext cx="8642350"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A0994-BF90-47C5-974B-7E9456AAA9C9}"/>
              </a:ext>
            </a:extLst>
          </p:cNvPr>
          <p:cNvSpPr>
            <a:spLocks noGrp="1"/>
          </p:cNvSpPr>
          <p:nvPr>
            <p:ph type="ctrTitle" idx="4294967295"/>
          </p:nvPr>
        </p:nvSpPr>
        <p:spPr>
          <a:xfrm>
            <a:off x="179512" y="2130425"/>
            <a:ext cx="7592888" cy="1470025"/>
          </a:xfrm>
        </p:spPr>
        <p:txBody>
          <a:bodyPr>
            <a:normAutofit/>
          </a:bodyPr>
          <a:lstStyle/>
          <a:p>
            <a:r>
              <a:rPr lang="en-IN"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History of Microwave Engineering</a:t>
            </a:r>
            <a:endParaRPr lang="en-IN" dirty="0">
              <a:solidFill>
                <a:srgbClr val="FF0000"/>
              </a:solidFill>
            </a:endParaRPr>
          </a:p>
        </p:txBody>
      </p:sp>
    </p:spTree>
    <p:extLst>
      <p:ext uri="{BB962C8B-B14F-4D97-AF65-F5344CB8AC3E}">
        <p14:creationId xmlns:p14="http://schemas.microsoft.com/office/powerpoint/2010/main" val="242370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1725-7A26-4D95-9873-00B1C292FBCC}"/>
              </a:ext>
            </a:extLst>
          </p:cNvPr>
          <p:cNvSpPr>
            <a:spLocks noGrp="1"/>
          </p:cNvSpPr>
          <p:nvPr>
            <p:ph type="title"/>
          </p:nvPr>
        </p:nvSpPr>
        <p:spPr>
          <a:xfrm>
            <a:off x="457200" y="0"/>
            <a:ext cx="8229600" cy="1052736"/>
          </a:xfrm>
        </p:spPr>
        <p:txBody>
          <a:bodyPr>
            <a:noAutofit/>
          </a:bodyPr>
          <a:lstStyle/>
          <a:p>
            <a:r>
              <a:rPr lang="en-IN" sz="40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History of Microwave Engineering</a:t>
            </a:r>
            <a:endParaRPr lang="en-IN" sz="4000" dirty="0"/>
          </a:p>
        </p:txBody>
      </p:sp>
      <p:sp>
        <p:nvSpPr>
          <p:cNvPr id="3" name="Content Placeholder 2">
            <a:extLst>
              <a:ext uri="{FF2B5EF4-FFF2-40B4-BE49-F238E27FC236}">
                <a16:creationId xmlns:a16="http://schemas.microsoft.com/office/drawing/2014/main" id="{6049D880-41CB-4FC9-9F7B-4C02303D02F4}"/>
              </a:ext>
            </a:extLst>
          </p:cNvPr>
          <p:cNvSpPr>
            <a:spLocks noGrp="1"/>
          </p:cNvSpPr>
          <p:nvPr>
            <p:ph idx="1"/>
          </p:nvPr>
        </p:nvSpPr>
        <p:spPr>
          <a:xfrm>
            <a:off x="457200" y="1124744"/>
            <a:ext cx="8229600" cy="5544616"/>
          </a:xfrm>
        </p:spPr>
        <p:txBody>
          <a:bodyPr>
            <a:normAutofit/>
          </a:bodyPr>
          <a:lstStyle/>
          <a:p>
            <a:pPr algn="just"/>
            <a:r>
              <a:rPr lang="en-IN" sz="2000" dirty="0">
                <a:latin typeface="Times New Roman" panose="02020603050405020304" pitchFamily="18" charset="0"/>
                <a:cs typeface="Times New Roman" panose="02020603050405020304" pitchFamily="18" charset="0"/>
              </a:rPr>
              <a:t>Microwaves are electromagnetic waves whose frequencies range from 1GHz to 1000GHz.The wavelength of λ of cm waves at microwave frequencies are very short typically from a  few tens of cm to a fraction of mm.</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Microwaves are electromagnetic waves. Hence, the history of  microwaves embodied in the evolution of electromagnetic waves.</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buFont typeface="Wingdings" panose="05000000000000000000" pitchFamily="2" charset="2"/>
              <a:buChar char="Ø"/>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James Clerk Maxwell (1831-1879) unified all previous known results, experimental and theoretical on electromagnetic waves in four equations and predicted the existence of electromagnetic waves</a:t>
            </a:r>
          </a:p>
          <a:p>
            <a:pPr>
              <a:lnSpc>
                <a:spcPct val="115000"/>
              </a:lnSpc>
              <a:spcAft>
                <a:spcPts val="1000"/>
              </a:spcAft>
              <a:buFont typeface="Wingdings" panose="05000000000000000000" pitchFamily="2" charset="2"/>
              <a:buChar char="Ø"/>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Heinrich Rudolf Hertz (1857-1937) experimentally confirmed Maxwell’s prediction.</a:t>
            </a:r>
          </a:p>
          <a:p>
            <a:pPr>
              <a:lnSpc>
                <a:spcPct val="115000"/>
              </a:lnSpc>
              <a:spcAft>
                <a:spcPts val="1000"/>
              </a:spcAft>
              <a:buFont typeface="Wingdings" panose="05000000000000000000" pitchFamily="2" charset="2"/>
              <a:buChar char="Ø"/>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Guglielmo Marconi (1874-1937) transmitted information on an experimental basis at microwave frequencies.</a:t>
            </a:r>
          </a:p>
        </p:txBody>
      </p:sp>
    </p:spTree>
    <p:extLst>
      <p:ext uri="{BB962C8B-B14F-4D97-AF65-F5344CB8AC3E}">
        <p14:creationId xmlns:p14="http://schemas.microsoft.com/office/powerpoint/2010/main" val="380797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1D53AA-0D45-41CE-BFF6-DC91DE7D7707}"/>
              </a:ext>
            </a:extLst>
          </p:cNvPr>
          <p:cNvSpPr>
            <a:spLocks noGrp="1"/>
          </p:cNvSpPr>
          <p:nvPr>
            <p:ph type="title"/>
          </p:nvPr>
        </p:nvSpPr>
        <p:spPr/>
        <p:txBody>
          <a:bodyPr>
            <a:normAutofit/>
          </a:bodyPr>
          <a:lstStyle/>
          <a:p>
            <a:r>
              <a:rPr lang="en-IN" sz="4000" b="1" dirty="0">
                <a:solidFill>
                  <a:srgbClr val="FF0000"/>
                </a:solidFill>
              </a:rPr>
              <a:t>Continue…</a:t>
            </a:r>
          </a:p>
        </p:txBody>
      </p:sp>
      <p:sp>
        <p:nvSpPr>
          <p:cNvPr id="5" name="Content Placeholder 4">
            <a:extLst>
              <a:ext uri="{FF2B5EF4-FFF2-40B4-BE49-F238E27FC236}">
                <a16:creationId xmlns:a16="http://schemas.microsoft.com/office/drawing/2014/main" id="{A8682DB1-A14C-4805-B225-7260AD75E44D}"/>
              </a:ext>
            </a:extLst>
          </p:cNvPr>
          <p:cNvSpPr>
            <a:spLocks noGrp="1"/>
          </p:cNvSpPr>
          <p:nvPr>
            <p:ph idx="1"/>
          </p:nvPr>
        </p:nvSpPr>
        <p:spPr/>
        <p:txBody>
          <a:bodyPr>
            <a:normAutofit fontScale="92500" lnSpcReduction="20000"/>
          </a:bodyPr>
          <a:lstStyle/>
          <a:p>
            <a:pPr>
              <a:lnSpc>
                <a:spcPct val="115000"/>
              </a:lnSpc>
              <a:spcAft>
                <a:spcPts val="1000"/>
              </a:spcAft>
              <a:buFont typeface="Wingdings" panose="05000000000000000000" pitchFamily="2" charset="2"/>
              <a:buChar char="Ø"/>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George </a:t>
            </a:r>
            <a:r>
              <a:rPr lang="en-IN" sz="2200" dirty="0" err="1">
                <a:effectLst/>
                <a:latin typeface="Times New Roman" panose="02020603050405020304" pitchFamily="18" charset="0"/>
                <a:ea typeface="Times New Roman" panose="02020603050405020304" pitchFamily="18" charset="0"/>
                <a:cs typeface="Times New Roman" panose="02020603050405020304" pitchFamily="18" charset="0"/>
              </a:rPr>
              <a:t>C.Southworth</a:t>
            </a: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(1930) really carried out Marconi’s experiments on a commercial basis.</a:t>
            </a:r>
          </a:p>
          <a:p>
            <a:pPr>
              <a:lnSpc>
                <a:spcPct val="115000"/>
              </a:lnSpc>
              <a:spcAft>
                <a:spcPts val="1000"/>
              </a:spcAft>
              <a:buFont typeface="Wingdings" panose="05000000000000000000" pitchFamily="2" charset="2"/>
              <a:buChar char="Ø"/>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In 1935 </a:t>
            </a:r>
            <a:r>
              <a:rPr lang="en-IN" sz="2200" dirty="0" err="1">
                <a:effectLst/>
                <a:latin typeface="Times New Roman" panose="02020603050405020304" pitchFamily="18" charset="0"/>
                <a:ea typeface="Times New Roman" panose="02020603050405020304" pitchFamily="18" charset="0"/>
                <a:cs typeface="Times New Roman" panose="02020603050405020304" pitchFamily="18" charset="0"/>
              </a:rPr>
              <a:t>A.A.Heil</a:t>
            </a: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2200" dirty="0" err="1">
                <a:effectLst/>
                <a:latin typeface="Times New Roman" panose="02020603050405020304" pitchFamily="18" charset="0"/>
                <a:ea typeface="Times New Roman" panose="02020603050405020304" pitchFamily="18" charset="0"/>
                <a:cs typeface="Times New Roman" panose="02020603050405020304" pitchFamily="18" charset="0"/>
              </a:rPr>
              <a:t>O.Heil</a:t>
            </a: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suggested that microwave voltages be generated by using transit time effects together with lumped tuned circuits.</a:t>
            </a:r>
          </a:p>
          <a:p>
            <a:pPr>
              <a:lnSpc>
                <a:spcPct val="115000"/>
              </a:lnSpc>
              <a:spcAft>
                <a:spcPts val="1000"/>
              </a:spcAft>
              <a:buFont typeface="Wingdings" panose="05000000000000000000" pitchFamily="2" charset="2"/>
              <a:buChar char="Ø"/>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In 1939 </a:t>
            </a:r>
            <a:r>
              <a:rPr lang="en-IN" sz="2200" dirty="0" err="1">
                <a:effectLst/>
                <a:latin typeface="Times New Roman" panose="02020603050405020304" pitchFamily="18" charset="0"/>
                <a:ea typeface="Times New Roman" panose="02020603050405020304" pitchFamily="18" charset="0"/>
                <a:cs typeface="Times New Roman" panose="02020603050405020304" pitchFamily="18" charset="0"/>
              </a:rPr>
              <a:t>W.C.Hahn</a:t>
            </a: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and G.F .Metcalf proposed a theory of velocity modulation for microwave tubes.</a:t>
            </a:r>
          </a:p>
          <a:p>
            <a:pPr>
              <a:lnSpc>
                <a:spcPct val="115000"/>
              </a:lnSpc>
              <a:spcAft>
                <a:spcPts val="1000"/>
              </a:spcAft>
              <a:buFont typeface="Wingdings" panose="05000000000000000000" pitchFamily="2" charset="2"/>
              <a:buChar char="Ø"/>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Four months later R.H .Varian and </a:t>
            </a:r>
            <a:r>
              <a:rPr lang="en-IN" sz="2200" dirty="0" err="1">
                <a:effectLst/>
                <a:latin typeface="Times New Roman" panose="02020603050405020304" pitchFamily="18" charset="0"/>
                <a:ea typeface="Times New Roman" panose="02020603050405020304" pitchFamily="18" charset="0"/>
                <a:cs typeface="Times New Roman" panose="02020603050405020304" pitchFamily="18" charset="0"/>
              </a:rPr>
              <a:t>S.F.Varian</a:t>
            </a: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described a two cavity  klystron amplifier and oscillator by using velocity modulation.</a:t>
            </a:r>
          </a:p>
          <a:p>
            <a:pPr>
              <a:lnSpc>
                <a:spcPct val="115000"/>
              </a:lnSpc>
              <a:spcAft>
                <a:spcPts val="1000"/>
              </a:spcAft>
              <a:buFont typeface="Wingdings" panose="05000000000000000000" pitchFamily="2" charset="2"/>
              <a:buChar char="Ø"/>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In 1944 </a:t>
            </a:r>
            <a:r>
              <a:rPr lang="en-IN" sz="2200" dirty="0" err="1">
                <a:effectLst/>
                <a:latin typeface="Times New Roman" panose="02020603050405020304" pitchFamily="18" charset="0"/>
                <a:ea typeface="Times New Roman" panose="02020603050405020304" pitchFamily="18" charset="0"/>
                <a:cs typeface="Times New Roman" panose="02020603050405020304" pitchFamily="18" charset="0"/>
              </a:rPr>
              <a:t>R.Kompfner</a:t>
            </a: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invented the helix type travelling wave tube .</a:t>
            </a:r>
          </a:p>
          <a:p>
            <a:pPr>
              <a:lnSpc>
                <a:spcPct val="115000"/>
              </a:lnSpc>
              <a:spcAft>
                <a:spcPts val="1000"/>
              </a:spcAft>
              <a:buFont typeface="Wingdings" panose="05000000000000000000" pitchFamily="2" charset="2"/>
              <a:buChar char="Ø"/>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During World War-II (1945) based on the previous developments ,radar was invented and was exploited for military applications.</a:t>
            </a:r>
          </a:p>
          <a:p>
            <a:endParaRPr lang="en-IN" dirty="0"/>
          </a:p>
        </p:txBody>
      </p:sp>
    </p:spTree>
    <p:extLst>
      <p:ext uri="{BB962C8B-B14F-4D97-AF65-F5344CB8AC3E}">
        <p14:creationId xmlns:p14="http://schemas.microsoft.com/office/powerpoint/2010/main" val="1059700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2262-0727-48B9-9FE0-25374E5C048A}"/>
              </a:ext>
            </a:extLst>
          </p:cNvPr>
          <p:cNvSpPr>
            <a:spLocks noGrp="1"/>
          </p:cNvSpPr>
          <p:nvPr>
            <p:ph type="title"/>
          </p:nvPr>
        </p:nvSpPr>
        <p:spPr/>
        <p:txBody>
          <a:bodyPr/>
          <a:lstStyle/>
          <a:p>
            <a:r>
              <a:rPr lang="en-IN" sz="4400" b="1" dirty="0">
                <a:solidFill>
                  <a:srgbClr val="FF0000"/>
                </a:solidFill>
              </a:rPr>
              <a:t>Continue…</a:t>
            </a:r>
            <a:endParaRPr lang="en-IN" dirty="0"/>
          </a:p>
        </p:txBody>
      </p:sp>
      <p:sp>
        <p:nvSpPr>
          <p:cNvPr id="3" name="Content Placeholder 2">
            <a:extLst>
              <a:ext uri="{FF2B5EF4-FFF2-40B4-BE49-F238E27FC236}">
                <a16:creationId xmlns:a16="http://schemas.microsoft.com/office/drawing/2014/main" id="{99BD46F6-260B-457E-AED2-41CE6C6ED1A4}"/>
              </a:ext>
            </a:extLst>
          </p:cNvPr>
          <p:cNvSpPr>
            <a:spLocks noGrp="1"/>
          </p:cNvSpPr>
          <p:nvPr>
            <p:ph idx="1"/>
          </p:nvPr>
        </p:nvSpPr>
        <p:spPr/>
        <p:txBody>
          <a:bodyPr>
            <a:noAutofit/>
          </a:bodyPr>
          <a:lstStyle/>
          <a:p>
            <a:pPr algn="just">
              <a:lnSpc>
                <a:spcPct val="115000"/>
              </a:lnSpc>
              <a:spcAft>
                <a:spcPts val="1000"/>
              </a:spcAft>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Historically microwave generation and amplification were accomplished by means of velocity modulation theory. </a:t>
            </a:r>
          </a:p>
          <a:p>
            <a:pPr algn="just">
              <a:lnSpc>
                <a:spcPct val="115000"/>
              </a:lnSpc>
              <a:spcAft>
                <a:spcPts val="1000"/>
              </a:spcAft>
              <a:buFont typeface="Wingdings" panose="05000000000000000000" pitchFamily="2" charset="2"/>
              <a:buChar char="Ø"/>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In the past two decades, however, microwave solid state devices such as tunnel diodes, Gunn diodes, transferred electron devices (TEDs), and avalanche transit time devices have been developed to perform these functions.</a:t>
            </a:r>
          </a:p>
          <a:p>
            <a:pPr algn="just">
              <a:lnSpc>
                <a:spcPct val="115000"/>
              </a:lnSpc>
              <a:spcAft>
                <a:spcPts val="1000"/>
              </a:spcAft>
              <a:buFont typeface="Wingdings" panose="05000000000000000000" pitchFamily="2" charset="2"/>
              <a:buChar char="Ø"/>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B.K.Ridley and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T.B.Watkins</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in 1961 and C.Hilsum in 1962 independently predicted that the transferred electron effect would occur in GaAs. In 1963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J.B.Gunn</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reported his Gunn effect.</a:t>
            </a:r>
          </a:p>
        </p:txBody>
      </p:sp>
    </p:spTree>
    <p:extLst>
      <p:ext uri="{BB962C8B-B14F-4D97-AF65-F5344CB8AC3E}">
        <p14:creationId xmlns:p14="http://schemas.microsoft.com/office/powerpoint/2010/main" val="1362375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2349-0869-4185-A859-CBD11C8EB57B}"/>
              </a:ext>
            </a:extLst>
          </p:cNvPr>
          <p:cNvSpPr>
            <a:spLocks noGrp="1"/>
          </p:cNvSpPr>
          <p:nvPr>
            <p:ph type="title"/>
          </p:nvPr>
        </p:nvSpPr>
        <p:spPr/>
        <p:txBody>
          <a:bodyPr/>
          <a:lstStyle/>
          <a:p>
            <a:r>
              <a:rPr lang="en-IN" sz="4400" b="1" dirty="0">
                <a:solidFill>
                  <a:srgbClr val="FF0000"/>
                </a:solidFill>
              </a:rPr>
              <a:t>Continue…</a:t>
            </a:r>
            <a:endParaRPr lang="en-IN" dirty="0"/>
          </a:p>
        </p:txBody>
      </p:sp>
      <p:sp>
        <p:nvSpPr>
          <p:cNvPr id="3" name="Content Placeholder 2">
            <a:extLst>
              <a:ext uri="{FF2B5EF4-FFF2-40B4-BE49-F238E27FC236}">
                <a16:creationId xmlns:a16="http://schemas.microsoft.com/office/drawing/2014/main" id="{67480579-2294-47E0-938C-99B5B37F83D7}"/>
              </a:ext>
            </a:extLst>
          </p:cNvPr>
          <p:cNvSpPr>
            <a:spLocks noGrp="1"/>
          </p:cNvSpPr>
          <p:nvPr>
            <p:ph idx="1"/>
          </p:nvPr>
        </p:nvSpPr>
        <p:spPr/>
        <p:txBody>
          <a:bodyPr>
            <a:normAutofit/>
          </a:bodyPr>
          <a:lstStyle/>
          <a:p>
            <a:pPr>
              <a:buFont typeface="Wingdings" panose="05000000000000000000" pitchFamily="2" charset="2"/>
              <a:buChar char="Ø"/>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common characteristic of all microwave solid state devices is the negative resistance that can be used for microwave oscillation and amplification. </a:t>
            </a:r>
          </a:p>
          <a:p>
            <a:pPr marL="0" indent="0">
              <a:buNone/>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progress of TEDs and avalanche transit time devices has been so swift that today they are firmly established as one of the most important classes of microwave solid state devices.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3700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907704" y="2492896"/>
            <a:ext cx="6321896" cy="2304256"/>
          </a:xfrm>
        </p:spPr>
        <p:txBody>
          <a:bodyPr/>
          <a:lstStyle/>
          <a:p>
            <a:r>
              <a:rPr lang="en-US" b="1" dirty="0">
                <a:solidFill>
                  <a:srgbClr val="FF0000"/>
                </a:solidFill>
              </a:rPr>
              <a:t>Microwave Transmission</a:t>
            </a:r>
            <a:endParaRPr lang="en-IN" b="1" dirty="0">
              <a:solidFill>
                <a:srgbClr val="FF0000"/>
              </a:solidFill>
            </a:endParaRPr>
          </a:p>
        </p:txBody>
      </p:sp>
    </p:spTree>
    <p:extLst>
      <p:ext uri="{BB962C8B-B14F-4D97-AF65-F5344CB8AC3E}">
        <p14:creationId xmlns:p14="http://schemas.microsoft.com/office/powerpoint/2010/main" val="113389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26B9-0B9A-4F60-B1C1-77A1040FD79D}"/>
              </a:ext>
            </a:extLst>
          </p:cNvPr>
          <p:cNvSpPr>
            <a:spLocks noGrp="1"/>
          </p:cNvSpPr>
          <p:nvPr>
            <p:ph type="title"/>
          </p:nvPr>
        </p:nvSpPr>
        <p:spPr>
          <a:xfrm>
            <a:off x="457200" y="476672"/>
            <a:ext cx="8229600" cy="1008112"/>
          </a:xfrm>
        </p:spPr>
        <p:txBody>
          <a:bodyPr>
            <a:normAutofit fontScale="90000"/>
          </a:bodyPr>
          <a:lstStyle/>
          <a:p>
            <a:br>
              <a:rPr lang="en-IN" sz="4400" dirty="0">
                <a:solidFill>
                  <a:srgbClr val="FF0000"/>
                </a:solidFill>
                <a:cs typeface="Times New Roman" pitchFamily="18" charset="0"/>
              </a:rPr>
            </a:br>
            <a:r>
              <a:rPr lang="en-IN" sz="4400" b="1" dirty="0">
                <a:solidFill>
                  <a:srgbClr val="FF0000"/>
                </a:solidFill>
                <a:cs typeface="Times New Roman" pitchFamily="18" charset="0"/>
              </a:rPr>
              <a:t>Features of Microwave</a:t>
            </a:r>
            <a:br>
              <a:rPr lang="en-IN" sz="4400" dirty="0">
                <a:latin typeface="Times New Roman" pitchFamily="18" charset="0"/>
                <a:cs typeface="Times New Roman" pitchFamily="18" charset="0"/>
              </a:rPr>
            </a:br>
            <a:endParaRPr lang="en-IN" dirty="0"/>
          </a:p>
        </p:txBody>
      </p:sp>
      <p:sp>
        <p:nvSpPr>
          <p:cNvPr id="4" name="Content Placeholder 3"/>
          <p:cNvSpPr>
            <a:spLocks noGrp="1"/>
          </p:cNvSpPr>
          <p:nvPr>
            <p:ph idx="1"/>
          </p:nvPr>
        </p:nvSpPr>
        <p:spPr/>
        <p:txBody>
          <a:bodyPr>
            <a:normAutofit/>
          </a:bodyPr>
          <a:lstStyle/>
          <a:p>
            <a:pPr marL="0" indent="0">
              <a:buNone/>
            </a:pPr>
            <a:r>
              <a:rPr lang="en-IN" sz="2400" dirty="0">
                <a:latin typeface="Times New Roman" pitchFamily="18" charset="0"/>
                <a:cs typeface="Times New Roman" pitchFamily="18" charset="0"/>
              </a:rPr>
              <a:t>In the electromagnetic spectrum, waves within the frequencies 1GHz to 300GHz are called microwaves.</a:t>
            </a:r>
          </a:p>
          <a:p>
            <a:pPr marL="0" indent="0">
              <a:buNone/>
            </a:pPr>
            <a:endParaRPr lang="en-IN" sz="2400" dirty="0">
              <a:latin typeface="Times New Roman" pitchFamily="18" charset="0"/>
              <a:cs typeface="Times New Roman" pitchFamily="18" charset="0"/>
            </a:endParaRPr>
          </a:p>
          <a:p>
            <a:pPr lvl="0">
              <a:buFont typeface="Wingdings" panose="05000000000000000000" pitchFamily="2" charset="2"/>
              <a:buChar char="Ø"/>
            </a:pPr>
            <a:r>
              <a:rPr lang="en-IN" sz="2400" dirty="0">
                <a:latin typeface="Times New Roman" pitchFamily="18" charset="0"/>
                <a:cs typeface="Times New Roman" pitchFamily="18" charset="0"/>
              </a:rPr>
              <a:t>Microwaves travel in straight lines, and so the transmitter and receiver stations should be accurately aligned to each other.</a:t>
            </a:r>
          </a:p>
          <a:p>
            <a:pPr lvl="0">
              <a:buFont typeface="Wingdings" panose="05000000000000000000" pitchFamily="2" charset="2"/>
              <a:buChar char="Ø"/>
            </a:pPr>
            <a:endParaRPr lang="en-IN" sz="2400" dirty="0">
              <a:latin typeface="Times New Roman" pitchFamily="18" charset="0"/>
              <a:cs typeface="Times New Roman" pitchFamily="18" charset="0"/>
            </a:endParaRPr>
          </a:p>
          <a:p>
            <a:pPr lvl="0">
              <a:buFont typeface="Wingdings" panose="05000000000000000000" pitchFamily="2" charset="2"/>
              <a:buChar char="Ø"/>
            </a:pPr>
            <a:r>
              <a:rPr lang="en-IN" sz="2400" dirty="0">
                <a:latin typeface="Times New Roman" pitchFamily="18" charset="0"/>
                <a:cs typeface="Times New Roman" pitchFamily="18" charset="0"/>
              </a:rPr>
              <a:t>Microwave propagation is line of sight(LOS) propagation. So, towers hoisting the stations should be placed so that the curvature of the earth or any other obstacle does not interfere with the communication.</a:t>
            </a:r>
          </a:p>
          <a:p>
            <a:endParaRPr lang="en-IN" sz="2400" dirty="0"/>
          </a:p>
          <a:p>
            <a:endParaRPr lang="en-IN" dirty="0"/>
          </a:p>
          <a:p>
            <a:endParaRPr lang="en-IN" dirty="0"/>
          </a:p>
        </p:txBody>
      </p:sp>
    </p:spTree>
    <p:extLst>
      <p:ext uri="{BB962C8B-B14F-4D97-AF65-F5344CB8AC3E}">
        <p14:creationId xmlns:p14="http://schemas.microsoft.com/office/powerpoint/2010/main" val="244393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0560-1E58-42BC-887A-E70237488F71}"/>
              </a:ext>
            </a:extLst>
          </p:cNvPr>
          <p:cNvSpPr>
            <a:spLocks noGrp="1"/>
          </p:cNvSpPr>
          <p:nvPr>
            <p:ph type="title"/>
          </p:nvPr>
        </p:nvSpPr>
        <p:spPr>
          <a:xfrm>
            <a:off x="457200" y="404664"/>
            <a:ext cx="8229600" cy="1012973"/>
          </a:xfrm>
        </p:spPr>
        <p:txBody>
          <a:bodyPr>
            <a:noAutofit/>
          </a:bodyPr>
          <a:lstStyle/>
          <a:p>
            <a:br>
              <a:rPr lang="en-IN" dirty="0">
                <a:solidFill>
                  <a:srgbClr val="FF0000"/>
                </a:solidFill>
                <a:cs typeface="Times New Roman" pitchFamily="18" charset="0"/>
              </a:rPr>
            </a:br>
            <a:r>
              <a:rPr lang="en-IN" sz="4000" b="1" dirty="0">
                <a:solidFill>
                  <a:srgbClr val="FF0000"/>
                </a:solidFill>
                <a:cs typeface="Times New Roman" pitchFamily="18" charset="0"/>
              </a:rPr>
              <a:t>Features of Microwave</a:t>
            </a:r>
            <a:br>
              <a:rPr lang="en-IN"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IN" sz="2400" dirty="0">
                <a:latin typeface="Times New Roman" pitchFamily="18" charset="0"/>
                <a:cs typeface="Times New Roman" pitchFamily="18" charset="0"/>
              </a:rPr>
              <a:t>Since it is unidirectional, it allows multiple receivers in a row to receive the signals without interference.</a:t>
            </a:r>
          </a:p>
          <a:p>
            <a:pPr lvl="0">
              <a:buFont typeface="Wingdings" panose="05000000000000000000" pitchFamily="2" charset="2"/>
              <a:buChar char="Ø"/>
            </a:pPr>
            <a:endParaRPr lang="en-IN" sz="2400" dirty="0">
              <a:latin typeface="Times New Roman" pitchFamily="18" charset="0"/>
              <a:cs typeface="Times New Roman" pitchFamily="18" charset="0"/>
            </a:endParaRPr>
          </a:p>
          <a:p>
            <a:pPr lvl="0">
              <a:buFont typeface="Wingdings" panose="05000000000000000000" pitchFamily="2" charset="2"/>
              <a:buChar char="Ø"/>
            </a:pPr>
            <a:r>
              <a:rPr lang="en-IN" sz="2400" dirty="0">
                <a:latin typeface="Times New Roman" pitchFamily="18" charset="0"/>
                <a:cs typeface="Times New Roman" pitchFamily="18" charset="0"/>
              </a:rPr>
              <a:t>Microwaves do not pass through buildings. So, indoor receivers cannot be used effectively.</a:t>
            </a:r>
          </a:p>
          <a:p>
            <a:pPr lvl="0">
              <a:buFont typeface="Wingdings" panose="05000000000000000000" pitchFamily="2" charset="2"/>
              <a:buChar char="Ø"/>
            </a:pPr>
            <a:endParaRPr lang="en-IN" sz="2400" dirty="0">
              <a:latin typeface="Times New Roman" pitchFamily="18" charset="0"/>
              <a:cs typeface="Times New Roman" pitchFamily="18" charset="0"/>
            </a:endParaRPr>
          </a:p>
          <a:p>
            <a:pPr lvl="0">
              <a:buFont typeface="Wingdings" panose="05000000000000000000" pitchFamily="2" charset="2"/>
              <a:buChar char="Ø"/>
            </a:pPr>
            <a:r>
              <a:rPr lang="en-IN" sz="2400" dirty="0">
                <a:latin typeface="Times New Roman" pitchFamily="18" charset="0"/>
                <a:cs typeface="Times New Roman" pitchFamily="18" charset="0"/>
              </a:rPr>
              <a:t>Microwaves are often refracted by the atmospheric layers. The refracted rays take longer time to reach the destination than the direct rays. This causes out of phase transmission, called multipath fading.</a:t>
            </a:r>
          </a:p>
          <a:p>
            <a:endParaRPr lang="en-IN" dirty="0"/>
          </a:p>
        </p:txBody>
      </p:sp>
    </p:spTree>
    <p:extLst>
      <p:ext uri="{BB962C8B-B14F-4D97-AF65-F5344CB8AC3E}">
        <p14:creationId xmlns:p14="http://schemas.microsoft.com/office/powerpoint/2010/main" val="2784773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1031</Words>
  <Application>Microsoft Office PowerPoint</Application>
  <PresentationFormat>On-screen Show (4:3)</PresentationFormat>
  <Paragraphs>83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Andalus</vt:lpstr>
      <vt:lpstr>Arial</vt:lpstr>
      <vt:lpstr>Calibri</vt:lpstr>
      <vt:lpstr>Helvetica</vt:lpstr>
      <vt:lpstr>Times New Roman</vt:lpstr>
      <vt:lpstr>Wingdings</vt:lpstr>
      <vt:lpstr>Office Theme</vt:lpstr>
      <vt:lpstr>  Microwave Theory and Techniques 18ECC302J  </vt:lpstr>
      <vt:lpstr>         History of Microwave Engineering</vt:lpstr>
      <vt:lpstr>History of Microwave Engineering</vt:lpstr>
      <vt:lpstr>Continue…</vt:lpstr>
      <vt:lpstr>Continue…</vt:lpstr>
      <vt:lpstr>Continue…</vt:lpstr>
      <vt:lpstr>Microwave Transmission</vt:lpstr>
      <vt:lpstr> Features of Microwave </vt:lpstr>
      <vt:lpstr> Features of Microwave </vt:lpstr>
      <vt:lpstr>Antennas need for microwave transmission</vt:lpstr>
      <vt:lpstr>              Applications</vt:lpstr>
      <vt:lpstr>Applications</vt:lpstr>
      <vt:lpstr>Commercial and Industrial applications</vt:lpstr>
      <vt:lpstr>Maxwell’s Equations</vt:lpstr>
      <vt:lpstr>Maxwell’s Equation</vt:lpstr>
      <vt:lpstr>Sources of EM Fields</vt:lpstr>
      <vt:lpstr>Maxwell’s Equation in differential form</vt:lpstr>
      <vt:lpstr>Maxwell’s Equations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Microwave Transmission</dc:title>
  <dc:creator>user</dc:creator>
  <cp:lastModifiedBy>Bhakkiyalakshmi</cp:lastModifiedBy>
  <cp:revision>17</cp:revision>
  <dcterms:created xsi:type="dcterms:W3CDTF">2021-01-18T09:01:58Z</dcterms:created>
  <dcterms:modified xsi:type="dcterms:W3CDTF">2021-01-20T06:59:49Z</dcterms:modified>
</cp:coreProperties>
</file>