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7" r:id="rId2"/>
    <p:sldId id="331" r:id="rId3"/>
    <p:sldId id="332" r:id="rId4"/>
    <p:sldId id="333" r:id="rId5"/>
    <p:sldId id="334" r:id="rId6"/>
    <p:sldId id="335" r:id="rId7"/>
    <p:sldId id="258" r:id="rId8"/>
    <p:sldId id="283" r:id="rId9"/>
    <p:sldId id="284" r:id="rId10"/>
    <p:sldId id="282" r:id="rId11"/>
    <p:sldId id="285" r:id="rId12"/>
    <p:sldId id="281" r:id="rId13"/>
    <p:sldId id="289" r:id="rId14"/>
    <p:sldId id="287" r:id="rId15"/>
    <p:sldId id="278" r:id="rId16"/>
    <p:sldId id="292" r:id="rId17"/>
    <p:sldId id="277" r:id="rId18"/>
    <p:sldId id="276" r:id="rId19"/>
    <p:sldId id="275" r:id="rId20"/>
    <p:sldId id="274" r:id="rId21"/>
    <p:sldId id="272" r:id="rId22"/>
    <p:sldId id="273" r:id="rId23"/>
    <p:sldId id="271" r:id="rId24"/>
    <p:sldId id="293"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268" r:id="rId44"/>
    <p:sldId id="269" r:id="rId45"/>
    <p:sldId id="267" r:id="rId46"/>
    <p:sldId id="26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8FA3A-A59F-4786-A231-8070C5A6C46D}" type="datetimeFigureOut">
              <a:rPr lang="en-IN" smtClean="0"/>
              <a:t>25-03-2021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FB0C6-A0F1-428E-B14F-AC52F9251563}" type="slidenum">
              <a:rPr lang="en-IN" smtClean="0"/>
              <a:t>‹#›</a:t>
            </a:fld>
            <a:endParaRPr lang="en-IN"/>
          </a:p>
        </p:txBody>
      </p:sp>
    </p:spTree>
    <p:extLst>
      <p:ext uri="{BB962C8B-B14F-4D97-AF65-F5344CB8AC3E}">
        <p14:creationId xmlns:p14="http://schemas.microsoft.com/office/powerpoint/2010/main" val="34201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a:t>
            </a:fld>
            <a:endParaRPr lang="en-IN"/>
          </a:p>
        </p:txBody>
      </p:sp>
    </p:spTree>
    <p:extLst>
      <p:ext uri="{BB962C8B-B14F-4D97-AF65-F5344CB8AC3E}">
        <p14:creationId xmlns:p14="http://schemas.microsoft.com/office/powerpoint/2010/main" val="834600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13</a:t>
            </a:fld>
            <a:endParaRPr lang="en-IN"/>
          </a:p>
        </p:txBody>
      </p:sp>
    </p:spTree>
    <p:extLst>
      <p:ext uri="{BB962C8B-B14F-4D97-AF65-F5344CB8AC3E}">
        <p14:creationId xmlns:p14="http://schemas.microsoft.com/office/powerpoint/2010/main" val="629820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14</a:t>
            </a:fld>
            <a:endParaRPr lang="en-IN"/>
          </a:p>
        </p:txBody>
      </p:sp>
    </p:spTree>
    <p:extLst>
      <p:ext uri="{BB962C8B-B14F-4D97-AF65-F5344CB8AC3E}">
        <p14:creationId xmlns:p14="http://schemas.microsoft.com/office/powerpoint/2010/main" val="232667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15</a:t>
            </a:fld>
            <a:endParaRPr lang="en-IN"/>
          </a:p>
        </p:txBody>
      </p:sp>
    </p:spTree>
    <p:extLst>
      <p:ext uri="{BB962C8B-B14F-4D97-AF65-F5344CB8AC3E}">
        <p14:creationId xmlns:p14="http://schemas.microsoft.com/office/powerpoint/2010/main" val="706843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17</a:t>
            </a:fld>
            <a:endParaRPr lang="en-IN"/>
          </a:p>
        </p:txBody>
      </p:sp>
    </p:spTree>
    <p:extLst>
      <p:ext uri="{BB962C8B-B14F-4D97-AF65-F5344CB8AC3E}">
        <p14:creationId xmlns:p14="http://schemas.microsoft.com/office/powerpoint/2010/main" val="485637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18</a:t>
            </a:fld>
            <a:endParaRPr lang="en-IN"/>
          </a:p>
        </p:txBody>
      </p:sp>
    </p:spTree>
    <p:extLst>
      <p:ext uri="{BB962C8B-B14F-4D97-AF65-F5344CB8AC3E}">
        <p14:creationId xmlns:p14="http://schemas.microsoft.com/office/powerpoint/2010/main" val="63512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19</a:t>
            </a:fld>
            <a:endParaRPr lang="en-IN"/>
          </a:p>
        </p:txBody>
      </p:sp>
    </p:spTree>
    <p:extLst>
      <p:ext uri="{BB962C8B-B14F-4D97-AF65-F5344CB8AC3E}">
        <p14:creationId xmlns:p14="http://schemas.microsoft.com/office/powerpoint/2010/main" val="42388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20</a:t>
            </a:fld>
            <a:endParaRPr lang="en-IN"/>
          </a:p>
        </p:txBody>
      </p:sp>
    </p:spTree>
    <p:extLst>
      <p:ext uri="{BB962C8B-B14F-4D97-AF65-F5344CB8AC3E}">
        <p14:creationId xmlns:p14="http://schemas.microsoft.com/office/powerpoint/2010/main" val="1546307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21</a:t>
            </a:fld>
            <a:endParaRPr lang="en-IN"/>
          </a:p>
        </p:txBody>
      </p:sp>
    </p:spTree>
    <p:extLst>
      <p:ext uri="{BB962C8B-B14F-4D97-AF65-F5344CB8AC3E}">
        <p14:creationId xmlns:p14="http://schemas.microsoft.com/office/powerpoint/2010/main" val="2882918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22</a:t>
            </a:fld>
            <a:endParaRPr lang="en-IN"/>
          </a:p>
        </p:txBody>
      </p:sp>
    </p:spTree>
    <p:extLst>
      <p:ext uri="{BB962C8B-B14F-4D97-AF65-F5344CB8AC3E}">
        <p14:creationId xmlns:p14="http://schemas.microsoft.com/office/powerpoint/2010/main" val="240126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23</a:t>
            </a:fld>
            <a:endParaRPr lang="en-IN"/>
          </a:p>
        </p:txBody>
      </p:sp>
    </p:spTree>
    <p:extLst>
      <p:ext uri="{BB962C8B-B14F-4D97-AF65-F5344CB8AC3E}">
        <p14:creationId xmlns:p14="http://schemas.microsoft.com/office/powerpoint/2010/main" val="158650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5</a:t>
            </a:fld>
            <a:endParaRPr lang="en-IN"/>
          </a:p>
        </p:txBody>
      </p:sp>
    </p:spTree>
    <p:extLst>
      <p:ext uri="{BB962C8B-B14F-4D97-AF65-F5344CB8AC3E}">
        <p14:creationId xmlns:p14="http://schemas.microsoft.com/office/powerpoint/2010/main" val="3120847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24</a:t>
            </a:fld>
            <a:endParaRPr lang="en-IN"/>
          </a:p>
        </p:txBody>
      </p:sp>
    </p:spTree>
    <p:extLst>
      <p:ext uri="{BB962C8B-B14F-4D97-AF65-F5344CB8AC3E}">
        <p14:creationId xmlns:p14="http://schemas.microsoft.com/office/powerpoint/2010/main" val="3564321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374465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43</a:t>
            </a:fld>
            <a:endParaRPr lang="en-IN"/>
          </a:p>
        </p:txBody>
      </p:sp>
    </p:spTree>
    <p:extLst>
      <p:ext uri="{BB962C8B-B14F-4D97-AF65-F5344CB8AC3E}">
        <p14:creationId xmlns:p14="http://schemas.microsoft.com/office/powerpoint/2010/main" val="12130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44</a:t>
            </a:fld>
            <a:endParaRPr lang="en-IN"/>
          </a:p>
        </p:txBody>
      </p:sp>
    </p:spTree>
    <p:extLst>
      <p:ext uri="{BB962C8B-B14F-4D97-AF65-F5344CB8AC3E}">
        <p14:creationId xmlns:p14="http://schemas.microsoft.com/office/powerpoint/2010/main" val="4245667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45</a:t>
            </a:fld>
            <a:endParaRPr lang="en-IN"/>
          </a:p>
        </p:txBody>
      </p:sp>
    </p:spTree>
    <p:extLst>
      <p:ext uri="{BB962C8B-B14F-4D97-AF65-F5344CB8AC3E}">
        <p14:creationId xmlns:p14="http://schemas.microsoft.com/office/powerpoint/2010/main" val="2101309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46</a:t>
            </a:fld>
            <a:endParaRPr lang="en-IN"/>
          </a:p>
        </p:txBody>
      </p:sp>
    </p:spTree>
    <p:extLst>
      <p:ext uri="{BB962C8B-B14F-4D97-AF65-F5344CB8AC3E}">
        <p14:creationId xmlns:p14="http://schemas.microsoft.com/office/powerpoint/2010/main" val="346096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6</a:t>
            </a:fld>
            <a:endParaRPr lang="en-IN"/>
          </a:p>
        </p:txBody>
      </p:sp>
    </p:spTree>
    <p:extLst>
      <p:ext uri="{BB962C8B-B14F-4D97-AF65-F5344CB8AC3E}">
        <p14:creationId xmlns:p14="http://schemas.microsoft.com/office/powerpoint/2010/main" val="100232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7</a:t>
            </a:fld>
            <a:endParaRPr lang="en-IN"/>
          </a:p>
        </p:txBody>
      </p:sp>
    </p:spTree>
    <p:extLst>
      <p:ext uri="{BB962C8B-B14F-4D97-AF65-F5344CB8AC3E}">
        <p14:creationId xmlns:p14="http://schemas.microsoft.com/office/powerpoint/2010/main" val="1104263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8</a:t>
            </a:fld>
            <a:endParaRPr lang="en-IN"/>
          </a:p>
        </p:txBody>
      </p:sp>
    </p:spTree>
    <p:extLst>
      <p:ext uri="{BB962C8B-B14F-4D97-AF65-F5344CB8AC3E}">
        <p14:creationId xmlns:p14="http://schemas.microsoft.com/office/powerpoint/2010/main" val="37081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9</a:t>
            </a:fld>
            <a:endParaRPr lang="en-IN"/>
          </a:p>
        </p:txBody>
      </p:sp>
    </p:spTree>
    <p:extLst>
      <p:ext uri="{BB962C8B-B14F-4D97-AF65-F5344CB8AC3E}">
        <p14:creationId xmlns:p14="http://schemas.microsoft.com/office/powerpoint/2010/main" val="390092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10</a:t>
            </a:fld>
            <a:endParaRPr lang="en-IN"/>
          </a:p>
        </p:txBody>
      </p:sp>
    </p:spTree>
    <p:extLst>
      <p:ext uri="{BB962C8B-B14F-4D97-AF65-F5344CB8AC3E}">
        <p14:creationId xmlns:p14="http://schemas.microsoft.com/office/powerpoint/2010/main" val="1207194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11</a:t>
            </a:fld>
            <a:endParaRPr lang="en-IN"/>
          </a:p>
        </p:txBody>
      </p:sp>
    </p:spTree>
    <p:extLst>
      <p:ext uri="{BB962C8B-B14F-4D97-AF65-F5344CB8AC3E}">
        <p14:creationId xmlns:p14="http://schemas.microsoft.com/office/powerpoint/2010/main" val="3785944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0FB0C6-A0F1-428E-B14F-AC52F9251563}" type="slidenum">
              <a:rPr lang="en-IN" smtClean="0"/>
              <a:t>12</a:t>
            </a:fld>
            <a:endParaRPr lang="en-IN"/>
          </a:p>
        </p:txBody>
      </p:sp>
    </p:spTree>
    <p:extLst>
      <p:ext uri="{BB962C8B-B14F-4D97-AF65-F5344CB8AC3E}">
        <p14:creationId xmlns:p14="http://schemas.microsoft.com/office/powerpoint/2010/main" val="416471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0F0B7A9-D65E-4E1D-B2BD-6A224A701D27}" type="datetime1">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29317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B47102-9B23-41A5-87D6-39AAF045026E}" type="datetime1">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2376517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7636780-E3FD-4297-A122-C92688476732}" type="datetime1">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28834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6E40D38-6864-481F-8BB4-BCD8E8958C1D}" type="datetime1">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984327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5334A-F395-46D6-A790-45FF0AA2A431}" type="datetime1">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280968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197515D-DCFB-4B62-B7E4-8987BCA4C439}" type="datetime1">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59582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6E41C6A-A25A-4273-95C0-F258AAA58953}" type="datetime1">
              <a:rPr lang="en-IN" smtClean="0"/>
              <a:t>25-03-2021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98014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31C379-A9F1-4A4F-A61F-2579EC3EE813}" type="datetime1">
              <a:rPr lang="en-IN" smtClean="0"/>
              <a:t>25-03-2021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139012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CE54B-1433-4B7B-8F49-158A794B328C}" type="datetime1">
              <a:rPr lang="en-IN" smtClean="0"/>
              <a:t>25-03-2021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420062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D3363B-26B2-484E-8FE3-36D6189ACEDE}" type="datetime1">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426725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353238-7747-4BFA-8FDA-F27B7079D1F3}" type="datetime1">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80FB81-280C-4A6D-BD2E-A204E96A7A94}" type="slidenum">
              <a:rPr lang="en-IN" smtClean="0"/>
              <a:t>‹#›</a:t>
            </a:fld>
            <a:endParaRPr lang="en-IN"/>
          </a:p>
        </p:txBody>
      </p:sp>
    </p:spTree>
    <p:extLst>
      <p:ext uri="{BB962C8B-B14F-4D97-AF65-F5344CB8AC3E}">
        <p14:creationId xmlns:p14="http://schemas.microsoft.com/office/powerpoint/2010/main" val="335041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E35B7-98C7-4B27-B06A-60D8C5BD390C}" type="datetime1">
              <a:rPr lang="en-IN" smtClean="0"/>
              <a:t>25-03-2021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0FB81-280C-4A6D-BD2E-A204E96A7A94}" type="slidenum">
              <a:rPr lang="en-IN" smtClean="0"/>
              <a:t>‹#›</a:t>
            </a:fld>
            <a:endParaRPr lang="en-IN"/>
          </a:p>
        </p:txBody>
      </p:sp>
    </p:spTree>
    <p:extLst>
      <p:ext uri="{BB962C8B-B14F-4D97-AF65-F5344CB8AC3E}">
        <p14:creationId xmlns:p14="http://schemas.microsoft.com/office/powerpoint/2010/main" val="563560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37.emf"/></Relationships>
</file>

<file path=ppt/slides/_rels/slide2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6.wmf"/><Relationship Id="rId5" Type="http://schemas.openxmlformats.org/officeDocument/2006/relationships/oleObject" Target="../embeddings/oleObject1.bin"/><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2.bin"/><Relationship Id="rId7"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1.wmf"/><Relationship Id="rId5" Type="http://schemas.openxmlformats.org/officeDocument/2006/relationships/oleObject" Target="../embeddings/oleObject3.bin"/><Relationship Id="rId4" Type="http://schemas.openxmlformats.org/officeDocument/2006/relationships/image" Target="../media/image50.wmf"/></Relationships>
</file>

<file path=ppt/slides/_rels/slide34.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9.bin"/><Relationship Id="rId18" Type="http://schemas.openxmlformats.org/officeDocument/2006/relationships/image" Target="../media/image59.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56.wmf"/><Relationship Id="rId17" Type="http://schemas.openxmlformats.org/officeDocument/2006/relationships/oleObject" Target="../embeddings/oleObject11.bin"/><Relationship Id="rId2" Type="http://schemas.openxmlformats.org/officeDocument/2006/relationships/slideLayout" Target="../slideLayouts/slideLayout7.xml"/><Relationship Id="rId16" Type="http://schemas.openxmlformats.org/officeDocument/2006/relationships/image" Target="../media/image58.wmf"/><Relationship Id="rId1" Type="http://schemas.openxmlformats.org/officeDocument/2006/relationships/vmlDrawing" Target="../drawings/vmlDrawing3.vml"/><Relationship Id="rId6" Type="http://schemas.openxmlformats.org/officeDocument/2006/relationships/image" Target="../media/image53.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55.wmf"/><Relationship Id="rId19" Type="http://schemas.openxmlformats.org/officeDocument/2006/relationships/image" Target="../media/image1.png"/><Relationship Id="rId4" Type="http://schemas.openxmlformats.org/officeDocument/2006/relationships/image" Target="../media/image52.wmf"/><Relationship Id="rId9" Type="http://schemas.openxmlformats.org/officeDocument/2006/relationships/oleObject" Target="../embeddings/oleObject7.bin"/><Relationship Id="rId14" Type="http://schemas.openxmlformats.org/officeDocument/2006/relationships/image" Target="../media/image57.wmf"/></Relationships>
</file>

<file path=ppt/slides/_rels/slide35.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61.wmf"/><Relationship Id="rId5" Type="http://schemas.openxmlformats.org/officeDocument/2006/relationships/oleObject" Target="../embeddings/oleObject13.bin"/><Relationship Id="rId4" Type="http://schemas.openxmlformats.org/officeDocument/2006/relationships/image" Target="../media/image60.wmf"/><Relationship Id="rId9"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64.wmf"/><Relationship Id="rId11" Type="http://schemas.openxmlformats.org/officeDocument/2006/relationships/image" Target="../media/image1.png"/><Relationship Id="rId5" Type="http://schemas.openxmlformats.org/officeDocument/2006/relationships/oleObject" Target="../embeddings/oleObject16.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png"/><Relationship Id="rId5" Type="http://schemas.openxmlformats.org/officeDocument/2006/relationships/image" Target="../media/image67.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20.bin"/><Relationship Id="rId7"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74.png"/><Relationship Id="rId4" Type="http://schemas.openxmlformats.org/officeDocument/2006/relationships/image" Target="../media/image69.w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72.wmf"/><Relationship Id="rId5" Type="http://schemas.openxmlformats.org/officeDocument/2006/relationships/oleObject" Target="../embeddings/oleObject23.bin"/><Relationship Id="rId4" Type="http://schemas.openxmlformats.org/officeDocument/2006/relationships/image" Target="../media/image7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4.wmf"/><Relationship Id="rId5" Type="http://schemas.openxmlformats.org/officeDocument/2006/relationships/oleObject" Target="../embeddings/oleObject25.bin"/><Relationship Id="rId4" Type="http://schemas.openxmlformats.org/officeDocument/2006/relationships/image" Target="../media/image73.wmf"/></Relationships>
</file>

<file path=ppt/slides/_rels/slide4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1.png"/><Relationship Id="rId7"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354347"/>
            <a:ext cx="10515600" cy="4822616"/>
          </a:xfrm>
        </p:spPr>
        <p:txBody>
          <a:bodyPr>
            <a:normAutofit/>
          </a:bodyPr>
          <a:lstStyle/>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S6-Optical </a:t>
            </a:r>
            <a:r>
              <a:rPr lang="en-US" dirty="0">
                <a:latin typeface="Times New Roman" panose="02020603050405020304" pitchFamily="18" charset="0"/>
                <a:cs typeface="Times New Roman" panose="02020603050405020304" pitchFamily="18" charset="0"/>
              </a:rPr>
              <a:t>Sources: Light source materials, LED Structures;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S7-</a:t>
            </a:r>
            <a:r>
              <a:rPr lang="en-US" dirty="0" smtClean="0">
                <a:latin typeface="Times New Roman" panose="02020603050405020304" pitchFamily="18" charset="0"/>
                <a:cs typeface="Times New Roman" panose="02020603050405020304" pitchFamily="18" charset="0"/>
              </a:rPr>
              <a:t>LED </a:t>
            </a:r>
            <a:r>
              <a:rPr lang="en-US" dirty="0">
                <a:latin typeface="Times New Roman" panose="02020603050405020304" pitchFamily="18" charset="0"/>
                <a:cs typeface="Times New Roman" panose="02020603050405020304" pitchFamily="18" charset="0"/>
              </a:rPr>
              <a:t>Characteristics</a:t>
            </a:r>
          </a:p>
          <a:p>
            <a:pPr>
              <a:lnSpc>
                <a:spcPct val="150000"/>
              </a:lnSpc>
            </a:pPr>
            <a:r>
              <a:rPr lang="en-US" dirty="0" smtClean="0">
                <a:latin typeface="Times New Roman" panose="02020603050405020304" pitchFamily="18" charset="0"/>
                <a:cs typeface="Times New Roman" panose="02020603050405020304" pitchFamily="18" charset="0"/>
              </a:rPr>
              <a:t>S8- Semiconductor </a:t>
            </a:r>
            <a:r>
              <a:rPr lang="en-US" dirty="0">
                <a:latin typeface="Times New Roman" panose="02020603050405020304" pitchFamily="18" charset="0"/>
                <a:cs typeface="Times New Roman" panose="02020603050405020304" pitchFamily="18" charset="0"/>
              </a:rPr>
              <a:t>Laser Diode, </a:t>
            </a:r>
            <a:r>
              <a:rPr lang="en-US" dirty="0" smtClean="0">
                <a:latin typeface="Times New Roman" panose="02020603050405020304" pitchFamily="18" charset="0"/>
                <a:cs typeface="Times New Roman" panose="02020603050405020304" pitchFamily="18" charset="0"/>
              </a:rPr>
              <a:t>LASER Characteristics</a:t>
            </a:r>
            <a:endParaRPr lang="en-US"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F59A5258-44EB-492F-93C8-E84A8247D99F}"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a:t>
            </a:fld>
            <a:endParaRPr lang="en-IN"/>
          </a:p>
        </p:txBody>
      </p:sp>
    </p:spTree>
    <p:extLst>
      <p:ext uri="{BB962C8B-B14F-4D97-AF65-F5344CB8AC3E}">
        <p14:creationId xmlns:p14="http://schemas.microsoft.com/office/powerpoint/2010/main" val="33704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870850" y="457200"/>
            <a:ext cx="7396850" cy="6191533"/>
          </a:xfrm>
          <a:prstGeom prst="rect">
            <a:avLst/>
          </a:prstGeom>
        </p:spPr>
      </p:pic>
      <p:sp>
        <p:nvSpPr>
          <p:cNvPr id="2" name="Title 1"/>
          <p:cNvSpPr>
            <a:spLocks noGrp="1"/>
          </p:cNvSpPr>
          <p:nvPr>
            <p:ph type="title"/>
          </p:nvPr>
        </p:nvSpPr>
        <p:spPr>
          <a:xfrm>
            <a:off x="838200" y="98206"/>
            <a:ext cx="10515600" cy="5238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a:t>
            </a:r>
            <a:endParaRPr lang="en-IN" dirty="0"/>
          </a:p>
        </p:txBody>
      </p:sp>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00AC49A5-5948-47E4-B073-711DB0AA6439}"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10</a:t>
            </a:fld>
            <a:endParaRPr lang="en-IN"/>
          </a:p>
        </p:txBody>
      </p:sp>
      <p:sp>
        <p:nvSpPr>
          <p:cNvPr id="8" name="TextBox 7"/>
          <p:cNvSpPr txBox="1"/>
          <p:nvPr/>
        </p:nvSpPr>
        <p:spPr>
          <a:xfrm>
            <a:off x="8267700" y="977900"/>
            <a:ext cx="3314700" cy="923330"/>
          </a:xfrm>
          <a:prstGeom prst="rect">
            <a:avLst/>
          </a:prstGeom>
          <a:solidFill>
            <a:schemeClr val="accent1">
              <a:lumMod val="60000"/>
              <a:lumOff val="40000"/>
            </a:schemeClr>
          </a:solidFill>
        </p:spPr>
        <p:txBody>
          <a:bodyPr wrap="square" rtlCol="0">
            <a:spAutoFit/>
          </a:bodyPr>
          <a:lstStyle/>
          <a:p>
            <a:pPr algn="just"/>
            <a:r>
              <a:rPr lang="en-IN" dirty="0"/>
              <a:t>Cross sectional drawing of a typical </a:t>
            </a:r>
            <a:r>
              <a:rPr lang="en-IN" dirty="0" err="1"/>
              <a:t>GaAlAs</a:t>
            </a:r>
            <a:r>
              <a:rPr lang="en-IN" dirty="0"/>
              <a:t> double </a:t>
            </a:r>
            <a:r>
              <a:rPr lang="en-IN" dirty="0" err="1"/>
              <a:t>heterostructure</a:t>
            </a:r>
            <a:r>
              <a:rPr lang="en-IN" dirty="0"/>
              <a:t> light emitter</a:t>
            </a:r>
          </a:p>
        </p:txBody>
      </p:sp>
      <p:sp>
        <p:nvSpPr>
          <p:cNvPr id="9" name="TextBox 8"/>
          <p:cNvSpPr txBox="1"/>
          <p:nvPr/>
        </p:nvSpPr>
        <p:spPr>
          <a:xfrm>
            <a:off x="8413750" y="3066960"/>
            <a:ext cx="3168650" cy="1477328"/>
          </a:xfrm>
          <a:prstGeom prst="rect">
            <a:avLst/>
          </a:prstGeom>
          <a:solidFill>
            <a:schemeClr val="bg2">
              <a:lumMod val="90000"/>
            </a:schemeClr>
          </a:solidFill>
        </p:spPr>
        <p:txBody>
          <a:bodyPr wrap="square" rtlCol="0">
            <a:spAutoFit/>
          </a:bodyPr>
          <a:lstStyle/>
          <a:p>
            <a:pPr algn="just"/>
            <a:r>
              <a:rPr lang="en-IN" dirty="0"/>
              <a:t>Energy band diagram showing the active region, electron and hole barriers that confine the charge carriers to the active layer</a:t>
            </a:r>
          </a:p>
        </p:txBody>
      </p:sp>
      <p:sp>
        <p:nvSpPr>
          <p:cNvPr id="10" name="TextBox 9"/>
          <p:cNvSpPr txBox="1"/>
          <p:nvPr/>
        </p:nvSpPr>
        <p:spPr>
          <a:xfrm>
            <a:off x="8413750" y="5386852"/>
            <a:ext cx="3168650" cy="646331"/>
          </a:xfrm>
          <a:prstGeom prst="rect">
            <a:avLst/>
          </a:prstGeom>
          <a:solidFill>
            <a:schemeClr val="accent6">
              <a:lumMod val="40000"/>
              <a:lumOff val="60000"/>
            </a:schemeClr>
          </a:solidFill>
        </p:spPr>
        <p:txBody>
          <a:bodyPr wrap="square" rtlCol="0">
            <a:spAutoFit/>
          </a:bodyPr>
          <a:lstStyle/>
          <a:p>
            <a:r>
              <a:rPr lang="en-IN" dirty="0"/>
              <a:t>Variations in the refractive index</a:t>
            </a:r>
          </a:p>
        </p:txBody>
      </p:sp>
      <p:cxnSp>
        <p:nvCxnSpPr>
          <p:cNvPr id="12" name="Straight Arrow Connector 11"/>
          <p:cNvCxnSpPr/>
          <p:nvPr/>
        </p:nvCxnSpPr>
        <p:spPr>
          <a:xfrm>
            <a:off x="7810500" y="146464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642100" y="3805624"/>
            <a:ext cx="1511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807200" y="5710017"/>
            <a:ext cx="146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124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Surface Emitter</a:t>
            </a:r>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48B568C-BB12-4512-8F6B-C36CABE99EAE}"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11</a:t>
            </a:fld>
            <a:endParaRPr lang="en-IN"/>
          </a:p>
        </p:txBody>
      </p:sp>
      <p:pic>
        <p:nvPicPr>
          <p:cNvPr id="7" name="Picture 6"/>
          <p:cNvPicPr>
            <a:picLocks noChangeAspect="1"/>
          </p:cNvPicPr>
          <p:nvPr/>
        </p:nvPicPr>
        <p:blipFill>
          <a:blip r:embed="rId4"/>
          <a:stretch>
            <a:fillRect/>
          </a:stretch>
        </p:blipFill>
        <p:spPr>
          <a:xfrm>
            <a:off x="1097741" y="1092199"/>
            <a:ext cx="9996518" cy="4940301"/>
          </a:xfrm>
          <a:prstGeom prst="rect">
            <a:avLst/>
          </a:prstGeom>
        </p:spPr>
      </p:pic>
    </p:spTree>
    <p:extLst>
      <p:ext uri="{BB962C8B-B14F-4D97-AF65-F5344CB8AC3E}">
        <p14:creationId xmlns:p14="http://schemas.microsoft.com/office/powerpoint/2010/main" val="366356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Surface Emitter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The plane of the active light emitting region is oriented perpendicularly to the axis of the </a:t>
            </a:r>
            <a:r>
              <a:rPr lang="en-IN" dirty="0" err="1">
                <a:latin typeface="Times New Roman" panose="02020603050405020304" pitchFamily="18" charset="0"/>
                <a:cs typeface="Times New Roman" panose="02020603050405020304" pitchFamily="18" charset="0"/>
              </a:rPr>
              <a:t>fiber</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is cemented in the well etched in the substrate to accept the emitted light</a:t>
            </a:r>
          </a:p>
          <a:p>
            <a:pPr algn="just"/>
            <a:r>
              <a:rPr lang="en-IN" dirty="0">
                <a:latin typeface="Times New Roman" panose="02020603050405020304" pitchFamily="18" charset="0"/>
                <a:cs typeface="Times New Roman" panose="02020603050405020304" pitchFamily="18" charset="0"/>
              </a:rPr>
              <a:t>Circular active are is </a:t>
            </a:r>
            <a:r>
              <a:rPr lang="en-IN" dirty="0">
                <a:solidFill>
                  <a:srgbClr val="FF0000"/>
                </a:solidFill>
                <a:latin typeface="Times New Roman" panose="02020603050405020304" pitchFamily="18" charset="0"/>
                <a:cs typeface="Times New Roman" panose="02020603050405020304" pitchFamily="18" charset="0"/>
              </a:rPr>
              <a:t>50µm </a:t>
            </a:r>
            <a:r>
              <a:rPr lang="en-IN" dirty="0">
                <a:latin typeface="Times New Roman" panose="02020603050405020304" pitchFamily="18" charset="0"/>
                <a:cs typeface="Times New Roman" panose="02020603050405020304" pitchFamily="18" charset="0"/>
              </a:rPr>
              <a:t>in diameter and </a:t>
            </a:r>
            <a:r>
              <a:rPr lang="en-IN" dirty="0">
                <a:solidFill>
                  <a:srgbClr val="FF0000"/>
                </a:solidFill>
                <a:latin typeface="Times New Roman" panose="02020603050405020304" pitchFamily="18" charset="0"/>
                <a:cs typeface="Times New Roman" panose="02020603050405020304" pitchFamily="18" charset="0"/>
              </a:rPr>
              <a:t>2.5µm</a:t>
            </a:r>
            <a:r>
              <a:rPr lang="en-IN" dirty="0">
                <a:latin typeface="Times New Roman" panose="02020603050405020304" pitchFamily="18" charset="0"/>
                <a:cs typeface="Times New Roman" panose="02020603050405020304" pitchFamily="18" charset="0"/>
              </a:rPr>
              <a:t> in thickness</a:t>
            </a:r>
          </a:p>
          <a:p>
            <a:pPr algn="just"/>
            <a:r>
              <a:rPr lang="en-IN" dirty="0">
                <a:latin typeface="Times New Roman" panose="02020603050405020304" pitchFamily="18" charset="0"/>
                <a:cs typeface="Times New Roman" panose="02020603050405020304" pitchFamily="18" charset="0"/>
              </a:rPr>
              <a:t>Emission pattern is essentially isotropic with </a:t>
            </a:r>
            <a:r>
              <a:rPr lang="en-IN" dirty="0">
                <a:solidFill>
                  <a:srgbClr val="FF0000"/>
                </a:solidFill>
                <a:latin typeface="Times New Roman" panose="02020603050405020304" pitchFamily="18" charset="0"/>
                <a:cs typeface="Times New Roman" panose="02020603050405020304" pitchFamily="18" charset="0"/>
              </a:rPr>
              <a:t>120°</a:t>
            </a:r>
            <a:r>
              <a:rPr lang="en-IN" dirty="0">
                <a:latin typeface="Times New Roman" panose="02020603050405020304" pitchFamily="18" charset="0"/>
                <a:cs typeface="Times New Roman" panose="02020603050405020304" pitchFamily="18" charset="0"/>
              </a:rPr>
              <a:t> half power beam width</a:t>
            </a:r>
          </a:p>
          <a:p>
            <a:pPr algn="just"/>
            <a:r>
              <a:rPr lang="en-IN" dirty="0">
                <a:latin typeface="Times New Roman" panose="02020603050405020304" pitchFamily="18" charset="0"/>
                <a:cs typeface="Times New Roman" panose="02020603050405020304" pitchFamily="18" charset="0"/>
              </a:rPr>
              <a:t>Isotropic pattern from surface emitter is called as </a:t>
            </a:r>
            <a:r>
              <a:rPr lang="en-IN" dirty="0" err="1">
                <a:solidFill>
                  <a:srgbClr val="FF0000"/>
                </a:solidFill>
                <a:latin typeface="Times New Roman" panose="02020603050405020304" pitchFamily="18" charset="0"/>
                <a:cs typeface="Times New Roman" panose="02020603050405020304" pitchFamily="18" charset="0"/>
              </a:rPr>
              <a:t>lambertian</a:t>
            </a:r>
            <a:r>
              <a:rPr lang="en-IN" dirty="0">
                <a:solidFill>
                  <a:srgbClr val="FF0000"/>
                </a:solidFill>
                <a:latin typeface="Times New Roman" panose="02020603050405020304" pitchFamily="18" charset="0"/>
                <a:cs typeface="Times New Roman" panose="02020603050405020304" pitchFamily="18" charset="0"/>
              </a:rPr>
              <a:t> pattern</a:t>
            </a:r>
          </a:p>
          <a:p>
            <a:pPr algn="just"/>
            <a:r>
              <a:rPr lang="en-IN" dirty="0">
                <a:latin typeface="Times New Roman" panose="02020603050405020304" pitchFamily="18" charset="0"/>
                <a:cs typeface="Times New Roman" panose="02020603050405020304" pitchFamily="18" charset="0"/>
              </a:rPr>
              <a:t>Equal brightness from all sides, but power diminishes as cos</a:t>
            </a:r>
            <a:r>
              <a:rPr lang="el-GR" dirty="0">
                <a:latin typeface="Times New Roman" panose="02020603050405020304" pitchFamily="18" charset="0"/>
                <a:cs typeface="Times New Roman" panose="02020603050405020304" pitchFamily="18" charset="0"/>
              </a:rPr>
              <a:t>θ</a:t>
            </a:r>
            <a:endParaRPr lang="en-IN" dirty="0">
              <a:latin typeface="Times New Roman" panose="02020603050405020304" pitchFamily="18" charset="0"/>
              <a:cs typeface="Times New Roman" panose="02020603050405020304" pitchFamily="18" charset="0"/>
            </a:endParaRPr>
          </a:p>
          <a:p>
            <a:pPr algn="just"/>
            <a:r>
              <a:rPr lang="el-GR" dirty="0">
                <a:latin typeface="Times New Roman" panose="02020603050405020304" pitchFamily="18" charset="0"/>
                <a:cs typeface="Times New Roman" panose="02020603050405020304" pitchFamily="18" charset="0"/>
              </a:rPr>
              <a:t>θ</a:t>
            </a:r>
            <a:r>
              <a:rPr lang="en-IN" dirty="0">
                <a:latin typeface="Times New Roman" panose="02020603050405020304" pitchFamily="18" charset="0"/>
                <a:cs typeface="Times New Roman" panose="02020603050405020304" pitchFamily="18" charset="0"/>
              </a:rPr>
              <a:t> -&gt; angle between the viewing direction and the normal to the surface</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AFBA5A5-CDF7-4ACF-BF0E-5F576162EBEE}"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12</a:t>
            </a:fld>
            <a:endParaRPr lang="en-IN"/>
          </a:p>
        </p:txBody>
      </p:sp>
    </p:spTree>
    <p:extLst>
      <p:ext uri="{BB962C8B-B14F-4D97-AF65-F5344CB8AC3E}">
        <p14:creationId xmlns:p14="http://schemas.microsoft.com/office/powerpoint/2010/main" val="2265351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Edge Emitter</a:t>
            </a:r>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14B231A0-3E9B-4360-BDD7-E03E8460A799}"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13</a:t>
            </a:fld>
            <a:endParaRPr lang="en-IN"/>
          </a:p>
        </p:txBody>
      </p:sp>
      <p:pic>
        <p:nvPicPr>
          <p:cNvPr id="9" name="Picture 8"/>
          <p:cNvPicPr>
            <a:picLocks noChangeAspect="1"/>
          </p:cNvPicPr>
          <p:nvPr/>
        </p:nvPicPr>
        <p:blipFill>
          <a:blip r:embed="rId4"/>
          <a:stretch>
            <a:fillRect/>
          </a:stretch>
        </p:blipFill>
        <p:spPr>
          <a:xfrm>
            <a:off x="1003300" y="1322284"/>
            <a:ext cx="8643938" cy="4704019"/>
          </a:xfrm>
          <a:prstGeom prst="rect">
            <a:avLst/>
          </a:prstGeom>
        </p:spPr>
      </p:pic>
      <p:sp>
        <p:nvSpPr>
          <p:cNvPr id="10" name="TextBox 9"/>
          <p:cNvSpPr txBox="1"/>
          <p:nvPr/>
        </p:nvSpPr>
        <p:spPr>
          <a:xfrm>
            <a:off x="9647238" y="1530655"/>
            <a:ext cx="1409700" cy="553998"/>
          </a:xfrm>
          <a:prstGeom prst="rect">
            <a:avLst/>
          </a:prstGeom>
          <a:solidFill>
            <a:schemeClr val="accent2">
              <a:lumMod val="40000"/>
              <a:lumOff val="60000"/>
            </a:schemeClr>
          </a:solidFill>
        </p:spPr>
        <p:txBody>
          <a:bodyPr wrap="square" rtlCol="0">
            <a:spAutoFit/>
          </a:bodyPr>
          <a:lstStyle/>
          <a:p>
            <a:r>
              <a:rPr lang="el-GR" dirty="0"/>
              <a:t>θ</a:t>
            </a:r>
            <a:r>
              <a:rPr lang="en-IN" baseline="-25000" dirty="0"/>
              <a:t>|| </a:t>
            </a:r>
            <a:r>
              <a:rPr lang="en-IN" dirty="0"/>
              <a:t>≈ 120°</a:t>
            </a:r>
          </a:p>
          <a:p>
            <a:endParaRPr lang="en-IN" baseline="-25000" dirty="0"/>
          </a:p>
        </p:txBody>
      </p:sp>
      <p:sp>
        <p:nvSpPr>
          <p:cNvPr id="11" name="TextBox 10"/>
          <p:cNvSpPr txBox="1"/>
          <p:nvPr/>
        </p:nvSpPr>
        <p:spPr>
          <a:xfrm>
            <a:off x="9718676" y="2440687"/>
            <a:ext cx="1409700" cy="369332"/>
          </a:xfrm>
          <a:prstGeom prst="rect">
            <a:avLst/>
          </a:prstGeom>
          <a:solidFill>
            <a:schemeClr val="accent2">
              <a:lumMod val="40000"/>
              <a:lumOff val="60000"/>
            </a:schemeClr>
          </a:solidFill>
        </p:spPr>
        <p:txBody>
          <a:bodyPr wrap="square" rtlCol="0">
            <a:spAutoFit/>
          </a:bodyPr>
          <a:lstStyle/>
          <a:p>
            <a:r>
              <a:rPr lang="el-GR" dirty="0"/>
              <a:t>θ</a:t>
            </a:r>
            <a:r>
              <a:rPr lang="en-IN" baseline="-25000" dirty="0"/>
              <a:t>Ʇ  </a:t>
            </a:r>
            <a:r>
              <a:rPr lang="en-IN" dirty="0"/>
              <a:t>≈ 30°</a:t>
            </a:r>
          </a:p>
        </p:txBody>
      </p:sp>
    </p:spTree>
    <p:extLst>
      <p:ext uri="{BB962C8B-B14F-4D97-AF65-F5344CB8AC3E}">
        <p14:creationId xmlns:p14="http://schemas.microsoft.com/office/powerpoint/2010/main" val="198367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362"/>
            <a:ext cx="10515600" cy="6254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 Edge Emitter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Active junction region is the source of the incoherent light and two guiding layers</a:t>
            </a:r>
          </a:p>
          <a:p>
            <a:pPr algn="just"/>
            <a:r>
              <a:rPr lang="en-IN" dirty="0">
                <a:latin typeface="Times New Roman" panose="02020603050405020304" pitchFamily="18" charset="0"/>
                <a:cs typeface="Times New Roman" panose="02020603050405020304" pitchFamily="18" charset="0"/>
              </a:rPr>
              <a:t>Guiding layers both have a refractive index lower than that of active region but higher than index of surrounding material</a:t>
            </a:r>
          </a:p>
          <a:p>
            <a:pPr algn="just"/>
            <a:r>
              <a:rPr lang="en-IN" dirty="0">
                <a:latin typeface="Times New Roman" panose="02020603050405020304" pitchFamily="18" charset="0"/>
                <a:cs typeface="Times New Roman" panose="02020603050405020304" pitchFamily="18" charset="0"/>
              </a:rPr>
              <a:t>Contact stripes for the edge emitter </a:t>
            </a:r>
            <a:r>
              <a:rPr lang="en-IN" dirty="0">
                <a:solidFill>
                  <a:srgbClr val="FF0000"/>
                </a:solidFill>
                <a:latin typeface="Times New Roman" panose="02020603050405020304" pitchFamily="18" charset="0"/>
                <a:cs typeface="Times New Roman" panose="02020603050405020304" pitchFamily="18" charset="0"/>
              </a:rPr>
              <a:t>50 – 70 µm </a:t>
            </a:r>
            <a:r>
              <a:rPr lang="en-IN" dirty="0">
                <a:latin typeface="Times New Roman" panose="02020603050405020304" pitchFamily="18" charset="0"/>
                <a:cs typeface="Times New Roman" panose="02020603050405020304" pitchFamily="18" charset="0"/>
              </a:rPr>
              <a:t>wide and length of the active regions range from </a:t>
            </a:r>
            <a:r>
              <a:rPr lang="en-IN" dirty="0">
                <a:solidFill>
                  <a:srgbClr val="FF0000"/>
                </a:solidFill>
                <a:latin typeface="Times New Roman" panose="02020603050405020304" pitchFamily="18" charset="0"/>
                <a:cs typeface="Times New Roman" panose="02020603050405020304" pitchFamily="18" charset="0"/>
              </a:rPr>
              <a:t>100 to 150 µm</a:t>
            </a:r>
          </a:p>
          <a:p>
            <a:pPr algn="just"/>
            <a:r>
              <a:rPr lang="en-IN" dirty="0">
                <a:latin typeface="Times New Roman" panose="02020603050405020304" pitchFamily="18" charset="0"/>
                <a:cs typeface="Times New Roman" panose="02020603050405020304" pitchFamily="18" charset="0"/>
              </a:rPr>
              <a:t>Emission pattern is more directional than surface emitter</a:t>
            </a:r>
          </a:p>
          <a:p>
            <a:pPr algn="just"/>
            <a:r>
              <a:rPr lang="en-IN" dirty="0">
                <a:latin typeface="Times New Roman" panose="02020603050405020304" pitchFamily="18" charset="0"/>
                <a:cs typeface="Times New Roman" panose="02020603050405020304" pitchFamily="18" charset="0"/>
              </a:rPr>
              <a:t>In plane parallel to junction, the emitted beam is </a:t>
            </a:r>
            <a:r>
              <a:rPr lang="en-IN" dirty="0" err="1">
                <a:latin typeface="Times New Roman" panose="02020603050405020304" pitchFamily="18" charset="0"/>
                <a:cs typeface="Times New Roman" panose="02020603050405020304" pitchFamily="18" charset="0"/>
              </a:rPr>
              <a:t>lambertian</a:t>
            </a:r>
            <a:r>
              <a:rPr lang="en-IN" dirty="0">
                <a:latin typeface="Times New Roman" panose="02020603050405020304" pitchFamily="18" charset="0"/>
                <a:cs typeface="Times New Roman" panose="02020603050405020304" pitchFamily="18" charset="0"/>
              </a:rPr>
              <a:t> with a half power width of </a:t>
            </a:r>
            <a:r>
              <a:rPr lang="el-GR" dirty="0">
                <a:solidFill>
                  <a:srgbClr val="FF0000"/>
                </a:solidFill>
                <a:latin typeface="Times New Roman" panose="02020603050405020304" pitchFamily="18" charset="0"/>
                <a:cs typeface="Times New Roman" panose="02020603050405020304" pitchFamily="18" charset="0"/>
              </a:rPr>
              <a:t>θ</a:t>
            </a:r>
            <a:r>
              <a:rPr lang="en-IN" baseline="-25000" dirty="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 120°</a:t>
            </a:r>
          </a:p>
          <a:p>
            <a:pPr algn="just"/>
            <a:r>
              <a:rPr lang="en-IN" dirty="0">
                <a:latin typeface="Times New Roman" panose="02020603050405020304" pitchFamily="18" charset="0"/>
                <a:cs typeface="Times New Roman" panose="02020603050405020304" pitchFamily="18" charset="0"/>
              </a:rPr>
              <a:t>In the plane perpendicular to the junction, the half power </a:t>
            </a:r>
            <a:r>
              <a:rPr lang="el-GR" dirty="0">
                <a:solidFill>
                  <a:srgbClr val="FF0000"/>
                </a:solidFill>
                <a:latin typeface="Times New Roman" panose="02020603050405020304" pitchFamily="18" charset="0"/>
                <a:cs typeface="Times New Roman" panose="02020603050405020304" pitchFamily="18" charset="0"/>
              </a:rPr>
              <a:t>θ</a:t>
            </a:r>
            <a:r>
              <a:rPr lang="en-IN" baseline="-25000" dirty="0">
                <a:solidFill>
                  <a:srgbClr val="FF0000"/>
                </a:solidFill>
                <a:latin typeface="Times New Roman" panose="02020603050405020304" pitchFamily="18" charset="0"/>
                <a:cs typeface="Times New Roman" panose="02020603050405020304" pitchFamily="18" charset="0"/>
              </a:rPr>
              <a:t>Ʇ </a:t>
            </a:r>
            <a:r>
              <a:rPr lang="en-IN" dirty="0">
                <a:solidFill>
                  <a:srgbClr val="FF0000"/>
                </a:solidFill>
                <a:latin typeface="Times New Roman" panose="02020603050405020304" pitchFamily="18" charset="0"/>
                <a:cs typeface="Times New Roman" panose="02020603050405020304" pitchFamily="18" charset="0"/>
              </a:rPr>
              <a:t>is 25-35°</a:t>
            </a:r>
          </a:p>
          <a:p>
            <a:endParaRPr lang="en-IN" baseline="-25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3422653-73F8-4FAF-AEC5-E3E10D81B32F}"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14</a:t>
            </a:fld>
            <a:endParaRPr lang="en-IN"/>
          </a:p>
        </p:txBody>
      </p:sp>
    </p:spTree>
    <p:extLst>
      <p:ext uri="{BB962C8B-B14F-4D97-AF65-F5344CB8AC3E}">
        <p14:creationId xmlns:p14="http://schemas.microsoft.com/office/powerpoint/2010/main" val="400762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9801650" y="2086262"/>
            <a:ext cx="1725982" cy="909975"/>
          </a:xfrm>
          <a:prstGeom prst="rect">
            <a:avLst/>
          </a:prstGeom>
        </p:spPr>
      </p:pic>
      <p:sp>
        <p:nvSpPr>
          <p:cNvPr id="2" name="Title 1"/>
          <p:cNvSpPr>
            <a:spLocks noGrp="1"/>
          </p:cNvSpPr>
          <p:nvPr>
            <p:ph type="title"/>
          </p:nvPr>
        </p:nvSpPr>
        <p:spPr>
          <a:xfrm>
            <a:off x="756444" y="133859"/>
            <a:ext cx="10515600" cy="739775"/>
          </a:xfrm>
        </p:spPr>
        <p:txBody>
          <a:bodyPr/>
          <a:lstStyle/>
          <a:p>
            <a:r>
              <a:rPr lang="en-IN" b="1" dirty="0">
                <a:latin typeface="Times New Roman" panose="02020603050405020304" pitchFamily="18" charset="0"/>
                <a:cs typeface="Times New Roman" panose="02020603050405020304" pitchFamily="18" charset="0"/>
              </a:rPr>
              <a:t>Quantum Efficiency and LED Power</a:t>
            </a:r>
          </a:p>
        </p:txBody>
      </p:sp>
      <p:sp>
        <p:nvSpPr>
          <p:cNvPr id="3" name="Content Placeholder 2"/>
          <p:cNvSpPr>
            <a:spLocks noGrp="1"/>
          </p:cNvSpPr>
          <p:nvPr>
            <p:ph idx="1"/>
          </p:nvPr>
        </p:nvSpPr>
        <p:spPr>
          <a:xfrm>
            <a:off x="838200" y="1007493"/>
            <a:ext cx="11061700" cy="5152007"/>
          </a:xfrm>
        </p:spPr>
        <p:txBody>
          <a:bodyPr>
            <a:normAutofit fontScale="92500"/>
          </a:bodyPr>
          <a:lstStyle/>
          <a:p>
            <a:pPr algn="just"/>
            <a:r>
              <a:rPr lang="en-IN" sz="3000" dirty="0">
                <a:latin typeface="Times New Roman" panose="02020603050405020304" pitchFamily="18" charset="0"/>
                <a:cs typeface="Times New Roman" panose="02020603050405020304" pitchFamily="18" charset="0"/>
              </a:rPr>
              <a:t>Minority carriers are created by carrier injection at device contacts</a:t>
            </a:r>
          </a:p>
          <a:p>
            <a:pPr algn="just"/>
            <a:r>
              <a:rPr lang="en-IN" sz="3000" dirty="0">
                <a:latin typeface="Times New Roman" panose="02020603050405020304" pitchFamily="18" charset="0"/>
                <a:cs typeface="Times New Roman" panose="02020603050405020304" pitchFamily="18" charset="0"/>
              </a:rPr>
              <a:t>When carrier injection stops, the carrier density returns to equilibrium</a:t>
            </a:r>
          </a:p>
          <a:p>
            <a:pPr algn="just"/>
            <a:r>
              <a:rPr lang="en-IN" sz="3000" dirty="0">
                <a:latin typeface="Times New Roman" panose="02020603050405020304" pitchFamily="18" charset="0"/>
                <a:cs typeface="Times New Roman" panose="02020603050405020304" pitchFamily="18" charset="0"/>
              </a:rPr>
              <a:t>The excess carrier density decays exponentially with time as</a:t>
            </a:r>
          </a:p>
          <a:p>
            <a:pPr lvl="1" algn="just"/>
            <a:r>
              <a:rPr lang="en-IN" sz="3000" dirty="0">
                <a:latin typeface="Times New Roman" panose="02020603050405020304" pitchFamily="18" charset="0"/>
                <a:cs typeface="Times New Roman" panose="02020603050405020304" pitchFamily="18" charset="0"/>
              </a:rPr>
              <a:t>n0- initial injected excess electron density</a:t>
            </a:r>
          </a:p>
          <a:p>
            <a:pPr lvl="1" algn="just"/>
            <a:r>
              <a:rPr lang="en-IN" sz="3000" dirty="0">
                <a:latin typeface="Times New Roman" panose="02020603050405020304" pitchFamily="18" charset="0"/>
                <a:cs typeface="Times New Roman" panose="02020603050405020304" pitchFamily="18" charset="0"/>
              </a:rPr>
              <a:t>τ – Carrier life time.</a:t>
            </a:r>
          </a:p>
          <a:p>
            <a:pPr algn="just"/>
            <a:r>
              <a:rPr lang="en-IN" sz="3000" dirty="0">
                <a:latin typeface="Times New Roman" panose="02020603050405020304" pitchFamily="18" charset="0"/>
                <a:cs typeface="Times New Roman" panose="02020603050405020304" pitchFamily="18" charset="0"/>
              </a:rPr>
              <a:t>Excess carriers recombine </a:t>
            </a:r>
            <a:r>
              <a:rPr lang="en-IN" sz="3000" dirty="0" err="1">
                <a:latin typeface="Times New Roman" panose="02020603050405020304" pitchFamily="18" charset="0"/>
                <a:cs typeface="Times New Roman" panose="02020603050405020304" pitchFamily="18" charset="0"/>
              </a:rPr>
              <a:t>radiatively</a:t>
            </a:r>
            <a:r>
              <a:rPr lang="en-IN" sz="3000" dirty="0">
                <a:latin typeface="Times New Roman" panose="02020603050405020304" pitchFamily="18" charset="0"/>
                <a:cs typeface="Times New Roman" panose="02020603050405020304" pitchFamily="18" charset="0"/>
              </a:rPr>
              <a:t> or non </a:t>
            </a:r>
            <a:r>
              <a:rPr lang="en-IN" sz="3000" dirty="0" err="1">
                <a:latin typeface="Times New Roman" panose="02020603050405020304" pitchFamily="18" charset="0"/>
                <a:cs typeface="Times New Roman" panose="02020603050405020304" pitchFamily="18" charset="0"/>
              </a:rPr>
              <a:t>radiatively</a:t>
            </a:r>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Radiative recombination: photon of energy h</a:t>
            </a:r>
            <a:r>
              <a:rPr lang="el-GR" sz="3000" dirty="0">
                <a:latin typeface="Times New Roman" panose="02020603050405020304" pitchFamily="18" charset="0"/>
                <a:cs typeface="Times New Roman" panose="02020603050405020304" pitchFamily="18" charset="0"/>
              </a:rPr>
              <a:t>γ</a:t>
            </a:r>
            <a:r>
              <a:rPr lang="en-IN" sz="3000" dirty="0">
                <a:latin typeface="Times New Roman" panose="02020603050405020304" pitchFamily="18" charset="0"/>
                <a:cs typeface="Times New Roman" panose="02020603050405020304" pitchFamily="18" charset="0"/>
              </a:rPr>
              <a:t> is emitted</a:t>
            </a:r>
          </a:p>
          <a:p>
            <a:pPr algn="just"/>
            <a:r>
              <a:rPr lang="en-IN" sz="3000" dirty="0">
                <a:latin typeface="Times New Roman" panose="02020603050405020304" pitchFamily="18" charset="0"/>
                <a:cs typeface="Times New Roman" panose="02020603050405020304" pitchFamily="18" charset="0"/>
              </a:rPr>
              <a:t>Non radiative recombination: It includes optical absorption in active region, carrier recombination at heterojunction and auger process (energy released during recombination is transferred to another carrier in the form of kinetic energy)</a:t>
            </a:r>
          </a:p>
          <a:p>
            <a:endParaRPr lang="en-IN" dirty="0"/>
          </a:p>
          <a:p>
            <a:endParaRPr lang="en-IN" dirty="0"/>
          </a:p>
        </p:txBody>
      </p:sp>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B311940B-539F-4E57-933A-F1593EF8A7AB}"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15</a:t>
            </a:fld>
            <a:endParaRPr lang="en-IN"/>
          </a:p>
        </p:txBody>
      </p:sp>
      <p:pic>
        <p:nvPicPr>
          <p:cNvPr id="9" name="Picture 8"/>
          <p:cNvPicPr>
            <a:picLocks noChangeAspect="1"/>
          </p:cNvPicPr>
          <p:nvPr/>
        </p:nvPicPr>
        <p:blipFill>
          <a:blip r:embed="rId5"/>
          <a:stretch>
            <a:fillRect/>
          </a:stretch>
        </p:blipFill>
        <p:spPr>
          <a:xfrm>
            <a:off x="9801650" y="1889412"/>
            <a:ext cx="1828799" cy="935864"/>
          </a:xfrm>
          <a:prstGeom prst="rect">
            <a:avLst/>
          </a:prstGeom>
        </p:spPr>
      </p:pic>
    </p:spTree>
    <p:extLst>
      <p:ext uri="{BB962C8B-B14F-4D97-AF65-F5344CB8AC3E}">
        <p14:creationId xmlns:p14="http://schemas.microsoft.com/office/powerpoint/2010/main" val="585926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325"/>
            <a:ext cx="10515600" cy="7778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965200"/>
            <a:ext cx="10515600" cy="5211763"/>
          </a:xfrm>
        </p:spPr>
        <p:txBody>
          <a:bodyPr>
            <a:normAutofit/>
          </a:bodyPr>
          <a:lstStyle/>
          <a:p>
            <a:pPr algn="just"/>
            <a:r>
              <a:rPr lang="en-IN" dirty="0">
                <a:latin typeface="Times New Roman" panose="02020603050405020304" pitchFamily="18" charset="0"/>
                <a:cs typeface="Times New Roman" panose="02020603050405020304" pitchFamily="18" charset="0"/>
              </a:rPr>
              <a:t>Total rate of carrier generation = externally supplied rate + thermally generated rate</a:t>
            </a:r>
          </a:p>
          <a:p>
            <a:pPr algn="just"/>
            <a:r>
              <a:rPr lang="en-IN" dirty="0">
                <a:latin typeface="Times New Roman" panose="02020603050405020304" pitchFamily="18" charset="0"/>
                <a:cs typeface="Times New Roman" panose="02020603050405020304" pitchFamily="18" charset="0"/>
              </a:rPr>
              <a:t>The rate equation for carrier recombination in an LED is given as</a:t>
            </a:r>
          </a:p>
          <a:p>
            <a:pPr marL="0" indent="0" algn="just">
              <a:buNone/>
            </a:pPr>
            <a:r>
              <a:rPr lang="en-IN" dirty="0">
                <a:latin typeface="Times New Roman" panose="02020603050405020304" pitchFamily="18" charset="0"/>
                <a:cs typeface="Times New Roman" panose="02020603050405020304" pitchFamily="18" charset="0"/>
              </a:rPr>
              <a:t>                                                    </a:t>
            </a:r>
          </a:p>
          <a:p>
            <a:pPr algn="just"/>
            <a:endParaRPr lang="en-IN" dirty="0">
              <a:latin typeface="Times New Roman" panose="02020603050405020304" pitchFamily="18" charset="0"/>
              <a:cs typeface="Times New Roman" panose="02020603050405020304" pitchFamily="18" charset="0"/>
            </a:endParaRPr>
          </a:p>
          <a:p>
            <a:pPr lvl="1" algn="just"/>
            <a:r>
              <a:rPr lang="en-IN" sz="2800" dirty="0">
                <a:latin typeface="Times New Roman" panose="02020603050405020304" pitchFamily="18" charset="0"/>
                <a:cs typeface="Times New Roman" panose="02020603050405020304" pitchFamily="18" charset="0"/>
              </a:rPr>
              <a:t>J/</a:t>
            </a:r>
            <a:r>
              <a:rPr lang="en-IN" sz="2800" dirty="0" err="1">
                <a:latin typeface="Times New Roman" panose="02020603050405020304" pitchFamily="18" charset="0"/>
                <a:cs typeface="Times New Roman" panose="02020603050405020304" pitchFamily="18" charset="0"/>
              </a:rPr>
              <a:t>qd</a:t>
            </a:r>
            <a:r>
              <a:rPr lang="en-IN" sz="2800" dirty="0">
                <a:latin typeface="Times New Roman" panose="02020603050405020304" pitchFamily="18" charset="0"/>
                <a:cs typeface="Times New Roman" panose="02020603050405020304" pitchFamily="18" charset="0"/>
              </a:rPr>
              <a:t> -&gt; externally supplied rate</a:t>
            </a:r>
          </a:p>
          <a:p>
            <a:pPr lvl="1" algn="just"/>
            <a:r>
              <a:rPr lang="en-IN" sz="2800" dirty="0">
                <a:latin typeface="Times New Roman" panose="02020603050405020304" pitchFamily="18" charset="0"/>
                <a:cs typeface="Times New Roman" panose="02020603050405020304" pitchFamily="18" charset="0"/>
              </a:rPr>
              <a:t>n/</a:t>
            </a:r>
            <a:r>
              <a:rPr lang="el-GR" sz="2800" dirty="0">
                <a:latin typeface="Times New Roman" panose="02020603050405020304" pitchFamily="18" charset="0"/>
                <a:cs typeface="Times New Roman" panose="02020603050405020304" pitchFamily="18" charset="0"/>
              </a:rPr>
              <a:t>τ</a:t>
            </a:r>
            <a:r>
              <a:rPr lang="en-IN" sz="2800" dirty="0">
                <a:latin typeface="Times New Roman" panose="02020603050405020304" pitchFamily="18" charset="0"/>
                <a:cs typeface="Times New Roman" panose="02020603050405020304" pitchFamily="18" charset="0"/>
              </a:rPr>
              <a:t> -&gt; thermal generation rate</a:t>
            </a:r>
          </a:p>
          <a:p>
            <a:pPr algn="just"/>
            <a:r>
              <a:rPr lang="en-IN" dirty="0">
                <a:latin typeface="Times New Roman" panose="02020603050405020304" pitchFamily="18" charset="0"/>
                <a:cs typeface="Times New Roman" panose="02020603050405020304" pitchFamily="18" charset="0"/>
              </a:rPr>
              <a:t>The equilibrium condition is given by setting </a:t>
            </a:r>
            <a:r>
              <a:rPr lang="en-IN" dirty="0" err="1">
                <a:latin typeface="Times New Roman" panose="02020603050405020304" pitchFamily="18" charset="0"/>
                <a:cs typeface="Times New Roman" panose="02020603050405020304" pitchFamily="18" charset="0"/>
              </a:rPr>
              <a:t>equ</a:t>
            </a:r>
            <a:r>
              <a:rPr lang="en-IN" dirty="0">
                <a:latin typeface="Times New Roman" panose="02020603050405020304" pitchFamily="18" charset="0"/>
                <a:cs typeface="Times New Roman" panose="02020603050405020304" pitchFamily="18" charset="0"/>
              </a:rPr>
              <a:t> (1) to zero. Thus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F89921C-FA18-4A95-A230-345AD1A83C14}" type="datetime1">
              <a:rPr lang="en-IN" smtClean="0"/>
              <a:t>25-03-2021</a:t>
            </a:fld>
            <a:endParaRPr lang="en-IN" dirty="0"/>
          </a:p>
        </p:txBody>
      </p:sp>
      <p:sp>
        <p:nvSpPr>
          <p:cNvPr id="5" name="Slide Number Placeholder 4"/>
          <p:cNvSpPr>
            <a:spLocks noGrp="1"/>
          </p:cNvSpPr>
          <p:nvPr>
            <p:ph type="sldNum" sz="quarter" idx="12"/>
          </p:nvPr>
        </p:nvSpPr>
        <p:spPr/>
        <p:txBody>
          <a:bodyPr/>
          <a:lstStyle/>
          <a:p>
            <a:fld id="{4E80FB81-280C-4A6D-BD2E-A204E96A7A94}" type="slidenum">
              <a:rPr lang="en-IN" smtClean="0"/>
              <a:t>16</a:t>
            </a:fld>
            <a:endParaRPr lang="en-IN"/>
          </a:p>
        </p:txBody>
      </p:sp>
      <p:pic>
        <p:nvPicPr>
          <p:cNvPr id="6" name="Picture 1"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stretch>
            <a:fillRect/>
          </a:stretch>
        </p:blipFill>
        <p:spPr>
          <a:xfrm>
            <a:off x="3251200" y="2338260"/>
            <a:ext cx="2171700" cy="1067721"/>
          </a:xfrm>
          <a:prstGeom prst="rect">
            <a:avLst/>
          </a:prstGeom>
        </p:spPr>
      </p:pic>
      <p:sp>
        <p:nvSpPr>
          <p:cNvPr id="8" name="TextBox 7"/>
          <p:cNvSpPr txBox="1"/>
          <p:nvPr/>
        </p:nvSpPr>
        <p:spPr>
          <a:xfrm>
            <a:off x="5422900" y="2591990"/>
            <a:ext cx="2705100" cy="369332"/>
          </a:xfrm>
          <a:prstGeom prst="rect">
            <a:avLst/>
          </a:prstGeom>
          <a:noFill/>
        </p:spPr>
        <p:txBody>
          <a:bodyPr wrap="square" rtlCol="0">
            <a:spAutoFit/>
          </a:bodyPr>
          <a:lstStyle/>
          <a:p>
            <a:r>
              <a:rPr lang="en-IN" dirty="0"/>
              <a:t>………………….. (1)</a:t>
            </a:r>
          </a:p>
        </p:txBody>
      </p:sp>
      <p:pic>
        <p:nvPicPr>
          <p:cNvPr id="9" name="Picture 8"/>
          <p:cNvPicPr>
            <a:picLocks noChangeAspect="1"/>
          </p:cNvPicPr>
          <p:nvPr/>
        </p:nvPicPr>
        <p:blipFill>
          <a:blip r:embed="rId4"/>
          <a:stretch>
            <a:fillRect/>
          </a:stretch>
        </p:blipFill>
        <p:spPr>
          <a:xfrm>
            <a:off x="3581400" y="4779041"/>
            <a:ext cx="1435100" cy="867515"/>
          </a:xfrm>
          <a:prstGeom prst="rect">
            <a:avLst/>
          </a:prstGeom>
        </p:spPr>
      </p:pic>
      <p:sp>
        <p:nvSpPr>
          <p:cNvPr id="10" name="TextBox 9"/>
          <p:cNvSpPr txBox="1"/>
          <p:nvPr/>
        </p:nvSpPr>
        <p:spPr>
          <a:xfrm>
            <a:off x="5422900" y="4985106"/>
            <a:ext cx="2705100" cy="369332"/>
          </a:xfrm>
          <a:prstGeom prst="rect">
            <a:avLst/>
          </a:prstGeom>
          <a:noFill/>
        </p:spPr>
        <p:txBody>
          <a:bodyPr wrap="square" rtlCol="0">
            <a:spAutoFit/>
          </a:bodyPr>
          <a:lstStyle/>
          <a:p>
            <a:r>
              <a:rPr lang="en-IN" dirty="0"/>
              <a:t>………………….. (2)</a:t>
            </a:r>
          </a:p>
        </p:txBody>
      </p:sp>
    </p:spTree>
    <p:extLst>
      <p:ext uri="{BB962C8B-B14F-4D97-AF65-F5344CB8AC3E}">
        <p14:creationId xmlns:p14="http://schemas.microsoft.com/office/powerpoint/2010/main" val="54800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69862"/>
            <a:ext cx="10515600" cy="7524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latin typeface="Times New Roman" panose="02020603050405020304" pitchFamily="18" charset="0"/>
                <a:cs typeface="Times New Roman" panose="02020603050405020304" pitchFamily="18" charset="0"/>
              </a:rPr>
              <a:t>The internal quantum efficiency in the active region is the fraction of electron hole pairs that recombine </a:t>
            </a:r>
            <a:r>
              <a:rPr lang="en-IN" dirty="0" err="1">
                <a:latin typeface="Times New Roman" panose="02020603050405020304" pitchFamily="18" charset="0"/>
                <a:cs typeface="Times New Roman" panose="02020603050405020304" pitchFamily="18" charset="0"/>
              </a:rPr>
              <a:t>radiatively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It is the ration of radiative recombination to total recombination</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R</a:t>
            </a:r>
            <a:r>
              <a:rPr lang="en-IN" baseline="-25000" dirty="0">
                <a:latin typeface="Times New Roman" panose="02020603050405020304" pitchFamily="18" charset="0"/>
                <a:cs typeface="Times New Roman" panose="02020603050405020304" pitchFamily="18" charset="0"/>
              </a:rPr>
              <a:t>r</a:t>
            </a:r>
            <a:r>
              <a:rPr lang="en-IN" dirty="0">
                <a:latin typeface="Times New Roman" panose="02020603050405020304" pitchFamily="18" charset="0"/>
                <a:cs typeface="Times New Roman" panose="02020603050405020304" pitchFamily="18" charset="0"/>
              </a:rPr>
              <a:t>-&gt; Radiative recombination</a:t>
            </a:r>
          </a:p>
          <a:p>
            <a:pPr algn="just"/>
            <a:r>
              <a:rPr lang="en-IN" dirty="0" err="1">
                <a:latin typeface="Times New Roman" panose="02020603050405020304" pitchFamily="18" charset="0"/>
                <a:cs typeface="Times New Roman" panose="02020603050405020304" pitchFamily="18" charset="0"/>
              </a:rPr>
              <a:t>R</a:t>
            </a:r>
            <a:r>
              <a:rPr lang="en-IN" baseline="-25000" dirty="0" err="1">
                <a:latin typeface="Times New Roman" panose="02020603050405020304" pitchFamily="18" charset="0"/>
                <a:cs typeface="Times New Roman" panose="02020603050405020304" pitchFamily="18" charset="0"/>
              </a:rPr>
              <a:t>nr</a:t>
            </a:r>
            <a:r>
              <a:rPr lang="en-IN" dirty="0">
                <a:latin typeface="Times New Roman" panose="02020603050405020304" pitchFamily="18" charset="0"/>
                <a:cs typeface="Times New Roman" panose="02020603050405020304" pitchFamily="18" charset="0"/>
              </a:rPr>
              <a:t>-&gt; Non Radiative recombination</a:t>
            </a:r>
          </a:p>
          <a:p>
            <a:pPr algn="just"/>
            <a:r>
              <a:rPr lang="en-IN" dirty="0">
                <a:latin typeface="Times New Roman" panose="02020603050405020304" pitchFamily="18" charset="0"/>
                <a:cs typeface="Times New Roman" panose="02020603050405020304" pitchFamily="18" charset="0"/>
              </a:rPr>
              <a:t>Radiative lifetime is </a:t>
            </a:r>
          </a:p>
          <a:p>
            <a:pPr algn="just"/>
            <a:r>
              <a:rPr lang="en-IN" dirty="0">
                <a:latin typeface="Times New Roman" panose="02020603050405020304" pitchFamily="18" charset="0"/>
                <a:cs typeface="Times New Roman" panose="02020603050405020304" pitchFamily="18" charset="0"/>
              </a:rPr>
              <a:t>Non radiative lifetime is</a:t>
            </a:r>
          </a:p>
          <a:p>
            <a:pPr algn="just"/>
            <a:r>
              <a:rPr lang="en-IN" dirty="0">
                <a:latin typeface="Times New Roman" panose="02020603050405020304" pitchFamily="18" charset="0"/>
                <a:cs typeface="Times New Roman" panose="02020603050405020304" pitchFamily="18" charset="0"/>
              </a:rPr>
              <a:t>Internal quantum efficiency is given as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1C29A37-E224-4D1D-91AE-E073CECFBD18}"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17</a:t>
            </a:fld>
            <a:endParaRPr lang="en-IN"/>
          </a:p>
        </p:txBody>
      </p:sp>
      <p:pic>
        <p:nvPicPr>
          <p:cNvPr id="7" name="Picture 6"/>
          <p:cNvPicPr>
            <a:picLocks noChangeAspect="1"/>
          </p:cNvPicPr>
          <p:nvPr/>
        </p:nvPicPr>
        <p:blipFill>
          <a:blip r:embed="rId4"/>
          <a:stretch>
            <a:fillRect/>
          </a:stretch>
        </p:blipFill>
        <p:spPr>
          <a:xfrm>
            <a:off x="2819400" y="2367933"/>
            <a:ext cx="2400300" cy="1185019"/>
          </a:xfrm>
          <a:prstGeom prst="rect">
            <a:avLst/>
          </a:prstGeom>
        </p:spPr>
      </p:pic>
      <p:sp>
        <p:nvSpPr>
          <p:cNvPr id="8" name="TextBox 7"/>
          <p:cNvSpPr txBox="1"/>
          <p:nvPr/>
        </p:nvSpPr>
        <p:spPr>
          <a:xfrm>
            <a:off x="5410200" y="2775776"/>
            <a:ext cx="2705100" cy="369332"/>
          </a:xfrm>
          <a:prstGeom prst="rect">
            <a:avLst/>
          </a:prstGeom>
          <a:noFill/>
        </p:spPr>
        <p:txBody>
          <a:bodyPr wrap="square" rtlCol="0">
            <a:spAutoFit/>
          </a:bodyPr>
          <a:lstStyle/>
          <a:p>
            <a:r>
              <a:rPr lang="en-IN" dirty="0"/>
              <a:t>………………….. (3)</a:t>
            </a:r>
          </a:p>
        </p:txBody>
      </p:sp>
      <p:pic>
        <p:nvPicPr>
          <p:cNvPr id="9" name="Picture 8"/>
          <p:cNvPicPr>
            <a:picLocks noChangeAspect="1"/>
          </p:cNvPicPr>
          <p:nvPr/>
        </p:nvPicPr>
        <p:blipFill>
          <a:blip r:embed="rId5"/>
          <a:stretch>
            <a:fillRect/>
          </a:stretch>
        </p:blipFill>
        <p:spPr>
          <a:xfrm>
            <a:off x="4796783" y="5068661"/>
            <a:ext cx="1553218" cy="519078"/>
          </a:xfrm>
          <a:prstGeom prst="rect">
            <a:avLst/>
          </a:prstGeom>
        </p:spPr>
      </p:pic>
      <p:pic>
        <p:nvPicPr>
          <p:cNvPr id="10" name="Picture 9"/>
          <p:cNvPicPr>
            <a:picLocks noChangeAspect="1"/>
          </p:cNvPicPr>
          <p:nvPr/>
        </p:nvPicPr>
        <p:blipFill>
          <a:blip r:embed="rId6"/>
          <a:stretch>
            <a:fillRect/>
          </a:stretch>
        </p:blipFill>
        <p:spPr>
          <a:xfrm>
            <a:off x="4273216" y="4483677"/>
            <a:ext cx="1351167" cy="541863"/>
          </a:xfrm>
          <a:prstGeom prst="rect">
            <a:avLst/>
          </a:prstGeom>
        </p:spPr>
      </p:pic>
      <p:pic>
        <p:nvPicPr>
          <p:cNvPr id="11" name="Picture 10"/>
          <p:cNvPicPr>
            <a:picLocks noChangeAspect="1"/>
          </p:cNvPicPr>
          <p:nvPr/>
        </p:nvPicPr>
        <p:blipFill>
          <a:blip r:embed="rId7"/>
          <a:stretch>
            <a:fillRect/>
          </a:stretch>
        </p:blipFill>
        <p:spPr>
          <a:xfrm>
            <a:off x="6740008" y="5244429"/>
            <a:ext cx="3568576" cy="1022228"/>
          </a:xfrm>
          <a:prstGeom prst="rect">
            <a:avLst/>
          </a:prstGeom>
        </p:spPr>
      </p:pic>
      <p:sp>
        <p:nvSpPr>
          <p:cNvPr id="12" name="TextBox 11"/>
          <p:cNvSpPr txBox="1"/>
          <p:nvPr/>
        </p:nvSpPr>
        <p:spPr>
          <a:xfrm>
            <a:off x="9920188" y="5463458"/>
            <a:ext cx="1304147" cy="369332"/>
          </a:xfrm>
          <a:prstGeom prst="rect">
            <a:avLst/>
          </a:prstGeom>
          <a:noFill/>
        </p:spPr>
        <p:txBody>
          <a:bodyPr wrap="square" rtlCol="0">
            <a:spAutoFit/>
          </a:bodyPr>
          <a:lstStyle/>
          <a:p>
            <a:r>
              <a:rPr lang="en-IN" dirty="0"/>
              <a:t>………… (4)</a:t>
            </a:r>
          </a:p>
        </p:txBody>
      </p:sp>
    </p:spTree>
    <p:extLst>
      <p:ext uri="{BB962C8B-B14F-4D97-AF65-F5344CB8AC3E}">
        <p14:creationId xmlns:p14="http://schemas.microsoft.com/office/powerpoint/2010/main" val="384677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774"/>
            <a:ext cx="10515600" cy="750498"/>
          </a:xfrm>
        </p:spPr>
        <p:txBody>
          <a:bodyPr>
            <a:normAutofit/>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868272"/>
            <a:ext cx="10515600" cy="5308691"/>
          </a:xfrm>
        </p:spPr>
        <p:txBody>
          <a:bodyPr/>
          <a:lstStyle/>
          <a:p>
            <a:pPr algn="just"/>
            <a:r>
              <a:rPr lang="en-IN" dirty="0"/>
              <a:t>Bulk recombination lifetime is given as</a:t>
            </a:r>
          </a:p>
          <a:p>
            <a:pPr algn="just"/>
            <a:endParaRPr lang="en-IN" dirty="0"/>
          </a:p>
          <a:p>
            <a:pPr algn="just"/>
            <a:endParaRPr lang="en-IN" dirty="0"/>
          </a:p>
          <a:p>
            <a:pPr algn="just"/>
            <a:endParaRPr lang="en-IN" dirty="0"/>
          </a:p>
          <a:p>
            <a:pPr algn="just"/>
            <a:r>
              <a:rPr lang="en-IN" dirty="0"/>
              <a:t>R</a:t>
            </a:r>
            <a:r>
              <a:rPr lang="en-IN" baseline="-25000" dirty="0"/>
              <a:t>r</a:t>
            </a:r>
            <a:r>
              <a:rPr lang="en-IN" dirty="0"/>
              <a:t> and </a:t>
            </a:r>
            <a:r>
              <a:rPr lang="en-IN" dirty="0" err="1"/>
              <a:t>R</a:t>
            </a:r>
            <a:r>
              <a:rPr lang="en-IN" baseline="-25000" dirty="0" err="1"/>
              <a:t>nr</a:t>
            </a:r>
            <a:r>
              <a:rPr lang="en-IN" baseline="-25000" dirty="0"/>
              <a:t> </a:t>
            </a:r>
            <a:r>
              <a:rPr lang="en-IN" dirty="0"/>
              <a:t>is similar in magnitude, so the internal quantum efficiency is 50% for simple </a:t>
            </a:r>
            <a:r>
              <a:rPr lang="en-IN" dirty="0" err="1"/>
              <a:t>homojunction</a:t>
            </a:r>
            <a:r>
              <a:rPr lang="en-IN" dirty="0"/>
              <a:t> LEDs </a:t>
            </a:r>
          </a:p>
          <a:p>
            <a:pPr algn="just"/>
            <a:r>
              <a:rPr lang="en-IN" dirty="0"/>
              <a:t>Heterojunction-&gt; 60-80%</a:t>
            </a:r>
          </a:p>
          <a:p>
            <a:pPr algn="just"/>
            <a:r>
              <a:rPr lang="en-IN" dirty="0"/>
              <a:t>Total number of recombination per second is</a:t>
            </a:r>
          </a:p>
          <a:p>
            <a:pPr algn="just"/>
            <a:r>
              <a:rPr lang="en-IN" dirty="0"/>
              <a:t>Sub (6) in (3) -</a:t>
            </a:r>
            <a:r>
              <a:rPr lang="en-IN" dirty="0">
                <a:sym typeface="Wingdings" panose="05000000000000000000" pitchFamily="2" charset="2"/>
              </a:rPr>
              <a:t>--&gt; </a:t>
            </a:r>
          </a:p>
          <a:p>
            <a:pPr algn="just"/>
            <a:r>
              <a:rPr lang="en-IN" dirty="0">
                <a:sym typeface="Wingdings" panose="05000000000000000000" pitchFamily="2" charset="2"/>
              </a:rPr>
              <a:t>Optical power generated is </a:t>
            </a:r>
            <a:r>
              <a:rPr lang="en-IN" dirty="0"/>
              <a:t>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BA4D3B90-B83A-4EDA-8D67-FBA811754987}"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18</a:t>
            </a:fld>
            <a:endParaRPr lang="en-IN" dirty="0"/>
          </a:p>
        </p:txBody>
      </p:sp>
      <p:sp>
        <p:nvSpPr>
          <p:cNvPr id="9" name="TextBox 8"/>
          <p:cNvSpPr txBox="1"/>
          <p:nvPr/>
        </p:nvSpPr>
        <p:spPr>
          <a:xfrm>
            <a:off x="4743450" y="1756430"/>
            <a:ext cx="2705100" cy="369332"/>
          </a:xfrm>
          <a:prstGeom prst="rect">
            <a:avLst/>
          </a:prstGeom>
          <a:noFill/>
        </p:spPr>
        <p:txBody>
          <a:bodyPr wrap="square" rtlCol="0">
            <a:spAutoFit/>
          </a:bodyPr>
          <a:lstStyle/>
          <a:p>
            <a:r>
              <a:rPr lang="en-IN" dirty="0"/>
              <a:t>………………….. (5)</a:t>
            </a:r>
          </a:p>
        </p:txBody>
      </p:sp>
      <p:pic>
        <p:nvPicPr>
          <p:cNvPr id="10" name="Picture 9"/>
          <p:cNvPicPr>
            <a:picLocks noChangeAspect="1"/>
          </p:cNvPicPr>
          <p:nvPr/>
        </p:nvPicPr>
        <p:blipFill>
          <a:blip r:embed="rId4"/>
          <a:stretch>
            <a:fillRect/>
          </a:stretch>
        </p:blipFill>
        <p:spPr>
          <a:xfrm>
            <a:off x="7761600" y="4272033"/>
            <a:ext cx="1979460" cy="477767"/>
          </a:xfrm>
          <a:prstGeom prst="rect">
            <a:avLst/>
          </a:prstGeom>
        </p:spPr>
      </p:pic>
      <p:sp>
        <p:nvSpPr>
          <p:cNvPr id="12" name="TextBox 11"/>
          <p:cNvSpPr txBox="1"/>
          <p:nvPr/>
        </p:nvSpPr>
        <p:spPr>
          <a:xfrm>
            <a:off x="9675813" y="4326250"/>
            <a:ext cx="1352550" cy="369332"/>
          </a:xfrm>
          <a:prstGeom prst="rect">
            <a:avLst/>
          </a:prstGeom>
          <a:noFill/>
        </p:spPr>
        <p:txBody>
          <a:bodyPr wrap="square" rtlCol="0">
            <a:spAutoFit/>
          </a:bodyPr>
          <a:lstStyle/>
          <a:p>
            <a:r>
              <a:rPr lang="en-IN" dirty="0"/>
              <a:t>…………(6)</a:t>
            </a:r>
          </a:p>
        </p:txBody>
      </p:sp>
      <p:pic>
        <p:nvPicPr>
          <p:cNvPr id="13" name="Picture 12"/>
          <p:cNvPicPr>
            <a:picLocks noChangeAspect="1"/>
          </p:cNvPicPr>
          <p:nvPr/>
        </p:nvPicPr>
        <p:blipFill>
          <a:blip r:embed="rId5"/>
          <a:stretch>
            <a:fillRect/>
          </a:stretch>
        </p:blipFill>
        <p:spPr>
          <a:xfrm>
            <a:off x="3728800" y="4862466"/>
            <a:ext cx="1643300" cy="461314"/>
          </a:xfrm>
          <a:prstGeom prst="rect">
            <a:avLst/>
          </a:prstGeom>
        </p:spPr>
      </p:pic>
      <p:pic>
        <p:nvPicPr>
          <p:cNvPr id="14" name="Picture 13"/>
          <p:cNvPicPr>
            <a:picLocks noChangeAspect="1"/>
          </p:cNvPicPr>
          <p:nvPr/>
        </p:nvPicPr>
        <p:blipFill>
          <a:blip r:embed="rId6"/>
          <a:stretch>
            <a:fillRect/>
          </a:stretch>
        </p:blipFill>
        <p:spPr>
          <a:xfrm>
            <a:off x="2241499" y="1425263"/>
            <a:ext cx="2004489" cy="1114737"/>
          </a:xfrm>
          <a:prstGeom prst="rect">
            <a:avLst/>
          </a:prstGeom>
        </p:spPr>
      </p:pic>
      <p:pic>
        <p:nvPicPr>
          <p:cNvPr id="15" name="Picture 14"/>
          <p:cNvPicPr>
            <a:picLocks noChangeAspect="1"/>
          </p:cNvPicPr>
          <p:nvPr/>
        </p:nvPicPr>
        <p:blipFill>
          <a:blip r:embed="rId7"/>
          <a:stretch>
            <a:fillRect/>
          </a:stretch>
        </p:blipFill>
        <p:spPr>
          <a:xfrm>
            <a:off x="5257799" y="4993735"/>
            <a:ext cx="3695591" cy="1013125"/>
          </a:xfrm>
          <a:prstGeom prst="rect">
            <a:avLst/>
          </a:prstGeom>
        </p:spPr>
      </p:pic>
      <p:sp>
        <p:nvSpPr>
          <p:cNvPr id="16" name="TextBox 15"/>
          <p:cNvSpPr txBox="1"/>
          <p:nvPr/>
        </p:nvSpPr>
        <p:spPr>
          <a:xfrm>
            <a:off x="8999538" y="5251606"/>
            <a:ext cx="1352550" cy="369332"/>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2668838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512"/>
            <a:ext cx="10515600" cy="7651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1092199"/>
            <a:ext cx="10515600" cy="5084764"/>
          </a:xfrm>
        </p:spPr>
        <p:txBody>
          <a:bodyPr/>
          <a:lstStyle/>
          <a:p>
            <a:pPr algn="just"/>
            <a:r>
              <a:rPr lang="en-IN" dirty="0"/>
              <a:t>Emitted power-&gt; need to consider external quantum efficiency</a:t>
            </a:r>
          </a:p>
          <a:p>
            <a:pPr algn="just"/>
            <a:r>
              <a:rPr lang="en-IN" dirty="0"/>
              <a:t>It is defined as ratio of the photons emitted from the LED to the number of internally generated photons</a:t>
            </a:r>
          </a:p>
          <a:p>
            <a:pPr algn="just"/>
            <a:r>
              <a:rPr lang="en-IN" dirty="0"/>
              <a:t>It is given as </a:t>
            </a:r>
          </a:p>
          <a:p>
            <a:pPr algn="just"/>
            <a:endParaRPr lang="en-IN" dirty="0"/>
          </a:p>
          <a:p>
            <a:pPr algn="just"/>
            <a:endParaRPr lang="en-IN" dirty="0"/>
          </a:p>
          <a:p>
            <a:pPr algn="just"/>
            <a:r>
              <a:rPr lang="en-IN" dirty="0"/>
              <a:t>T(</a:t>
            </a:r>
            <a:r>
              <a:rPr lang="el-GR" dirty="0"/>
              <a:t>φ</a:t>
            </a:r>
            <a:r>
              <a:rPr lang="en-IN" dirty="0"/>
              <a:t>) - &gt; Fresnel transmissivity or Fresnel transmission coefficient and depends on incidence angle </a:t>
            </a:r>
            <a:r>
              <a:rPr lang="el-GR" dirty="0"/>
              <a:t>φ</a:t>
            </a:r>
            <a:endParaRPr lang="en-IN" dirty="0"/>
          </a:p>
          <a:p>
            <a:pPr algn="just"/>
            <a:endParaRPr lang="en-IN" dirty="0"/>
          </a:p>
          <a:p>
            <a:pPr algn="just"/>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4F0B7DAB-8682-45E4-A53C-E53FFCE4D73B}"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19</a:t>
            </a:fld>
            <a:endParaRPr lang="en-IN"/>
          </a:p>
        </p:txBody>
      </p:sp>
      <p:pic>
        <p:nvPicPr>
          <p:cNvPr id="7" name="Picture 6"/>
          <p:cNvPicPr>
            <a:picLocks noChangeAspect="1"/>
          </p:cNvPicPr>
          <p:nvPr/>
        </p:nvPicPr>
        <p:blipFill>
          <a:blip r:embed="rId4"/>
          <a:stretch>
            <a:fillRect/>
          </a:stretch>
        </p:blipFill>
        <p:spPr>
          <a:xfrm>
            <a:off x="2171700" y="3002932"/>
            <a:ext cx="4183042" cy="908667"/>
          </a:xfrm>
          <a:prstGeom prst="rect">
            <a:avLst/>
          </a:prstGeom>
        </p:spPr>
      </p:pic>
      <p:pic>
        <p:nvPicPr>
          <p:cNvPr id="8" name="Picture 7"/>
          <p:cNvPicPr>
            <a:picLocks noChangeAspect="1"/>
          </p:cNvPicPr>
          <p:nvPr/>
        </p:nvPicPr>
        <p:blipFill>
          <a:blip r:embed="rId5"/>
          <a:stretch>
            <a:fillRect/>
          </a:stretch>
        </p:blipFill>
        <p:spPr>
          <a:xfrm>
            <a:off x="2550850" y="4814320"/>
            <a:ext cx="2061100" cy="1008012"/>
          </a:xfrm>
          <a:prstGeom prst="rect">
            <a:avLst/>
          </a:prstGeom>
        </p:spPr>
      </p:pic>
      <p:sp>
        <p:nvSpPr>
          <p:cNvPr id="9" name="TextBox 8"/>
          <p:cNvSpPr txBox="1"/>
          <p:nvPr/>
        </p:nvSpPr>
        <p:spPr>
          <a:xfrm>
            <a:off x="6354742" y="3265249"/>
            <a:ext cx="1398588" cy="369332"/>
          </a:xfrm>
          <a:prstGeom prst="rect">
            <a:avLst/>
          </a:prstGeom>
          <a:noFill/>
        </p:spPr>
        <p:txBody>
          <a:bodyPr wrap="square" rtlCol="0">
            <a:spAutoFit/>
          </a:bodyPr>
          <a:lstStyle/>
          <a:p>
            <a:r>
              <a:rPr lang="en-IN" dirty="0"/>
              <a:t>……..………(8)</a:t>
            </a:r>
          </a:p>
        </p:txBody>
      </p:sp>
      <p:sp>
        <p:nvSpPr>
          <p:cNvPr id="10" name="TextBox 9"/>
          <p:cNvSpPr txBox="1"/>
          <p:nvPr/>
        </p:nvSpPr>
        <p:spPr>
          <a:xfrm>
            <a:off x="5519738" y="5133660"/>
            <a:ext cx="1352550" cy="369332"/>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85059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038"/>
            <a:ext cx="10515600" cy="701675"/>
          </a:xfrm>
        </p:spPr>
        <p:txBody>
          <a:bodyPr/>
          <a:lstStyle/>
          <a:p>
            <a:r>
              <a:rPr lang="en-IN" b="1" dirty="0">
                <a:latin typeface="Times New Roman" panose="02020603050405020304" pitchFamily="18" charset="0"/>
                <a:cs typeface="Times New Roman" panose="02020603050405020304" pitchFamily="18" charset="0"/>
              </a:rPr>
              <a:t>Light Source Materials</a:t>
            </a:r>
          </a:p>
        </p:txBody>
      </p:sp>
      <p:sp>
        <p:nvSpPr>
          <p:cNvPr id="3" name="Content Placeholder 2"/>
          <p:cNvSpPr>
            <a:spLocks noGrp="1"/>
          </p:cNvSpPr>
          <p:nvPr>
            <p:ph idx="1"/>
          </p:nvPr>
        </p:nvSpPr>
        <p:spPr>
          <a:xfrm>
            <a:off x="838200" y="1117600"/>
            <a:ext cx="10515600" cy="5422900"/>
          </a:xfrm>
        </p:spPr>
        <p:txBody>
          <a:bodyPr>
            <a:normAutofit fontScale="92500" lnSpcReduction="10000"/>
          </a:bodyPr>
          <a:lstStyle/>
          <a:p>
            <a:pPr algn="just"/>
            <a:r>
              <a:rPr lang="en-IN" sz="3000" dirty="0">
                <a:latin typeface="Times New Roman" panose="02020603050405020304" pitchFamily="18" charset="0"/>
                <a:cs typeface="Times New Roman" panose="02020603050405020304" pitchFamily="18" charset="0"/>
              </a:rPr>
              <a:t>In direct bandgap semiconductor electrons and holes can recombine directly across bandgap without needing a third particle to conserve momentum</a:t>
            </a:r>
          </a:p>
          <a:p>
            <a:pPr algn="just"/>
            <a:r>
              <a:rPr lang="en-IN" sz="3000" dirty="0">
                <a:latin typeface="Times New Roman" panose="02020603050405020304" pitchFamily="18" charset="0"/>
                <a:cs typeface="Times New Roman" panose="02020603050405020304" pitchFamily="18" charset="0"/>
              </a:rPr>
              <a:t>Radiative recombination sufficiently high to produce an adequate level of optical emission</a:t>
            </a:r>
          </a:p>
          <a:p>
            <a:pPr algn="just"/>
            <a:r>
              <a:rPr lang="en-IN" sz="3000" dirty="0">
                <a:latin typeface="Times New Roman" panose="02020603050405020304" pitchFamily="18" charset="0"/>
                <a:cs typeface="Times New Roman" panose="02020603050405020304" pitchFamily="18" charset="0"/>
              </a:rPr>
              <a:t>Direct bandgap compounds are made from III-V materials</a:t>
            </a:r>
          </a:p>
          <a:p>
            <a:pPr algn="just"/>
            <a:r>
              <a:rPr lang="en-IN" sz="3000" dirty="0">
                <a:latin typeface="Times New Roman" panose="02020603050405020304" pitchFamily="18" charset="0"/>
                <a:cs typeface="Times New Roman" panose="02020603050405020304" pitchFamily="18" charset="0"/>
              </a:rPr>
              <a:t>III element- Al, Ga, In</a:t>
            </a:r>
          </a:p>
          <a:p>
            <a:pPr algn="just"/>
            <a:r>
              <a:rPr lang="en-IN" sz="3000" dirty="0">
                <a:latin typeface="Times New Roman" panose="02020603050405020304" pitchFamily="18" charset="0"/>
                <a:cs typeface="Times New Roman" panose="02020603050405020304" pitchFamily="18" charset="0"/>
              </a:rPr>
              <a:t>V element- P, As, Sb</a:t>
            </a:r>
          </a:p>
          <a:p>
            <a:pPr algn="just"/>
            <a:r>
              <a:rPr lang="en-IN" sz="3000" dirty="0">
                <a:latin typeface="Times New Roman" panose="02020603050405020304" pitchFamily="18" charset="0"/>
                <a:cs typeface="Times New Roman" panose="02020603050405020304" pitchFamily="18" charset="0"/>
              </a:rPr>
              <a:t>Principal material used is the ternary alloy Ga</a:t>
            </a:r>
            <a:r>
              <a:rPr lang="en-IN" sz="3000" baseline="-25000" dirty="0">
                <a:latin typeface="Times New Roman" panose="02020603050405020304" pitchFamily="18" charset="0"/>
                <a:cs typeface="Times New Roman" panose="02020603050405020304" pitchFamily="18" charset="0"/>
              </a:rPr>
              <a:t>1-x</a:t>
            </a:r>
            <a:r>
              <a:rPr lang="en-IN" sz="3000" dirty="0">
                <a:latin typeface="Times New Roman" panose="02020603050405020304" pitchFamily="18" charset="0"/>
                <a:cs typeface="Times New Roman" panose="02020603050405020304" pitchFamily="18" charset="0"/>
              </a:rPr>
              <a:t>Al</a:t>
            </a:r>
            <a:r>
              <a:rPr lang="en-IN" sz="3000" baseline="-25000" dirty="0">
                <a:latin typeface="Times New Roman" panose="02020603050405020304" pitchFamily="18" charset="0"/>
                <a:cs typeface="Times New Roman" panose="02020603050405020304" pitchFamily="18" charset="0"/>
              </a:rPr>
              <a:t>x</a:t>
            </a:r>
            <a:r>
              <a:rPr lang="en-IN" sz="3000" dirty="0">
                <a:latin typeface="Times New Roman" panose="02020603050405020304" pitchFamily="18" charset="0"/>
                <a:cs typeface="Times New Roman" panose="02020603050405020304" pitchFamily="18" charset="0"/>
              </a:rPr>
              <a:t>As</a:t>
            </a:r>
          </a:p>
          <a:p>
            <a:pPr algn="just"/>
            <a:r>
              <a:rPr lang="en-IN" sz="3000" dirty="0">
                <a:latin typeface="Times New Roman" panose="02020603050405020304" pitchFamily="18" charset="0"/>
                <a:cs typeface="Times New Roman" panose="02020603050405020304" pitchFamily="18" charset="0"/>
              </a:rPr>
              <a:t>The ratio ‘x’ of </a:t>
            </a:r>
            <a:r>
              <a:rPr lang="en-IN" sz="3000" dirty="0" err="1">
                <a:latin typeface="Times New Roman" panose="02020603050405020304" pitchFamily="18" charset="0"/>
                <a:cs typeface="Times New Roman" panose="02020603050405020304" pitchFamily="18" charset="0"/>
              </a:rPr>
              <a:t>AlAs</a:t>
            </a:r>
            <a:r>
              <a:rPr lang="en-IN" sz="3000" dirty="0">
                <a:latin typeface="Times New Roman" panose="02020603050405020304" pitchFamily="18" charset="0"/>
                <a:cs typeface="Times New Roman" panose="02020603050405020304" pitchFamily="18" charset="0"/>
              </a:rPr>
              <a:t> to GaAs determines the bandgap of the alloy and wavelength of the peak emitted radiation.</a:t>
            </a:r>
          </a:p>
          <a:p>
            <a:pPr algn="just"/>
            <a:r>
              <a:rPr lang="en-IN" sz="3000" dirty="0">
                <a:latin typeface="Times New Roman" panose="02020603050405020304" pitchFamily="18" charset="0"/>
                <a:cs typeface="Times New Roman" panose="02020603050405020304" pitchFamily="18" charset="0"/>
              </a:rPr>
              <a:t>The value of x for the active area material- 800-850nm</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01CFF6-C897-4A17-845E-E792AB29E62A}" type="datetime1">
              <a:rPr lang="en-IN" smtClean="0"/>
              <a:t>25-03-2021</a:t>
            </a:fld>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2</a:t>
            </a:fld>
            <a:endParaRPr lang="en-IN"/>
          </a:p>
        </p:txBody>
      </p:sp>
      <p:pic>
        <p:nvPicPr>
          <p:cNvPr id="6" name="Picture 1"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01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44462"/>
            <a:ext cx="10515600" cy="803275"/>
          </a:xfrm>
        </p:spPr>
        <p:txBody>
          <a:bodyPr/>
          <a:lstStyle/>
          <a:p>
            <a:r>
              <a:rPr lang="en-IN" b="1" dirty="0">
                <a:latin typeface="Times New Roman" panose="02020603050405020304" pitchFamily="18" charset="0"/>
                <a:cs typeface="Times New Roman" panose="02020603050405020304" pitchFamily="18" charset="0"/>
              </a:rPr>
              <a:t>Quantum Efficiency and LED Power</a:t>
            </a:r>
            <a:endParaRPr lang="en-IN" dirty="0"/>
          </a:p>
        </p:txBody>
      </p:sp>
      <p:sp>
        <p:nvSpPr>
          <p:cNvPr id="3" name="Content Placeholder 2"/>
          <p:cNvSpPr>
            <a:spLocks noGrp="1"/>
          </p:cNvSpPr>
          <p:nvPr>
            <p:ph idx="1"/>
          </p:nvPr>
        </p:nvSpPr>
        <p:spPr>
          <a:xfrm>
            <a:off x="838200" y="1257300"/>
            <a:ext cx="10515600" cy="4919663"/>
          </a:xfrm>
        </p:spPr>
        <p:txBody>
          <a:bodyPr/>
          <a:lstStyle/>
          <a:p>
            <a:pPr algn="just"/>
            <a:r>
              <a:rPr lang="en-IN" dirty="0"/>
              <a:t>When n1 = n, then                             and external quantum </a:t>
            </a:r>
            <a:r>
              <a:rPr lang="en-IN" dirty="0" err="1"/>
              <a:t>efiiciency</a:t>
            </a:r>
            <a:r>
              <a:rPr lang="en-IN" dirty="0"/>
              <a:t> is given as  </a:t>
            </a:r>
          </a:p>
          <a:p>
            <a:pPr algn="just"/>
            <a:endParaRPr lang="en-IN" dirty="0"/>
          </a:p>
          <a:p>
            <a:pPr algn="just"/>
            <a:endParaRPr lang="en-IN" dirty="0"/>
          </a:p>
          <a:p>
            <a:pPr algn="just"/>
            <a:r>
              <a:rPr lang="en-IN" dirty="0"/>
              <a:t>The optical power emitted from LED is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CB044D0-B338-4621-9FD7-99421A9E3F8C}"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20</a:t>
            </a:fld>
            <a:endParaRPr lang="en-IN"/>
          </a:p>
        </p:txBody>
      </p:sp>
      <p:pic>
        <p:nvPicPr>
          <p:cNvPr id="7" name="Picture 6"/>
          <p:cNvPicPr>
            <a:picLocks noChangeAspect="1"/>
          </p:cNvPicPr>
          <p:nvPr/>
        </p:nvPicPr>
        <p:blipFill>
          <a:blip r:embed="rId4"/>
          <a:stretch>
            <a:fillRect/>
          </a:stretch>
        </p:blipFill>
        <p:spPr>
          <a:xfrm>
            <a:off x="4045492" y="1341437"/>
            <a:ext cx="1968752" cy="413440"/>
          </a:xfrm>
          <a:prstGeom prst="rect">
            <a:avLst/>
          </a:prstGeom>
        </p:spPr>
      </p:pic>
      <p:pic>
        <p:nvPicPr>
          <p:cNvPr id="8" name="Picture 7"/>
          <p:cNvPicPr>
            <a:picLocks noChangeAspect="1"/>
          </p:cNvPicPr>
          <p:nvPr/>
        </p:nvPicPr>
        <p:blipFill>
          <a:blip r:embed="rId5"/>
          <a:stretch>
            <a:fillRect/>
          </a:stretch>
        </p:blipFill>
        <p:spPr>
          <a:xfrm>
            <a:off x="1820200" y="2064440"/>
            <a:ext cx="2345400" cy="984333"/>
          </a:xfrm>
          <a:prstGeom prst="rect">
            <a:avLst/>
          </a:prstGeom>
        </p:spPr>
      </p:pic>
      <p:pic>
        <p:nvPicPr>
          <p:cNvPr id="9" name="Picture 8"/>
          <p:cNvPicPr>
            <a:picLocks noChangeAspect="1"/>
          </p:cNvPicPr>
          <p:nvPr/>
        </p:nvPicPr>
        <p:blipFill>
          <a:blip r:embed="rId6"/>
          <a:stretch>
            <a:fillRect/>
          </a:stretch>
        </p:blipFill>
        <p:spPr>
          <a:xfrm>
            <a:off x="2085000" y="3876855"/>
            <a:ext cx="2487000" cy="967277"/>
          </a:xfrm>
          <a:prstGeom prst="rect">
            <a:avLst/>
          </a:prstGeom>
        </p:spPr>
      </p:pic>
      <p:sp>
        <p:nvSpPr>
          <p:cNvPr id="10" name="TextBox 9"/>
          <p:cNvSpPr txBox="1"/>
          <p:nvPr/>
        </p:nvSpPr>
        <p:spPr>
          <a:xfrm>
            <a:off x="5029868" y="2281411"/>
            <a:ext cx="1523332" cy="369332"/>
          </a:xfrm>
          <a:prstGeom prst="rect">
            <a:avLst/>
          </a:prstGeom>
          <a:noFill/>
        </p:spPr>
        <p:txBody>
          <a:bodyPr wrap="square" rtlCol="0">
            <a:spAutoFit/>
          </a:bodyPr>
          <a:lstStyle/>
          <a:p>
            <a:r>
              <a:rPr lang="en-IN" dirty="0"/>
              <a:t>……..………(10)</a:t>
            </a:r>
          </a:p>
        </p:txBody>
      </p:sp>
      <p:sp>
        <p:nvSpPr>
          <p:cNvPr id="11" name="TextBox 10"/>
          <p:cNvSpPr txBox="1"/>
          <p:nvPr/>
        </p:nvSpPr>
        <p:spPr>
          <a:xfrm>
            <a:off x="5029868" y="4044521"/>
            <a:ext cx="1523332" cy="369332"/>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736464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69862"/>
            <a:ext cx="10515600" cy="752475"/>
          </a:xfrm>
        </p:spPr>
        <p:txBody>
          <a:bodyPr/>
          <a:lstStyle/>
          <a:p>
            <a:r>
              <a:rPr lang="en-IN" b="1" dirty="0">
                <a:latin typeface="Times New Roman" panose="02020603050405020304" pitchFamily="18" charset="0"/>
                <a:cs typeface="Times New Roman" panose="02020603050405020304" pitchFamily="18" charset="0"/>
              </a:rPr>
              <a:t>LED Characteristics</a:t>
            </a:r>
          </a:p>
        </p:txBody>
      </p:sp>
      <p:sp>
        <p:nvSpPr>
          <p:cNvPr id="3" name="Content Placeholder 2"/>
          <p:cNvSpPr>
            <a:spLocks noGrp="1"/>
          </p:cNvSpPr>
          <p:nvPr>
            <p:ph idx="1"/>
          </p:nvPr>
        </p:nvSpPr>
        <p:spPr>
          <a:xfrm>
            <a:off x="838200" y="1092199"/>
            <a:ext cx="6146800" cy="5084764"/>
          </a:xfrm>
        </p:spPr>
        <p:txBody>
          <a:bodyPr>
            <a:normAutofit lnSpcReduction="10000"/>
          </a:bodyPr>
          <a:lstStyle/>
          <a:p>
            <a:r>
              <a:rPr lang="en-IN" dirty="0">
                <a:latin typeface="Times New Roman" panose="02020603050405020304" pitchFamily="18" charset="0"/>
                <a:cs typeface="Times New Roman" panose="02020603050405020304" pitchFamily="18" charset="0"/>
              </a:rPr>
              <a:t>SLED radiates significantly more optical power</a:t>
            </a:r>
          </a:p>
          <a:p>
            <a:r>
              <a:rPr lang="en-IN" dirty="0">
                <a:latin typeface="Times New Roman" panose="02020603050405020304" pitchFamily="18" charset="0"/>
                <a:cs typeface="Times New Roman" panose="02020603050405020304" pitchFamily="18" charset="0"/>
              </a:rPr>
              <a:t>SLED and ELED are linear at moderate drive currents</a:t>
            </a:r>
          </a:p>
          <a:p>
            <a:r>
              <a:rPr lang="en-IN" dirty="0">
                <a:latin typeface="Times New Roman" panose="02020603050405020304" pitchFamily="18" charset="0"/>
                <a:cs typeface="Times New Roman" panose="02020603050405020304" pitchFamily="18" charset="0"/>
              </a:rPr>
              <a:t>SLED gives high output power for more forward current</a:t>
            </a:r>
          </a:p>
          <a:p>
            <a:r>
              <a:rPr lang="en-IN" dirty="0">
                <a:latin typeface="Times New Roman" panose="02020603050405020304" pitchFamily="18" charset="0"/>
                <a:cs typeface="Times New Roman" panose="02020603050405020304" pitchFamily="18" charset="0"/>
              </a:rPr>
              <a:t>Low spectral width allows increased data rate.</a:t>
            </a:r>
          </a:p>
          <a:p>
            <a:r>
              <a:rPr lang="el-GR" dirty="0">
                <a:latin typeface="Times New Roman" panose="02020603050405020304" pitchFamily="18" charset="0"/>
                <a:cs typeface="Times New Roman" panose="02020603050405020304" pitchFamily="18" charset="0"/>
              </a:rPr>
              <a:t>η</a:t>
            </a:r>
            <a:r>
              <a:rPr lang="en-IN" baseline="-25000" dirty="0" err="1">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 decreases with increasing temperature, thus light output decreases</a:t>
            </a:r>
          </a:p>
          <a:p>
            <a:r>
              <a:rPr lang="en-IN" dirty="0">
                <a:latin typeface="Times New Roman" panose="02020603050405020304" pitchFamily="18" charset="0"/>
                <a:cs typeface="Times New Roman" panose="02020603050405020304" pitchFamily="18" charset="0"/>
              </a:rPr>
              <a:t>ELED has high temp dependence than SLED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220DED8-DCDA-4BD7-83B4-97C02117B465}"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21</a:t>
            </a:fld>
            <a:endParaRPr lang="en-IN"/>
          </a:p>
        </p:txBody>
      </p:sp>
      <p:pic>
        <p:nvPicPr>
          <p:cNvPr id="9" name="Picture 8"/>
          <p:cNvPicPr>
            <a:picLocks noChangeAspect="1"/>
          </p:cNvPicPr>
          <p:nvPr/>
        </p:nvPicPr>
        <p:blipFill>
          <a:blip r:embed="rId4"/>
          <a:stretch>
            <a:fillRect/>
          </a:stretch>
        </p:blipFill>
        <p:spPr>
          <a:xfrm>
            <a:off x="7148526" y="677732"/>
            <a:ext cx="4702148" cy="2758965"/>
          </a:xfrm>
          <a:prstGeom prst="rect">
            <a:avLst/>
          </a:prstGeom>
        </p:spPr>
      </p:pic>
      <p:pic>
        <p:nvPicPr>
          <p:cNvPr id="10" name="Picture 9"/>
          <p:cNvPicPr>
            <a:picLocks noChangeAspect="1"/>
          </p:cNvPicPr>
          <p:nvPr/>
        </p:nvPicPr>
        <p:blipFill>
          <a:blip r:embed="rId5"/>
          <a:stretch>
            <a:fillRect/>
          </a:stretch>
        </p:blipFill>
        <p:spPr>
          <a:xfrm>
            <a:off x="7148526" y="3597385"/>
            <a:ext cx="4702148" cy="2598277"/>
          </a:xfrm>
          <a:prstGeom prst="rect">
            <a:avLst/>
          </a:prstGeom>
        </p:spPr>
      </p:pic>
      <p:pic>
        <p:nvPicPr>
          <p:cNvPr id="11" name="Picture 10"/>
          <p:cNvPicPr>
            <a:picLocks noChangeAspect="1"/>
          </p:cNvPicPr>
          <p:nvPr/>
        </p:nvPicPr>
        <p:blipFill>
          <a:blip r:embed="rId6"/>
          <a:stretch>
            <a:fillRect/>
          </a:stretch>
        </p:blipFill>
        <p:spPr>
          <a:xfrm>
            <a:off x="8467000" y="6176963"/>
            <a:ext cx="2065200" cy="345089"/>
          </a:xfrm>
          <a:prstGeom prst="rect">
            <a:avLst/>
          </a:prstGeom>
        </p:spPr>
      </p:pic>
    </p:spTree>
    <p:extLst>
      <p:ext uri="{BB962C8B-B14F-4D97-AF65-F5344CB8AC3E}">
        <p14:creationId xmlns:p14="http://schemas.microsoft.com/office/powerpoint/2010/main" val="3523393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212"/>
            <a:ext cx="10515600" cy="739775"/>
          </a:xfrm>
        </p:spPr>
        <p:txBody>
          <a:bodyPr>
            <a:normAutofit/>
          </a:bodyPr>
          <a:lstStyle/>
          <a:p>
            <a:r>
              <a:rPr lang="en-IN" b="1" dirty="0" err="1">
                <a:latin typeface="Times New Roman" panose="02020603050405020304" pitchFamily="18" charset="0"/>
                <a:cs typeface="Times New Roman" panose="02020603050405020304" pitchFamily="18" charset="0"/>
              </a:rPr>
              <a:t>Numericals</a:t>
            </a:r>
            <a:endParaRPr lang="en-IN" b="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stretch>
            <a:fillRect/>
          </a:stretch>
        </p:blipFill>
        <p:spPr>
          <a:xfrm>
            <a:off x="266708" y="915988"/>
            <a:ext cx="11752377" cy="2606674"/>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48CBB31-61C0-4D76-9F41-A109B843AAB7}"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22</a:t>
            </a:fld>
            <a:endParaRPr lang="en-IN"/>
          </a:p>
        </p:txBody>
      </p:sp>
      <p:pic>
        <p:nvPicPr>
          <p:cNvPr id="8" name="Picture 7"/>
          <p:cNvPicPr>
            <a:picLocks noChangeAspect="1"/>
          </p:cNvPicPr>
          <p:nvPr/>
        </p:nvPicPr>
        <p:blipFill>
          <a:blip r:embed="rId5"/>
          <a:stretch>
            <a:fillRect/>
          </a:stretch>
        </p:blipFill>
        <p:spPr>
          <a:xfrm>
            <a:off x="266708" y="3892549"/>
            <a:ext cx="11620492" cy="2323321"/>
          </a:xfrm>
          <a:prstGeom prst="rect">
            <a:avLst/>
          </a:prstGeom>
        </p:spPr>
      </p:pic>
    </p:spTree>
    <p:extLst>
      <p:ext uri="{BB962C8B-B14F-4D97-AF65-F5344CB8AC3E}">
        <p14:creationId xmlns:p14="http://schemas.microsoft.com/office/powerpoint/2010/main" val="1423665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32212"/>
            <a:ext cx="10515600" cy="764935"/>
          </a:xfrm>
        </p:spPr>
        <p:txBody>
          <a:bodyPr/>
          <a:lstStyle/>
          <a:p>
            <a:r>
              <a:rPr lang="en-IN" b="1" dirty="0" err="1">
                <a:latin typeface="Times New Roman" panose="02020603050405020304" pitchFamily="18" charset="0"/>
                <a:cs typeface="Times New Roman" panose="02020603050405020304" pitchFamily="18" charset="0"/>
              </a:rPr>
              <a:t>Numericals</a:t>
            </a:r>
            <a:endParaRPr lang="en-IN" dirty="0"/>
          </a:p>
        </p:txBody>
      </p:sp>
      <p:pic>
        <p:nvPicPr>
          <p:cNvPr id="7" name="Content Placeholder 6"/>
          <p:cNvPicPr>
            <a:picLocks noGrp="1" noChangeAspect="1"/>
          </p:cNvPicPr>
          <p:nvPr>
            <p:ph idx="1"/>
          </p:nvPr>
        </p:nvPicPr>
        <p:blipFill>
          <a:blip r:embed="rId3"/>
          <a:stretch>
            <a:fillRect/>
          </a:stretch>
        </p:blipFill>
        <p:spPr>
          <a:xfrm>
            <a:off x="838200" y="1150128"/>
            <a:ext cx="10522309" cy="4655449"/>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08FD115F-59B2-4BEE-B8AD-737B0D348892}"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23</a:t>
            </a:fld>
            <a:endParaRPr lang="en-IN"/>
          </a:p>
        </p:txBody>
      </p:sp>
    </p:spTree>
    <p:extLst>
      <p:ext uri="{BB962C8B-B14F-4D97-AF65-F5344CB8AC3E}">
        <p14:creationId xmlns:p14="http://schemas.microsoft.com/office/powerpoint/2010/main" val="3365367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444" y="132212"/>
            <a:ext cx="10515600" cy="764935"/>
          </a:xfrm>
        </p:spPr>
        <p:txBody>
          <a:bodyPr/>
          <a:lstStyle/>
          <a:p>
            <a:r>
              <a:rPr lang="en-IN" b="1" dirty="0" err="1">
                <a:latin typeface="Times New Roman" panose="02020603050405020304" pitchFamily="18" charset="0"/>
                <a:cs typeface="Times New Roman" panose="02020603050405020304" pitchFamily="18" charset="0"/>
              </a:rPr>
              <a:t>Numericals</a:t>
            </a:r>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39757"/>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A110BEAB-B3F6-4CEF-811A-C0B568898342}"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24</a:t>
            </a:fld>
            <a:endParaRPr lang="en-IN"/>
          </a:p>
        </p:txBody>
      </p:sp>
      <p:pic>
        <p:nvPicPr>
          <p:cNvPr id="8" name="Picture 7"/>
          <p:cNvPicPr>
            <a:picLocks noChangeAspect="1"/>
          </p:cNvPicPr>
          <p:nvPr/>
        </p:nvPicPr>
        <p:blipFill>
          <a:blip r:embed="rId4"/>
          <a:stretch>
            <a:fillRect/>
          </a:stretch>
        </p:blipFill>
        <p:spPr>
          <a:xfrm>
            <a:off x="950583" y="1530755"/>
            <a:ext cx="10365836" cy="3157268"/>
          </a:xfrm>
          <a:prstGeom prst="rect">
            <a:avLst/>
          </a:prstGeom>
        </p:spPr>
      </p:pic>
    </p:spTree>
    <p:extLst>
      <p:ext uri="{BB962C8B-B14F-4D97-AF65-F5344CB8AC3E}">
        <p14:creationId xmlns:p14="http://schemas.microsoft.com/office/powerpoint/2010/main" val="2530519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LASER DIODE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51722"/>
            <a:ext cx="10515600" cy="5004628"/>
          </a:xfrm>
        </p:spPr>
        <p:txBody>
          <a:bodyPr>
            <a:noAutofit/>
          </a:bodyPr>
          <a:lstStyle/>
          <a:p>
            <a:pPr marL="0" indent="0" algn="just">
              <a:lnSpc>
                <a:spcPct val="120000"/>
              </a:lnSpc>
              <a:buNone/>
            </a:pPr>
            <a:r>
              <a:rPr lang="en-US" dirty="0">
                <a:latin typeface="Times New Roman" pitchFamily="18" charset="0"/>
                <a:cs typeface="Times New Roman" pitchFamily="18" charset="0"/>
              </a:rPr>
              <a:t>LASER is an acronym for “Light Amplification by Stimulated Emission of Radiation”. </a:t>
            </a:r>
          </a:p>
          <a:p>
            <a:pPr marL="0" indent="0" algn="just">
              <a:lnSpc>
                <a:spcPct val="120000"/>
              </a:lnSpc>
              <a:buNone/>
            </a:pPr>
            <a:r>
              <a:rPr lang="en-IN" dirty="0">
                <a:latin typeface="Times New Roman" pitchFamily="18" charset="0"/>
                <a:cs typeface="Times New Roman" pitchFamily="18" charset="0"/>
              </a:rPr>
              <a:t>•Coherent light </a:t>
            </a:r>
          </a:p>
          <a:p>
            <a:pPr marL="0" indent="0" algn="just">
              <a:lnSpc>
                <a:spcPct val="120000"/>
              </a:lnSpc>
              <a:buNone/>
            </a:pPr>
            <a:r>
              <a:rPr lang="en-IN" dirty="0">
                <a:latin typeface="Times New Roman" pitchFamily="18" charset="0"/>
                <a:cs typeface="Times New Roman" pitchFamily="18" charset="0"/>
              </a:rPr>
              <a:t>•Narrow beam width </a:t>
            </a:r>
          </a:p>
          <a:p>
            <a:pPr marL="0" indent="0" algn="just">
              <a:lnSpc>
                <a:spcPct val="120000"/>
              </a:lnSpc>
              <a:buNone/>
            </a:pPr>
            <a:r>
              <a:rPr lang="en-US" dirty="0">
                <a:latin typeface="Times New Roman" pitchFamily="18" charset="0"/>
                <a:cs typeface="Times New Roman" pitchFamily="18" charset="0"/>
              </a:rPr>
              <a:t>•Lasers can produce high output power. In fiber optic communication applications, semiconductor lasers power more than 20 </a:t>
            </a:r>
            <a:r>
              <a:rPr lang="en-US" dirty="0" err="1">
                <a:latin typeface="Times New Roman" pitchFamily="18" charset="0"/>
                <a:cs typeface="Times New Roman" pitchFamily="18" charset="0"/>
              </a:rPr>
              <a:t>milliwatts</a:t>
            </a:r>
            <a:r>
              <a:rPr lang="en-US" dirty="0">
                <a:latin typeface="Times New Roman" pitchFamily="18" charset="0"/>
                <a:cs typeface="Times New Roman" pitchFamily="18" charset="0"/>
              </a:rPr>
              <a:t> are available. </a:t>
            </a:r>
          </a:p>
          <a:p>
            <a:pPr marL="0" indent="0" algn="just">
              <a:lnSpc>
                <a:spcPct val="120000"/>
              </a:lnSpc>
              <a:buNone/>
            </a:pPr>
            <a:r>
              <a:rPr lang="en-US" dirty="0">
                <a:latin typeface="Times New Roman" pitchFamily="18" charset="0"/>
                <a:cs typeface="Times New Roman" pitchFamily="18" charset="0"/>
              </a:rPr>
              <a:t>•As Laser light is Coherent, a high percentage (50% to 80%) can be coupled into the fiber core. </a:t>
            </a:r>
          </a:p>
          <a:p>
            <a:pPr algn="just"/>
            <a:endParaRPr lang="en-IN"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BE29A27E-F525-4517-AF82-7C980CE71DC4}"/>
              </a:ext>
            </a:extLst>
          </p:cNvPr>
          <p:cNvSpPr>
            <a:spLocks noGrp="1"/>
          </p:cNvSpPr>
          <p:nvPr>
            <p:ph type="dt" sz="half" idx="10"/>
          </p:nvPr>
        </p:nvSpPr>
        <p:spPr/>
        <p:txBody>
          <a:bodyPr/>
          <a:lstStyle/>
          <a:p>
            <a:fld id="{D1E47A14-5764-43EB-85BF-E7184DD50F62}" type="datetime1">
              <a:rPr lang="en-IN" smtClean="0"/>
              <a:t>25-03-2021</a:t>
            </a:fld>
            <a:endParaRPr lang="en-IN"/>
          </a:p>
        </p:txBody>
      </p:sp>
      <p:sp>
        <p:nvSpPr>
          <p:cNvPr id="5" name="Slide Number Placeholder 4">
            <a:extLst>
              <a:ext uri="{FF2B5EF4-FFF2-40B4-BE49-F238E27FC236}">
                <a16:creationId xmlns:a16="http://schemas.microsoft.com/office/drawing/2014/main" xmlns="" id="{1AD5D671-DA14-42C9-B18E-68AF0080EB10}"/>
              </a:ext>
            </a:extLst>
          </p:cNvPr>
          <p:cNvSpPr>
            <a:spLocks noGrp="1"/>
          </p:cNvSpPr>
          <p:nvPr>
            <p:ph type="sldNum" sz="quarter" idx="12"/>
          </p:nvPr>
        </p:nvSpPr>
        <p:spPr/>
        <p:txBody>
          <a:bodyPr/>
          <a:lstStyle/>
          <a:p>
            <a:fld id="{4E80FB81-280C-4A6D-BD2E-A204E96A7A94}" type="slidenum">
              <a:rPr lang="en-IN" smtClean="0"/>
              <a:t>25</a:t>
            </a:fld>
            <a:endParaRPr lang="en-IN"/>
          </a:p>
        </p:txBody>
      </p:sp>
      <p:pic>
        <p:nvPicPr>
          <p:cNvPr id="7" name="Picture 1" descr="C:\Users\admin\Desktop\download.png">
            <a:extLst>
              <a:ext uri="{FF2B5EF4-FFF2-40B4-BE49-F238E27FC236}">
                <a16:creationId xmlns:a16="http://schemas.microsoft.com/office/drawing/2014/main" xmlns="" id="{9DEFD03E-9D61-47EC-A7BF-5406E094B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5996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46883"/>
            <a:ext cx="8229600" cy="130026"/>
          </a:xfrm>
        </p:spPr>
        <p:txBody>
          <a:bodyPr>
            <a:normAutofit fontScale="90000"/>
          </a:bodyPr>
          <a:lstStyle/>
          <a:p>
            <a:r>
              <a:rPr lang="en-US" b="1" dirty="0">
                <a:latin typeface="Times New Roman" pitchFamily="18" charset="0"/>
                <a:cs typeface="Times New Roman" pitchFamily="18" charset="0"/>
              </a:rPr>
              <a:t>LASER : Basic Operation Fundamental Lasing Operation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1981200" y="1378226"/>
            <a:ext cx="8229600" cy="4747938"/>
          </a:xfrm>
        </p:spPr>
        <p:txBody>
          <a:bodyPr>
            <a:normAutofit/>
          </a:bodyPr>
          <a:lstStyle/>
          <a:p>
            <a:r>
              <a:rPr lang="en-IN" dirty="0">
                <a:latin typeface="Times New Roman" pitchFamily="18" charset="0"/>
                <a:cs typeface="Times New Roman" pitchFamily="18" charset="0"/>
              </a:rPr>
              <a:t>Absorption </a:t>
            </a:r>
          </a:p>
          <a:p>
            <a:r>
              <a:rPr lang="en-IN" dirty="0">
                <a:latin typeface="Times New Roman" pitchFamily="18" charset="0"/>
                <a:cs typeface="Times New Roman" pitchFamily="18" charset="0"/>
              </a:rPr>
              <a:t>Spontaneous emission </a:t>
            </a:r>
          </a:p>
          <a:p>
            <a:r>
              <a:rPr lang="en-IN" dirty="0">
                <a:latin typeface="Times New Roman" pitchFamily="18" charset="0"/>
                <a:cs typeface="Times New Roman" pitchFamily="18" charset="0"/>
              </a:rPr>
              <a:t>Stimulated emission </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996953"/>
            <a:ext cx="7005638" cy="37372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112225" y="2996952"/>
            <a:ext cx="2304257" cy="923330"/>
          </a:xfrm>
          <a:prstGeom prst="rect">
            <a:avLst/>
          </a:prstGeom>
          <a:noFill/>
        </p:spPr>
        <p:txBody>
          <a:bodyPr wrap="square" rtlCol="0">
            <a:spAutoFit/>
          </a:bodyPr>
          <a:lstStyle/>
          <a:p>
            <a:r>
              <a:rPr lang="en-IN" b="1" dirty="0"/>
              <a:t>Energy absorbed from the incoming photon</a:t>
            </a:r>
            <a:endParaRPr lang="en-IN" dirty="0"/>
          </a:p>
          <a:p>
            <a:endParaRPr lang="en-IN" dirty="0"/>
          </a:p>
        </p:txBody>
      </p:sp>
      <p:sp>
        <p:nvSpPr>
          <p:cNvPr id="5" name="TextBox 4"/>
          <p:cNvSpPr txBox="1"/>
          <p:nvPr/>
        </p:nvSpPr>
        <p:spPr>
          <a:xfrm>
            <a:off x="8529639" y="4624678"/>
            <a:ext cx="2401757" cy="1200329"/>
          </a:xfrm>
          <a:prstGeom prst="rect">
            <a:avLst/>
          </a:prstGeom>
          <a:noFill/>
        </p:spPr>
        <p:txBody>
          <a:bodyPr wrap="square" rtlCol="0">
            <a:spAutoFit/>
          </a:bodyPr>
          <a:lstStyle/>
          <a:p>
            <a:r>
              <a:rPr lang="en-IN" b="1" dirty="0"/>
              <a:t>Random</a:t>
            </a:r>
            <a:r>
              <a:rPr lang="en-IN" dirty="0"/>
              <a:t> </a:t>
            </a:r>
            <a:r>
              <a:rPr lang="en-IN" b="1" dirty="0"/>
              <a:t>release of energy</a:t>
            </a:r>
            <a:endParaRPr lang="en-IN" dirty="0"/>
          </a:p>
          <a:p>
            <a:r>
              <a:rPr lang="en-IN" dirty="0"/>
              <a:t> </a:t>
            </a:r>
          </a:p>
          <a:p>
            <a:endParaRPr lang="en-IN" dirty="0"/>
          </a:p>
        </p:txBody>
      </p:sp>
      <p:sp>
        <p:nvSpPr>
          <p:cNvPr id="6" name="TextBox 5"/>
          <p:cNvSpPr txBox="1"/>
          <p:nvPr/>
        </p:nvSpPr>
        <p:spPr>
          <a:xfrm>
            <a:off x="8324683" y="5733256"/>
            <a:ext cx="1947782" cy="923330"/>
          </a:xfrm>
          <a:prstGeom prst="rect">
            <a:avLst/>
          </a:prstGeom>
          <a:noFill/>
        </p:spPr>
        <p:txBody>
          <a:bodyPr wrap="square" rtlCol="0">
            <a:spAutoFit/>
          </a:bodyPr>
          <a:lstStyle/>
          <a:p>
            <a:r>
              <a:rPr lang="en-IN" b="1" dirty="0"/>
              <a:t>Coherent release of energy</a:t>
            </a:r>
            <a:endParaRPr lang="en-IN" dirty="0"/>
          </a:p>
          <a:p>
            <a:endParaRPr lang="en-IN" dirty="0"/>
          </a:p>
        </p:txBody>
      </p:sp>
      <p:sp>
        <p:nvSpPr>
          <p:cNvPr id="7" name="Date Placeholder 6">
            <a:extLst>
              <a:ext uri="{FF2B5EF4-FFF2-40B4-BE49-F238E27FC236}">
                <a16:creationId xmlns:a16="http://schemas.microsoft.com/office/drawing/2014/main" xmlns="" id="{ACF23D06-FF10-4463-B5C7-132DB6E57A5C}"/>
              </a:ext>
            </a:extLst>
          </p:cNvPr>
          <p:cNvSpPr>
            <a:spLocks noGrp="1"/>
          </p:cNvSpPr>
          <p:nvPr>
            <p:ph type="dt" sz="half" idx="10"/>
          </p:nvPr>
        </p:nvSpPr>
        <p:spPr/>
        <p:txBody>
          <a:bodyPr/>
          <a:lstStyle/>
          <a:p>
            <a:fld id="{B1847329-4366-48D4-94CB-A4530489D453}" type="datetime1">
              <a:rPr lang="en-IN" smtClean="0"/>
              <a:t>25-03-2021</a:t>
            </a:fld>
            <a:endParaRPr lang="en-IN"/>
          </a:p>
        </p:txBody>
      </p:sp>
      <p:sp>
        <p:nvSpPr>
          <p:cNvPr id="8" name="Slide Number Placeholder 7">
            <a:extLst>
              <a:ext uri="{FF2B5EF4-FFF2-40B4-BE49-F238E27FC236}">
                <a16:creationId xmlns:a16="http://schemas.microsoft.com/office/drawing/2014/main" xmlns="" id="{17103501-BF21-422F-B780-8EBB19F1AE63}"/>
              </a:ext>
            </a:extLst>
          </p:cNvPr>
          <p:cNvSpPr>
            <a:spLocks noGrp="1"/>
          </p:cNvSpPr>
          <p:nvPr>
            <p:ph type="sldNum" sz="quarter" idx="12"/>
          </p:nvPr>
        </p:nvSpPr>
        <p:spPr/>
        <p:txBody>
          <a:bodyPr/>
          <a:lstStyle/>
          <a:p>
            <a:fld id="{4E80FB81-280C-4A6D-BD2E-A204E96A7A94}" type="slidenum">
              <a:rPr lang="en-IN" smtClean="0"/>
              <a:t>26</a:t>
            </a:fld>
            <a:endParaRPr lang="en-IN"/>
          </a:p>
        </p:txBody>
      </p:sp>
      <p:pic>
        <p:nvPicPr>
          <p:cNvPr id="9" name="Picture 1" descr="C:\Users\admin\Desktop\download.png">
            <a:extLst>
              <a:ext uri="{FF2B5EF4-FFF2-40B4-BE49-F238E27FC236}">
                <a16:creationId xmlns:a16="http://schemas.microsoft.com/office/drawing/2014/main" xmlns="" id="{47E96242-9343-4431-9378-D5E2D0952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13648"/>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descr="C:\Users\admin\Desktop\download.png">
            <a:extLst>
              <a:ext uri="{FF2B5EF4-FFF2-40B4-BE49-F238E27FC236}">
                <a16:creationId xmlns:a16="http://schemas.microsoft.com/office/drawing/2014/main" xmlns="" id="{F6926224-8ADF-4C05-9269-FD5603598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27296"/>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573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LASER : Basic Operation Fundamental Lasing Operation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649357" y="1431235"/>
            <a:ext cx="10515600" cy="5061640"/>
          </a:xfrm>
        </p:spPr>
        <p:txBody>
          <a:bodyPr>
            <a:noAutofit/>
          </a:bodyPr>
          <a:lstStyle/>
          <a:p>
            <a:pPr algn="just"/>
            <a:r>
              <a:rPr lang="en-US" dirty="0">
                <a:latin typeface="Times New Roman" panose="02020603050405020304" pitchFamily="18" charset="0"/>
                <a:cs typeface="Times New Roman" panose="02020603050405020304" pitchFamily="18" charset="0"/>
              </a:rPr>
              <a:t>At thermal equilibrium : Photon absorption and emission processes take place side by side, but because N1&gt;N2 ; absorption dominates. </a:t>
            </a:r>
          </a:p>
          <a:p>
            <a:pPr marL="0" indent="0" algn="just">
              <a:buNone/>
            </a:pPr>
            <a:r>
              <a:rPr lang="en-US" dirty="0">
                <a:latin typeface="Times New Roman" panose="02020603050405020304" pitchFamily="18" charset="0"/>
                <a:cs typeface="Times New Roman" panose="02020603050405020304" pitchFamily="18" charset="0"/>
              </a:rPr>
              <a:t>•Laser operation requires stimulated emission exclusively and to achieve this, majority of atoms should be at higher energy level than at lower level. </a:t>
            </a:r>
          </a:p>
          <a:p>
            <a:pPr marL="0" indent="0" algn="just">
              <a:buNone/>
            </a:pPr>
            <a:r>
              <a:rPr lang="en-US" dirty="0">
                <a:latin typeface="Times New Roman" panose="02020603050405020304" pitchFamily="18" charset="0"/>
                <a:cs typeface="Times New Roman" panose="02020603050405020304" pitchFamily="18" charset="0"/>
              </a:rPr>
              <a:t>•Energy is to be supplied to the laser medium to raise atoms from the lower level to the excited level </a:t>
            </a:r>
          </a:p>
          <a:p>
            <a:pPr marL="0" indent="0" algn="just">
              <a:buNone/>
            </a:pPr>
            <a:r>
              <a:rPr lang="en-US" dirty="0">
                <a:latin typeface="Times New Roman" panose="02020603050405020304" pitchFamily="18" charset="0"/>
                <a:cs typeface="Times New Roman" panose="02020603050405020304" pitchFamily="18" charset="0"/>
              </a:rPr>
              <a:t>•The process by which atoms are raised from the lower level to the upper level is called pumping.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63D8AEF-FB6A-4587-BE89-CF83729C2D25}"/>
              </a:ext>
            </a:extLst>
          </p:cNvPr>
          <p:cNvSpPr>
            <a:spLocks noGrp="1"/>
          </p:cNvSpPr>
          <p:nvPr>
            <p:ph type="dt" sz="half" idx="10"/>
          </p:nvPr>
        </p:nvSpPr>
        <p:spPr/>
        <p:txBody>
          <a:bodyPr/>
          <a:lstStyle/>
          <a:p>
            <a:fld id="{446C8234-9A29-4EC9-B6A2-06577441FA8C}" type="datetime1">
              <a:rPr lang="en-IN" smtClean="0"/>
              <a:t>25-03-2021</a:t>
            </a:fld>
            <a:endParaRPr lang="en-IN"/>
          </a:p>
        </p:txBody>
      </p:sp>
      <p:sp>
        <p:nvSpPr>
          <p:cNvPr id="5" name="Slide Number Placeholder 4">
            <a:extLst>
              <a:ext uri="{FF2B5EF4-FFF2-40B4-BE49-F238E27FC236}">
                <a16:creationId xmlns:a16="http://schemas.microsoft.com/office/drawing/2014/main" xmlns="" id="{343827DF-5905-40A6-B4DA-D7B1EF22BA68}"/>
              </a:ext>
            </a:extLst>
          </p:cNvPr>
          <p:cNvSpPr>
            <a:spLocks noGrp="1"/>
          </p:cNvSpPr>
          <p:nvPr>
            <p:ph type="sldNum" sz="quarter" idx="12"/>
          </p:nvPr>
        </p:nvSpPr>
        <p:spPr/>
        <p:txBody>
          <a:bodyPr/>
          <a:lstStyle/>
          <a:p>
            <a:fld id="{4E80FB81-280C-4A6D-BD2E-A204E96A7A94}" type="slidenum">
              <a:rPr lang="en-IN" smtClean="0"/>
              <a:t>27</a:t>
            </a:fld>
            <a:endParaRPr lang="en-IN"/>
          </a:p>
        </p:txBody>
      </p:sp>
      <p:pic>
        <p:nvPicPr>
          <p:cNvPr id="7" name="Picture 1" descr="C:\Users\admin\Desktop\download.png">
            <a:extLst>
              <a:ext uri="{FF2B5EF4-FFF2-40B4-BE49-F238E27FC236}">
                <a16:creationId xmlns:a16="http://schemas.microsoft.com/office/drawing/2014/main" xmlns="" id="{B724CCFE-7431-4A1C-8A3F-D137D417D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8242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LASER : Basic Operation Fundamental Lasing Operation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In Stimulated Emission incident and stimulated photons will have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•Identical energy </a:t>
            </a:r>
            <a:r>
              <a:rPr lang="en-US" dirty="0">
                <a:latin typeface="Times New Roman" panose="02020603050405020304" pitchFamily="18" charset="0"/>
                <a:cs typeface="Times New Roman" panose="02020603050405020304" pitchFamily="18" charset="0"/>
                <a:sym typeface="Wingdings" pitchFamily="2" charset="2"/>
              </a:rPr>
              <a:t></a:t>
            </a:r>
            <a:r>
              <a:rPr lang="en-US" dirty="0">
                <a:latin typeface="Times New Roman" panose="02020603050405020304" pitchFamily="18" charset="0"/>
                <a:cs typeface="Times New Roman" panose="02020603050405020304" pitchFamily="18" charset="0"/>
              </a:rPr>
              <a:t> Identical wavelength </a:t>
            </a:r>
            <a:r>
              <a:rPr lang="en-US" dirty="0">
                <a:latin typeface="Times New Roman" panose="02020603050405020304" pitchFamily="18" charset="0"/>
                <a:cs typeface="Times New Roman" panose="02020603050405020304" pitchFamily="18" charset="0"/>
                <a:sym typeface="Wingdings" pitchFamily="2" charset="2"/>
              </a:rPr>
              <a:t></a:t>
            </a:r>
            <a:r>
              <a:rPr lang="en-US" dirty="0">
                <a:latin typeface="Times New Roman" panose="02020603050405020304" pitchFamily="18" charset="0"/>
                <a:cs typeface="Times New Roman" panose="02020603050405020304" pitchFamily="18" charset="0"/>
              </a:rPr>
              <a:t> Narrow </a:t>
            </a:r>
            <a:r>
              <a:rPr lang="en-US" dirty="0" err="1">
                <a:latin typeface="Times New Roman" panose="02020603050405020304" pitchFamily="18" charset="0"/>
                <a:cs typeface="Times New Roman" panose="02020603050405020304" pitchFamily="18" charset="0"/>
              </a:rPr>
              <a:t>linewidth</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Narrow beam width </a:t>
            </a:r>
          </a:p>
          <a:p>
            <a:pPr marL="0" indent="0" algn="just">
              <a:buNone/>
            </a:pPr>
            <a:r>
              <a:rPr lang="en-IN" dirty="0">
                <a:latin typeface="Times New Roman" panose="02020603050405020304" pitchFamily="18" charset="0"/>
                <a:cs typeface="Times New Roman" panose="02020603050405020304" pitchFamily="18" charset="0"/>
              </a:rPr>
              <a:t>•Coherence and Identical polarization </a:t>
            </a: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E3B459A0-0DB0-43C9-8D94-20DB5729FF4A}"/>
              </a:ext>
            </a:extLst>
          </p:cNvPr>
          <p:cNvSpPr>
            <a:spLocks noGrp="1"/>
          </p:cNvSpPr>
          <p:nvPr>
            <p:ph type="dt" sz="half" idx="10"/>
          </p:nvPr>
        </p:nvSpPr>
        <p:spPr/>
        <p:txBody>
          <a:bodyPr/>
          <a:lstStyle/>
          <a:p>
            <a:fld id="{4F100CAC-792D-492B-8E44-C7CC30C46B8F}" type="datetime1">
              <a:rPr lang="en-IN" smtClean="0"/>
              <a:t>25-03-2021</a:t>
            </a:fld>
            <a:endParaRPr lang="en-IN"/>
          </a:p>
        </p:txBody>
      </p:sp>
      <p:sp>
        <p:nvSpPr>
          <p:cNvPr id="5" name="Slide Number Placeholder 4">
            <a:extLst>
              <a:ext uri="{FF2B5EF4-FFF2-40B4-BE49-F238E27FC236}">
                <a16:creationId xmlns:a16="http://schemas.microsoft.com/office/drawing/2014/main" xmlns="" id="{92AB61D7-2F9D-4B56-B737-0FF53EEC7821}"/>
              </a:ext>
            </a:extLst>
          </p:cNvPr>
          <p:cNvSpPr>
            <a:spLocks noGrp="1"/>
          </p:cNvSpPr>
          <p:nvPr>
            <p:ph type="sldNum" sz="quarter" idx="12"/>
          </p:nvPr>
        </p:nvSpPr>
        <p:spPr/>
        <p:txBody>
          <a:bodyPr/>
          <a:lstStyle/>
          <a:p>
            <a:fld id="{4E80FB81-280C-4A6D-BD2E-A204E96A7A94}" type="slidenum">
              <a:rPr lang="en-IN" smtClean="0"/>
              <a:t>28</a:t>
            </a:fld>
            <a:endParaRPr lang="en-IN"/>
          </a:p>
        </p:txBody>
      </p:sp>
      <p:pic>
        <p:nvPicPr>
          <p:cNvPr id="7" name="Picture 1" descr="C:\Users\admin\Desktop\download.png">
            <a:extLst>
              <a:ext uri="{FF2B5EF4-FFF2-40B4-BE49-F238E27FC236}">
                <a16:creationId xmlns:a16="http://schemas.microsoft.com/office/drawing/2014/main" xmlns="" id="{BA5DEA20-36BC-417B-A3D1-26B2CA6EF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568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CHARACTERISTIC OF LASER DIODE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Suitable for system Bandwidth &gt;200 MHz</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Response time less than 1 ns</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Optical Bandwidth of 2 nm or less </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Cable of coupling several tens of milliwatts of Luminescent Power</a:t>
            </a:r>
          </a:p>
          <a:p>
            <a:pPr algn="just">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Can couple with optical </a:t>
            </a:r>
            <a:r>
              <a:rPr lang="en-IN" dirty="0" err="1">
                <a:latin typeface="Times New Roman" panose="02020603050405020304" pitchFamily="18" charset="0"/>
                <a:cs typeface="Times New Roman" panose="02020603050405020304" pitchFamily="18" charset="0"/>
              </a:rPr>
              <a:t>fiber</a:t>
            </a:r>
            <a:r>
              <a:rPr lang="en-IN" dirty="0">
                <a:latin typeface="Times New Roman" panose="02020603050405020304" pitchFamily="18" charset="0"/>
                <a:cs typeface="Times New Roman" panose="02020603050405020304" pitchFamily="18" charset="0"/>
              </a:rPr>
              <a:t> with small cores and small mode field diameters.</a:t>
            </a:r>
          </a:p>
        </p:txBody>
      </p:sp>
      <p:sp>
        <p:nvSpPr>
          <p:cNvPr id="4" name="Date Placeholder 3">
            <a:extLst>
              <a:ext uri="{FF2B5EF4-FFF2-40B4-BE49-F238E27FC236}">
                <a16:creationId xmlns:a16="http://schemas.microsoft.com/office/drawing/2014/main" xmlns="" id="{E49CEFC3-97E5-490C-AF5B-8E05938149C8}"/>
              </a:ext>
            </a:extLst>
          </p:cNvPr>
          <p:cNvSpPr>
            <a:spLocks noGrp="1"/>
          </p:cNvSpPr>
          <p:nvPr>
            <p:ph type="dt" sz="half" idx="10"/>
          </p:nvPr>
        </p:nvSpPr>
        <p:spPr/>
        <p:txBody>
          <a:bodyPr/>
          <a:lstStyle/>
          <a:p>
            <a:fld id="{76182742-B082-4894-AD74-B11E000B8AB4}" type="datetime1">
              <a:rPr lang="en-IN" smtClean="0"/>
              <a:t>25-03-2021</a:t>
            </a:fld>
            <a:endParaRPr lang="en-IN"/>
          </a:p>
        </p:txBody>
      </p:sp>
      <p:sp>
        <p:nvSpPr>
          <p:cNvPr id="5" name="Slide Number Placeholder 4">
            <a:extLst>
              <a:ext uri="{FF2B5EF4-FFF2-40B4-BE49-F238E27FC236}">
                <a16:creationId xmlns:a16="http://schemas.microsoft.com/office/drawing/2014/main" xmlns="" id="{699BF8DF-F749-42B7-B26D-1C08BA5E289F}"/>
              </a:ext>
            </a:extLst>
          </p:cNvPr>
          <p:cNvSpPr>
            <a:spLocks noGrp="1"/>
          </p:cNvSpPr>
          <p:nvPr>
            <p:ph type="sldNum" sz="quarter" idx="12"/>
          </p:nvPr>
        </p:nvSpPr>
        <p:spPr/>
        <p:txBody>
          <a:bodyPr/>
          <a:lstStyle/>
          <a:p>
            <a:fld id="{4E80FB81-280C-4A6D-BD2E-A204E96A7A94}" type="slidenum">
              <a:rPr lang="en-IN" smtClean="0"/>
              <a:t>29</a:t>
            </a:fld>
            <a:endParaRPr lang="en-IN"/>
          </a:p>
        </p:txBody>
      </p:sp>
      <p:pic>
        <p:nvPicPr>
          <p:cNvPr id="7" name="Picture 1" descr="C:\Users\admin\Desktop\download.png">
            <a:extLst>
              <a:ext uri="{FF2B5EF4-FFF2-40B4-BE49-F238E27FC236}">
                <a16:creationId xmlns:a16="http://schemas.microsoft.com/office/drawing/2014/main" xmlns="" id="{BF086334-9959-4C29-83DF-894D544EAC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91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038"/>
            <a:ext cx="10515600" cy="701675"/>
          </a:xfrm>
        </p:spPr>
        <p:txBody>
          <a:bodyPr/>
          <a:lstStyle/>
          <a:p>
            <a:r>
              <a:rPr lang="en-IN" b="1" dirty="0">
                <a:latin typeface="Times New Roman" panose="02020603050405020304" pitchFamily="18" charset="0"/>
                <a:cs typeface="Times New Roman" panose="02020603050405020304" pitchFamily="18" charset="0"/>
              </a:rPr>
              <a:t>Light Source Materials</a:t>
            </a:r>
          </a:p>
        </p:txBody>
      </p:sp>
      <p:sp>
        <p:nvSpPr>
          <p:cNvPr id="4" name="Date Placeholder 3"/>
          <p:cNvSpPr>
            <a:spLocks noGrp="1"/>
          </p:cNvSpPr>
          <p:nvPr>
            <p:ph type="dt" sz="half" idx="10"/>
          </p:nvPr>
        </p:nvSpPr>
        <p:spPr/>
        <p:txBody>
          <a:bodyPr/>
          <a:lstStyle/>
          <a:p>
            <a:fld id="{D4745D4E-0BB0-46E7-BC35-3D059C49EFDC}" type="datetime1">
              <a:rPr lang="en-IN" smtClean="0"/>
              <a:t>25-03-2021</a:t>
            </a:fld>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3</a:t>
            </a:fld>
            <a:endParaRPr lang="en-IN"/>
          </a:p>
        </p:txBody>
      </p:sp>
      <p:pic>
        <p:nvPicPr>
          <p:cNvPr id="6" name="Picture 1" descr="C:\Users\admin\Desktop\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stretch>
            <a:fillRect/>
          </a:stretch>
        </p:blipFill>
        <p:spPr>
          <a:xfrm>
            <a:off x="6521833" y="1607274"/>
            <a:ext cx="4177534" cy="3675926"/>
          </a:xfrm>
          <a:prstGeom prst="rect">
            <a:avLst/>
          </a:prstGeom>
        </p:spPr>
      </p:pic>
      <p:pic>
        <p:nvPicPr>
          <p:cNvPr id="9" name="Picture 8"/>
          <p:cNvPicPr>
            <a:picLocks noChangeAspect="1"/>
          </p:cNvPicPr>
          <p:nvPr/>
        </p:nvPicPr>
        <p:blipFill>
          <a:blip r:embed="rId4"/>
          <a:stretch>
            <a:fillRect/>
          </a:stretch>
        </p:blipFill>
        <p:spPr>
          <a:xfrm>
            <a:off x="1229784" y="1827056"/>
            <a:ext cx="4866216" cy="3265643"/>
          </a:xfrm>
          <a:prstGeom prst="rect">
            <a:avLst/>
          </a:prstGeom>
        </p:spPr>
      </p:pic>
      <p:pic>
        <p:nvPicPr>
          <p:cNvPr id="10" name="Picture 9"/>
          <p:cNvPicPr>
            <a:picLocks noChangeAspect="1"/>
          </p:cNvPicPr>
          <p:nvPr/>
        </p:nvPicPr>
        <p:blipFill>
          <a:blip r:embed="rId5"/>
          <a:stretch>
            <a:fillRect/>
          </a:stretch>
        </p:blipFill>
        <p:spPr>
          <a:xfrm>
            <a:off x="1044958" y="5276849"/>
            <a:ext cx="5476875" cy="447675"/>
          </a:xfrm>
          <a:prstGeom prst="rect">
            <a:avLst/>
          </a:prstGeom>
        </p:spPr>
      </p:pic>
      <p:pic>
        <p:nvPicPr>
          <p:cNvPr id="11" name="Picture 10"/>
          <p:cNvPicPr>
            <a:picLocks noChangeAspect="1"/>
          </p:cNvPicPr>
          <p:nvPr/>
        </p:nvPicPr>
        <p:blipFill>
          <a:blip r:embed="rId6"/>
          <a:stretch>
            <a:fillRect/>
          </a:stretch>
        </p:blipFill>
        <p:spPr>
          <a:xfrm>
            <a:off x="7073900" y="5335993"/>
            <a:ext cx="3612220" cy="696507"/>
          </a:xfrm>
          <a:prstGeom prst="rect">
            <a:avLst/>
          </a:prstGeom>
        </p:spPr>
      </p:pic>
    </p:spTree>
    <p:extLst>
      <p:ext uri="{BB962C8B-B14F-4D97-AF65-F5344CB8AC3E}">
        <p14:creationId xmlns:p14="http://schemas.microsoft.com/office/powerpoint/2010/main" val="407495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2121" y="469900"/>
            <a:ext cx="3297413" cy="454164"/>
          </a:xfrm>
          <a:prstGeom prst="rect">
            <a:avLst/>
          </a:prstGeom>
        </p:spPr>
        <p:txBody>
          <a:bodyPr vert="horz" wrap="square" lIns="0" tIns="10860" rIns="0" bIns="0" rtlCol="0" anchor="ctr">
            <a:spAutoFit/>
          </a:bodyPr>
          <a:lstStyle/>
          <a:p>
            <a:pPr marL="10860" algn="just">
              <a:spcBef>
                <a:spcPts val="86"/>
              </a:spcBef>
            </a:pPr>
            <a:r>
              <a:rPr lang="en-IN" sz="3200" b="1" spc="-4" dirty="0">
                <a:latin typeface="Times New Roman" panose="02020603050405020304" pitchFamily="18" charset="0"/>
                <a:cs typeface="Times New Roman" panose="02020603050405020304" pitchFamily="18" charset="0"/>
              </a:rPr>
              <a:t>LASER</a:t>
            </a:r>
            <a:r>
              <a:rPr lang="en-IN" sz="3200" b="1" spc="-86" dirty="0">
                <a:latin typeface="Times New Roman" panose="02020603050405020304" pitchFamily="18" charset="0"/>
                <a:cs typeface="Times New Roman" panose="02020603050405020304" pitchFamily="18" charset="0"/>
              </a:rPr>
              <a:t> </a:t>
            </a:r>
            <a:r>
              <a:rPr lang="en-IN" sz="3200" b="1" spc="-4" dirty="0">
                <a:latin typeface="Times New Roman" panose="02020603050405020304" pitchFamily="18" charset="0"/>
                <a:cs typeface="Times New Roman" panose="02020603050405020304" pitchFamily="18" charset="0"/>
              </a:rPr>
              <a:t>DIODE</a:t>
            </a:r>
            <a:endParaRPr lang="en-IN" sz="32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652312" y="1052736"/>
            <a:ext cx="8548144" cy="1712104"/>
          </a:xfrm>
          <a:prstGeom prst="rect">
            <a:avLst/>
          </a:prstGeom>
        </p:spPr>
        <p:txBody>
          <a:bodyPr vert="horz" wrap="square" lIns="0" tIns="5430" rIns="0" bIns="0" rtlCol="0">
            <a:spAutoFit/>
          </a:bodyPr>
          <a:lstStyle/>
          <a:p>
            <a:pPr marL="303531" marR="4344" indent="-293214" algn="just">
              <a:lnSpc>
                <a:spcPct val="102200"/>
              </a:lnSpc>
              <a:spcBef>
                <a:spcPts val="43"/>
              </a:spcBef>
              <a:buChar char="•"/>
              <a:tabLst>
                <a:tab pos="303531" algn="l"/>
                <a:tab pos="304074" algn="l"/>
                <a:tab pos="5146445" algn="l"/>
              </a:tabLst>
            </a:pPr>
            <a:r>
              <a:rPr sz="2200" spc="-4" dirty="0">
                <a:latin typeface="Times New Roman" panose="02020603050405020304" pitchFamily="18" charset="0"/>
                <a:cs typeface="Times New Roman" panose="02020603050405020304" pitchFamily="18" charset="0"/>
              </a:rPr>
              <a:t>Laser diode is an improved LED, in the sense that uses stimulated  emission in semiconductor from optical transitions </a:t>
            </a:r>
            <a:r>
              <a:rPr sz="2200" spc="-9" dirty="0">
                <a:latin typeface="Times New Roman" panose="02020603050405020304" pitchFamily="18" charset="0"/>
                <a:cs typeface="Times New Roman" panose="02020603050405020304" pitchFamily="18" charset="0"/>
              </a:rPr>
              <a:t>between </a:t>
            </a:r>
            <a:r>
              <a:rPr sz="2200" spc="-4" dirty="0">
                <a:latin typeface="Times New Roman" panose="02020603050405020304" pitchFamily="18" charset="0"/>
                <a:cs typeface="Times New Roman" panose="02020603050405020304" pitchFamily="18" charset="0"/>
              </a:rPr>
              <a:t>distribution  energy states of the valence and conduction bands </a:t>
            </a:r>
            <a:r>
              <a:rPr sz="2200" spc="-13" dirty="0">
                <a:latin typeface="Times New Roman" panose="02020603050405020304" pitchFamily="18" charset="0"/>
                <a:cs typeface="Times New Roman" panose="02020603050405020304" pitchFamily="18" charset="0"/>
              </a:rPr>
              <a:t>with </a:t>
            </a:r>
            <a:r>
              <a:rPr sz="2200" spc="-4" dirty="0">
                <a:latin typeface="Times New Roman" panose="02020603050405020304" pitchFamily="18" charset="0"/>
                <a:cs typeface="Times New Roman" panose="02020603050405020304" pitchFamily="18" charset="0"/>
              </a:rPr>
              <a:t>optical  resonator structure such as Fabry-Perot</a:t>
            </a:r>
            <a:r>
              <a:rPr sz="2200" spc="97" dirty="0">
                <a:latin typeface="Times New Roman" panose="02020603050405020304" pitchFamily="18" charset="0"/>
                <a:cs typeface="Times New Roman" panose="02020603050405020304" pitchFamily="18" charset="0"/>
              </a:rPr>
              <a:t> </a:t>
            </a:r>
            <a:r>
              <a:rPr sz="2200" spc="-4" dirty="0">
                <a:latin typeface="Times New Roman" panose="02020603050405020304" pitchFamily="18" charset="0"/>
                <a:cs typeface="Times New Roman" panose="02020603050405020304" pitchFamily="18" charset="0"/>
              </a:rPr>
              <a:t>resonator</a:t>
            </a:r>
            <a:r>
              <a:rPr sz="2200" spc="26" dirty="0">
                <a:latin typeface="Times New Roman" panose="02020603050405020304" pitchFamily="18" charset="0"/>
                <a:cs typeface="Times New Roman" panose="02020603050405020304" pitchFamily="18" charset="0"/>
              </a:rPr>
              <a:t> </a:t>
            </a:r>
            <a:r>
              <a:rPr sz="2200" spc="-13" dirty="0">
                <a:latin typeface="Times New Roman" panose="02020603050405020304" pitchFamily="18" charset="0"/>
                <a:cs typeface="Times New Roman" panose="02020603050405020304" pitchFamily="18" charset="0"/>
              </a:rPr>
              <a:t>with	</a:t>
            </a:r>
            <a:r>
              <a:rPr sz="2200" spc="-4" dirty="0">
                <a:latin typeface="Times New Roman" panose="02020603050405020304" pitchFamily="18" charset="0"/>
                <a:cs typeface="Times New Roman" panose="02020603050405020304" pitchFamily="18" charset="0"/>
              </a:rPr>
              <a:t>both optical  and carrier confinements.</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2185911" y="2691182"/>
            <a:ext cx="7481572" cy="3407823"/>
          </a:xfrm>
          <a:prstGeom prst="rect">
            <a:avLst/>
          </a:prstGeom>
          <a:blipFill>
            <a:blip r:embed="rId2" cstate="print"/>
            <a:stretch>
              <a:fillRect/>
            </a:stretch>
          </a:blipFill>
        </p:spPr>
        <p:txBody>
          <a:bodyPr wrap="square" lIns="0" tIns="0" rIns="0" bIns="0" rtlCol="0"/>
          <a:lstStyle/>
          <a:p>
            <a:endParaRPr sz="1539"/>
          </a:p>
        </p:txBody>
      </p:sp>
      <p:sp>
        <p:nvSpPr>
          <p:cNvPr id="5" name="object 5"/>
          <p:cNvSpPr txBox="1"/>
          <p:nvPr/>
        </p:nvSpPr>
        <p:spPr>
          <a:xfrm>
            <a:off x="5033363" y="6137664"/>
            <a:ext cx="2580845" cy="116251"/>
          </a:xfrm>
          <a:prstGeom prst="rect">
            <a:avLst/>
          </a:prstGeom>
        </p:spPr>
        <p:txBody>
          <a:bodyPr vert="horz" wrap="square" lIns="0" tIns="10860" rIns="0" bIns="0" rtlCol="0">
            <a:spAutoFit/>
          </a:bodyPr>
          <a:lstStyle/>
          <a:p>
            <a:pPr marL="32579">
              <a:spcBef>
                <a:spcPts val="86"/>
              </a:spcBef>
            </a:pPr>
            <a:r>
              <a:rPr sz="684" dirty="0">
                <a:latin typeface="Arial"/>
                <a:cs typeface="Arial"/>
              </a:rPr>
              <a:t>Optical </a:t>
            </a:r>
            <a:r>
              <a:rPr sz="684" spc="-4" dirty="0">
                <a:latin typeface="Arial"/>
                <a:cs typeface="Arial"/>
              </a:rPr>
              <a:t>Fiber </a:t>
            </a:r>
            <a:r>
              <a:rPr sz="684" dirty="0">
                <a:latin typeface="Arial"/>
                <a:cs typeface="Arial"/>
              </a:rPr>
              <a:t>communications, </a:t>
            </a:r>
            <a:r>
              <a:rPr sz="684" spc="4" dirty="0">
                <a:latin typeface="Arial"/>
                <a:cs typeface="Arial"/>
              </a:rPr>
              <a:t>3</a:t>
            </a:r>
            <a:r>
              <a:rPr sz="641" spc="6" baseline="27777" dirty="0">
                <a:latin typeface="Arial"/>
                <a:cs typeface="Arial"/>
              </a:rPr>
              <a:t>rd </a:t>
            </a:r>
            <a:r>
              <a:rPr sz="684" spc="-4" dirty="0">
                <a:latin typeface="Arial"/>
                <a:cs typeface="Arial"/>
              </a:rPr>
              <a:t>ed.,G.Keiser,McGrawHill,</a:t>
            </a:r>
            <a:r>
              <a:rPr sz="684" spc="-64" dirty="0">
                <a:latin typeface="Arial"/>
                <a:cs typeface="Arial"/>
              </a:rPr>
              <a:t> </a:t>
            </a:r>
            <a:r>
              <a:rPr sz="684" spc="-4" dirty="0">
                <a:latin typeface="Arial"/>
                <a:cs typeface="Arial"/>
              </a:rPr>
              <a:t>2000</a:t>
            </a:r>
            <a:endParaRPr sz="684">
              <a:latin typeface="Arial"/>
              <a:cs typeface="Arial"/>
            </a:endParaRPr>
          </a:p>
        </p:txBody>
      </p:sp>
      <p:sp>
        <p:nvSpPr>
          <p:cNvPr id="6" name="Date Placeholder 5">
            <a:extLst>
              <a:ext uri="{FF2B5EF4-FFF2-40B4-BE49-F238E27FC236}">
                <a16:creationId xmlns:a16="http://schemas.microsoft.com/office/drawing/2014/main" xmlns="" id="{BC030715-E00D-4B3A-86DC-6CAF3EA30637}"/>
              </a:ext>
            </a:extLst>
          </p:cNvPr>
          <p:cNvSpPr>
            <a:spLocks noGrp="1"/>
          </p:cNvSpPr>
          <p:nvPr>
            <p:ph type="dt" sz="half" idx="10"/>
          </p:nvPr>
        </p:nvSpPr>
        <p:spPr/>
        <p:txBody>
          <a:bodyPr/>
          <a:lstStyle/>
          <a:p>
            <a:fld id="{1F9272A2-80AE-403E-89BE-BF301BF02DF9}" type="datetime1">
              <a:rPr lang="en-IN" smtClean="0"/>
              <a:t>25-03-2021</a:t>
            </a:fld>
            <a:endParaRPr lang="en-IN"/>
          </a:p>
        </p:txBody>
      </p:sp>
      <p:sp>
        <p:nvSpPr>
          <p:cNvPr id="7" name="Slide Number Placeholder 6">
            <a:extLst>
              <a:ext uri="{FF2B5EF4-FFF2-40B4-BE49-F238E27FC236}">
                <a16:creationId xmlns:a16="http://schemas.microsoft.com/office/drawing/2014/main" xmlns="" id="{AB877901-193E-462C-B8FC-D9122B4A5CB4}"/>
              </a:ext>
            </a:extLst>
          </p:cNvPr>
          <p:cNvSpPr>
            <a:spLocks noGrp="1"/>
          </p:cNvSpPr>
          <p:nvPr>
            <p:ph type="sldNum" sz="quarter" idx="12"/>
          </p:nvPr>
        </p:nvSpPr>
        <p:spPr/>
        <p:txBody>
          <a:bodyPr/>
          <a:lstStyle/>
          <a:p>
            <a:fld id="{4E80FB81-280C-4A6D-BD2E-A204E96A7A94}" type="slidenum">
              <a:rPr lang="en-IN" smtClean="0"/>
              <a:t>30</a:t>
            </a:fld>
            <a:endParaRPr lang="en-IN"/>
          </a:p>
        </p:txBody>
      </p:sp>
      <p:pic>
        <p:nvPicPr>
          <p:cNvPr id="9" name="Picture 1" descr="C:\Users\admin\Desktop\download.png">
            <a:extLst>
              <a:ext uri="{FF2B5EF4-FFF2-40B4-BE49-F238E27FC236}">
                <a16:creationId xmlns:a16="http://schemas.microsoft.com/office/drawing/2014/main" xmlns="" id="{36E80E35-DB19-4FD9-9055-C6107165D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275"/>
            <a:ext cx="8229600" cy="639762"/>
          </a:xfrm>
          <a:solidFill>
            <a:schemeClr val="bg1"/>
          </a:solidFill>
        </p:spPr>
        <p:txBody>
          <a:bodyPr rtlCol="0">
            <a:normAutofit fontScale="90000"/>
          </a:bodyPr>
          <a:lstStyle/>
          <a:p>
            <a:pPr>
              <a:defRPr/>
            </a:pPr>
            <a:r>
              <a:rPr lang="en-US" b="1" dirty="0">
                <a:latin typeface="Times New Roman" panose="02020603050405020304" pitchFamily="18" charset="0"/>
                <a:cs typeface="Times New Roman" panose="02020603050405020304" pitchFamily="18" charset="0"/>
              </a:rPr>
              <a:t>Fabry-Perot Lasing Cavity</a:t>
            </a:r>
          </a:p>
        </p:txBody>
      </p:sp>
      <p:sp>
        <p:nvSpPr>
          <p:cNvPr id="11267" name="Content Placeholder 2"/>
          <p:cNvSpPr>
            <a:spLocks noGrp="1"/>
          </p:cNvSpPr>
          <p:nvPr>
            <p:ph idx="1"/>
          </p:nvPr>
        </p:nvSpPr>
        <p:spPr>
          <a:xfrm>
            <a:off x="838200" y="1143000"/>
            <a:ext cx="4648200" cy="1828800"/>
          </a:xfrm>
          <a:solidFill>
            <a:schemeClr val="bg1"/>
          </a:solidFill>
        </p:spPr>
        <p:txBody>
          <a:bodyPr>
            <a:noAutofit/>
          </a:bodyPr>
          <a:lstStyle/>
          <a:p>
            <a:pPr marL="0" indent="0" algn="just">
              <a:buNone/>
            </a:pPr>
            <a:r>
              <a:rPr lang="en-US" sz="2200" b="1" dirty="0">
                <a:solidFill>
                  <a:srgbClr val="0070C0"/>
                </a:solidFill>
                <a:latin typeface="Times New Roman" panose="02020603050405020304" pitchFamily="18" charset="0"/>
                <a:cs typeface="Times New Roman" panose="02020603050405020304" pitchFamily="18" charset="0"/>
              </a:rPr>
              <a:t>A Fabry-Perot cavity consists of two flat, partially reflecting mirrors that establish a strong longitudinal optical oscillator feedback mechanism, thereby creating a light-emitting function.</a:t>
            </a:r>
          </a:p>
        </p:txBody>
      </p:sp>
      <p:pic>
        <p:nvPicPr>
          <p:cNvPr id="11269" name="Picture 2"/>
          <p:cNvPicPr>
            <a:picLocks noChangeAspect="1" noChangeArrowheads="1"/>
          </p:cNvPicPr>
          <p:nvPr/>
        </p:nvPicPr>
        <p:blipFill>
          <a:blip r:embed="rId3" cstate="print"/>
          <a:srcRect/>
          <a:stretch>
            <a:fillRect/>
          </a:stretch>
        </p:blipFill>
        <p:spPr bwMode="auto">
          <a:xfrm>
            <a:off x="1885951" y="3176587"/>
            <a:ext cx="3086100" cy="3362325"/>
          </a:xfrm>
          <a:prstGeom prst="rect">
            <a:avLst/>
          </a:prstGeom>
          <a:noFill/>
          <a:ln w="9525">
            <a:noFill/>
            <a:miter lim="800000"/>
            <a:headEnd/>
            <a:tailEnd/>
          </a:ln>
        </p:spPr>
      </p:pic>
      <p:sp>
        <p:nvSpPr>
          <p:cNvPr id="11270" name="TextBox 7"/>
          <p:cNvSpPr txBox="1">
            <a:spLocks noChangeArrowheads="1"/>
          </p:cNvSpPr>
          <p:nvPr/>
        </p:nvSpPr>
        <p:spPr bwMode="auto">
          <a:xfrm>
            <a:off x="5867400" y="3657600"/>
            <a:ext cx="4495800" cy="1938992"/>
          </a:xfrm>
          <a:prstGeom prst="rect">
            <a:avLst/>
          </a:prstGeom>
          <a:noFill/>
          <a:ln w="9525">
            <a:noFill/>
            <a:miter lim="800000"/>
            <a:headEnd/>
            <a:tailEnd/>
          </a:ln>
        </p:spPr>
        <p:txBody>
          <a:bodyPr>
            <a:spAutoFit/>
          </a:bodyPr>
          <a:lstStyle/>
          <a:p>
            <a:pPr algn="just"/>
            <a:r>
              <a:rPr lang="en-US" sz="2000" dirty="0">
                <a:latin typeface="Times New Roman" panose="02020603050405020304" pitchFamily="18" charset="0"/>
                <a:cs typeface="Times New Roman" panose="02020603050405020304" pitchFamily="18" charset="0"/>
              </a:rPr>
              <a:t>The distance between the adjacent peaks of the resonant wavelengths in a Fabry-Perot cavity is the </a:t>
            </a:r>
            <a:r>
              <a:rPr lang="en-US" sz="2000" u="sng" dirty="0">
                <a:latin typeface="Times New Roman" panose="02020603050405020304" pitchFamily="18" charset="0"/>
                <a:cs typeface="Times New Roman" panose="02020603050405020304" pitchFamily="18" charset="0"/>
              </a:rPr>
              <a:t>modal separation</a:t>
            </a: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 is the distance between the reflecting mirrors &amp; the refractive index is </a:t>
            </a:r>
            <a:r>
              <a:rPr lang="en-US" sz="2000" i="1"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then at a peak wavelength </a:t>
            </a:r>
            <a:r>
              <a:rPr lang="el-GR" sz="2000" dirty="0">
                <a:latin typeface="Times New Roman" panose="02020603050405020304" pitchFamily="18" charset="0"/>
                <a:cs typeface="Times New Roman" panose="02020603050405020304" pitchFamily="18" charset="0"/>
              </a:rPr>
              <a:t>λ</a:t>
            </a:r>
            <a:r>
              <a:rPr lang="en-US" sz="2000" dirty="0">
                <a:latin typeface="Times New Roman" panose="02020603050405020304" pitchFamily="18" charset="0"/>
                <a:cs typeface="Times New Roman" panose="02020603050405020304" pitchFamily="18" charset="0"/>
              </a:rPr>
              <a:t> the MS is given by</a:t>
            </a:r>
          </a:p>
        </p:txBody>
      </p:sp>
      <p:pic>
        <p:nvPicPr>
          <p:cNvPr id="11271" name="Picture 4"/>
          <p:cNvPicPr>
            <a:picLocks noChangeAspect="1" noChangeArrowheads="1"/>
          </p:cNvPicPr>
          <p:nvPr/>
        </p:nvPicPr>
        <p:blipFill>
          <a:blip r:embed="rId4" cstate="print"/>
          <a:srcRect/>
          <a:stretch>
            <a:fillRect/>
          </a:stretch>
        </p:blipFill>
        <p:spPr bwMode="auto">
          <a:xfrm>
            <a:off x="5943601" y="990600"/>
            <a:ext cx="4162425" cy="2590800"/>
          </a:xfrm>
          <a:prstGeom prst="rect">
            <a:avLst/>
          </a:prstGeom>
          <a:noFill/>
          <a:ln w="9525">
            <a:noFill/>
            <a:miter lim="800000"/>
            <a:headEnd/>
            <a:tailEnd/>
          </a:ln>
        </p:spPr>
      </p:pic>
      <p:graphicFrame>
        <p:nvGraphicFramePr>
          <p:cNvPr id="8" name="Object 7"/>
          <p:cNvGraphicFramePr>
            <a:graphicFrameLocks noChangeAspect="1"/>
          </p:cNvGraphicFramePr>
          <p:nvPr/>
        </p:nvGraphicFramePr>
        <p:xfrm>
          <a:off x="6744073" y="5661248"/>
          <a:ext cx="2675219" cy="635124"/>
        </p:xfrm>
        <a:graphic>
          <a:graphicData uri="http://schemas.openxmlformats.org/presentationml/2006/ole">
            <mc:AlternateContent xmlns:mc="http://schemas.openxmlformats.org/markup-compatibility/2006">
              <mc:Choice xmlns:v="urn:schemas-microsoft-com:vml" Requires="v">
                <p:oleObj spid="_x0000_s1043" name="Equation" r:id="rId5" imgW="1765300" imgH="419100" progId="Equation.3">
                  <p:embed/>
                </p:oleObj>
              </mc:Choice>
              <mc:Fallback>
                <p:oleObj name="Equation" r:id="rId5" imgW="1765300" imgH="419100"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4073" y="5661248"/>
                        <a:ext cx="2675219" cy="635124"/>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Date Placeholder 2">
            <a:extLst>
              <a:ext uri="{FF2B5EF4-FFF2-40B4-BE49-F238E27FC236}">
                <a16:creationId xmlns:a16="http://schemas.microsoft.com/office/drawing/2014/main" xmlns="" id="{96C1E4F4-8F37-4004-9A23-6F8C41A87E07}"/>
              </a:ext>
            </a:extLst>
          </p:cNvPr>
          <p:cNvSpPr>
            <a:spLocks noGrp="1"/>
          </p:cNvSpPr>
          <p:nvPr>
            <p:ph type="dt" sz="half" idx="10"/>
          </p:nvPr>
        </p:nvSpPr>
        <p:spPr/>
        <p:txBody>
          <a:bodyPr/>
          <a:lstStyle/>
          <a:p>
            <a:fld id="{D2236DC6-EA45-490C-8DF3-F2693FCF53E4}" type="datetime1">
              <a:rPr lang="en-IN" smtClean="0"/>
              <a:t>25-03-2021</a:t>
            </a:fld>
            <a:endParaRPr lang="en-IN"/>
          </a:p>
        </p:txBody>
      </p:sp>
      <p:sp>
        <p:nvSpPr>
          <p:cNvPr id="4" name="Slide Number Placeholder 3">
            <a:extLst>
              <a:ext uri="{FF2B5EF4-FFF2-40B4-BE49-F238E27FC236}">
                <a16:creationId xmlns:a16="http://schemas.microsoft.com/office/drawing/2014/main" xmlns="" id="{4A6FDDD6-EA14-4402-930F-724E42C73694}"/>
              </a:ext>
            </a:extLst>
          </p:cNvPr>
          <p:cNvSpPr>
            <a:spLocks noGrp="1"/>
          </p:cNvSpPr>
          <p:nvPr>
            <p:ph type="sldNum" sz="quarter" idx="12"/>
          </p:nvPr>
        </p:nvSpPr>
        <p:spPr/>
        <p:txBody>
          <a:bodyPr/>
          <a:lstStyle/>
          <a:p>
            <a:fld id="{4E80FB81-280C-4A6D-BD2E-A204E96A7A94}" type="slidenum">
              <a:rPr lang="en-IN" smtClean="0"/>
              <a:t>31</a:t>
            </a:fld>
            <a:endParaRPr lang="en-IN"/>
          </a:p>
        </p:txBody>
      </p:sp>
      <p:pic>
        <p:nvPicPr>
          <p:cNvPr id="5" name="Picture 1" descr="C:\Users\admin\Desktop\download.png">
            <a:extLst>
              <a:ext uri="{FF2B5EF4-FFF2-40B4-BE49-F238E27FC236}">
                <a16:creationId xmlns:a16="http://schemas.microsoft.com/office/drawing/2014/main" xmlns="" id="{DD7EBAB4-0198-4ADE-8EA0-73A9E9E7E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730" y="315405"/>
            <a:ext cx="8176592" cy="564964"/>
          </a:xfrm>
          <a:prstGeom prst="rect">
            <a:avLst/>
          </a:prstGeom>
        </p:spPr>
        <p:txBody>
          <a:bodyPr vert="horz" wrap="square" lIns="0" tIns="10860" rIns="0" bIns="0" rtlCol="0" anchor="ctr">
            <a:spAutoFit/>
          </a:bodyPr>
          <a:lstStyle/>
          <a:p>
            <a:pPr marL="10860">
              <a:spcBef>
                <a:spcPts val="86"/>
              </a:spcBef>
            </a:pPr>
            <a:r>
              <a:rPr sz="4000" b="1" spc="-4" dirty="0">
                <a:latin typeface="Times New Roman" panose="02020603050405020304" pitchFamily="18" charset="0"/>
                <a:cs typeface="Times New Roman" panose="02020603050405020304" pitchFamily="18" charset="0"/>
              </a:rPr>
              <a:t>DFB(Distributed FeedBack)</a:t>
            </a:r>
            <a:r>
              <a:rPr sz="4000" b="1" spc="-81" dirty="0">
                <a:latin typeface="Times New Roman" panose="02020603050405020304" pitchFamily="18" charset="0"/>
                <a:cs typeface="Times New Roman" panose="02020603050405020304" pitchFamily="18" charset="0"/>
              </a:rPr>
              <a:t> </a:t>
            </a:r>
            <a:r>
              <a:rPr sz="4000" b="1" spc="-4" dirty="0">
                <a:latin typeface="Times New Roman" panose="02020603050405020304" pitchFamily="18" charset="0"/>
                <a:cs typeface="Times New Roman" panose="02020603050405020304" pitchFamily="18" charset="0"/>
              </a:rPr>
              <a:t>Lasers</a:t>
            </a:r>
            <a:endParaRPr sz="40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919537" y="928082"/>
            <a:ext cx="8352927" cy="1026629"/>
          </a:xfrm>
          <a:prstGeom prst="rect">
            <a:avLst/>
          </a:prstGeom>
        </p:spPr>
        <p:txBody>
          <a:bodyPr vert="horz" wrap="square" lIns="0" tIns="10860" rIns="0" bIns="0" rtlCol="0">
            <a:spAutoFit/>
          </a:bodyPr>
          <a:lstStyle/>
          <a:p>
            <a:pPr marL="303531" marR="4344" indent="-293214" algn="just">
              <a:spcBef>
                <a:spcPts val="86"/>
              </a:spcBef>
              <a:buChar char="•"/>
              <a:tabLst>
                <a:tab pos="303531" algn="l"/>
                <a:tab pos="304074" algn="l"/>
              </a:tabLst>
            </a:pPr>
            <a:r>
              <a:rPr sz="2200" dirty="0">
                <a:latin typeface="Times New Roman" panose="02020603050405020304" pitchFamily="18" charset="0"/>
                <a:cs typeface="Times New Roman" panose="02020603050405020304" pitchFamily="18" charset="0"/>
              </a:rPr>
              <a:t>In </a:t>
            </a:r>
            <a:r>
              <a:rPr sz="2200" spc="-4" dirty="0">
                <a:latin typeface="Times New Roman" panose="02020603050405020304" pitchFamily="18" charset="0"/>
                <a:cs typeface="Times New Roman" panose="02020603050405020304" pitchFamily="18" charset="0"/>
              </a:rPr>
              <a:t>DFB lasers, the optical resonator structure is due </a:t>
            </a:r>
            <a:r>
              <a:rPr sz="2200" dirty="0">
                <a:latin typeface="Times New Roman" panose="02020603050405020304" pitchFamily="18" charset="0"/>
                <a:cs typeface="Times New Roman" panose="02020603050405020304" pitchFamily="18" charset="0"/>
              </a:rPr>
              <a:t>to </a:t>
            </a:r>
            <a:r>
              <a:rPr sz="2200" spc="-4" dirty="0">
                <a:latin typeface="Times New Roman" panose="02020603050405020304" pitchFamily="18" charset="0"/>
                <a:cs typeface="Times New Roman" panose="02020603050405020304" pitchFamily="18" charset="0"/>
              </a:rPr>
              <a:t>the incorporation  of Bragg grating or periodic variations of the refractive index into  </a:t>
            </a:r>
            <a:r>
              <a:rPr sz="2200" spc="-9" dirty="0">
                <a:latin typeface="Times New Roman" panose="02020603050405020304" pitchFamily="18" charset="0"/>
                <a:cs typeface="Times New Roman" panose="02020603050405020304" pitchFamily="18" charset="0"/>
              </a:rPr>
              <a:t>multilayer </a:t>
            </a:r>
            <a:r>
              <a:rPr sz="2200" spc="-4" dirty="0">
                <a:latin typeface="Times New Roman" panose="02020603050405020304" pitchFamily="18" charset="0"/>
                <a:cs typeface="Times New Roman" panose="02020603050405020304" pitchFamily="18" charset="0"/>
              </a:rPr>
              <a:t>structure along the length of the</a:t>
            </a:r>
            <a:r>
              <a:rPr sz="2200" spc="60" dirty="0">
                <a:latin typeface="Times New Roman" panose="02020603050405020304" pitchFamily="18" charset="0"/>
                <a:cs typeface="Times New Roman" panose="02020603050405020304" pitchFamily="18" charset="0"/>
              </a:rPr>
              <a:t> </a:t>
            </a:r>
            <a:r>
              <a:rPr sz="2200" spc="-4" dirty="0">
                <a:latin typeface="Times New Roman" panose="02020603050405020304" pitchFamily="18" charset="0"/>
                <a:cs typeface="Times New Roman" panose="02020603050405020304" pitchFamily="18" charset="0"/>
              </a:rPr>
              <a:t>diode.</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2858355" y="2268950"/>
            <a:ext cx="6124960" cy="2955619"/>
          </a:xfrm>
          <a:prstGeom prst="rect">
            <a:avLst/>
          </a:prstGeom>
          <a:blipFill>
            <a:blip r:embed="rId2" cstate="print"/>
            <a:stretch>
              <a:fillRect/>
            </a:stretch>
          </a:blipFill>
        </p:spPr>
        <p:txBody>
          <a:bodyPr wrap="square" lIns="0" tIns="0" rIns="0" bIns="0" rtlCol="0"/>
          <a:lstStyle/>
          <a:p>
            <a:endParaRPr sz="1539"/>
          </a:p>
        </p:txBody>
      </p:sp>
      <p:sp>
        <p:nvSpPr>
          <p:cNvPr id="5" name="object 5"/>
          <p:cNvSpPr txBox="1"/>
          <p:nvPr/>
        </p:nvSpPr>
        <p:spPr>
          <a:xfrm>
            <a:off x="3086407" y="5529078"/>
            <a:ext cx="5332190" cy="731035"/>
          </a:xfrm>
          <a:prstGeom prst="rect">
            <a:avLst/>
          </a:prstGeom>
        </p:spPr>
        <p:txBody>
          <a:bodyPr vert="horz" wrap="square" lIns="0" tIns="10860" rIns="0" bIns="0" rtlCol="0">
            <a:spAutoFit/>
          </a:bodyPr>
          <a:lstStyle/>
          <a:p>
            <a:pPr marL="32579">
              <a:spcBef>
                <a:spcPts val="86"/>
              </a:spcBef>
            </a:pPr>
            <a:r>
              <a:rPr sz="1539" b="1" dirty="0">
                <a:latin typeface="Arial"/>
                <a:cs typeface="Arial"/>
              </a:rPr>
              <a:t>The </a:t>
            </a:r>
            <a:r>
              <a:rPr sz="1539" b="1" spc="-4" dirty="0">
                <a:latin typeface="Arial"/>
                <a:cs typeface="Arial"/>
              </a:rPr>
              <a:t>optical feedback </a:t>
            </a:r>
            <a:r>
              <a:rPr sz="1539" b="1" dirty="0">
                <a:latin typeface="Arial"/>
                <a:cs typeface="Arial"/>
              </a:rPr>
              <a:t>is </a:t>
            </a:r>
            <a:r>
              <a:rPr sz="1539" b="1" spc="-9" dirty="0">
                <a:latin typeface="Arial"/>
                <a:cs typeface="Arial"/>
              </a:rPr>
              <a:t>provided </a:t>
            </a:r>
            <a:r>
              <a:rPr sz="1539" b="1" dirty="0">
                <a:latin typeface="Arial"/>
                <a:cs typeface="Arial"/>
              </a:rPr>
              <a:t>by </a:t>
            </a:r>
            <a:r>
              <a:rPr sz="1539" b="1" spc="-4" dirty="0">
                <a:latin typeface="Arial"/>
                <a:cs typeface="Arial"/>
              </a:rPr>
              <a:t>fiber Bragg</a:t>
            </a:r>
            <a:r>
              <a:rPr sz="1539" b="1" spc="34" dirty="0">
                <a:latin typeface="Arial"/>
                <a:cs typeface="Arial"/>
              </a:rPr>
              <a:t> </a:t>
            </a:r>
            <a:r>
              <a:rPr sz="1539" b="1" spc="-4" dirty="0">
                <a:latin typeface="Arial"/>
                <a:cs typeface="Arial"/>
              </a:rPr>
              <a:t>Gratings</a:t>
            </a:r>
            <a:endParaRPr sz="1539">
              <a:latin typeface="Arial"/>
              <a:cs typeface="Arial"/>
            </a:endParaRPr>
          </a:p>
          <a:p>
            <a:pPr marL="32579"/>
            <a:r>
              <a:rPr sz="1539" b="1" spc="650" dirty="0">
                <a:latin typeface="Arial"/>
                <a:cs typeface="Arial"/>
              </a:rPr>
              <a:t>€</a:t>
            </a:r>
            <a:r>
              <a:rPr sz="1539" b="1" spc="-17" dirty="0">
                <a:latin typeface="Arial"/>
                <a:cs typeface="Arial"/>
              </a:rPr>
              <a:t> </a:t>
            </a:r>
            <a:r>
              <a:rPr sz="1539" b="1" dirty="0">
                <a:latin typeface="Arial"/>
                <a:cs typeface="Arial"/>
              </a:rPr>
              <a:t>Only one </a:t>
            </a:r>
            <a:r>
              <a:rPr sz="1539" b="1" spc="-4" dirty="0">
                <a:latin typeface="Arial"/>
                <a:cs typeface="Arial"/>
              </a:rPr>
              <a:t>wavelength get </a:t>
            </a:r>
            <a:r>
              <a:rPr sz="1539" b="1" spc="-9" dirty="0">
                <a:latin typeface="Arial"/>
                <a:cs typeface="Arial"/>
              </a:rPr>
              <a:t>positive </a:t>
            </a:r>
            <a:r>
              <a:rPr sz="1539" b="1" spc="-4" dirty="0">
                <a:latin typeface="Arial"/>
                <a:cs typeface="Arial"/>
              </a:rPr>
              <a:t>feedback</a:t>
            </a:r>
            <a:endParaRPr sz="1539">
              <a:latin typeface="Arial"/>
              <a:cs typeface="Arial"/>
            </a:endParaRPr>
          </a:p>
          <a:p>
            <a:pPr marL="1979193">
              <a:spcBef>
                <a:spcPts val="1099"/>
              </a:spcBef>
            </a:pPr>
            <a:r>
              <a:rPr sz="684" dirty="0">
                <a:latin typeface="Arial"/>
                <a:cs typeface="Arial"/>
              </a:rPr>
              <a:t>Optical </a:t>
            </a:r>
            <a:r>
              <a:rPr sz="684" spc="-4" dirty="0">
                <a:latin typeface="Arial"/>
                <a:cs typeface="Arial"/>
              </a:rPr>
              <a:t>Fiber </a:t>
            </a:r>
            <a:r>
              <a:rPr sz="684" dirty="0">
                <a:latin typeface="Arial"/>
                <a:cs typeface="Arial"/>
              </a:rPr>
              <a:t>communications, </a:t>
            </a:r>
            <a:r>
              <a:rPr sz="684" spc="4" dirty="0">
                <a:latin typeface="Arial"/>
                <a:cs typeface="Arial"/>
              </a:rPr>
              <a:t>3</a:t>
            </a:r>
            <a:r>
              <a:rPr sz="641" spc="6" baseline="27777" dirty="0">
                <a:latin typeface="Arial"/>
                <a:cs typeface="Arial"/>
              </a:rPr>
              <a:t>rd </a:t>
            </a:r>
            <a:r>
              <a:rPr sz="684" spc="-4" dirty="0">
                <a:latin typeface="Arial"/>
                <a:cs typeface="Arial"/>
              </a:rPr>
              <a:t>ed.,G.Keiser,McGrawHill,</a:t>
            </a:r>
            <a:r>
              <a:rPr sz="684" spc="-103" dirty="0">
                <a:latin typeface="Arial"/>
                <a:cs typeface="Arial"/>
              </a:rPr>
              <a:t> </a:t>
            </a:r>
            <a:r>
              <a:rPr sz="684" spc="-4" dirty="0">
                <a:latin typeface="Arial"/>
                <a:cs typeface="Arial"/>
              </a:rPr>
              <a:t>2000</a:t>
            </a:r>
            <a:endParaRPr sz="684">
              <a:latin typeface="Arial"/>
              <a:cs typeface="Arial"/>
            </a:endParaRPr>
          </a:p>
        </p:txBody>
      </p:sp>
      <p:sp>
        <p:nvSpPr>
          <p:cNvPr id="6" name="Date Placeholder 5">
            <a:extLst>
              <a:ext uri="{FF2B5EF4-FFF2-40B4-BE49-F238E27FC236}">
                <a16:creationId xmlns:a16="http://schemas.microsoft.com/office/drawing/2014/main" xmlns="" id="{EE73A1F4-DE48-43E4-8BD2-6F9A895D044D}"/>
              </a:ext>
            </a:extLst>
          </p:cNvPr>
          <p:cNvSpPr>
            <a:spLocks noGrp="1"/>
          </p:cNvSpPr>
          <p:nvPr>
            <p:ph type="dt" sz="half" idx="10"/>
          </p:nvPr>
        </p:nvSpPr>
        <p:spPr/>
        <p:txBody>
          <a:bodyPr/>
          <a:lstStyle/>
          <a:p>
            <a:fld id="{F151CD95-443E-45AD-8FB8-8771B3142F70}" type="datetime1">
              <a:rPr lang="en-IN" smtClean="0"/>
              <a:t>25-03-2021</a:t>
            </a:fld>
            <a:endParaRPr lang="en-IN"/>
          </a:p>
        </p:txBody>
      </p:sp>
      <p:sp>
        <p:nvSpPr>
          <p:cNvPr id="7" name="Slide Number Placeholder 6">
            <a:extLst>
              <a:ext uri="{FF2B5EF4-FFF2-40B4-BE49-F238E27FC236}">
                <a16:creationId xmlns:a16="http://schemas.microsoft.com/office/drawing/2014/main" xmlns="" id="{740BCB99-5532-4E56-BADD-8B78E94ACF2C}"/>
              </a:ext>
            </a:extLst>
          </p:cNvPr>
          <p:cNvSpPr>
            <a:spLocks noGrp="1"/>
          </p:cNvSpPr>
          <p:nvPr>
            <p:ph type="sldNum" sz="quarter" idx="12"/>
          </p:nvPr>
        </p:nvSpPr>
        <p:spPr/>
        <p:txBody>
          <a:bodyPr/>
          <a:lstStyle/>
          <a:p>
            <a:fld id="{4E80FB81-280C-4A6D-BD2E-A204E96A7A94}" type="slidenum">
              <a:rPr lang="en-IN" smtClean="0"/>
              <a:t>32</a:t>
            </a:fld>
            <a:endParaRPr lang="en-IN"/>
          </a:p>
        </p:txBody>
      </p:sp>
      <p:pic>
        <p:nvPicPr>
          <p:cNvPr id="9" name="Picture 1" descr="C:\Users\admin\Desktop\download.png">
            <a:extLst>
              <a:ext uri="{FF2B5EF4-FFF2-40B4-BE49-F238E27FC236}">
                <a16:creationId xmlns:a16="http://schemas.microsoft.com/office/drawing/2014/main" xmlns="" id="{E6051A06-5376-4B6A-8B6A-25F4E6801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22852" y="189853"/>
            <a:ext cx="7772400" cy="533400"/>
          </a:xfrm>
        </p:spPr>
        <p:txBody>
          <a:bodyPr>
            <a:noAutofit/>
          </a:bodyPr>
          <a:lstStyle/>
          <a:p>
            <a:r>
              <a:rPr lang="en-CA" sz="3600" b="1" dirty="0">
                <a:latin typeface="Times New Roman" panose="02020603050405020304" pitchFamily="18" charset="0"/>
                <a:cs typeface="Times New Roman" panose="02020603050405020304" pitchFamily="18" charset="0"/>
              </a:rPr>
              <a:t>Laser Operation &amp; Lasing Condition</a:t>
            </a:r>
          </a:p>
        </p:txBody>
      </p:sp>
      <p:sp>
        <p:nvSpPr>
          <p:cNvPr id="35843" name="Rectangle 3"/>
          <p:cNvSpPr>
            <a:spLocks noGrp="1" noChangeArrowheads="1"/>
          </p:cNvSpPr>
          <p:nvPr>
            <p:ph type="body" idx="1"/>
          </p:nvPr>
        </p:nvSpPr>
        <p:spPr>
          <a:xfrm>
            <a:off x="596347" y="1143000"/>
            <a:ext cx="10641495" cy="5334000"/>
          </a:xfrm>
        </p:spPr>
        <p:txBody>
          <a:bodyPr>
            <a:normAutofit/>
          </a:bodyPr>
          <a:lstStyle/>
          <a:p>
            <a:pPr algn="just"/>
            <a:r>
              <a:rPr lang="en-CA" sz="2400" dirty="0">
                <a:latin typeface="Times New Roman" panose="02020603050405020304" pitchFamily="18" charset="0"/>
                <a:cs typeface="Times New Roman" panose="02020603050405020304" pitchFamily="18" charset="0"/>
              </a:rPr>
              <a:t>To determine the lasing condition and resonant frequencies, we should focus on the optical wave propagation along the longitudinal direction, </a:t>
            </a:r>
            <a:r>
              <a:rPr lang="en-CA" sz="2400" i="1" dirty="0">
                <a:latin typeface="Times New Roman" panose="02020603050405020304" pitchFamily="18" charset="0"/>
                <a:cs typeface="Times New Roman" panose="02020603050405020304" pitchFamily="18" charset="0"/>
              </a:rPr>
              <a:t>z</a:t>
            </a:r>
            <a:r>
              <a:rPr lang="en-CA" sz="2400" dirty="0">
                <a:latin typeface="Times New Roman" panose="02020603050405020304" pitchFamily="18" charset="0"/>
                <a:cs typeface="Times New Roman" panose="02020603050405020304" pitchFamily="18" charset="0"/>
              </a:rPr>
              <a:t>-axis. The optical field intensity, </a:t>
            </a:r>
            <a:r>
              <a:rPr lang="en-CA" sz="2400" i="1" dirty="0">
                <a:latin typeface="Times New Roman" panose="02020603050405020304" pitchFamily="18" charset="0"/>
                <a:cs typeface="Times New Roman" panose="02020603050405020304" pitchFamily="18" charset="0"/>
              </a:rPr>
              <a:t>I</a:t>
            </a:r>
            <a:r>
              <a:rPr lang="en-CA" sz="2400" dirty="0">
                <a:latin typeface="Times New Roman" panose="02020603050405020304" pitchFamily="18" charset="0"/>
                <a:cs typeface="Times New Roman" panose="02020603050405020304" pitchFamily="18" charset="0"/>
              </a:rPr>
              <a:t>,  can be written as:</a:t>
            </a:r>
          </a:p>
          <a:p>
            <a:pPr algn="just"/>
            <a:endParaRPr lang="en-CA" sz="2400" dirty="0">
              <a:latin typeface="Times New Roman" panose="02020603050405020304" pitchFamily="18" charset="0"/>
              <a:cs typeface="Times New Roman" panose="02020603050405020304" pitchFamily="18" charset="0"/>
            </a:endParaRPr>
          </a:p>
          <a:p>
            <a:pPr algn="just"/>
            <a:endParaRPr lang="en-CA" sz="2400" dirty="0">
              <a:latin typeface="Times New Roman" panose="02020603050405020304" pitchFamily="18" charset="0"/>
              <a:cs typeface="Times New Roman" panose="02020603050405020304" pitchFamily="18" charset="0"/>
            </a:endParaRPr>
          </a:p>
          <a:p>
            <a:pPr algn="just"/>
            <a:endParaRPr lang="en-CA" sz="2400" dirty="0">
              <a:latin typeface="Times New Roman" panose="02020603050405020304" pitchFamily="18" charset="0"/>
              <a:cs typeface="Times New Roman" panose="02020603050405020304" pitchFamily="18" charset="0"/>
            </a:endParaRPr>
          </a:p>
          <a:p>
            <a:pPr algn="just"/>
            <a:r>
              <a:rPr lang="en-CA" sz="2400" dirty="0">
                <a:latin typeface="Times New Roman" panose="02020603050405020304" pitchFamily="18" charset="0"/>
                <a:cs typeface="Times New Roman" panose="02020603050405020304" pitchFamily="18" charset="0"/>
              </a:rPr>
              <a:t>Lasing is the condition at which light amplification becomes possible by virtue of population inversion. Then, stimulated emission rate into a given EM mode is proportional to the intensity of the optical radiation in that mode. In this case, the loss and gain of the optical field in the optical path determine the lasing condition. </a:t>
            </a:r>
          </a:p>
          <a:p>
            <a:pPr algn="just"/>
            <a:r>
              <a:rPr lang="en-CA" sz="2400" dirty="0">
                <a:latin typeface="Times New Roman" panose="02020603050405020304" pitchFamily="18" charset="0"/>
                <a:cs typeface="Times New Roman" panose="02020603050405020304" pitchFamily="18" charset="0"/>
              </a:rPr>
              <a:t>The radiation intensity of a photon at energy          varies exponentially with a distance z amplified by factor </a:t>
            </a:r>
            <a:r>
              <a:rPr lang="en-CA" sz="2400" i="1" dirty="0">
                <a:latin typeface="Times New Roman" panose="02020603050405020304" pitchFamily="18" charset="0"/>
                <a:cs typeface="Times New Roman" panose="02020603050405020304" pitchFamily="18" charset="0"/>
              </a:rPr>
              <a:t>g</a:t>
            </a:r>
            <a:r>
              <a:rPr lang="en-CA" sz="2400" dirty="0">
                <a:latin typeface="Times New Roman" panose="02020603050405020304" pitchFamily="18" charset="0"/>
                <a:cs typeface="Times New Roman" panose="02020603050405020304" pitchFamily="18" charset="0"/>
              </a:rPr>
              <a:t>, and attenuated by factor       according to the following relationship:</a:t>
            </a:r>
          </a:p>
        </p:txBody>
      </p:sp>
      <p:graphicFrame>
        <p:nvGraphicFramePr>
          <p:cNvPr id="35844" name="Object 4"/>
          <p:cNvGraphicFramePr>
            <a:graphicFrameLocks noChangeAspect="1"/>
          </p:cNvGraphicFramePr>
          <p:nvPr/>
        </p:nvGraphicFramePr>
        <p:xfrm>
          <a:off x="4953000" y="2493826"/>
          <a:ext cx="2743200" cy="476250"/>
        </p:xfrm>
        <a:graphic>
          <a:graphicData uri="http://schemas.openxmlformats.org/presentationml/2006/ole">
            <mc:AlternateContent xmlns:mc="http://schemas.openxmlformats.org/markup-compatibility/2006">
              <mc:Choice xmlns:v="urn:schemas-microsoft-com:vml" Requires="v">
                <p:oleObj spid="_x0000_s2087" name="Equation" r:id="rId3" imgW="1244600" imgH="228600" progId="Equation.3">
                  <p:embed/>
                </p:oleObj>
              </mc:Choice>
              <mc:Fallback>
                <p:oleObj name="Equation" r:id="rId3" imgW="1244600" imgH="228600" progId="Equation.3">
                  <p:embed/>
                  <p:pic>
                    <p:nvPicPr>
                      <p:cNvPr id="35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493826"/>
                        <a:ext cx="27432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7" name="Object 7"/>
          <p:cNvGraphicFramePr>
            <a:graphicFrameLocks noChangeAspect="1"/>
          </p:cNvGraphicFramePr>
          <p:nvPr>
            <p:extLst>
              <p:ext uri="{D42A27DB-BD31-4B8C-83A1-F6EECF244321}">
                <p14:modId xmlns:p14="http://schemas.microsoft.com/office/powerpoint/2010/main" val="568832224"/>
              </p:ext>
            </p:extLst>
          </p:nvPr>
        </p:nvGraphicFramePr>
        <p:xfrm>
          <a:off x="8395252" y="5485753"/>
          <a:ext cx="304800" cy="304800"/>
        </p:xfrm>
        <a:graphic>
          <a:graphicData uri="http://schemas.openxmlformats.org/presentationml/2006/ole">
            <mc:AlternateContent xmlns:mc="http://schemas.openxmlformats.org/markup-compatibility/2006">
              <mc:Choice xmlns:v="urn:schemas-microsoft-com:vml" Requires="v">
                <p:oleObj spid="_x0000_s2088" name="Equation" r:id="rId5" imgW="164885" imgH="164885" progId="Equation.3">
                  <p:embed/>
                </p:oleObj>
              </mc:Choice>
              <mc:Fallback>
                <p:oleObj name="Equation" r:id="rId5" imgW="164885" imgH="164885" progId="Equation.3">
                  <p:embed/>
                  <p:pic>
                    <p:nvPicPr>
                      <p:cNvPr id="358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5252" y="5485753"/>
                        <a:ext cx="304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xmlns="" id="{533AD46F-7165-4E46-8841-AB16657BBF3A}"/>
              </a:ext>
            </a:extLst>
          </p:cNvPr>
          <p:cNvSpPr>
            <a:spLocks noGrp="1"/>
          </p:cNvSpPr>
          <p:nvPr>
            <p:ph type="dt" sz="half" idx="10"/>
          </p:nvPr>
        </p:nvSpPr>
        <p:spPr/>
        <p:txBody>
          <a:bodyPr/>
          <a:lstStyle/>
          <a:p>
            <a:fld id="{2CDA5382-F25A-4226-8BC3-8405CE8D3C77}" type="datetime1">
              <a:rPr lang="en-IN" smtClean="0"/>
              <a:t>25-03-2021</a:t>
            </a:fld>
            <a:endParaRPr lang="en-IN"/>
          </a:p>
        </p:txBody>
      </p:sp>
      <p:sp>
        <p:nvSpPr>
          <p:cNvPr id="3" name="Slide Number Placeholder 2">
            <a:extLst>
              <a:ext uri="{FF2B5EF4-FFF2-40B4-BE49-F238E27FC236}">
                <a16:creationId xmlns:a16="http://schemas.microsoft.com/office/drawing/2014/main" xmlns="" id="{CC01BFB8-067E-45DA-A336-840953D4A68D}"/>
              </a:ext>
            </a:extLst>
          </p:cNvPr>
          <p:cNvSpPr>
            <a:spLocks noGrp="1"/>
          </p:cNvSpPr>
          <p:nvPr>
            <p:ph type="sldNum" sz="quarter" idx="12"/>
          </p:nvPr>
        </p:nvSpPr>
        <p:spPr/>
        <p:txBody>
          <a:bodyPr/>
          <a:lstStyle/>
          <a:p>
            <a:fld id="{4E80FB81-280C-4A6D-BD2E-A204E96A7A94}" type="slidenum">
              <a:rPr lang="en-IN" smtClean="0"/>
              <a:t>33</a:t>
            </a:fld>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21A13C6B-546A-4B7B-B230-78624A383BD0}"/>
                  </a:ext>
                </a:extLst>
              </p:cNvPr>
              <p:cNvSpPr txBox="1"/>
              <p:nvPr/>
            </p:nvSpPr>
            <p:spPr>
              <a:xfrm>
                <a:off x="6924168" y="5116421"/>
                <a:ext cx="406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h</m:t>
                      </m:r>
                      <m:r>
                        <a:rPr lang="en-IN" sz="2400" i="1" smtClean="0">
                          <a:latin typeface="Cambria Math" panose="02040503050406030204" pitchFamily="18" charset="0"/>
                        </a:rPr>
                        <m:t>𝜈</m:t>
                      </m:r>
                    </m:oMath>
                  </m:oMathPara>
                </a14:m>
                <a:endParaRPr lang="en-IN" sz="2400" dirty="0"/>
              </a:p>
            </p:txBody>
          </p:sp>
        </mc:Choice>
        <mc:Fallback xmlns="">
          <p:sp>
            <p:nvSpPr>
              <p:cNvPr id="4" name="TextBox 3">
                <a:extLst>
                  <a:ext uri="{FF2B5EF4-FFF2-40B4-BE49-F238E27FC236}">
                    <a16:creationId xmlns:a16="http://schemas.microsoft.com/office/drawing/2014/main" id="{21A13C6B-546A-4B7B-B230-78624A383BD0}"/>
                  </a:ext>
                </a:extLst>
              </p:cNvPr>
              <p:cNvSpPr txBox="1">
                <a:spLocks noRot="1" noChangeAspect="1" noMove="1" noResize="1" noEditPoints="1" noAdjustHandles="1" noChangeArrowheads="1" noChangeShapeType="1" noTextEdit="1"/>
              </p:cNvSpPr>
              <p:nvPr/>
            </p:nvSpPr>
            <p:spPr>
              <a:xfrm>
                <a:off x="6924168" y="5116421"/>
                <a:ext cx="406586" cy="369332"/>
              </a:xfrm>
              <a:prstGeom prst="rect">
                <a:avLst/>
              </a:prstGeom>
              <a:blipFill>
                <a:blip r:embed="rId7"/>
                <a:stretch>
                  <a:fillRect l="-17910" r="-14925" b="-6557"/>
                </a:stretch>
              </a:blipFill>
            </p:spPr>
            <p:txBody>
              <a:bodyPr/>
              <a:lstStyle/>
              <a:p>
                <a:r>
                  <a:rPr lang="en-IN">
                    <a:noFill/>
                  </a:rPr>
                  <a:t> </a:t>
                </a:r>
              </a:p>
            </p:txBody>
          </p:sp>
        </mc:Fallback>
      </mc:AlternateContent>
      <p:pic>
        <p:nvPicPr>
          <p:cNvPr id="5" name="Picture 1" descr="C:\Users\admin\Desktop\download.png">
            <a:extLst>
              <a:ext uri="{FF2B5EF4-FFF2-40B4-BE49-F238E27FC236}">
                <a16:creationId xmlns:a16="http://schemas.microsoft.com/office/drawing/2014/main" xmlns="" id="{5D907045-B5E3-434F-92D7-6632A455E3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847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279576" y="479203"/>
          <a:ext cx="5035624" cy="498697"/>
        </p:xfrm>
        <a:graphic>
          <a:graphicData uri="http://schemas.openxmlformats.org/presentationml/2006/ole">
            <mc:AlternateContent xmlns:mc="http://schemas.openxmlformats.org/markup-compatibility/2006">
              <mc:Choice xmlns:v="urn:schemas-microsoft-com:vml" Requires="v">
                <p:oleObj spid="_x0000_s3202" name="Equation" r:id="rId3" imgW="2183452" imgH="215806" progId="Equation.3">
                  <p:embed/>
                </p:oleObj>
              </mc:Choice>
              <mc:Fallback>
                <p:oleObj name="Equation" r:id="rId3" imgW="2183452" imgH="215806" progId="Equation.3">
                  <p:embed/>
                  <p:pic>
                    <p:nvPicPr>
                      <p:cNvPr id="368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479203"/>
                        <a:ext cx="5035624" cy="4986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7" name="Text Box 3"/>
          <p:cNvSpPr txBox="1">
            <a:spLocks noChangeArrowheads="1"/>
          </p:cNvSpPr>
          <p:nvPr/>
        </p:nvSpPr>
        <p:spPr bwMode="auto">
          <a:xfrm>
            <a:off x="9753600" y="646114"/>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a:latin typeface="Times New Roman" panose="02020603050405020304" pitchFamily="18" charset="0"/>
                <a:cs typeface="Arial" panose="020B0604020202020204" pitchFamily="34" charset="0"/>
              </a:rPr>
              <a:t>[4-20]</a:t>
            </a:r>
          </a:p>
        </p:txBody>
      </p:sp>
      <p:sp>
        <p:nvSpPr>
          <p:cNvPr id="36868" name="Rectangle 4"/>
          <p:cNvSpPr>
            <a:spLocks noChangeArrowheads="1"/>
          </p:cNvSpPr>
          <p:nvPr/>
        </p:nvSpPr>
        <p:spPr bwMode="auto">
          <a:xfrm>
            <a:off x="3581400" y="1600200"/>
            <a:ext cx="5105400" cy="762000"/>
          </a:xfrm>
          <a:prstGeom prst="rect">
            <a:avLst/>
          </a:prstGeom>
          <a:noFill/>
          <a:ln w="2857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869" name="Line 5"/>
          <p:cNvSpPr>
            <a:spLocks noChangeShapeType="1"/>
          </p:cNvSpPr>
          <p:nvPr/>
        </p:nvSpPr>
        <p:spPr bwMode="auto">
          <a:xfrm>
            <a:off x="3886200" y="1752600"/>
            <a:ext cx="44958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70" name="Line 6"/>
          <p:cNvSpPr>
            <a:spLocks noChangeShapeType="1"/>
          </p:cNvSpPr>
          <p:nvPr/>
        </p:nvSpPr>
        <p:spPr bwMode="auto">
          <a:xfrm>
            <a:off x="3886200" y="2209800"/>
            <a:ext cx="44958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6871" name="AutoShape 7"/>
          <p:cNvSpPr>
            <a:spLocks noChangeArrowheads="1"/>
          </p:cNvSpPr>
          <p:nvPr/>
        </p:nvSpPr>
        <p:spPr bwMode="auto">
          <a:xfrm>
            <a:off x="3657600" y="1752600"/>
            <a:ext cx="304800" cy="533400"/>
          </a:xfrm>
          <a:prstGeom prst="curvedRightArrow">
            <a:avLst>
              <a:gd name="adj1" fmla="val 35000"/>
              <a:gd name="adj2" fmla="val 7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872" name="AutoShape 8"/>
          <p:cNvSpPr>
            <a:spLocks noChangeArrowheads="1"/>
          </p:cNvSpPr>
          <p:nvPr/>
        </p:nvSpPr>
        <p:spPr bwMode="auto">
          <a:xfrm>
            <a:off x="8382000" y="1752600"/>
            <a:ext cx="228600" cy="533400"/>
          </a:xfrm>
          <a:prstGeom prst="curvedLeftArrow">
            <a:avLst>
              <a:gd name="adj1" fmla="val 46667"/>
              <a:gd name="adj2" fmla="val 93333"/>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36873" name="Object 9"/>
          <p:cNvGraphicFramePr>
            <a:graphicFrameLocks noChangeAspect="1"/>
          </p:cNvGraphicFramePr>
          <p:nvPr/>
        </p:nvGraphicFramePr>
        <p:xfrm>
          <a:off x="3124201" y="1828800"/>
          <a:ext cx="339725" cy="412750"/>
        </p:xfrm>
        <a:graphic>
          <a:graphicData uri="http://schemas.openxmlformats.org/presentationml/2006/ole">
            <mc:AlternateContent xmlns:mc="http://schemas.openxmlformats.org/markup-compatibility/2006">
              <mc:Choice xmlns:v="urn:schemas-microsoft-com:vml" Requires="v">
                <p:oleObj spid="_x0000_s3203" name="Equation" r:id="rId5" imgW="177569" imgH="215619" progId="Equation.3">
                  <p:embed/>
                </p:oleObj>
              </mc:Choice>
              <mc:Fallback>
                <p:oleObj name="Equation" r:id="rId5" imgW="177569" imgH="215619" progId="Equation.3">
                  <p:embed/>
                  <p:pic>
                    <p:nvPicPr>
                      <p:cNvPr id="3687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1" y="1828800"/>
                        <a:ext cx="3397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10"/>
          <p:cNvGraphicFramePr>
            <a:graphicFrameLocks noChangeAspect="1"/>
          </p:cNvGraphicFramePr>
          <p:nvPr/>
        </p:nvGraphicFramePr>
        <p:xfrm>
          <a:off x="8763001" y="1828800"/>
          <a:ext cx="365125" cy="412750"/>
        </p:xfrm>
        <a:graphic>
          <a:graphicData uri="http://schemas.openxmlformats.org/presentationml/2006/ole">
            <mc:AlternateContent xmlns:mc="http://schemas.openxmlformats.org/markup-compatibility/2006">
              <mc:Choice xmlns:v="urn:schemas-microsoft-com:vml" Requires="v">
                <p:oleObj spid="_x0000_s3204" name="Equation" r:id="rId7" imgW="190335" imgH="215713" progId="Equation.3">
                  <p:embed/>
                </p:oleObj>
              </mc:Choice>
              <mc:Fallback>
                <p:oleObj name="Equation" r:id="rId7" imgW="190335" imgH="215713" progId="Equation.3">
                  <p:embed/>
                  <p:pic>
                    <p:nvPicPr>
                      <p:cNvPr id="36874"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1" y="1828800"/>
                        <a:ext cx="3651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5" name="Text Box 11"/>
          <p:cNvSpPr txBox="1">
            <a:spLocks noChangeArrowheads="1"/>
          </p:cNvSpPr>
          <p:nvPr/>
        </p:nvSpPr>
        <p:spPr bwMode="auto">
          <a:xfrm>
            <a:off x="3352801" y="2514601"/>
            <a:ext cx="70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CA" sz="2000" i="1">
                <a:solidFill>
                  <a:schemeClr val="accent2"/>
                </a:solidFill>
                <a:latin typeface="Times New Roman" panose="02020603050405020304" pitchFamily="18" charset="0"/>
                <a:cs typeface="Arial" panose="020B0604020202020204" pitchFamily="34" charset="0"/>
              </a:rPr>
              <a:t>Z=0</a:t>
            </a:r>
          </a:p>
        </p:txBody>
      </p:sp>
      <p:sp>
        <p:nvSpPr>
          <p:cNvPr id="36876" name="Text Box 12"/>
          <p:cNvSpPr txBox="1">
            <a:spLocks noChangeArrowheads="1"/>
          </p:cNvSpPr>
          <p:nvPr/>
        </p:nvSpPr>
        <p:spPr bwMode="auto">
          <a:xfrm>
            <a:off x="8382001" y="2514601"/>
            <a:ext cx="638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2000" i="1">
                <a:solidFill>
                  <a:schemeClr val="accent2"/>
                </a:solidFill>
                <a:latin typeface="Times New Roman" panose="02020603050405020304" pitchFamily="18" charset="0"/>
                <a:cs typeface="Arial" panose="020B0604020202020204" pitchFamily="34" charset="0"/>
              </a:rPr>
              <a:t>Z=L</a:t>
            </a:r>
          </a:p>
        </p:txBody>
      </p:sp>
      <p:graphicFrame>
        <p:nvGraphicFramePr>
          <p:cNvPr id="36877" name="Object 13"/>
          <p:cNvGraphicFramePr>
            <a:graphicFrameLocks noChangeAspect="1"/>
          </p:cNvGraphicFramePr>
          <p:nvPr/>
        </p:nvGraphicFramePr>
        <p:xfrm>
          <a:off x="2351584" y="3164951"/>
          <a:ext cx="6259016" cy="487887"/>
        </p:xfrm>
        <a:graphic>
          <a:graphicData uri="http://schemas.openxmlformats.org/presentationml/2006/ole">
            <mc:AlternateContent xmlns:mc="http://schemas.openxmlformats.org/markup-compatibility/2006">
              <mc:Choice xmlns:v="urn:schemas-microsoft-com:vml" Requires="v">
                <p:oleObj spid="_x0000_s3205" name="Equation" r:id="rId9" imgW="2768600" imgH="215900" progId="Equation.3">
                  <p:embed/>
                </p:oleObj>
              </mc:Choice>
              <mc:Fallback>
                <p:oleObj name="Equation" r:id="rId9" imgW="2768600" imgH="215900" progId="Equation.3">
                  <p:embed/>
                  <p:pic>
                    <p:nvPicPr>
                      <p:cNvPr id="36877"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584" y="3164951"/>
                        <a:ext cx="6259016" cy="48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8" name="Text Box 14"/>
          <p:cNvSpPr txBox="1">
            <a:spLocks noChangeArrowheads="1"/>
          </p:cNvSpPr>
          <p:nvPr/>
        </p:nvSpPr>
        <p:spPr bwMode="auto">
          <a:xfrm>
            <a:off x="9721850" y="3236914"/>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a:latin typeface="Times New Roman" panose="02020603050405020304" pitchFamily="18" charset="0"/>
                <a:cs typeface="Arial" panose="020B0604020202020204" pitchFamily="34" charset="0"/>
              </a:rPr>
              <a:t>[4-21]</a:t>
            </a:r>
          </a:p>
        </p:txBody>
      </p:sp>
      <p:graphicFrame>
        <p:nvGraphicFramePr>
          <p:cNvPr id="36879" name="Object 15"/>
          <p:cNvGraphicFramePr>
            <a:graphicFrameLocks noChangeAspect="1"/>
          </p:cNvGraphicFramePr>
          <p:nvPr/>
        </p:nvGraphicFramePr>
        <p:xfrm>
          <a:off x="2819400" y="3886200"/>
          <a:ext cx="5473700" cy="1328738"/>
        </p:xfrm>
        <a:graphic>
          <a:graphicData uri="http://schemas.openxmlformats.org/presentationml/2006/ole">
            <mc:AlternateContent xmlns:mc="http://schemas.openxmlformats.org/markup-compatibility/2006">
              <mc:Choice xmlns:v="urn:schemas-microsoft-com:vml" Requires="v">
                <p:oleObj spid="_x0000_s3206" name="Equation" r:id="rId11" imgW="3035300" imgH="736600" progId="Equation.3">
                  <p:embed/>
                </p:oleObj>
              </mc:Choice>
              <mc:Fallback>
                <p:oleObj name="Equation" r:id="rId11" imgW="3035300" imgH="736600" progId="Equation.3">
                  <p:embed/>
                  <p:pic>
                    <p:nvPicPr>
                      <p:cNvPr id="36879"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886200"/>
                        <a:ext cx="5473700" cy="132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0" name="Object 16"/>
          <p:cNvGraphicFramePr>
            <a:graphicFrameLocks noChangeAspect="1"/>
          </p:cNvGraphicFramePr>
          <p:nvPr/>
        </p:nvGraphicFramePr>
        <p:xfrm>
          <a:off x="6172200" y="1828800"/>
          <a:ext cx="260350" cy="368300"/>
        </p:xfrm>
        <a:graphic>
          <a:graphicData uri="http://schemas.openxmlformats.org/presentationml/2006/ole">
            <mc:AlternateContent xmlns:mc="http://schemas.openxmlformats.org/markup-compatibility/2006">
              <mc:Choice xmlns:v="urn:schemas-microsoft-com:vml" Requires="v">
                <p:oleObj spid="_x0000_s3207" name="Equation" r:id="rId13" imgW="152268" imgH="215713" progId="Equation.3">
                  <p:embed/>
                </p:oleObj>
              </mc:Choice>
              <mc:Fallback>
                <p:oleObj name="Equation" r:id="rId13" imgW="152268" imgH="215713" progId="Equation.3">
                  <p:embed/>
                  <p:pic>
                    <p:nvPicPr>
                      <p:cNvPr id="3688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1828800"/>
                        <a:ext cx="260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1" name="Object 17"/>
          <p:cNvGraphicFramePr>
            <a:graphicFrameLocks noChangeAspect="1"/>
          </p:cNvGraphicFramePr>
          <p:nvPr/>
        </p:nvGraphicFramePr>
        <p:xfrm>
          <a:off x="6172201" y="2438400"/>
          <a:ext cx="282575" cy="368300"/>
        </p:xfrm>
        <a:graphic>
          <a:graphicData uri="http://schemas.openxmlformats.org/presentationml/2006/ole">
            <mc:AlternateContent xmlns:mc="http://schemas.openxmlformats.org/markup-compatibility/2006">
              <mc:Choice xmlns:v="urn:schemas-microsoft-com:vml" Requires="v">
                <p:oleObj spid="_x0000_s3208" name="Equation" r:id="rId15" imgW="164885" imgH="215619" progId="Equation.3">
                  <p:embed/>
                </p:oleObj>
              </mc:Choice>
              <mc:Fallback>
                <p:oleObj name="Equation" r:id="rId15" imgW="164885" imgH="215619" progId="Equation.3">
                  <p:embed/>
                  <p:pic>
                    <p:nvPicPr>
                      <p:cNvPr id="36881"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72201" y="2438400"/>
                        <a:ext cx="2825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2" name="Text Box 18"/>
          <p:cNvSpPr txBox="1">
            <a:spLocks noChangeArrowheads="1"/>
          </p:cNvSpPr>
          <p:nvPr/>
        </p:nvSpPr>
        <p:spPr bwMode="auto">
          <a:xfrm>
            <a:off x="1965325" y="5195889"/>
            <a:ext cx="2120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2000">
                <a:solidFill>
                  <a:schemeClr val="accent2"/>
                </a:solidFill>
                <a:latin typeface="Times New Roman" panose="02020603050405020304" pitchFamily="18" charset="0"/>
                <a:cs typeface="Arial" panose="020B0604020202020204" pitchFamily="34" charset="0"/>
              </a:rPr>
              <a:t>Lasing Conditions:</a:t>
            </a:r>
          </a:p>
        </p:txBody>
      </p:sp>
      <p:graphicFrame>
        <p:nvGraphicFramePr>
          <p:cNvPr id="36883" name="Object 19"/>
          <p:cNvGraphicFramePr>
            <a:graphicFrameLocks noChangeAspect="1"/>
          </p:cNvGraphicFramePr>
          <p:nvPr/>
        </p:nvGraphicFramePr>
        <p:xfrm>
          <a:off x="4724400" y="5562600"/>
          <a:ext cx="2438400" cy="996950"/>
        </p:xfrm>
        <a:graphic>
          <a:graphicData uri="http://schemas.openxmlformats.org/presentationml/2006/ole">
            <mc:AlternateContent xmlns:mc="http://schemas.openxmlformats.org/markup-compatibility/2006">
              <mc:Choice xmlns:v="urn:schemas-microsoft-com:vml" Requires="v">
                <p:oleObj spid="_x0000_s3209" name="Equation" r:id="rId17" imgW="990170" imgH="431613" progId="Equation.3">
                  <p:embed/>
                </p:oleObj>
              </mc:Choice>
              <mc:Fallback>
                <p:oleObj name="Equation" r:id="rId17" imgW="990170" imgH="431613" progId="Equation.3">
                  <p:embed/>
                  <p:pic>
                    <p:nvPicPr>
                      <p:cNvPr id="36883"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24400" y="5562600"/>
                        <a:ext cx="243840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4" name="Text Box 20"/>
          <p:cNvSpPr txBox="1">
            <a:spLocks noChangeArrowheads="1"/>
          </p:cNvSpPr>
          <p:nvPr/>
        </p:nvSpPr>
        <p:spPr bwMode="auto">
          <a:xfrm>
            <a:off x="9661525" y="5903914"/>
            <a:ext cx="5651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1200">
                <a:latin typeface="Times New Roman" panose="02020603050405020304" pitchFamily="18" charset="0"/>
                <a:cs typeface="Arial" panose="020B0604020202020204" pitchFamily="34" charset="0"/>
              </a:rPr>
              <a:t>[4-22]</a:t>
            </a:r>
          </a:p>
        </p:txBody>
      </p:sp>
      <p:sp>
        <p:nvSpPr>
          <p:cNvPr id="36885" name="Rectangle 21"/>
          <p:cNvSpPr>
            <a:spLocks noChangeArrowheads="1"/>
          </p:cNvSpPr>
          <p:nvPr/>
        </p:nvSpPr>
        <p:spPr bwMode="auto">
          <a:xfrm>
            <a:off x="4367808" y="5301208"/>
            <a:ext cx="2971800" cy="12954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xmlns="" id="{5E177BE7-8F09-4E4D-B6E0-3A1E9579E8BE}"/>
              </a:ext>
            </a:extLst>
          </p:cNvPr>
          <p:cNvSpPr>
            <a:spLocks noGrp="1"/>
          </p:cNvSpPr>
          <p:nvPr>
            <p:ph type="dt" sz="half" idx="10"/>
          </p:nvPr>
        </p:nvSpPr>
        <p:spPr/>
        <p:txBody>
          <a:bodyPr/>
          <a:lstStyle/>
          <a:p>
            <a:fld id="{335C0248-4B78-46BA-B2F3-27CD03B5932D}" type="datetime1">
              <a:rPr lang="en-IN" smtClean="0"/>
              <a:t>25-03-2021</a:t>
            </a:fld>
            <a:endParaRPr lang="en-IN"/>
          </a:p>
        </p:txBody>
      </p:sp>
      <p:sp>
        <p:nvSpPr>
          <p:cNvPr id="3" name="Slide Number Placeholder 2">
            <a:extLst>
              <a:ext uri="{FF2B5EF4-FFF2-40B4-BE49-F238E27FC236}">
                <a16:creationId xmlns:a16="http://schemas.microsoft.com/office/drawing/2014/main" xmlns="" id="{E970EB55-3752-49DE-A987-8C409F3A76D9}"/>
              </a:ext>
            </a:extLst>
          </p:cNvPr>
          <p:cNvSpPr>
            <a:spLocks noGrp="1"/>
          </p:cNvSpPr>
          <p:nvPr>
            <p:ph type="sldNum" sz="quarter" idx="12"/>
          </p:nvPr>
        </p:nvSpPr>
        <p:spPr/>
        <p:txBody>
          <a:bodyPr/>
          <a:lstStyle/>
          <a:p>
            <a:fld id="{4E80FB81-280C-4A6D-BD2E-A204E96A7A94}" type="slidenum">
              <a:rPr lang="en-IN" smtClean="0"/>
              <a:t>34</a:t>
            </a:fld>
            <a:endParaRPr lang="en-IN"/>
          </a:p>
        </p:txBody>
      </p:sp>
      <p:pic>
        <p:nvPicPr>
          <p:cNvPr id="4" name="Picture 1" descr="C:\Users\admin\Desktop\download.png">
            <a:extLst>
              <a:ext uri="{FF2B5EF4-FFF2-40B4-BE49-F238E27FC236}">
                <a16:creationId xmlns:a16="http://schemas.microsoft.com/office/drawing/2014/main" xmlns="" id="{8FA657A0-ECC3-4713-A788-B9BE18BA35A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2928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77077" y="381000"/>
            <a:ext cx="11502887" cy="685800"/>
          </a:xfrm>
        </p:spPr>
        <p:txBody>
          <a:bodyPr>
            <a:noAutofit/>
          </a:bodyPr>
          <a:lstStyle/>
          <a:p>
            <a:r>
              <a:rPr lang="en-CA" sz="4000" b="1" dirty="0">
                <a:latin typeface="Times New Roman" panose="02020603050405020304" pitchFamily="18" charset="0"/>
                <a:cs typeface="Times New Roman" panose="02020603050405020304" pitchFamily="18" charset="0"/>
              </a:rPr>
              <a:t>THRESHOLD GAIN &amp; CURRENT DENSITY</a:t>
            </a:r>
          </a:p>
        </p:txBody>
      </p:sp>
      <p:graphicFrame>
        <p:nvGraphicFramePr>
          <p:cNvPr id="37891" name="Object 3"/>
          <p:cNvGraphicFramePr>
            <a:graphicFrameLocks noChangeAspect="1"/>
          </p:cNvGraphicFramePr>
          <p:nvPr/>
        </p:nvGraphicFramePr>
        <p:xfrm>
          <a:off x="4473576" y="1447800"/>
          <a:ext cx="2881313" cy="927100"/>
        </p:xfrm>
        <a:graphic>
          <a:graphicData uri="http://schemas.openxmlformats.org/presentationml/2006/ole">
            <mc:AlternateContent xmlns:mc="http://schemas.openxmlformats.org/markup-compatibility/2006">
              <mc:Choice xmlns:v="urn:schemas-microsoft-com:vml" Requires="v">
                <p:oleObj spid="_x0000_s4149" name="Equation" r:id="rId3" imgW="1497950" imgH="482391" progId="Equation.3">
                  <p:embed/>
                </p:oleObj>
              </mc:Choice>
              <mc:Fallback>
                <p:oleObj name="Equation" r:id="rId3" imgW="1497950" imgH="482391" progId="Equation.3">
                  <p:embed/>
                  <p:pic>
                    <p:nvPicPr>
                      <p:cNvPr id="37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3576" y="1447800"/>
                        <a:ext cx="2881313" cy="927100"/>
                      </a:xfrm>
                      <a:prstGeom prst="rect">
                        <a:avLst/>
                      </a:prstGeom>
                      <a:solidFill>
                        <a:schemeClr val="accent6">
                          <a:lumMod val="75000"/>
                        </a:schemeClr>
                      </a:solidFill>
                      <a:ln w="9525">
                        <a:solidFill>
                          <a:srgbClr val="FF0000"/>
                        </a:solidFill>
                        <a:miter lim="800000"/>
                        <a:headEnd/>
                        <a:tailEnd/>
                      </a:ln>
                    </p:spPr>
                  </p:pic>
                </p:oleObj>
              </mc:Fallback>
            </mc:AlternateContent>
          </a:graphicData>
        </a:graphic>
      </p:graphicFrame>
      <p:sp>
        <p:nvSpPr>
          <p:cNvPr id="37894" name="Text Box 6"/>
          <p:cNvSpPr txBox="1">
            <a:spLocks noChangeArrowheads="1"/>
          </p:cNvSpPr>
          <p:nvPr/>
        </p:nvSpPr>
        <p:spPr bwMode="auto">
          <a:xfrm>
            <a:off x="423235" y="3474183"/>
            <a:ext cx="1216390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CA" sz="3200" dirty="0">
                <a:solidFill>
                  <a:schemeClr val="accent2"/>
                </a:solidFill>
                <a:latin typeface="Times New Roman" panose="02020603050405020304" pitchFamily="18" charset="0"/>
                <a:cs typeface="Arial" panose="020B0604020202020204" pitchFamily="34" charset="0"/>
              </a:rPr>
              <a:t>For laser structure with strong carrier confinement, the threshold current </a:t>
            </a:r>
          </a:p>
          <a:p>
            <a:r>
              <a:rPr lang="en-CA" sz="3200" dirty="0">
                <a:solidFill>
                  <a:schemeClr val="accent2"/>
                </a:solidFill>
                <a:latin typeface="Times New Roman" panose="02020603050405020304" pitchFamily="18" charset="0"/>
                <a:cs typeface="Arial" panose="020B0604020202020204" pitchFamily="34" charset="0"/>
              </a:rPr>
              <a:t>Density for stimulated emission can be well approximated by:</a:t>
            </a:r>
          </a:p>
        </p:txBody>
      </p:sp>
      <p:graphicFrame>
        <p:nvGraphicFramePr>
          <p:cNvPr id="37895" name="Object 7"/>
          <p:cNvGraphicFramePr>
            <a:graphicFrameLocks noChangeAspect="1"/>
          </p:cNvGraphicFramePr>
          <p:nvPr/>
        </p:nvGraphicFramePr>
        <p:xfrm>
          <a:off x="4876800" y="4800601"/>
          <a:ext cx="1536700" cy="563563"/>
        </p:xfrm>
        <a:graphic>
          <a:graphicData uri="http://schemas.openxmlformats.org/presentationml/2006/ole">
            <mc:AlternateContent xmlns:mc="http://schemas.openxmlformats.org/markup-compatibility/2006">
              <mc:Choice xmlns:v="urn:schemas-microsoft-com:vml" Requires="v">
                <p:oleObj spid="_x0000_s4150" name="Equation" r:id="rId5" imgW="622030" imgH="228501" progId="Equation.3">
                  <p:embed/>
                </p:oleObj>
              </mc:Choice>
              <mc:Fallback>
                <p:oleObj name="Equation" r:id="rId5" imgW="622030" imgH="228501" progId="Equation.3">
                  <p:embed/>
                  <p:pic>
                    <p:nvPicPr>
                      <p:cNvPr id="378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800601"/>
                        <a:ext cx="15367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7" name="Object 9"/>
          <p:cNvGraphicFramePr>
            <a:graphicFrameLocks noChangeAspect="1"/>
          </p:cNvGraphicFramePr>
          <p:nvPr/>
        </p:nvGraphicFramePr>
        <p:xfrm>
          <a:off x="2819400" y="5638801"/>
          <a:ext cx="6477000" cy="409575"/>
        </p:xfrm>
        <a:graphic>
          <a:graphicData uri="http://schemas.openxmlformats.org/presentationml/2006/ole">
            <mc:AlternateContent xmlns:mc="http://schemas.openxmlformats.org/markup-compatibility/2006">
              <mc:Choice xmlns:v="urn:schemas-microsoft-com:vml" Requires="v">
                <p:oleObj spid="_x0000_s4151" name="Equation" r:id="rId7" imgW="3175000" imgH="203200" progId="Equation.3">
                  <p:embed/>
                </p:oleObj>
              </mc:Choice>
              <mc:Fallback>
                <p:oleObj name="Equation" r:id="rId7" imgW="3175000" imgH="203200" progId="Equation.3">
                  <p:embed/>
                  <p:pic>
                    <p:nvPicPr>
                      <p:cNvPr id="3789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5638801"/>
                        <a:ext cx="6477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xmlns="" id="{3566075A-BF9A-4BA2-8647-80ABB846BE26}"/>
              </a:ext>
            </a:extLst>
          </p:cNvPr>
          <p:cNvSpPr txBox="1"/>
          <p:nvPr/>
        </p:nvSpPr>
        <p:spPr>
          <a:xfrm>
            <a:off x="3169962" y="2879226"/>
            <a:ext cx="667045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LASER starts to Lase only if g&gt;</a:t>
            </a:r>
            <a:r>
              <a:rPr lang="en-IN" sz="3200" dirty="0" err="1">
                <a:latin typeface="Times New Roman" panose="02020603050405020304" pitchFamily="18" charset="0"/>
                <a:cs typeface="Times New Roman" panose="02020603050405020304" pitchFamily="18" charset="0"/>
              </a:rPr>
              <a:t>gth</a:t>
            </a:r>
            <a:endParaRPr lang="en-IN" sz="32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C7702403-08F0-4880-AF5B-F40F8DC0ED3C}"/>
              </a:ext>
            </a:extLst>
          </p:cNvPr>
          <p:cNvSpPr>
            <a:spLocks noGrp="1"/>
          </p:cNvSpPr>
          <p:nvPr>
            <p:ph type="dt" sz="half" idx="10"/>
          </p:nvPr>
        </p:nvSpPr>
        <p:spPr/>
        <p:txBody>
          <a:bodyPr/>
          <a:lstStyle/>
          <a:p>
            <a:fld id="{33564E08-6BEF-4412-B5FF-CC2DD20F7F3E}" type="datetime1">
              <a:rPr lang="en-IN" smtClean="0"/>
              <a:t>25-03-2021</a:t>
            </a:fld>
            <a:endParaRPr lang="en-IN"/>
          </a:p>
        </p:txBody>
      </p:sp>
      <p:sp>
        <p:nvSpPr>
          <p:cNvPr id="4" name="Slide Number Placeholder 3">
            <a:extLst>
              <a:ext uri="{FF2B5EF4-FFF2-40B4-BE49-F238E27FC236}">
                <a16:creationId xmlns:a16="http://schemas.microsoft.com/office/drawing/2014/main" xmlns="" id="{109E7EFE-E472-465C-91C0-9825E41794BE}"/>
              </a:ext>
            </a:extLst>
          </p:cNvPr>
          <p:cNvSpPr>
            <a:spLocks noGrp="1"/>
          </p:cNvSpPr>
          <p:nvPr>
            <p:ph type="sldNum" sz="quarter" idx="12"/>
          </p:nvPr>
        </p:nvSpPr>
        <p:spPr/>
        <p:txBody>
          <a:bodyPr/>
          <a:lstStyle/>
          <a:p>
            <a:fld id="{4E80FB81-280C-4A6D-BD2E-A204E96A7A94}" type="slidenum">
              <a:rPr lang="en-IN" smtClean="0"/>
              <a:t>35</a:t>
            </a:fld>
            <a:endParaRPr lang="en-IN"/>
          </a:p>
        </p:txBody>
      </p:sp>
      <p:pic>
        <p:nvPicPr>
          <p:cNvPr id="5" name="Picture 1" descr="C:\Users\admin\Desktop\download.png">
            <a:extLst>
              <a:ext uri="{FF2B5EF4-FFF2-40B4-BE49-F238E27FC236}">
                <a16:creationId xmlns:a16="http://schemas.microsoft.com/office/drawing/2014/main" xmlns="" id="{C7007D2B-E96E-4A60-8AE6-550EC7DD7F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183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980661" y="404664"/>
            <a:ext cx="9071315" cy="685800"/>
          </a:xfrm>
        </p:spPr>
        <p:txBody>
          <a:bodyPr>
            <a:noAutofit/>
          </a:bodyPr>
          <a:lstStyle/>
          <a:p>
            <a:pPr algn="just"/>
            <a:r>
              <a:rPr lang="en-CA" sz="4000" b="1" dirty="0">
                <a:latin typeface="Times New Roman" panose="02020603050405020304" pitchFamily="18" charset="0"/>
                <a:cs typeface="Times New Roman" panose="02020603050405020304" pitchFamily="18" charset="0"/>
              </a:rPr>
              <a:t>LASER RESONANT FREQUENCIES</a:t>
            </a:r>
          </a:p>
        </p:txBody>
      </p:sp>
      <p:sp>
        <p:nvSpPr>
          <p:cNvPr id="44035" name="Rectangle 3"/>
          <p:cNvSpPr>
            <a:spLocks noGrp="1" noChangeArrowheads="1"/>
          </p:cNvSpPr>
          <p:nvPr>
            <p:ph type="body" idx="1"/>
          </p:nvPr>
        </p:nvSpPr>
        <p:spPr>
          <a:xfrm>
            <a:off x="2209800" y="1295400"/>
            <a:ext cx="7772400" cy="4800600"/>
          </a:xfrm>
        </p:spPr>
        <p:txBody>
          <a:bodyPr/>
          <a:lstStyle/>
          <a:p>
            <a:r>
              <a:rPr lang="en-CA" sz="2000" dirty="0"/>
              <a:t>Lasing condition, namely eq. [4-22]:</a:t>
            </a:r>
          </a:p>
          <a:p>
            <a:endParaRPr lang="en-CA" sz="2000" dirty="0"/>
          </a:p>
          <a:p>
            <a:endParaRPr lang="en-CA" sz="2000" dirty="0"/>
          </a:p>
          <a:p>
            <a:endParaRPr lang="en-CA" sz="2000" dirty="0"/>
          </a:p>
          <a:p>
            <a:endParaRPr lang="en-CA" sz="2000" dirty="0"/>
          </a:p>
          <a:p>
            <a:r>
              <a:rPr lang="en-CA" sz="2000" dirty="0"/>
              <a:t>Assuming                         the resonant frequency of the </a:t>
            </a:r>
            <a:r>
              <a:rPr lang="en-CA" sz="2000" i="1" dirty="0" err="1"/>
              <a:t>m</a:t>
            </a:r>
            <a:r>
              <a:rPr lang="en-CA" sz="2000" dirty="0" err="1"/>
              <a:t>th</a:t>
            </a:r>
            <a:r>
              <a:rPr lang="en-CA" sz="2000" dirty="0"/>
              <a:t> mode is: </a:t>
            </a:r>
          </a:p>
        </p:txBody>
      </p:sp>
      <p:graphicFrame>
        <p:nvGraphicFramePr>
          <p:cNvPr id="44036" name="Object 4"/>
          <p:cNvGraphicFramePr>
            <a:graphicFrameLocks noChangeAspect="1"/>
          </p:cNvGraphicFramePr>
          <p:nvPr/>
        </p:nvGraphicFramePr>
        <p:xfrm>
          <a:off x="2590800" y="1905001"/>
          <a:ext cx="6705600" cy="454025"/>
        </p:xfrm>
        <a:graphic>
          <a:graphicData uri="http://schemas.openxmlformats.org/presentationml/2006/ole">
            <mc:AlternateContent xmlns:mc="http://schemas.openxmlformats.org/markup-compatibility/2006">
              <mc:Choice xmlns:v="urn:schemas-microsoft-com:vml" Requires="v">
                <p:oleObj spid="_x0000_s5190" name="Equation" r:id="rId3" imgW="2997200" imgH="203200" progId="Equation.3">
                  <p:embed/>
                </p:oleObj>
              </mc:Choice>
              <mc:Fallback>
                <p:oleObj name="Equation" r:id="rId3" imgW="2997200" imgH="203200" progId="Equation.3">
                  <p:embed/>
                  <p:pic>
                    <p:nvPicPr>
                      <p:cNvPr id="440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905001"/>
                        <a:ext cx="6705600"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5"/>
          <p:cNvGraphicFramePr>
            <a:graphicFrameLocks noChangeAspect="1"/>
          </p:cNvGraphicFramePr>
          <p:nvPr/>
        </p:nvGraphicFramePr>
        <p:xfrm>
          <a:off x="3886200" y="2906714"/>
          <a:ext cx="1200150" cy="827087"/>
        </p:xfrm>
        <a:graphic>
          <a:graphicData uri="http://schemas.openxmlformats.org/presentationml/2006/ole">
            <mc:AlternateContent xmlns:mc="http://schemas.openxmlformats.org/markup-compatibility/2006">
              <mc:Choice xmlns:v="urn:schemas-microsoft-com:vml" Requires="v">
                <p:oleObj spid="_x0000_s5191" name="Equation" r:id="rId5" imgW="571252" imgH="393529" progId="Equation.3">
                  <p:embed/>
                </p:oleObj>
              </mc:Choice>
              <mc:Fallback>
                <p:oleObj name="Equation" r:id="rId5" imgW="571252" imgH="393529" progId="Equation.3">
                  <p:embed/>
                  <p:pic>
                    <p:nvPicPr>
                      <p:cNvPr id="4403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906714"/>
                        <a:ext cx="1200150" cy="827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6"/>
          <p:cNvGraphicFramePr>
            <a:graphicFrameLocks noChangeAspect="1"/>
          </p:cNvGraphicFramePr>
          <p:nvPr/>
        </p:nvGraphicFramePr>
        <p:xfrm>
          <a:off x="2681289" y="3886201"/>
          <a:ext cx="4467225" cy="892175"/>
        </p:xfrm>
        <a:graphic>
          <a:graphicData uri="http://schemas.openxmlformats.org/presentationml/2006/ole">
            <mc:AlternateContent xmlns:mc="http://schemas.openxmlformats.org/markup-compatibility/2006">
              <mc:Choice xmlns:v="urn:schemas-microsoft-com:vml" Requires="v">
                <p:oleObj spid="_x0000_s5192" name="Equation" r:id="rId7" imgW="1968500" imgH="393700" progId="Equation.3">
                  <p:embed/>
                </p:oleObj>
              </mc:Choice>
              <mc:Fallback>
                <p:oleObj name="Equation" r:id="rId7" imgW="1968500" imgH="393700" progId="Equation.3">
                  <p:embed/>
                  <p:pic>
                    <p:nvPicPr>
                      <p:cNvPr id="4403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1289" y="3886201"/>
                        <a:ext cx="4467225" cy="892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9" name="Object 7"/>
          <p:cNvGraphicFramePr>
            <a:graphicFrameLocks noChangeAspect="1"/>
          </p:cNvGraphicFramePr>
          <p:nvPr/>
        </p:nvGraphicFramePr>
        <p:xfrm>
          <a:off x="2590800" y="5029200"/>
          <a:ext cx="5626100" cy="1073150"/>
        </p:xfrm>
        <a:graphic>
          <a:graphicData uri="http://schemas.openxmlformats.org/presentationml/2006/ole">
            <mc:AlternateContent xmlns:mc="http://schemas.openxmlformats.org/markup-compatibility/2006">
              <mc:Choice xmlns:v="urn:schemas-microsoft-com:vml" Requires="v">
                <p:oleObj spid="_x0000_s5193" name="Equation" r:id="rId9" imgW="2197100" imgH="419100" progId="Equation.3">
                  <p:embed/>
                </p:oleObj>
              </mc:Choice>
              <mc:Fallback>
                <p:oleObj name="Equation" r:id="rId9" imgW="2197100" imgH="419100" progId="Equation.3">
                  <p:embed/>
                  <p:pic>
                    <p:nvPicPr>
                      <p:cNvPr id="4403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5029200"/>
                        <a:ext cx="5626100" cy="107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10"/>
          <p:cNvSpPr>
            <a:spLocks noChangeArrowheads="1"/>
          </p:cNvSpPr>
          <p:nvPr/>
        </p:nvSpPr>
        <p:spPr bwMode="auto">
          <a:xfrm>
            <a:off x="2590800" y="3810000"/>
            <a:ext cx="1676400" cy="106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4043" name="Rectangle 11"/>
          <p:cNvSpPr>
            <a:spLocks noChangeArrowheads="1"/>
          </p:cNvSpPr>
          <p:nvPr/>
        </p:nvSpPr>
        <p:spPr bwMode="auto">
          <a:xfrm>
            <a:off x="6477000" y="5105400"/>
            <a:ext cx="19050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xmlns="" id="{81B3C6D4-1FA6-45C9-8E3E-7D3CCA877110}"/>
              </a:ext>
            </a:extLst>
          </p:cNvPr>
          <p:cNvSpPr>
            <a:spLocks noGrp="1"/>
          </p:cNvSpPr>
          <p:nvPr>
            <p:ph type="dt" sz="half" idx="10"/>
          </p:nvPr>
        </p:nvSpPr>
        <p:spPr/>
        <p:txBody>
          <a:bodyPr/>
          <a:lstStyle/>
          <a:p>
            <a:fld id="{543296C7-DFF9-46EE-B6E8-DD43998389E6}" type="datetime1">
              <a:rPr lang="en-IN" smtClean="0"/>
              <a:t>25-03-2021</a:t>
            </a:fld>
            <a:endParaRPr lang="en-IN"/>
          </a:p>
        </p:txBody>
      </p:sp>
      <p:sp>
        <p:nvSpPr>
          <p:cNvPr id="3" name="Slide Number Placeholder 2">
            <a:extLst>
              <a:ext uri="{FF2B5EF4-FFF2-40B4-BE49-F238E27FC236}">
                <a16:creationId xmlns:a16="http://schemas.microsoft.com/office/drawing/2014/main" xmlns="" id="{6DB2D87D-CA54-4362-9E4D-25305216C295}"/>
              </a:ext>
            </a:extLst>
          </p:cNvPr>
          <p:cNvSpPr>
            <a:spLocks noGrp="1"/>
          </p:cNvSpPr>
          <p:nvPr>
            <p:ph type="sldNum" sz="quarter" idx="12"/>
          </p:nvPr>
        </p:nvSpPr>
        <p:spPr/>
        <p:txBody>
          <a:bodyPr/>
          <a:lstStyle/>
          <a:p>
            <a:fld id="{4E80FB81-280C-4A6D-BD2E-A204E96A7A94}" type="slidenum">
              <a:rPr lang="en-IN" smtClean="0"/>
              <a:t>36</a:t>
            </a:fld>
            <a:endParaRPr lang="en-IN"/>
          </a:p>
        </p:txBody>
      </p:sp>
      <p:pic>
        <p:nvPicPr>
          <p:cNvPr id="4" name="Picture 1" descr="C:\Users\admin\Desktop\download.png">
            <a:extLst>
              <a:ext uri="{FF2B5EF4-FFF2-40B4-BE49-F238E27FC236}">
                <a16:creationId xmlns:a16="http://schemas.microsoft.com/office/drawing/2014/main" xmlns="" id="{E1DFD79F-FB52-4BDD-950E-074074B55E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285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286374"/>
            <a:ext cx="7772400" cy="762000"/>
          </a:xfrm>
        </p:spPr>
        <p:txBody>
          <a:bodyPr>
            <a:normAutofit/>
          </a:bodyPr>
          <a:lstStyle/>
          <a:p>
            <a:r>
              <a:rPr lang="en-CA" sz="4000" b="1" dirty="0">
                <a:latin typeface="Times New Roman" panose="02020603050405020304" pitchFamily="18" charset="0"/>
                <a:cs typeface="Times New Roman" panose="02020603050405020304" pitchFamily="18" charset="0"/>
              </a:rPr>
              <a:t>Spectrum from a Laser Diode</a:t>
            </a:r>
          </a:p>
        </p:txBody>
      </p:sp>
      <p:pic>
        <p:nvPicPr>
          <p:cNvPr id="4505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1219201"/>
            <a:ext cx="48006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5060" name="Object 4"/>
          <p:cNvGraphicFramePr>
            <a:graphicFrameLocks noChangeAspect="1"/>
          </p:cNvGraphicFramePr>
          <p:nvPr/>
        </p:nvGraphicFramePr>
        <p:xfrm>
          <a:off x="3200400" y="5638800"/>
          <a:ext cx="5346700" cy="795338"/>
        </p:xfrm>
        <a:graphic>
          <a:graphicData uri="http://schemas.openxmlformats.org/presentationml/2006/ole">
            <mc:AlternateContent xmlns:mc="http://schemas.openxmlformats.org/markup-compatibility/2006">
              <mc:Choice xmlns:v="urn:schemas-microsoft-com:vml" Requires="v">
                <p:oleObj spid="_x0000_s6163" name="Equation" r:id="rId4" imgW="2908300" imgH="431800" progId="Equation.3">
                  <p:embed/>
                </p:oleObj>
              </mc:Choice>
              <mc:Fallback>
                <p:oleObj name="Equation" r:id="rId4" imgW="2908300" imgH="431800" progId="Equation.3">
                  <p:embed/>
                  <p:pic>
                    <p:nvPicPr>
                      <p:cNvPr id="450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638800"/>
                        <a:ext cx="5346700"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xmlns="" id="{5E86CCDA-CBA7-436E-BB2D-BC3A2EEFD21C}"/>
              </a:ext>
            </a:extLst>
          </p:cNvPr>
          <p:cNvSpPr>
            <a:spLocks noGrp="1"/>
          </p:cNvSpPr>
          <p:nvPr>
            <p:ph type="dt" sz="half" idx="10"/>
          </p:nvPr>
        </p:nvSpPr>
        <p:spPr/>
        <p:txBody>
          <a:bodyPr/>
          <a:lstStyle/>
          <a:p>
            <a:fld id="{49672DE7-A9B3-46FA-953E-87051059ABD4}" type="datetime1">
              <a:rPr lang="en-IN" smtClean="0"/>
              <a:t>25-03-2021</a:t>
            </a:fld>
            <a:endParaRPr lang="en-IN"/>
          </a:p>
        </p:txBody>
      </p:sp>
      <p:sp>
        <p:nvSpPr>
          <p:cNvPr id="3" name="Slide Number Placeholder 2">
            <a:extLst>
              <a:ext uri="{FF2B5EF4-FFF2-40B4-BE49-F238E27FC236}">
                <a16:creationId xmlns:a16="http://schemas.microsoft.com/office/drawing/2014/main" xmlns="" id="{5CAC1C7C-1106-457B-8ACD-99A7152D1CC1}"/>
              </a:ext>
            </a:extLst>
          </p:cNvPr>
          <p:cNvSpPr>
            <a:spLocks noGrp="1"/>
          </p:cNvSpPr>
          <p:nvPr>
            <p:ph type="sldNum" sz="quarter" idx="12"/>
          </p:nvPr>
        </p:nvSpPr>
        <p:spPr/>
        <p:txBody>
          <a:bodyPr/>
          <a:lstStyle/>
          <a:p>
            <a:fld id="{4E80FB81-280C-4A6D-BD2E-A204E96A7A94}" type="slidenum">
              <a:rPr lang="en-IN" smtClean="0"/>
              <a:t>37</a:t>
            </a:fld>
            <a:endParaRPr lang="en-IN"/>
          </a:p>
        </p:txBody>
      </p:sp>
      <p:pic>
        <p:nvPicPr>
          <p:cNvPr id="4" name="Picture 1" descr="C:\Users\admin\Desktop\download.png">
            <a:extLst>
              <a:ext uri="{FF2B5EF4-FFF2-40B4-BE49-F238E27FC236}">
                <a16:creationId xmlns:a16="http://schemas.microsoft.com/office/drawing/2014/main" xmlns="" id="{F54AE52E-67A4-4E86-B461-673DCBE7FA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2699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135560" y="260648"/>
            <a:ext cx="7848600" cy="609600"/>
          </a:xfrm>
        </p:spPr>
        <p:txBody>
          <a:bodyPr>
            <a:noAutofit/>
          </a:bodyPr>
          <a:lstStyle/>
          <a:p>
            <a:r>
              <a:rPr lang="en-CA" sz="3600" b="1" dirty="0">
                <a:latin typeface="Times New Roman" panose="02020603050405020304" pitchFamily="18" charset="0"/>
                <a:cs typeface="Times New Roman" panose="02020603050405020304" pitchFamily="18" charset="0"/>
              </a:rPr>
              <a:t> LASER RATE EQUATIONS</a:t>
            </a:r>
          </a:p>
        </p:txBody>
      </p:sp>
      <p:sp>
        <p:nvSpPr>
          <p:cNvPr id="39939" name="Rectangle 3"/>
          <p:cNvSpPr>
            <a:spLocks noGrp="1" noChangeArrowheads="1"/>
          </p:cNvSpPr>
          <p:nvPr>
            <p:ph type="body" idx="1"/>
          </p:nvPr>
        </p:nvSpPr>
        <p:spPr>
          <a:xfrm>
            <a:off x="450574" y="1066800"/>
            <a:ext cx="9531626" cy="5029200"/>
          </a:xfrm>
        </p:spPr>
        <p:txBody>
          <a:bodyPr>
            <a:normAutofit/>
          </a:bodyPr>
          <a:lstStyle/>
          <a:p>
            <a:r>
              <a:rPr lang="en-CA" sz="2000" dirty="0">
                <a:latin typeface="Times New Roman" panose="02020603050405020304" pitchFamily="18" charset="0"/>
                <a:cs typeface="Times New Roman" panose="02020603050405020304" pitchFamily="18" charset="0"/>
              </a:rPr>
              <a:t>Rate equations relate the optical output power, or no of photons per unit volume,     </a:t>
            </a:r>
            <a:r>
              <a:rPr lang="en-CA" sz="2000" dirty="0">
                <a:latin typeface="Times New Roman" panose="02020603050405020304" pitchFamily="18" charset="0"/>
                <a:cs typeface="Times New Roman" panose="02020603050405020304" pitchFamily="18" charset="0"/>
                <a:sym typeface="Symbol" panose="05050102010706020507" pitchFamily="18" charset="2"/>
              </a:rPr>
              <a:t></a:t>
            </a:r>
            <a:r>
              <a:rPr lang="en-CA" sz="2000" dirty="0">
                <a:latin typeface="Times New Roman" panose="02020603050405020304" pitchFamily="18" charset="0"/>
                <a:cs typeface="Times New Roman" panose="02020603050405020304" pitchFamily="18" charset="0"/>
              </a:rPr>
              <a:t>   , to the diode drive current or # of injected electrons per unit volume, </a:t>
            </a:r>
            <a:r>
              <a:rPr lang="en-CA" sz="2000" i="1" dirty="0">
                <a:latin typeface="Times New Roman" panose="02020603050405020304" pitchFamily="18" charset="0"/>
                <a:cs typeface="Times New Roman" panose="02020603050405020304" pitchFamily="18" charset="0"/>
              </a:rPr>
              <a:t>n. </a:t>
            </a:r>
            <a:r>
              <a:rPr lang="en-CA" sz="2000" dirty="0">
                <a:latin typeface="Times New Roman" panose="02020603050405020304" pitchFamily="18" charset="0"/>
                <a:cs typeface="Times New Roman" panose="02020603050405020304" pitchFamily="18" charset="0"/>
              </a:rPr>
              <a:t>For active (carrier confinement) region of depth </a:t>
            </a:r>
            <a:r>
              <a:rPr lang="en-CA" sz="2000" i="1" dirty="0">
                <a:latin typeface="Times New Roman" panose="02020603050405020304" pitchFamily="18" charset="0"/>
                <a:cs typeface="Times New Roman" panose="02020603050405020304" pitchFamily="18" charset="0"/>
              </a:rPr>
              <a:t>d</a:t>
            </a:r>
            <a:r>
              <a:rPr lang="en-CA" sz="2000" dirty="0">
                <a:latin typeface="Times New Roman" panose="02020603050405020304" pitchFamily="18" charset="0"/>
                <a:cs typeface="Times New Roman" panose="02020603050405020304" pitchFamily="18" charset="0"/>
              </a:rPr>
              <a:t>, the rate equations are:</a:t>
            </a:r>
            <a:endParaRPr lang="en-CA" sz="20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941" name="Object 5"/>
              <p:cNvSpPr txBox="1"/>
              <p:nvPr/>
            </p:nvSpPr>
            <p:spPr bwMode="auto">
              <a:xfrm>
                <a:off x="543339" y="2327424"/>
                <a:ext cx="9801133" cy="2679700"/>
              </a:xfrm>
              <a:prstGeom prst="rect">
                <a:avLst/>
              </a:prstGeom>
              <a:noFill/>
            </p:spPr>
            <p:txBody>
              <a:bodyPr>
                <a:normAutofit/>
              </a:bodyPr>
              <a:lstStyle/>
              <a:p>
                <a:pPr algn="just"/>
                <a14:m>
                  <m:oMath xmlns:m="http://schemas.openxmlformats.org/officeDocument/2006/math">
                    <m:f>
                      <m:fPr>
                        <m:ctrlPr>
                          <a:rPr lang="en-IN" sz="2400" i="1">
                            <a:solidFill>
                              <a:srgbClr val="000000"/>
                            </a:solidFill>
                            <a:latin typeface="Cambria Math"/>
                          </a:rPr>
                        </m:ctrlPr>
                      </m:fPr>
                      <m:num>
                        <m:r>
                          <a:rPr lang="en-IN" sz="2400" i="1">
                            <a:solidFill>
                              <a:srgbClr val="000000"/>
                            </a:solidFill>
                            <a:latin typeface="Cambria Math" panose="02040503050406030204" pitchFamily="18" charset="0"/>
                          </a:rPr>
                          <m:t>𝑑</m:t>
                        </m:r>
                        <m:r>
                          <m:rPr>
                            <m:sty m:val="p"/>
                          </m:rPr>
                          <a:rPr lang="en-IN" sz="2400" i="1">
                            <a:solidFill>
                              <a:srgbClr val="000000"/>
                            </a:solidFill>
                            <a:latin typeface="Cambria Math" panose="02040503050406030204" pitchFamily="18" charset="0"/>
                          </a:rPr>
                          <m:t>Φ</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𝐶𝑛</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𝑠𝑝</m:t>
                        </m:r>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a:rPr>
                        </m:ctrlPr>
                      </m:fPr>
                      <m:num>
                        <m:r>
                          <m:rPr>
                            <m:sty m:val="p"/>
                          </m:rPr>
                          <a:rPr lang="en-IN" sz="2400">
                            <a:solidFill>
                              <a:srgbClr val="000000"/>
                            </a:solidFill>
                            <a:latin typeface="Cambria Math" panose="02040503050406030204" pitchFamily="18" charset="0"/>
                          </a:rPr>
                          <m:t>Φ</m:t>
                        </m:r>
                      </m:num>
                      <m:den>
                        <m:sSub>
                          <m:sSubPr>
                            <m:ctrlPr>
                              <a:rPr lang="en-IN" sz="2400" i="1">
                                <a:solidFill>
                                  <a:srgbClr val="000000"/>
                                </a:solidFill>
                                <a:latin typeface="Cambria Math"/>
                              </a:rPr>
                            </m:ctrlPr>
                          </m:sSubPr>
                          <m:e>
                            <m:r>
                              <m:rPr>
                                <m:sty m:val="p"/>
                              </m:rPr>
                              <a:rPr lang="en-IN" sz="2400">
                                <a:solidFill>
                                  <a:srgbClr val="000000"/>
                                </a:solidFill>
                                <a:latin typeface="Cambria Math" panose="02040503050406030204" pitchFamily="18" charset="0"/>
                              </a:rPr>
                              <m:t>τ</m:t>
                            </m:r>
                          </m:e>
                          <m:sub>
                            <m:r>
                              <m:rPr>
                                <m:sty m:val="p"/>
                              </m:rPr>
                              <a:rPr lang="en-IN" sz="2400">
                                <a:solidFill>
                                  <a:srgbClr val="000000"/>
                                </a:solidFill>
                                <a:latin typeface="Cambria Math" panose="02040503050406030204" pitchFamily="18" charset="0"/>
                              </a:rPr>
                              <m:t>ph</m:t>
                            </m:r>
                          </m:sub>
                        </m:sSub>
                      </m:den>
                    </m:f>
                  </m:oMath>
                </a14:m>
                <a:r>
                  <a:rPr lang="en-IN" sz="2000" dirty="0">
                    <a:solidFill>
                      <a:srgbClr val="000000"/>
                    </a:solidFill>
                    <a:latin typeface="Cambria Math" panose="02040503050406030204" pitchFamily="18" charset="0"/>
                  </a:rPr>
                  <a:t>                        (1)                                               </a:t>
                </a:r>
                <a:r>
                  <a:rPr lang="en-IN" sz="2000" b="1" dirty="0">
                    <a:solidFill>
                      <a:srgbClr val="000000"/>
                    </a:solidFill>
                    <a:latin typeface="Cambria Math" panose="02040503050406030204" pitchFamily="18" charset="0"/>
                  </a:rPr>
                  <a:t>1</a:t>
                </a:r>
                <a:r>
                  <a:rPr lang="en-IN" sz="2000" i="1" dirty="0">
                    <a:solidFill>
                      <a:srgbClr val="000000"/>
                    </a:solidFill>
                    <a:latin typeface="Cambria Math" panose="02040503050406030204" pitchFamily="18" charset="0"/>
                  </a:rPr>
                  <a:t/>
                </a:r>
                <a:br>
                  <a:rPr lang="en-IN"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2000">
                          <a:solidFill>
                            <a:srgbClr val="000000"/>
                          </a:solidFill>
                          <a:latin typeface="Cambria Math" panose="02040503050406030204" pitchFamily="18" charset="0"/>
                        </a:rPr>
                        <m:t>Photon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rate</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stimulated</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spontaneous</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photon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loss</m:t>
                      </m:r>
                    </m:oMath>
                  </m:oMathPara>
                </a14:m>
                <a:r>
                  <a:rPr lang="en-IN" sz="2000" dirty="0">
                    <a:solidFill>
                      <a:srgbClr val="000000"/>
                    </a:solidFill>
                    <a:latin typeface="Cambria Math" panose="02040503050406030204" pitchFamily="18" charset="0"/>
                  </a:rPr>
                  <a:t/>
                </a:r>
                <a:br>
                  <a:rPr lang="en-IN" sz="2000" dirty="0">
                    <a:solidFill>
                      <a:srgbClr val="000000"/>
                    </a:solidFill>
                    <a:latin typeface="Cambria Math" panose="02040503050406030204" pitchFamily="18" charset="0"/>
                  </a:rPr>
                </a:br>
                <a14:m>
                  <m:oMath xmlns:m="http://schemas.openxmlformats.org/officeDocument/2006/math">
                    <m:f>
                      <m:fPr>
                        <m:ctrlPr>
                          <a:rPr lang="en-IN" sz="2400" i="1">
                            <a:solidFill>
                              <a:srgbClr val="000000"/>
                            </a:solidFill>
                            <a:latin typeface="Cambria Math"/>
                          </a:rPr>
                        </m:ctrlPr>
                      </m:fPr>
                      <m:num>
                        <m:r>
                          <a:rPr lang="en-IN" sz="2400" i="1">
                            <a:solidFill>
                              <a:srgbClr val="000000"/>
                            </a:solidFill>
                            <a:latin typeface="Cambria Math" panose="02040503050406030204" pitchFamily="18" charset="0"/>
                          </a:rPr>
                          <m:t>𝑑𝑛</m:t>
                        </m:r>
                      </m:num>
                      <m:den>
                        <m:r>
                          <a:rPr lang="en-IN" sz="2400" i="1">
                            <a:solidFill>
                              <a:srgbClr val="000000"/>
                            </a:solidFill>
                            <a:latin typeface="Cambria Math" panose="02040503050406030204" pitchFamily="18" charset="0"/>
                          </a:rPr>
                          <m:t>𝑑𝑡</m:t>
                        </m:r>
                      </m:den>
                    </m:f>
                    <m:r>
                      <a:rPr lang="en-IN" sz="2400" i="1">
                        <a:solidFill>
                          <a:srgbClr val="000000"/>
                        </a:solidFill>
                        <a:latin typeface="Cambria Math" panose="02040503050406030204" pitchFamily="18" charset="0"/>
                      </a:rPr>
                      <m:t>=</m:t>
                    </m:r>
                    <m:f>
                      <m:fPr>
                        <m:ctrlPr>
                          <a:rPr lang="en-IN" sz="2400" i="1">
                            <a:solidFill>
                              <a:srgbClr val="000000"/>
                            </a:solidFill>
                            <a:latin typeface="Cambria Math"/>
                          </a:rPr>
                        </m:ctrlPr>
                      </m:fPr>
                      <m:num>
                        <m:r>
                          <a:rPr lang="en-IN" sz="2400" i="1">
                            <a:solidFill>
                              <a:srgbClr val="000000"/>
                            </a:solidFill>
                            <a:latin typeface="Cambria Math" panose="02040503050406030204" pitchFamily="18" charset="0"/>
                          </a:rPr>
                          <m:t>𝐽</m:t>
                        </m:r>
                      </m:num>
                      <m:den>
                        <m:r>
                          <a:rPr lang="en-IN" sz="2400" i="1">
                            <a:solidFill>
                              <a:srgbClr val="000000"/>
                            </a:solidFill>
                            <a:latin typeface="Cambria Math" panose="02040503050406030204" pitchFamily="18" charset="0"/>
                          </a:rPr>
                          <m:t>𝑞𝑑</m:t>
                        </m:r>
                      </m:den>
                    </m:f>
                    <m:r>
                      <a:rPr lang="en-IN" sz="2400" i="1">
                        <a:solidFill>
                          <a:srgbClr val="000000"/>
                        </a:solidFill>
                        <a:latin typeface="Cambria Math" panose="02040503050406030204" pitchFamily="18" charset="0"/>
                      </a:rPr>
                      <m:t>−</m:t>
                    </m:r>
                    <m:f>
                      <m:fPr>
                        <m:ctrlPr>
                          <a:rPr lang="en-IN" sz="2400" i="1">
                            <a:solidFill>
                              <a:srgbClr val="000000"/>
                            </a:solidFill>
                            <a:latin typeface="Cambria Math"/>
                          </a:rPr>
                        </m:ctrlPr>
                      </m:fPr>
                      <m:num>
                        <m:r>
                          <a:rPr lang="en-IN" sz="2400" i="1">
                            <a:solidFill>
                              <a:srgbClr val="000000"/>
                            </a:solidFill>
                            <a:latin typeface="Cambria Math" panose="02040503050406030204" pitchFamily="18" charset="0"/>
                          </a:rPr>
                          <m:t>𝑛</m:t>
                        </m:r>
                      </m:num>
                      <m:den>
                        <m:sSub>
                          <m:sSubPr>
                            <m:ctrlPr>
                              <a:rPr lang="en-IN" sz="2400" i="1">
                                <a:solidFill>
                                  <a:srgbClr val="000000"/>
                                </a:solidFill>
                                <a:latin typeface="Cambria Math"/>
                              </a:rPr>
                            </m:ctrlPr>
                          </m:sSubPr>
                          <m:e>
                            <m:r>
                              <a:rPr lang="en-IN" sz="2400" i="1">
                                <a:solidFill>
                                  <a:srgbClr val="000000"/>
                                </a:solidFill>
                                <a:latin typeface="Cambria Math" panose="02040503050406030204" pitchFamily="18" charset="0"/>
                              </a:rPr>
                              <m:t>𝜏</m:t>
                            </m:r>
                          </m:e>
                          <m:sub>
                            <m:r>
                              <a:rPr lang="en-IN" sz="2400" i="1">
                                <a:solidFill>
                                  <a:srgbClr val="000000"/>
                                </a:solidFill>
                                <a:latin typeface="Cambria Math" panose="02040503050406030204" pitchFamily="18" charset="0"/>
                              </a:rPr>
                              <m:t>𝑠𝑝</m:t>
                            </m:r>
                          </m:sub>
                        </m:sSub>
                      </m:den>
                    </m:f>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𝐶𝑛</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                              (2)</m:t>
                    </m:r>
                  </m:oMath>
                </a14:m>
                <a:r>
                  <a:rPr lang="en-IN" sz="2000" i="1" dirty="0">
                    <a:solidFill>
                      <a:srgbClr val="000000"/>
                    </a:solidFill>
                    <a:latin typeface="Cambria Math" panose="02040503050406030204" pitchFamily="18" charset="0"/>
                  </a:rPr>
                  <a:t>          </a:t>
                </a:r>
                <a:br>
                  <a:rPr lang="en-IN"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2000">
                          <a:solidFill>
                            <a:srgbClr val="000000"/>
                          </a:solidFill>
                          <a:latin typeface="Cambria Math" panose="02040503050406030204" pitchFamily="18" charset="0"/>
                        </a:rPr>
                        <m:t>electron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rate</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injection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spontaneous</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recombination</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stimulated</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oMath>
                  </m:oMathPara>
                </a14:m>
                <a:endParaRPr lang="en-IN" sz="2000" dirty="0"/>
              </a:p>
            </p:txBody>
          </p:sp>
        </mc:Choice>
        <mc:Fallback xmlns="">
          <p:sp>
            <p:nvSpPr>
              <p:cNvPr id="39941" name="Object 5"/>
              <p:cNvSpPr txBox="1">
                <a:spLocks noRot="1" noChangeAspect="1" noMove="1" noResize="1" noEditPoints="1" noAdjustHandles="1" noChangeArrowheads="1" noChangeShapeType="1" noTextEdit="1"/>
              </p:cNvSpPr>
              <p:nvPr/>
            </p:nvSpPr>
            <p:spPr bwMode="auto">
              <a:xfrm>
                <a:off x="543339" y="2327424"/>
                <a:ext cx="9801133" cy="2679700"/>
              </a:xfrm>
              <a:prstGeom prst="rect">
                <a:avLst/>
              </a:prstGeom>
              <a:blipFill>
                <a:blip r:embed="rId2"/>
                <a:stretch>
                  <a:fillRect r="-68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943" name="Object 7"/>
              <p:cNvSpPr txBox="1"/>
              <p:nvPr/>
            </p:nvSpPr>
            <p:spPr bwMode="auto">
              <a:xfrm>
                <a:off x="1658109" y="4387850"/>
                <a:ext cx="7339012" cy="17081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000" i="1">
                          <a:solidFill>
                            <a:srgbClr val="000000"/>
                          </a:solidFill>
                          <a:latin typeface="Cambria Math" panose="02040503050406030204" pitchFamily="18" charset="0"/>
                        </a:rPr>
                        <m:t>𝐶</m:t>
                      </m:r>
                      <m:r>
                        <a:rPr lang="en-IN" sz="2000" i="1">
                          <a:solidFill>
                            <a:srgbClr val="000000"/>
                          </a:solidFill>
                          <a:latin typeface="Cambria Math" panose="02040503050406030204" pitchFamily="18" charset="0"/>
                        </a:rPr>
                        <m:t>:</m:t>
                      </m:r>
                      <m: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Coefficient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expressing</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the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intensity</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of</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the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optical</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m:rPr>
                          <m:nor/>
                        </m:rPr>
                        <a:rPr lang="en-IN" sz="2000">
                          <a:solidFill>
                            <a:srgbClr val="000000"/>
                          </a:solidFill>
                          <a:latin typeface="Cambria Math" panose="02040503050406030204" pitchFamily="18" charset="0"/>
                        </a:rPr>
                        <m:t> &amp; </m:t>
                      </m:r>
                      <m:r>
                        <m:rPr>
                          <m:nor/>
                        </m:rPr>
                        <a:rPr lang="en-IN" sz="2000">
                          <a:solidFill>
                            <a:srgbClr val="000000"/>
                          </a:solidFill>
                          <a:latin typeface="Cambria Math" panose="02040503050406030204" pitchFamily="18" charset="0"/>
                        </a:rPr>
                        <m:t>absorption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process</m:t>
                      </m:r>
                    </m:oMath>
                    <m:oMath xmlns:m="http://schemas.openxmlformats.org/officeDocument/2006/math">
                      <m:sSub>
                        <m:sSubPr>
                          <m:ctrlPr>
                            <a:rPr lang="en-IN" sz="2000" i="1">
                              <a:solidFill>
                                <a:srgbClr val="000000"/>
                              </a:solidFill>
                              <a:latin typeface="Cambria Math"/>
                            </a:rPr>
                          </m:ctrlPr>
                        </m:sSubPr>
                        <m:e>
                          <m:r>
                            <a:rPr lang="en-IN" sz="2000" i="1">
                              <a:solidFill>
                                <a:srgbClr val="000000"/>
                              </a:solidFill>
                              <a:latin typeface="Cambria Math" panose="02040503050406030204" pitchFamily="18" charset="0"/>
                            </a:rPr>
                            <m:t>𝑅</m:t>
                          </m:r>
                        </m:e>
                        <m:sub>
                          <m:r>
                            <a:rPr lang="en-IN" sz="2000" i="1">
                              <a:solidFill>
                                <a:srgbClr val="000000"/>
                              </a:solidFill>
                              <a:latin typeface="Cambria Math" panose="02040503050406030204" pitchFamily="18" charset="0"/>
                            </a:rPr>
                            <m:t>𝑠𝑝</m:t>
                          </m:r>
                        </m:sub>
                      </m:sSub>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rate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of</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spontaneous</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emission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into</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the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lasing</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mode</m:t>
                      </m:r>
                    </m:oMath>
                    <m:oMath xmlns:m="http://schemas.openxmlformats.org/officeDocument/2006/math">
                      <m:sSub>
                        <m:sSubPr>
                          <m:ctrlPr>
                            <a:rPr lang="en-IN" sz="2000" i="1">
                              <a:solidFill>
                                <a:srgbClr val="000000"/>
                              </a:solidFill>
                              <a:latin typeface="Cambria Math"/>
                            </a:rPr>
                          </m:ctrlPr>
                        </m:sSubPr>
                        <m:e>
                          <m:r>
                            <a:rPr lang="en-IN" sz="2000" i="1">
                              <a:solidFill>
                                <a:srgbClr val="000000"/>
                              </a:solidFill>
                              <a:latin typeface="Cambria Math" panose="02040503050406030204" pitchFamily="18" charset="0"/>
                            </a:rPr>
                            <m:t>𝜏</m:t>
                          </m:r>
                        </m:e>
                        <m:sub>
                          <m:r>
                            <a:rPr lang="en-IN" sz="2000" i="1">
                              <a:solidFill>
                                <a:srgbClr val="000000"/>
                              </a:solidFill>
                              <a:latin typeface="Cambria Math" panose="02040503050406030204" pitchFamily="18" charset="0"/>
                            </a:rPr>
                            <m:t>𝑝h</m:t>
                          </m:r>
                        </m:sub>
                      </m:sSub>
                      <m:r>
                        <a:rPr lang="en-IN" sz="2000" i="1">
                          <a:solidFill>
                            <a:srgbClr val="000000"/>
                          </a:solidFill>
                          <a:latin typeface="Cambria Math" panose="02040503050406030204" pitchFamily="18" charset="0"/>
                        </a:rPr>
                        <m:t>:</m:t>
                      </m:r>
                      <m: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photon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life</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time</m:t>
                      </m:r>
                    </m:oMath>
                    <m:oMath xmlns:m="http://schemas.openxmlformats.org/officeDocument/2006/math">
                      <m:r>
                        <a:rPr lang="en-IN" sz="2000" i="1">
                          <a:solidFill>
                            <a:srgbClr val="000000"/>
                          </a:solidFill>
                          <a:latin typeface="Cambria Math" panose="02040503050406030204" pitchFamily="18" charset="0"/>
                        </a:rPr>
                        <m:t>𝐽</m:t>
                      </m:r>
                      <m:r>
                        <a:rPr lang="en-IN" sz="2000" i="1">
                          <a:solidFill>
                            <a:srgbClr val="000000"/>
                          </a:solidFill>
                          <a:latin typeface="Cambria Math" panose="02040503050406030204" pitchFamily="18" charset="0"/>
                        </a:rPr>
                        <m: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Injection</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current</m:t>
                      </m:r>
                      <m:r>
                        <m:rPr>
                          <m:nor/>
                        </m:rPr>
                        <a:rPr lang="en-IN" sz="2000">
                          <a:solidFill>
                            <a:srgbClr val="000000"/>
                          </a:solidFill>
                          <a:latin typeface="Cambria Math" panose="02040503050406030204" pitchFamily="18" charset="0"/>
                        </a:rPr>
                        <m:t> </m:t>
                      </m:r>
                      <m:r>
                        <m:rPr>
                          <m:nor/>
                        </m:rPr>
                        <a:rPr lang="en-IN" sz="2000">
                          <a:solidFill>
                            <a:srgbClr val="000000"/>
                          </a:solidFill>
                          <a:latin typeface="Cambria Math" panose="02040503050406030204" pitchFamily="18" charset="0"/>
                        </a:rPr>
                        <m:t>density</m:t>
                      </m:r>
                    </m:oMath>
                  </m:oMathPara>
                </a14:m>
                <a:endParaRPr lang="en-IN" sz="2000" dirty="0"/>
              </a:p>
            </p:txBody>
          </p:sp>
        </mc:Choice>
        <mc:Fallback xmlns="">
          <p:sp>
            <p:nvSpPr>
              <p:cNvPr id="39943" name="Object 7"/>
              <p:cNvSpPr txBox="1">
                <a:spLocks noRot="1" noChangeAspect="1" noMove="1" noResize="1" noEditPoints="1" noAdjustHandles="1" noChangeArrowheads="1" noChangeShapeType="1" noTextEdit="1"/>
              </p:cNvSpPr>
              <p:nvPr/>
            </p:nvSpPr>
            <p:spPr bwMode="auto">
              <a:xfrm>
                <a:off x="1658109" y="4387850"/>
                <a:ext cx="7339012" cy="1708150"/>
              </a:xfrm>
              <a:prstGeom prst="rect">
                <a:avLst/>
              </a:prstGeom>
              <a:blipFill>
                <a:blip r:embed="rId3"/>
                <a:stretch>
                  <a:fillRect l="-332" b="-714"/>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xmlns="" id="{AB584D84-0F0B-496D-9E8A-8566A0672583}"/>
              </a:ext>
            </a:extLst>
          </p:cNvPr>
          <p:cNvSpPr>
            <a:spLocks noGrp="1"/>
          </p:cNvSpPr>
          <p:nvPr>
            <p:ph type="dt" sz="half" idx="10"/>
          </p:nvPr>
        </p:nvSpPr>
        <p:spPr/>
        <p:txBody>
          <a:bodyPr/>
          <a:lstStyle/>
          <a:p>
            <a:fld id="{43EE9C2E-7BF6-4CB5-AA14-3052D8B465CF}" type="datetime1">
              <a:rPr lang="en-IN" smtClean="0"/>
              <a:t>25-03-2021</a:t>
            </a:fld>
            <a:endParaRPr lang="en-IN"/>
          </a:p>
        </p:txBody>
      </p:sp>
      <p:sp>
        <p:nvSpPr>
          <p:cNvPr id="3" name="Slide Number Placeholder 2">
            <a:extLst>
              <a:ext uri="{FF2B5EF4-FFF2-40B4-BE49-F238E27FC236}">
                <a16:creationId xmlns:a16="http://schemas.microsoft.com/office/drawing/2014/main" xmlns="" id="{052772AC-420E-4282-B2EB-AFFEC0AAE481}"/>
              </a:ext>
            </a:extLst>
          </p:cNvPr>
          <p:cNvSpPr>
            <a:spLocks noGrp="1"/>
          </p:cNvSpPr>
          <p:nvPr>
            <p:ph type="sldNum" sz="quarter" idx="12"/>
          </p:nvPr>
        </p:nvSpPr>
        <p:spPr/>
        <p:txBody>
          <a:bodyPr/>
          <a:lstStyle/>
          <a:p>
            <a:fld id="{4E80FB81-280C-4A6D-BD2E-A204E96A7A94}" type="slidenum">
              <a:rPr lang="en-IN" smtClean="0"/>
              <a:t>38</a:t>
            </a:fld>
            <a:endParaRPr lang="en-IN"/>
          </a:p>
        </p:txBody>
      </p:sp>
      <p:pic>
        <p:nvPicPr>
          <p:cNvPr id="4" name="Picture 1" descr="C:\Users\admin\Desktop\download.png">
            <a:extLst>
              <a:ext uri="{FF2B5EF4-FFF2-40B4-BE49-F238E27FC236}">
                <a16:creationId xmlns:a16="http://schemas.microsoft.com/office/drawing/2014/main" xmlns="" id="{6314919D-2FF7-433C-88D6-F4FFB1FCB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760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28869" y="304800"/>
            <a:ext cx="11224592" cy="609600"/>
          </a:xfrm>
        </p:spPr>
        <p:txBody>
          <a:bodyPr>
            <a:noAutofit/>
          </a:bodyPr>
          <a:lstStyle/>
          <a:p>
            <a:r>
              <a:rPr lang="en-CA" sz="2800" b="1" dirty="0">
                <a:latin typeface="Times New Roman" panose="02020603050405020304" pitchFamily="18" charset="0"/>
                <a:cs typeface="Times New Roman" panose="02020603050405020304" pitchFamily="18" charset="0"/>
              </a:rPr>
              <a:t>THRESHOLD CURRENT DENSITY &amp; EXCESS ELECTRON DENSITY</a:t>
            </a:r>
          </a:p>
        </p:txBody>
      </p:sp>
      <p:sp>
        <p:nvSpPr>
          <p:cNvPr id="40963" name="Rectangle 3"/>
          <p:cNvSpPr>
            <a:spLocks noGrp="1" noChangeArrowheads="1"/>
          </p:cNvSpPr>
          <p:nvPr>
            <p:ph type="body" idx="1"/>
          </p:nvPr>
        </p:nvSpPr>
        <p:spPr>
          <a:xfrm>
            <a:off x="1073425" y="1066800"/>
            <a:ext cx="10164417" cy="5029200"/>
          </a:xfrm>
        </p:spPr>
        <p:txBody>
          <a:bodyPr>
            <a:noAutofit/>
          </a:bodyPr>
          <a:lstStyle/>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At the threshold of lasing:</a:t>
            </a: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algn="just"/>
            <a:r>
              <a:rPr lang="en-CA" sz="2400" dirty="0">
                <a:latin typeface="Times New Roman" panose="02020603050405020304" pitchFamily="18" charset="0"/>
                <a:cs typeface="Times New Roman" panose="02020603050405020304" pitchFamily="18" charset="0"/>
              </a:rPr>
              <a:t>The threshold current needed to maintain a steady state threshold concentration of the excess electron, is found from electron rate equation under steady state condition </a:t>
            </a:r>
            <a:r>
              <a:rPr lang="en-CA" sz="2400" i="1" dirty="0" err="1">
                <a:latin typeface="Times New Roman" panose="02020603050405020304" pitchFamily="18" charset="0"/>
                <a:cs typeface="Times New Roman" panose="02020603050405020304" pitchFamily="18" charset="0"/>
              </a:rPr>
              <a:t>dn</a:t>
            </a:r>
            <a:r>
              <a:rPr lang="en-CA" sz="2400" i="1" dirty="0">
                <a:latin typeface="Times New Roman" panose="02020603050405020304" pitchFamily="18" charset="0"/>
                <a:cs typeface="Times New Roman" panose="02020603050405020304" pitchFamily="18" charset="0"/>
              </a:rPr>
              <a:t>/dt=0 </a:t>
            </a:r>
            <a:r>
              <a:rPr lang="en-CA" sz="2400" dirty="0">
                <a:latin typeface="Times New Roman" panose="02020603050405020304" pitchFamily="18" charset="0"/>
                <a:cs typeface="Times New Roman" panose="02020603050405020304" pitchFamily="18" charset="0"/>
              </a:rPr>
              <a:t>when the laser is just about to lase:</a:t>
            </a:r>
            <a:endParaRPr lang="en-CA" sz="2400" i="1" dirty="0">
              <a:latin typeface="Times New Roman" panose="02020603050405020304" pitchFamily="18" charset="0"/>
              <a:cs typeface="Times New Roman" panose="02020603050405020304" pitchFamily="18" charset="0"/>
            </a:endParaRPr>
          </a:p>
          <a:p>
            <a:endParaRPr lang="en-CA" sz="2400" i="1" dirty="0">
              <a:latin typeface="Times New Roman" panose="02020603050405020304" pitchFamily="18" charset="0"/>
              <a:cs typeface="Times New Roman" panose="02020603050405020304" pitchFamily="18" charset="0"/>
            </a:endParaRPr>
          </a:p>
        </p:txBody>
      </p:sp>
      <p:graphicFrame>
        <p:nvGraphicFramePr>
          <p:cNvPr id="40964" name="Object 4"/>
          <p:cNvGraphicFramePr>
            <a:graphicFrameLocks noChangeAspect="1"/>
          </p:cNvGraphicFramePr>
          <p:nvPr/>
        </p:nvGraphicFramePr>
        <p:xfrm>
          <a:off x="5257800" y="1382714"/>
          <a:ext cx="3429000" cy="522287"/>
        </p:xfrm>
        <a:graphic>
          <a:graphicData uri="http://schemas.openxmlformats.org/presentationml/2006/ole">
            <mc:AlternateContent xmlns:mc="http://schemas.openxmlformats.org/markup-compatibility/2006">
              <mc:Choice xmlns:v="urn:schemas-microsoft-com:vml" Requires="v">
                <p:oleObj spid="_x0000_s7206" name="Equation" r:id="rId3" imgW="1587500" imgH="241300" progId="Equation.3">
                  <p:embed/>
                </p:oleObj>
              </mc:Choice>
              <mc:Fallback>
                <p:oleObj name="Equation" r:id="rId3" imgW="1587500" imgH="241300" progId="Equation.3">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382714"/>
                        <a:ext cx="3429000" cy="522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0965" name="Object 5"/>
              <p:cNvSpPr txBox="1"/>
              <p:nvPr/>
            </p:nvSpPr>
            <p:spPr bwMode="auto">
              <a:xfrm>
                <a:off x="2057400" y="2209800"/>
                <a:ext cx="6934200" cy="93345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IN" sz="2400">
                          <a:solidFill>
                            <a:srgbClr val="000000"/>
                          </a:solidFill>
                          <a:latin typeface="Cambria Math" panose="02040503050406030204" pitchFamily="18" charset="0"/>
                        </a:rPr>
                        <m:t>from</m:t>
                      </m:r>
                      <m:r>
                        <m:rPr>
                          <m:nor/>
                        </m:rPr>
                        <a:rPr lang="en-IN" sz="2400">
                          <a:solidFill>
                            <a:srgbClr val="000000"/>
                          </a:solidFill>
                          <a:latin typeface="Cambria Math" panose="02040503050406030204" pitchFamily="18" charset="0"/>
                        </a:rPr>
                        <m:t> </m:t>
                      </m:r>
                      <m:r>
                        <m:rPr>
                          <m:nor/>
                        </m:rPr>
                        <a:rPr lang="en-IN" sz="2400">
                          <a:solidFill>
                            <a:srgbClr val="000000"/>
                          </a:solidFill>
                          <a:latin typeface="Cambria Math" panose="02040503050406030204" pitchFamily="18" charset="0"/>
                        </a:rPr>
                        <m:t>eq</m:t>
                      </m:r>
                      <m:r>
                        <m:rPr>
                          <m:nor/>
                        </m:rPr>
                        <a:rPr lang="en-IN" sz="240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[1]⇒</m:t>
                      </m:r>
                      <m:r>
                        <a:rPr lang="en-IN" sz="240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𝐶𝑛</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m:t>
                      </m:r>
                      <m:r>
                        <m:rPr>
                          <m:sty m:val="p"/>
                        </m:rPr>
                        <a:rPr lang="en-IN" sz="2400" i="1">
                          <a:solidFill>
                            <a:srgbClr val="000000"/>
                          </a:solidFill>
                          <a:latin typeface="Cambria Math" panose="02040503050406030204" pitchFamily="18" charset="0"/>
                        </a:rPr>
                        <m:t>Φ</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a:rPr>
                          </m:ctrlPr>
                        </m:sSubPr>
                        <m:e>
                          <m:r>
                            <a:rPr lang="en-IN" sz="2400" i="1">
                              <a:solidFill>
                                <a:srgbClr val="000000"/>
                              </a:solidFill>
                              <a:latin typeface="Cambria Math" panose="02040503050406030204" pitchFamily="18" charset="0"/>
                            </a:rPr>
                            <m:t>𝜏</m:t>
                          </m:r>
                        </m:e>
                        <m:sub>
                          <m:r>
                            <a:rPr lang="en-IN" sz="2400" i="1">
                              <a:solidFill>
                                <a:srgbClr val="000000"/>
                              </a:solidFill>
                              <a:latin typeface="Cambria Math" panose="02040503050406030204" pitchFamily="18" charset="0"/>
                            </a:rPr>
                            <m:t>𝑝h</m:t>
                          </m:r>
                        </m:sub>
                      </m:sSub>
                      <m:r>
                        <a:rPr lang="en-IN" sz="2400" i="1">
                          <a:solidFill>
                            <a:srgbClr val="000000"/>
                          </a:solidFill>
                          <a:latin typeface="Cambria Math" panose="02040503050406030204" pitchFamily="18" charset="0"/>
                        </a:rPr>
                        <m:t>≥0⇒</m:t>
                      </m:r>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m:t>
                      </m:r>
                      <m:f>
                        <m:fPr>
                          <m:ctrlPr>
                            <a:rPr lang="en-IN" sz="2400" i="1">
                              <a:solidFill>
                                <a:srgbClr val="000000"/>
                              </a:solidFill>
                              <a:latin typeface="Cambria Math"/>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𝐶</m:t>
                          </m:r>
                          <m:sSub>
                            <m:sSubPr>
                              <m:ctrlPr>
                                <a:rPr lang="en-IN" sz="2400" i="1">
                                  <a:solidFill>
                                    <a:srgbClr val="000000"/>
                                  </a:solidFill>
                                  <a:latin typeface="Cambria Math"/>
                                </a:rPr>
                              </m:ctrlPr>
                            </m:sSubPr>
                            <m:e>
                              <m:r>
                                <a:rPr lang="en-IN" sz="2400" i="1">
                                  <a:solidFill>
                                    <a:srgbClr val="000000"/>
                                  </a:solidFill>
                                  <a:latin typeface="Cambria Math" panose="02040503050406030204" pitchFamily="18" charset="0"/>
                                </a:rPr>
                                <m:t>𝜏</m:t>
                              </m:r>
                            </m:e>
                            <m:sub>
                              <m:r>
                                <a:rPr lang="en-IN" sz="2400" i="1">
                                  <a:solidFill>
                                    <a:srgbClr val="000000"/>
                                  </a:solidFill>
                                  <a:latin typeface="Cambria Math" panose="02040503050406030204" pitchFamily="18" charset="0"/>
                                </a:rPr>
                                <m:t>𝑝h</m:t>
                              </m:r>
                            </m:sub>
                          </m:sSub>
                        </m:den>
                      </m:f>
                      <m:r>
                        <a:rPr lang="en-IN" sz="2400" i="1">
                          <a:solidFill>
                            <a:srgbClr val="000000"/>
                          </a:solidFill>
                          <a:latin typeface="Cambria Math" panose="02040503050406030204" pitchFamily="18" charset="0"/>
                        </a:rPr>
                        <m:t>=</m:t>
                      </m:r>
                      <m:sSub>
                        <m:sSubPr>
                          <m:ctrlPr>
                            <a:rPr lang="en-IN" sz="2400" i="1">
                              <a:solidFill>
                                <a:srgbClr val="000000"/>
                              </a:solidFill>
                              <a:latin typeface="Cambria Math"/>
                            </a:rPr>
                          </m:ctrlPr>
                        </m:sSubPr>
                        <m:e>
                          <m:r>
                            <a:rPr lang="en-IN" sz="2400" i="1">
                              <a:solidFill>
                                <a:srgbClr val="000000"/>
                              </a:solidFill>
                              <a:latin typeface="Cambria Math" panose="02040503050406030204" pitchFamily="18" charset="0"/>
                            </a:rPr>
                            <m:t>𝑛</m:t>
                          </m:r>
                        </m:e>
                        <m:sub>
                          <m:r>
                            <a:rPr lang="en-IN" sz="2400" i="1">
                              <a:solidFill>
                                <a:srgbClr val="000000"/>
                              </a:solidFill>
                              <a:latin typeface="Cambria Math" panose="02040503050406030204" pitchFamily="18" charset="0"/>
                            </a:rPr>
                            <m:t>𝑡h</m:t>
                          </m:r>
                        </m:sub>
                      </m:sSub>
                    </m:oMath>
                  </m:oMathPara>
                </a14:m>
                <a:endParaRPr lang="en-IN" sz="2400" dirty="0"/>
              </a:p>
            </p:txBody>
          </p:sp>
        </mc:Choice>
        <mc:Fallback xmlns="">
          <p:sp>
            <p:nvSpPr>
              <p:cNvPr id="40965" name="Object 5"/>
              <p:cNvSpPr txBox="1">
                <a:spLocks noRot="1" noChangeAspect="1" noMove="1" noResize="1" noEditPoints="1" noAdjustHandles="1" noChangeArrowheads="1" noChangeShapeType="1" noTextEdit="1"/>
              </p:cNvSpPr>
              <p:nvPr/>
            </p:nvSpPr>
            <p:spPr bwMode="auto">
              <a:xfrm>
                <a:off x="2057400" y="2209800"/>
                <a:ext cx="6934200" cy="933450"/>
              </a:xfrm>
              <a:prstGeom prst="rect">
                <a:avLst/>
              </a:prstGeom>
              <a:blipFill>
                <a:blip r:embed="rId5"/>
                <a:stretch>
                  <a:fillRect/>
                </a:stretch>
              </a:blipFill>
            </p:spPr>
            <p:txBody>
              <a:bodyPr/>
              <a:lstStyle/>
              <a:p>
                <a:r>
                  <a:rPr lang="en-IN">
                    <a:noFill/>
                  </a:rPr>
                  <a:t> </a:t>
                </a:r>
              </a:p>
            </p:txBody>
          </p:sp>
        </mc:Fallback>
      </mc:AlternateContent>
      <p:sp>
        <p:nvSpPr>
          <p:cNvPr id="40967" name="Rectangle 7"/>
          <p:cNvSpPr>
            <a:spLocks noChangeArrowheads="1"/>
          </p:cNvSpPr>
          <p:nvPr/>
        </p:nvSpPr>
        <p:spPr bwMode="auto">
          <a:xfrm>
            <a:off x="7086600" y="2209800"/>
            <a:ext cx="19812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aphicFrame>
        <p:nvGraphicFramePr>
          <p:cNvPr id="40968" name="Object 8"/>
          <p:cNvGraphicFramePr>
            <a:graphicFrameLocks noChangeAspect="1"/>
          </p:cNvGraphicFramePr>
          <p:nvPr>
            <p:extLst>
              <p:ext uri="{D42A27DB-BD31-4B8C-83A1-F6EECF244321}">
                <p14:modId xmlns:p14="http://schemas.microsoft.com/office/powerpoint/2010/main" val="3117385045"/>
              </p:ext>
            </p:extLst>
          </p:nvPr>
        </p:nvGraphicFramePr>
        <p:xfrm>
          <a:off x="3160644" y="4948238"/>
          <a:ext cx="4533900" cy="1125537"/>
        </p:xfrm>
        <a:graphic>
          <a:graphicData uri="http://schemas.openxmlformats.org/presentationml/2006/ole">
            <mc:AlternateContent xmlns:mc="http://schemas.openxmlformats.org/markup-compatibility/2006">
              <mc:Choice xmlns:v="urn:schemas-microsoft-com:vml" Requires="v">
                <p:oleObj spid="_x0000_s7207" name="Equation" r:id="rId6" imgW="1790700" imgH="444500" progId="Equation.3">
                  <p:embed/>
                </p:oleObj>
              </mc:Choice>
              <mc:Fallback>
                <p:oleObj name="Equation" r:id="rId6" imgW="1790700" imgH="444500" progId="Equation.3">
                  <p:embed/>
                  <p:pic>
                    <p:nvPicPr>
                      <p:cNvPr id="4096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0644" y="4948238"/>
                        <a:ext cx="4533900" cy="1125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9" name="Rectangle 9"/>
          <p:cNvSpPr>
            <a:spLocks noChangeArrowheads="1"/>
          </p:cNvSpPr>
          <p:nvPr/>
        </p:nvSpPr>
        <p:spPr bwMode="auto">
          <a:xfrm>
            <a:off x="5789544" y="5018088"/>
            <a:ext cx="2057400" cy="106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xmlns="" id="{DC59DF70-B398-4C7C-A5AA-9CB21FD80B07}"/>
              </a:ext>
            </a:extLst>
          </p:cNvPr>
          <p:cNvSpPr>
            <a:spLocks noGrp="1"/>
          </p:cNvSpPr>
          <p:nvPr>
            <p:ph type="dt" sz="half" idx="10"/>
          </p:nvPr>
        </p:nvSpPr>
        <p:spPr/>
        <p:txBody>
          <a:bodyPr/>
          <a:lstStyle/>
          <a:p>
            <a:fld id="{5E123CD0-9EBA-426A-A790-79353F15EB77}" type="datetime1">
              <a:rPr lang="en-IN" smtClean="0"/>
              <a:t>25-03-2021</a:t>
            </a:fld>
            <a:endParaRPr lang="en-IN"/>
          </a:p>
        </p:txBody>
      </p:sp>
      <p:sp>
        <p:nvSpPr>
          <p:cNvPr id="3" name="Slide Number Placeholder 2">
            <a:extLst>
              <a:ext uri="{FF2B5EF4-FFF2-40B4-BE49-F238E27FC236}">
                <a16:creationId xmlns:a16="http://schemas.microsoft.com/office/drawing/2014/main" xmlns="" id="{A8CC6DB6-E604-4CF7-BC44-14D78A9D8E12}"/>
              </a:ext>
            </a:extLst>
          </p:cNvPr>
          <p:cNvSpPr>
            <a:spLocks noGrp="1"/>
          </p:cNvSpPr>
          <p:nvPr>
            <p:ph type="sldNum" sz="quarter" idx="12"/>
          </p:nvPr>
        </p:nvSpPr>
        <p:spPr/>
        <p:txBody>
          <a:bodyPr/>
          <a:lstStyle/>
          <a:p>
            <a:fld id="{4E80FB81-280C-4A6D-BD2E-A204E96A7A94}" type="slidenum">
              <a:rPr lang="en-IN" smtClean="0"/>
              <a:t>39</a:t>
            </a:fld>
            <a:endParaRPr lang="en-IN"/>
          </a:p>
        </p:txBody>
      </p:sp>
      <p:pic>
        <p:nvPicPr>
          <p:cNvPr id="4" name="Picture 1" descr="C:\Users\admin\Desktop\download.png">
            <a:extLst>
              <a:ext uri="{FF2B5EF4-FFF2-40B4-BE49-F238E27FC236}">
                <a16:creationId xmlns:a16="http://schemas.microsoft.com/office/drawing/2014/main" xmlns="" id="{794B8CF6-14BD-4409-9529-09916788C1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65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066685" y="2973619"/>
            <a:ext cx="2058630" cy="1014181"/>
          </a:xfrm>
          <a:prstGeom prst="rect">
            <a:avLst/>
          </a:prstGeom>
        </p:spPr>
      </p:pic>
      <p:sp>
        <p:nvSpPr>
          <p:cNvPr id="2" name="Title 1"/>
          <p:cNvSpPr>
            <a:spLocks noGrp="1"/>
          </p:cNvSpPr>
          <p:nvPr>
            <p:ph type="title"/>
          </p:nvPr>
        </p:nvSpPr>
        <p:spPr>
          <a:xfrm>
            <a:off x="838200" y="127972"/>
            <a:ext cx="10515600" cy="759441"/>
          </a:xfrm>
        </p:spPr>
        <p:txBody>
          <a:bodyPr>
            <a:normAutofit/>
          </a:bodyPr>
          <a:lstStyle/>
          <a:p>
            <a:r>
              <a:rPr lang="en-IN" b="1" dirty="0">
                <a:latin typeface="Times New Roman" panose="02020603050405020304" pitchFamily="18" charset="0"/>
                <a:cs typeface="Times New Roman" panose="02020603050405020304" pitchFamily="18" charset="0"/>
              </a:rPr>
              <a:t>Light Source Materials</a:t>
            </a:r>
            <a:endParaRPr lang="en-IN" dirty="0"/>
          </a:p>
        </p:txBody>
      </p:sp>
      <p:sp>
        <p:nvSpPr>
          <p:cNvPr id="3" name="Content Placeholder 2"/>
          <p:cNvSpPr>
            <a:spLocks noGrp="1"/>
          </p:cNvSpPr>
          <p:nvPr>
            <p:ph idx="1"/>
          </p:nvPr>
        </p:nvSpPr>
        <p:spPr>
          <a:xfrm>
            <a:off x="838200" y="1066800"/>
            <a:ext cx="10515600" cy="5110163"/>
          </a:xfrm>
        </p:spPr>
        <p:txBody>
          <a:bodyPr/>
          <a:lstStyle/>
          <a:p>
            <a:pPr algn="just"/>
            <a:r>
              <a:rPr lang="en-IN" dirty="0">
                <a:latin typeface="Times New Roman" panose="02020603050405020304" pitchFamily="18" charset="0"/>
                <a:cs typeface="Times New Roman" panose="02020603050405020304" pitchFamily="18" charset="0"/>
              </a:rPr>
              <a:t>For longer wavelengths – Quaternary alloy-&gt; In</a:t>
            </a:r>
            <a:r>
              <a:rPr lang="en-IN" baseline="-25000" dirty="0">
                <a:latin typeface="Times New Roman" panose="02020603050405020304" pitchFamily="18" charset="0"/>
                <a:cs typeface="Times New Roman" panose="02020603050405020304" pitchFamily="18" charset="0"/>
              </a:rPr>
              <a:t>1-x</a:t>
            </a:r>
            <a:r>
              <a:rPr lang="en-IN" dirty="0">
                <a:latin typeface="Times New Roman" panose="02020603050405020304" pitchFamily="18" charset="0"/>
                <a:cs typeface="Times New Roman" panose="02020603050405020304" pitchFamily="18" charset="0"/>
              </a:rPr>
              <a:t>Ga</a:t>
            </a:r>
            <a:r>
              <a:rPr lang="en-IN" baseline="-25000"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As</a:t>
            </a:r>
            <a:r>
              <a:rPr lang="en-IN" baseline="-25000"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P</a:t>
            </a:r>
            <a:r>
              <a:rPr lang="en-IN" baseline="-25000" dirty="0">
                <a:latin typeface="Times New Roman" panose="02020603050405020304" pitchFamily="18" charset="0"/>
                <a:cs typeface="Times New Roman" panose="02020603050405020304" pitchFamily="18" charset="0"/>
              </a:rPr>
              <a:t>1-y</a:t>
            </a:r>
          </a:p>
          <a:p>
            <a:pPr algn="just"/>
            <a:r>
              <a:rPr lang="en-IN" dirty="0">
                <a:latin typeface="Times New Roman" panose="02020603050405020304" pitchFamily="18" charset="0"/>
                <a:cs typeface="Times New Roman" panose="02020603050405020304" pitchFamily="18" charset="0"/>
              </a:rPr>
              <a:t>Very close match between the crystal lattice parameters of the two adjoining heterojunctions is required to reduce interfacial defects and to minimize strains in the device as temperature varies</a:t>
            </a:r>
          </a:p>
          <a:p>
            <a:pPr algn="just"/>
            <a:r>
              <a:rPr lang="en-IN" dirty="0">
                <a:latin typeface="Times New Roman" panose="02020603050405020304" pitchFamily="18" charset="0"/>
                <a:cs typeface="Times New Roman" panose="02020603050405020304" pitchFamily="18" charset="0"/>
              </a:rPr>
              <a:t>The fundamental quantum mechanical relationship between energy E and frequency v is given as </a:t>
            </a:r>
          </a:p>
          <a:p>
            <a:pPr algn="just"/>
            <a:r>
              <a:rPr lang="en-IN" dirty="0">
                <a:latin typeface="Times New Roman" panose="02020603050405020304" pitchFamily="18" charset="0"/>
                <a:cs typeface="Times New Roman" panose="02020603050405020304" pitchFamily="18" charset="0"/>
              </a:rPr>
              <a:t>Wavelength in </a:t>
            </a:r>
            <a:r>
              <a:rPr lang="en-IN" dirty="0" err="1">
                <a:latin typeface="Times New Roman" panose="02020603050405020304" pitchFamily="18" charset="0"/>
                <a:cs typeface="Times New Roman" panose="02020603050405020304" pitchFamily="18" charset="0"/>
              </a:rPr>
              <a:t>micrometers</a:t>
            </a:r>
            <a:r>
              <a:rPr lang="en-IN" dirty="0">
                <a:latin typeface="Times New Roman" panose="02020603050405020304" pitchFamily="18" charset="0"/>
                <a:cs typeface="Times New Roman" panose="02020603050405020304" pitchFamily="18" charset="0"/>
              </a:rPr>
              <a:t> is given as </a:t>
            </a:r>
          </a:p>
          <a:p>
            <a:endParaRPr lang="en-IN" dirty="0"/>
          </a:p>
        </p:txBody>
      </p:sp>
      <p:sp>
        <p:nvSpPr>
          <p:cNvPr id="4" name="Date Placeholder 3"/>
          <p:cNvSpPr>
            <a:spLocks noGrp="1"/>
          </p:cNvSpPr>
          <p:nvPr>
            <p:ph type="dt" sz="half" idx="10"/>
          </p:nvPr>
        </p:nvSpPr>
        <p:spPr/>
        <p:txBody>
          <a:bodyPr/>
          <a:lstStyle/>
          <a:p>
            <a:fld id="{3F7F4277-E1B6-48E6-9837-26FF21889510}" type="datetime1">
              <a:rPr lang="en-IN" smtClean="0"/>
              <a:t>25-03-2021</a:t>
            </a:fld>
            <a:endParaRPr lang="en-IN"/>
          </a:p>
        </p:txBody>
      </p:sp>
      <p:sp>
        <p:nvSpPr>
          <p:cNvPr id="5" name="Slide Number Placeholder 4"/>
          <p:cNvSpPr>
            <a:spLocks noGrp="1"/>
          </p:cNvSpPr>
          <p:nvPr>
            <p:ph type="sldNum" sz="quarter" idx="12"/>
          </p:nvPr>
        </p:nvSpPr>
        <p:spPr/>
        <p:txBody>
          <a:bodyPr/>
          <a:lstStyle/>
          <a:p>
            <a:fld id="{4E80FB81-280C-4A6D-BD2E-A204E96A7A94}" type="slidenum">
              <a:rPr lang="en-IN" smtClean="0"/>
              <a:t>4</a:t>
            </a:fld>
            <a:endParaRPr lang="en-IN"/>
          </a:p>
        </p:txBody>
      </p:sp>
      <p:pic>
        <p:nvPicPr>
          <p:cNvPr id="7" name="Picture 6"/>
          <p:cNvPicPr>
            <a:picLocks noChangeAspect="1"/>
          </p:cNvPicPr>
          <p:nvPr/>
        </p:nvPicPr>
        <p:blipFill>
          <a:blip r:embed="rId3"/>
          <a:stretch>
            <a:fillRect/>
          </a:stretch>
        </p:blipFill>
        <p:spPr>
          <a:xfrm>
            <a:off x="6666307" y="3447925"/>
            <a:ext cx="2735154" cy="1079750"/>
          </a:xfrm>
          <a:prstGeom prst="rect">
            <a:avLst/>
          </a:prstGeom>
        </p:spPr>
      </p:pic>
      <p:pic>
        <p:nvPicPr>
          <p:cNvPr id="8" name="Picture 7"/>
          <p:cNvPicPr>
            <a:picLocks noChangeAspect="1"/>
          </p:cNvPicPr>
          <p:nvPr/>
        </p:nvPicPr>
        <p:blipFill>
          <a:blip r:embed="rId4"/>
          <a:stretch>
            <a:fillRect/>
          </a:stretch>
        </p:blipFill>
        <p:spPr>
          <a:xfrm>
            <a:off x="1084950" y="4416599"/>
            <a:ext cx="8522300" cy="2234670"/>
          </a:xfrm>
          <a:prstGeom prst="rect">
            <a:avLst/>
          </a:prstGeom>
        </p:spPr>
      </p:pic>
    </p:spTree>
    <p:extLst>
      <p:ext uri="{BB962C8B-B14F-4D97-AF65-F5344CB8AC3E}">
        <p14:creationId xmlns:p14="http://schemas.microsoft.com/office/powerpoint/2010/main" val="2366137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46922" y="533400"/>
            <a:ext cx="8935278" cy="762000"/>
          </a:xfrm>
        </p:spPr>
        <p:txBody>
          <a:bodyPr>
            <a:noAutofit/>
          </a:bodyPr>
          <a:lstStyle/>
          <a:p>
            <a:pPr algn="just"/>
            <a:r>
              <a:rPr lang="en-CA" sz="4000" b="1" dirty="0">
                <a:latin typeface="Times New Roman" panose="02020603050405020304" pitchFamily="18" charset="0"/>
                <a:cs typeface="Times New Roman" panose="02020603050405020304" pitchFamily="18" charset="0"/>
              </a:rPr>
              <a:t>Laser operation beyond the threshold</a:t>
            </a:r>
          </a:p>
        </p:txBody>
      </p:sp>
      <p:sp>
        <p:nvSpPr>
          <p:cNvPr id="41987" name="Rectangle 3"/>
          <p:cNvSpPr>
            <a:spLocks noGrp="1" noChangeArrowheads="1"/>
          </p:cNvSpPr>
          <p:nvPr>
            <p:ph type="body" idx="1"/>
          </p:nvPr>
        </p:nvSpPr>
        <p:spPr>
          <a:xfrm>
            <a:off x="2209800" y="1447800"/>
            <a:ext cx="7772400" cy="4648200"/>
          </a:xfrm>
        </p:spPr>
        <p:txBody>
          <a:bodyPr/>
          <a:lstStyle/>
          <a:p>
            <a:endParaRPr lang="en-CA" sz="2000" dirty="0"/>
          </a:p>
          <a:p>
            <a:endParaRPr lang="en-CA" sz="2000" dirty="0"/>
          </a:p>
          <a:p>
            <a:pPr algn="just"/>
            <a:r>
              <a:rPr lang="en-CA" sz="2000" dirty="0">
                <a:latin typeface="Times New Roman" panose="02020603050405020304" pitchFamily="18" charset="0"/>
                <a:cs typeface="Times New Roman" panose="02020603050405020304" pitchFamily="18" charset="0"/>
              </a:rPr>
              <a:t>The solution of the rate equations [4-25] gives the steady state photon density, resulting from stimulated emission and spontaneous emission as follows:</a:t>
            </a:r>
          </a:p>
        </p:txBody>
      </p:sp>
      <p:graphicFrame>
        <p:nvGraphicFramePr>
          <p:cNvPr id="41988" name="Object 4"/>
          <p:cNvGraphicFramePr>
            <a:graphicFrameLocks noChangeAspect="1"/>
          </p:cNvGraphicFramePr>
          <p:nvPr/>
        </p:nvGraphicFramePr>
        <p:xfrm>
          <a:off x="2514600" y="1447800"/>
          <a:ext cx="990600" cy="495300"/>
        </p:xfrm>
        <a:graphic>
          <a:graphicData uri="http://schemas.openxmlformats.org/presentationml/2006/ole">
            <mc:AlternateContent xmlns:mc="http://schemas.openxmlformats.org/markup-compatibility/2006">
              <mc:Choice xmlns:v="urn:schemas-microsoft-com:vml" Requires="v">
                <p:oleObj spid="_x0000_s8228" name="Equation" r:id="rId3" imgW="457200" imgH="228600" progId="Equation.3">
                  <p:embed/>
                </p:oleObj>
              </mc:Choice>
              <mc:Fallback>
                <p:oleObj name="Equation" r:id="rId3" imgW="457200" imgH="228600" progId="Equation.3">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99060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5"/>
          <p:cNvGraphicFramePr>
            <a:graphicFrameLocks noChangeAspect="1"/>
          </p:cNvGraphicFramePr>
          <p:nvPr/>
        </p:nvGraphicFramePr>
        <p:xfrm>
          <a:off x="3962400" y="3352801"/>
          <a:ext cx="3810000" cy="1050925"/>
        </p:xfrm>
        <a:graphic>
          <a:graphicData uri="http://schemas.openxmlformats.org/presentationml/2006/ole">
            <mc:AlternateContent xmlns:mc="http://schemas.openxmlformats.org/markup-compatibility/2006">
              <mc:Choice xmlns:v="urn:schemas-microsoft-com:vml" Requires="v">
                <p:oleObj spid="_x0000_s8229" name="Equation" r:id="rId5" imgW="1612900" imgH="444500" progId="Equation.3">
                  <p:embed/>
                </p:oleObj>
              </mc:Choice>
              <mc:Fallback>
                <p:oleObj name="Equation" r:id="rId5" imgW="1612900" imgH="444500" progId="Equation.3">
                  <p:embed/>
                  <p:pic>
                    <p:nvPicPr>
                      <p:cNvPr id="419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3352801"/>
                        <a:ext cx="3810000" cy="105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91" name="Rectangle 7"/>
          <p:cNvSpPr>
            <a:spLocks noChangeArrowheads="1"/>
          </p:cNvSpPr>
          <p:nvPr/>
        </p:nvSpPr>
        <p:spPr bwMode="auto">
          <a:xfrm>
            <a:off x="3810000" y="3429000"/>
            <a:ext cx="4267200" cy="9906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Date Placeholder 1">
            <a:extLst>
              <a:ext uri="{FF2B5EF4-FFF2-40B4-BE49-F238E27FC236}">
                <a16:creationId xmlns:a16="http://schemas.microsoft.com/office/drawing/2014/main" xmlns="" id="{85194B21-E9BF-46A6-83E9-4FAA5A092E2B}"/>
              </a:ext>
            </a:extLst>
          </p:cNvPr>
          <p:cNvSpPr>
            <a:spLocks noGrp="1"/>
          </p:cNvSpPr>
          <p:nvPr>
            <p:ph type="dt" sz="half" idx="10"/>
          </p:nvPr>
        </p:nvSpPr>
        <p:spPr/>
        <p:txBody>
          <a:bodyPr/>
          <a:lstStyle/>
          <a:p>
            <a:fld id="{C7EFB2F4-EADE-49B4-9F5D-999914948DC6}" type="datetime1">
              <a:rPr lang="en-IN" smtClean="0"/>
              <a:t>25-03-2021</a:t>
            </a:fld>
            <a:endParaRPr lang="en-IN"/>
          </a:p>
        </p:txBody>
      </p:sp>
      <p:sp>
        <p:nvSpPr>
          <p:cNvPr id="3" name="Slide Number Placeholder 2">
            <a:extLst>
              <a:ext uri="{FF2B5EF4-FFF2-40B4-BE49-F238E27FC236}">
                <a16:creationId xmlns:a16="http://schemas.microsoft.com/office/drawing/2014/main" xmlns="" id="{98E2E695-9DD9-4D4C-BC62-639944C2EF55}"/>
              </a:ext>
            </a:extLst>
          </p:cNvPr>
          <p:cNvSpPr>
            <a:spLocks noGrp="1"/>
          </p:cNvSpPr>
          <p:nvPr>
            <p:ph type="sldNum" sz="quarter" idx="12"/>
          </p:nvPr>
        </p:nvSpPr>
        <p:spPr/>
        <p:txBody>
          <a:bodyPr/>
          <a:lstStyle/>
          <a:p>
            <a:fld id="{4E80FB81-280C-4A6D-BD2E-A204E96A7A94}" type="slidenum">
              <a:rPr lang="en-IN" smtClean="0"/>
              <a:t>40</a:t>
            </a:fld>
            <a:endParaRPr lang="en-IN"/>
          </a:p>
        </p:txBody>
      </p:sp>
      <p:pic>
        <p:nvPicPr>
          <p:cNvPr id="4" name="Picture 1" descr="C:\Users\admin\Desktop\download.png">
            <a:extLst>
              <a:ext uri="{FF2B5EF4-FFF2-40B4-BE49-F238E27FC236}">
                <a16:creationId xmlns:a16="http://schemas.microsoft.com/office/drawing/2014/main" xmlns="" id="{B48EB046-0347-48B3-A217-2480DB1BBA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0625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981200" y="274638"/>
            <a:ext cx="8229600" cy="762000"/>
          </a:xfrm>
        </p:spPr>
        <p:txBody>
          <a:bodyPr>
            <a:normAutofit/>
          </a:bodyPr>
          <a:lstStyle/>
          <a:p>
            <a:pPr algn="just"/>
            <a:r>
              <a:rPr lang="en-CA" sz="3600" b="1" dirty="0">
                <a:latin typeface="Times New Roman" panose="02020603050405020304" pitchFamily="18" charset="0"/>
                <a:cs typeface="Times New Roman" panose="02020603050405020304" pitchFamily="18" charset="0"/>
              </a:rPr>
              <a:t>External quantum efficiency</a:t>
            </a:r>
          </a:p>
        </p:txBody>
      </p:sp>
      <p:sp>
        <p:nvSpPr>
          <p:cNvPr id="43011" name="Rectangle 3"/>
          <p:cNvSpPr>
            <a:spLocks noGrp="1" noChangeArrowheads="1"/>
          </p:cNvSpPr>
          <p:nvPr>
            <p:ph type="body" idx="1"/>
          </p:nvPr>
        </p:nvSpPr>
        <p:spPr>
          <a:xfrm>
            <a:off x="397565" y="1524000"/>
            <a:ext cx="9584635" cy="4572000"/>
          </a:xfrm>
        </p:spPr>
        <p:txBody>
          <a:bodyPr>
            <a:normAutofit/>
          </a:bodyPr>
          <a:lstStyle/>
          <a:p>
            <a:r>
              <a:rPr lang="en-CA" sz="2400" dirty="0">
                <a:latin typeface="Times New Roman" panose="02020603050405020304" pitchFamily="18" charset="0"/>
                <a:cs typeface="Times New Roman" panose="02020603050405020304" pitchFamily="18" charset="0"/>
              </a:rPr>
              <a:t>Number of photons emitted per radiative electron-hole pair recombination above threshold, gives us the external quantum efficiency. </a:t>
            </a: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Note that: </a:t>
            </a:r>
          </a:p>
        </p:txBody>
      </p:sp>
      <p:graphicFrame>
        <p:nvGraphicFramePr>
          <p:cNvPr id="43012" name="Object 4"/>
          <p:cNvGraphicFramePr>
            <a:graphicFrameLocks noChangeAspect="1"/>
          </p:cNvGraphicFramePr>
          <p:nvPr/>
        </p:nvGraphicFramePr>
        <p:xfrm>
          <a:off x="3276600" y="2781300"/>
          <a:ext cx="4953000" cy="1862138"/>
        </p:xfrm>
        <a:graphic>
          <a:graphicData uri="http://schemas.openxmlformats.org/presentationml/2006/ole">
            <mc:AlternateContent xmlns:mc="http://schemas.openxmlformats.org/markup-compatibility/2006">
              <mc:Choice xmlns:v="urn:schemas-microsoft-com:vml" Requires="v">
                <p:oleObj spid="_x0000_s9252" name="Equation" r:id="rId3" imgW="2362200" imgH="889000" progId="Equation.3">
                  <p:embed/>
                </p:oleObj>
              </mc:Choice>
              <mc:Fallback>
                <p:oleObj name="Equation" r:id="rId3" imgW="2362200" imgH="889000" progId="Equation.3">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781300"/>
                        <a:ext cx="4953000" cy="186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4" name="Object 6"/>
          <p:cNvGraphicFramePr>
            <a:graphicFrameLocks noChangeAspect="1"/>
          </p:cNvGraphicFramePr>
          <p:nvPr>
            <p:extLst>
              <p:ext uri="{D42A27DB-BD31-4B8C-83A1-F6EECF244321}">
                <p14:modId xmlns:p14="http://schemas.microsoft.com/office/powerpoint/2010/main" val="4172312784"/>
              </p:ext>
            </p:extLst>
          </p:nvPr>
        </p:nvGraphicFramePr>
        <p:xfrm>
          <a:off x="4177748" y="5424798"/>
          <a:ext cx="4699000" cy="460375"/>
        </p:xfrm>
        <a:graphic>
          <a:graphicData uri="http://schemas.openxmlformats.org/presentationml/2006/ole">
            <mc:AlternateContent xmlns:mc="http://schemas.openxmlformats.org/markup-compatibility/2006">
              <mc:Choice xmlns:v="urn:schemas-microsoft-com:vml" Requires="v">
                <p:oleObj spid="_x0000_s9253" name="Equation" r:id="rId5" imgW="2336800" imgH="228600" progId="Equation.3">
                  <p:embed/>
                </p:oleObj>
              </mc:Choice>
              <mc:Fallback>
                <p:oleObj name="Equation" r:id="rId5" imgW="2336800" imgH="228600" progId="Equation.3">
                  <p:embed/>
                  <p:pic>
                    <p:nvPicPr>
                      <p:cNvPr id="430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748" y="5424798"/>
                        <a:ext cx="46990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xmlns="" id="{DCD22379-DA4F-4277-A2D8-4274C99BA107}"/>
              </a:ext>
            </a:extLst>
          </p:cNvPr>
          <p:cNvSpPr>
            <a:spLocks noGrp="1"/>
          </p:cNvSpPr>
          <p:nvPr>
            <p:ph type="dt" sz="half" idx="10"/>
          </p:nvPr>
        </p:nvSpPr>
        <p:spPr/>
        <p:txBody>
          <a:bodyPr/>
          <a:lstStyle/>
          <a:p>
            <a:fld id="{73E047F3-3E9F-4489-81BA-7CD50B9F8974}" type="datetime1">
              <a:rPr lang="en-IN" smtClean="0"/>
              <a:t>25-03-2021</a:t>
            </a:fld>
            <a:endParaRPr lang="en-IN"/>
          </a:p>
        </p:txBody>
      </p:sp>
      <p:sp>
        <p:nvSpPr>
          <p:cNvPr id="3" name="Slide Number Placeholder 2">
            <a:extLst>
              <a:ext uri="{FF2B5EF4-FFF2-40B4-BE49-F238E27FC236}">
                <a16:creationId xmlns:a16="http://schemas.microsoft.com/office/drawing/2014/main" xmlns="" id="{7FFFC618-CE12-4CD6-B495-DBC0F7DC24AC}"/>
              </a:ext>
            </a:extLst>
          </p:cNvPr>
          <p:cNvSpPr>
            <a:spLocks noGrp="1"/>
          </p:cNvSpPr>
          <p:nvPr>
            <p:ph type="sldNum" sz="quarter" idx="12"/>
          </p:nvPr>
        </p:nvSpPr>
        <p:spPr/>
        <p:txBody>
          <a:bodyPr/>
          <a:lstStyle/>
          <a:p>
            <a:fld id="{4E80FB81-280C-4A6D-BD2E-A204E96A7A94}" type="slidenum">
              <a:rPr lang="en-IN" smtClean="0"/>
              <a:t>41</a:t>
            </a:fld>
            <a:endParaRPr lang="en-IN"/>
          </a:p>
        </p:txBody>
      </p:sp>
      <p:pic>
        <p:nvPicPr>
          <p:cNvPr id="4" name="Picture 1" descr="C:\Users\admin\Desktop\download.png">
            <a:extLst>
              <a:ext uri="{FF2B5EF4-FFF2-40B4-BE49-F238E27FC236}">
                <a16:creationId xmlns:a16="http://schemas.microsoft.com/office/drawing/2014/main" xmlns="" id="{7989E493-5876-483B-8AE5-F7F3B09FFD1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815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09800" y="304801"/>
            <a:ext cx="8001000" cy="777875"/>
          </a:xfrm>
        </p:spPr>
        <p:txBody>
          <a:bodyPr/>
          <a:lstStyle/>
          <a:p>
            <a:pPr algn="just" eaLnBrk="1" hangingPunct="1"/>
            <a:r>
              <a:rPr lang="en-US" sz="3600" b="1" dirty="0">
                <a:latin typeface="Times New Roman" panose="02020603050405020304" pitchFamily="18" charset="0"/>
                <a:cs typeface="Times New Roman" panose="02020603050405020304" pitchFamily="18" charset="0"/>
              </a:rPr>
              <a:t>LASER P-I CHARACTERISTICS </a:t>
            </a:r>
          </a:p>
        </p:txBody>
      </p:sp>
      <p:pic>
        <p:nvPicPr>
          <p:cNvPr id="43011" name="Picture 4"/>
          <p:cNvPicPr>
            <a:picLocks noChangeAspect="1" noChangeArrowheads="1"/>
          </p:cNvPicPr>
          <p:nvPr/>
        </p:nvPicPr>
        <p:blipFill>
          <a:blip r:embed="rId3" cstate="print"/>
          <a:srcRect/>
          <a:stretch>
            <a:fillRect/>
          </a:stretch>
        </p:blipFill>
        <p:spPr bwMode="auto">
          <a:xfrm>
            <a:off x="2895600" y="1143000"/>
            <a:ext cx="6858000" cy="5513388"/>
          </a:xfrm>
          <a:prstGeom prst="rect">
            <a:avLst/>
          </a:prstGeom>
          <a:noFill/>
          <a:ln w="9525">
            <a:noFill/>
            <a:miter lim="800000"/>
            <a:headEnd/>
            <a:tailEnd/>
          </a:ln>
        </p:spPr>
      </p:pic>
      <p:sp>
        <p:nvSpPr>
          <p:cNvPr id="43012" name="Text Box 5"/>
          <p:cNvSpPr txBox="1">
            <a:spLocks noChangeArrowheads="1"/>
          </p:cNvSpPr>
          <p:nvPr/>
        </p:nvSpPr>
        <p:spPr bwMode="auto">
          <a:xfrm>
            <a:off x="3733801" y="3657600"/>
            <a:ext cx="1886927" cy="369332"/>
          </a:xfrm>
          <a:prstGeom prst="rect">
            <a:avLst/>
          </a:prstGeom>
          <a:noFill/>
          <a:ln w="12700">
            <a:noFill/>
            <a:miter lim="800000"/>
            <a:headEnd/>
            <a:tailEnd/>
          </a:ln>
        </p:spPr>
        <p:txBody>
          <a:bodyPr wrap="none">
            <a:spAutoFit/>
          </a:bodyPr>
          <a:lstStyle/>
          <a:p>
            <a:r>
              <a:rPr lang="en-US"/>
              <a:t>Threshold Current</a:t>
            </a:r>
          </a:p>
        </p:txBody>
      </p:sp>
      <p:sp>
        <p:nvSpPr>
          <p:cNvPr id="43013" name="Line 6"/>
          <p:cNvSpPr>
            <a:spLocks noChangeShapeType="1"/>
          </p:cNvSpPr>
          <p:nvPr/>
        </p:nvSpPr>
        <p:spPr bwMode="auto">
          <a:xfrm>
            <a:off x="5334000" y="4191000"/>
            <a:ext cx="838200" cy="1752600"/>
          </a:xfrm>
          <a:prstGeom prst="line">
            <a:avLst/>
          </a:prstGeom>
          <a:noFill/>
          <a:ln w="12700">
            <a:solidFill>
              <a:schemeClr val="tx1"/>
            </a:solidFill>
            <a:round/>
            <a:headEnd/>
            <a:tailEnd type="triangle" w="med" len="med"/>
          </a:ln>
        </p:spPr>
        <p:txBody>
          <a:bodyPr wrap="none"/>
          <a:lstStyle/>
          <a:p>
            <a:endParaRPr lang="en-CA"/>
          </a:p>
        </p:txBody>
      </p:sp>
      <p:sp>
        <p:nvSpPr>
          <p:cNvPr id="43014" name="Text Box 7"/>
          <p:cNvSpPr txBox="1">
            <a:spLocks noChangeArrowheads="1"/>
          </p:cNvSpPr>
          <p:nvPr/>
        </p:nvSpPr>
        <p:spPr bwMode="auto">
          <a:xfrm>
            <a:off x="3794126" y="1793876"/>
            <a:ext cx="2231701" cy="646331"/>
          </a:xfrm>
          <a:prstGeom prst="rect">
            <a:avLst/>
          </a:prstGeom>
          <a:noFill/>
          <a:ln w="12700">
            <a:noFill/>
            <a:miter lim="800000"/>
            <a:headEnd/>
            <a:tailEnd/>
          </a:ln>
        </p:spPr>
        <p:txBody>
          <a:bodyPr wrap="none">
            <a:spAutoFit/>
          </a:bodyPr>
          <a:lstStyle/>
          <a:p>
            <a:r>
              <a:rPr lang="en-US"/>
              <a:t>External Efficiency </a:t>
            </a:r>
          </a:p>
          <a:p>
            <a:r>
              <a:rPr lang="en-US"/>
              <a:t>Depends on the slope</a:t>
            </a:r>
          </a:p>
        </p:txBody>
      </p:sp>
      <p:sp>
        <p:nvSpPr>
          <p:cNvPr id="43015" name="Line 8"/>
          <p:cNvSpPr>
            <a:spLocks noChangeShapeType="1"/>
          </p:cNvSpPr>
          <p:nvPr/>
        </p:nvSpPr>
        <p:spPr bwMode="auto">
          <a:xfrm>
            <a:off x="5867400" y="2667000"/>
            <a:ext cx="838200" cy="1066800"/>
          </a:xfrm>
          <a:prstGeom prst="line">
            <a:avLst/>
          </a:prstGeom>
          <a:noFill/>
          <a:ln w="12700">
            <a:solidFill>
              <a:schemeClr val="tx1"/>
            </a:solidFill>
            <a:round/>
            <a:headEnd/>
            <a:tailEnd type="triangle" w="med" len="med"/>
          </a:ln>
        </p:spPr>
        <p:txBody>
          <a:bodyPr wrap="none"/>
          <a:lstStyle/>
          <a:p>
            <a:endParaRPr lang="en-CA"/>
          </a:p>
        </p:txBody>
      </p:sp>
      <p:sp>
        <p:nvSpPr>
          <p:cNvPr id="2" name="Date Placeholder 1">
            <a:extLst>
              <a:ext uri="{FF2B5EF4-FFF2-40B4-BE49-F238E27FC236}">
                <a16:creationId xmlns:a16="http://schemas.microsoft.com/office/drawing/2014/main" xmlns="" id="{D7E68A44-73E6-4893-B2A4-B9B6D44DD2E6}"/>
              </a:ext>
            </a:extLst>
          </p:cNvPr>
          <p:cNvSpPr>
            <a:spLocks noGrp="1"/>
          </p:cNvSpPr>
          <p:nvPr>
            <p:ph type="dt" sz="half" idx="10"/>
          </p:nvPr>
        </p:nvSpPr>
        <p:spPr/>
        <p:txBody>
          <a:bodyPr/>
          <a:lstStyle/>
          <a:p>
            <a:fld id="{AE409761-F1DC-492E-8D54-21E81F5BCAB8}" type="datetime1">
              <a:rPr lang="en-IN" smtClean="0"/>
              <a:t>25-03-2021</a:t>
            </a:fld>
            <a:endParaRPr lang="en-IN"/>
          </a:p>
        </p:txBody>
      </p:sp>
      <p:sp>
        <p:nvSpPr>
          <p:cNvPr id="3" name="Slide Number Placeholder 2">
            <a:extLst>
              <a:ext uri="{FF2B5EF4-FFF2-40B4-BE49-F238E27FC236}">
                <a16:creationId xmlns:a16="http://schemas.microsoft.com/office/drawing/2014/main" xmlns="" id="{60C52A40-0412-4413-911B-B5F3660891D7}"/>
              </a:ext>
            </a:extLst>
          </p:cNvPr>
          <p:cNvSpPr>
            <a:spLocks noGrp="1"/>
          </p:cNvSpPr>
          <p:nvPr>
            <p:ph type="sldNum" sz="quarter" idx="12"/>
          </p:nvPr>
        </p:nvSpPr>
        <p:spPr/>
        <p:txBody>
          <a:bodyPr/>
          <a:lstStyle/>
          <a:p>
            <a:fld id="{4E80FB81-280C-4A6D-BD2E-A204E96A7A94}" type="slidenum">
              <a:rPr lang="en-IN" smtClean="0"/>
              <a:t>42</a:t>
            </a:fld>
            <a:endParaRPr lang="en-IN"/>
          </a:p>
        </p:txBody>
      </p:sp>
      <p:pic>
        <p:nvPicPr>
          <p:cNvPr id="4" name="Picture 1" descr="C:\Users\admin\Desktop\download.png">
            <a:extLst>
              <a:ext uri="{FF2B5EF4-FFF2-40B4-BE49-F238E27FC236}">
                <a16:creationId xmlns:a16="http://schemas.microsoft.com/office/drawing/2014/main" xmlns="" id="{7FEED154-E10D-4CB5-9E53-3119C162C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365125"/>
            <a:ext cx="11747500" cy="7651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p>
        </p:txBody>
      </p:sp>
      <p:sp>
        <p:nvSpPr>
          <p:cNvPr id="3" name="Content Placeholder 2"/>
          <p:cNvSpPr>
            <a:spLocks noGrp="1"/>
          </p:cNvSpPr>
          <p:nvPr>
            <p:ph idx="1"/>
          </p:nvPr>
        </p:nvSpPr>
        <p:spPr>
          <a:xfrm>
            <a:off x="838200" y="1130300"/>
            <a:ext cx="10515600" cy="5046663"/>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Vertical cavity means the structure (cavity) providing laser feedback is arrange in the vertical direction</a:t>
            </a:r>
          </a:p>
          <a:p>
            <a:pPr algn="just"/>
            <a:r>
              <a:rPr lang="en-IN" dirty="0">
                <a:latin typeface="Times New Roman" panose="02020603050405020304" pitchFamily="18" charset="0"/>
                <a:cs typeface="Times New Roman" panose="02020603050405020304" pitchFamily="18" charset="0"/>
              </a:rPr>
              <a:t>Surface emitting means the laser beam is emitted perpendicular to the wafer</a:t>
            </a:r>
          </a:p>
          <a:p>
            <a:pPr algn="just"/>
            <a:r>
              <a:rPr lang="en-IN" dirty="0">
                <a:latin typeface="Times New Roman" panose="02020603050405020304" pitchFamily="18" charset="0"/>
                <a:cs typeface="Times New Roman" panose="02020603050405020304" pitchFamily="18" charset="0"/>
              </a:rPr>
              <a:t>Semiconductor </a:t>
            </a:r>
            <a:r>
              <a:rPr lang="en-IN" dirty="0" err="1">
                <a:latin typeface="Times New Roman" panose="02020603050405020304" pitchFamily="18" charset="0"/>
                <a:cs typeface="Times New Roman" panose="02020603050405020304" pitchFamily="18" charset="0"/>
              </a:rPr>
              <a:t>heterostructure</a:t>
            </a:r>
            <a:r>
              <a:rPr lang="en-IN" dirty="0">
                <a:latin typeface="Times New Roman" panose="02020603050405020304" pitchFamily="18" charset="0"/>
                <a:cs typeface="Times New Roman" panose="02020603050405020304" pitchFamily="18" charset="0"/>
              </a:rPr>
              <a:t> forms an active region</a:t>
            </a:r>
          </a:p>
          <a:p>
            <a:pPr algn="just"/>
            <a:r>
              <a:rPr lang="en-IN" dirty="0">
                <a:latin typeface="Times New Roman" panose="02020603050405020304" pitchFamily="18" charset="0"/>
                <a:cs typeface="Times New Roman" panose="02020603050405020304" pitchFamily="18" charset="0"/>
              </a:rPr>
              <a:t>Several quantum wells are made within this active region to enhance light gain</a:t>
            </a:r>
          </a:p>
          <a:p>
            <a:pPr algn="just"/>
            <a:r>
              <a:rPr lang="en-IN" dirty="0">
                <a:latin typeface="Times New Roman" panose="02020603050405020304" pitchFamily="18" charset="0"/>
                <a:cs typeface="Times New Roman" panose="02020603050405020304" pitchFamily="18" charset="0"/>
              </a:rPr>
              <a:t>This region is placed between Bragg reflectors- the stacks of layers with alternate high and low refractive index material</a:t>
            </a:r>
          </a:p>
          <a:p>
            <a:pPr algn="just"/>
            <a:r>
              <a:rPr lang="en-IN" dirty="0">
                <a:latin typeface="Times New Roman" panose="02020603050405020304" pitchFamily="18" charset="0"/>
                <a:cs typeface="Times New Roman" panose="02020603050405020304" pitchFamily="18" charset="0"/>
              </a:rPr>
              <a:t>Each layer is </a:t>
            </a:r>
            <a:r>
              <a:rPr lang="el-GR" dirty="0">
                <a:latin typeface="Times New Roman" panose="02020603050405020304" pitchFamily="18" charset="0"/>
                <a:cs typeface="Times New Roman" panose="02020603050405020304" pitchFamily="18" charset="0"/>
              </a:rPr>
              <a:t>λ</a:t>
            </a:r>
            <a:r>
              <a:rPr lang="en-IN" dirty="0">
                <a:latin typeface="Times New Roman" panose="02020603050405020304" pitchFamily="18" charset="0"/>
                <a:cs typeface="Times New Roman" panose="02020603050405020304" pitchFamily="18" charset="0"/>
              </a:rPr>
              <a:t>/4 thick and made from GaAs (n=3.6) and </a:t>
            </a:r>
            <a:r>
              <a:rPr lang="en-IN" dirty="0" err="1">
                <a:latin typeface="Times New Roman" panose="02020603050405020304" pitchFamily="18" charset="0"/>
                <a:cs typeface="Times New Roman" panose="02020603050405020304" pitchFamily="18" charset="0"/>
              </a:rPr>
              <a:t>AlAs</a:t>
            </a:r>
            <a:r>
              <a:rPr lang="en-IN" dirty="0">
                <a:latin typeface="Times New Roman" panose="02020603050405020304" pitchFamily="18" charset="0"/>
                <a:cs typeface="Times New Roman" panose="02020603050405020304" pitchFamily="18" charset="0"/>
              </a:rPr>
              <a:t> (n=2.9)</a:t>
            </a:r>
          </a:p>
          <a:p>
            <a:pPr algn="just"/>
            <a:r>
              <a:rPr lang="en-IN" dirty="0">
                <a:latin typeface="Times New Roman" panose="02020603050405020304" pitchFamily="18" charset="0"/>
                <a:cs typeface="Times New Roman" panose="02020603050405020304" pitchFamily="18" charset="0"/>
              </a:rPr>
              <a:t>These layer work like high reflective mirror providing positive feedback</a:t>
            </a: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CD9A8583-53E5-489B-A806-904D74D30088}"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43</a:t>
            </a:fld>
            <a:endParaRPr lang="en-IN"/>
          </a:p>
        </p:txBody>
      </p:sp>
    </p:spTree>
    <p:extLst>
      <p:ext uri="{BB962C8B-B14F-4D97-AF65-F5344CB8AC3E}">
        <p14:creationId xmlns:p14="http://schemas.microsoft.com/office/powerpoint/2010/main" val="3320885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546100"/>
            <a:ext cx="11849100" cy="7143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endParaRPr lang="en-IN" dirty="0"/>
          </a:p>
        </p:txBody>
      </p:sp>
      <p:pic>
        <p:nvPicPr>
          <p:cNvPr id="7" name="Content Placeholder 6"/>
          <p:cNvPicPr>
            <a:picLocks noGrp="1" noChangeAspect="1"/>
          </p:cNvPicPr>
          <p:nvPr>
            <p:ph idx="1"/>
          </p:nvPr>
        </p:nvPicPr>
        <p:blipFill>
          <a:blip r:embed="rId3"/>
          <a:stretch>
            <a:fillRect/>
          </a:stretch>
        </p:blipFill>
        <p:spPr>
          <a:xfrm>
            <a:off x="419100" y="1277107"/>
            <a:ext cx="11557000" cy="5444368"/>
          </a:xfrm>
          <a:prstGeom prst="rect">
            <a:avLst/>
          </a:prstGeom>
        </p:spPr>
      </p:pic>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5B8307EB-7D48-4370-A2D5-FDFABE344C68}"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44</a:t>
            </a:fld>
            <a:endParaRPr lang="en-IN"/>
          </a:p>
        </p:txBody>
      </p:sp>
    </p:spTree>
    <p:extLst>
      <p:ext uri="{BB962C8B-B14F-4D97-AF65-F5344CB8AC3E}">
        <p14:creationId xmlns:p14="http://schemas.microsoft.com/office/powerpoint/2010/main" val="4013507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 y="365125"/>
            <a:ext cx="11938000" cy="8032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endParaRPr lang="en-IN" dirty="0"/>
          </a:p>
        </p:txBody>
      </p:sp>
      <p:sp>
        <p:nvSpPr>
          <p:cNvPr id="3" name="Content Placeholder 2"/>
          <p:cNvSpPr>
            <a:spLocks noGrp="1"/>
          </p:cNvSpPr>
          <p:nvPr>
            <p:ph idx="1"/>
          </p:nvPr>
        </p:nvSpPr>
        <p:spPr>
          <a:xfrm>
            <a:off x="838200" y="1257300"/>
            <a:ext cx="10515600" cy="5099050"/>
          </a:xfrm>
        </p:spPr>
        <p:txBody>
          <a:bodyPr>
            <a:normAutofit/>
          </a:bodyPr>
          <a:lstStyle/>
          <a:p>
            <a:pPr marL="0" indent="0">
              <a:buNone/>
            </a:pPr>
            <a:r>
              <a:rPr lang="en-IN" dirty="0">
                <a:solidFill>
                  <a:srgbClr val="7030A0"/>
                </a:solidFill>
              </a:rPr>
              <a:t>Advantages</a:t>
            </a:r>
          </a:p>
          <a:p>
            <a:pPr algn="just"/>
            <a:r>
              <a:rPr lang="en-IN" dirty="0">
                <a:latin typeface="Times New Roman" panose="02020603050405020304" pitchFamily="18" charset="0"/>
                <a:cs typeface="Times New Roman" panose="02020603050405020304" pitchFamily="18" charset="0"/>
              </a:rPr>
              <a:t>Size of the resonant cavity is very small resulting in huge spacing between two adjacent longitudinal modes</a:t>
            </a:r>
          </a:p>
          <a:p>
            <a:pPr lvl="1" algn="just"/>
            <a:r>
              <a:rPr lang="en-IN" dirty="0">
                <a:latin typeface="Times New Roman" panose="02020603050405020304" pitchFamily="18" charset="0"/>
                <a:cs typeface="Times New Roman" panose="02020603050405020304" pitchFamily="18" charset="0"/>
              </a:rPr>
              <a:t>Only one mode can be within gain curve</a:t>
            </a:r>
          </a:p>
          <a:p>
            <a:pPr lvl="1" algn="just"/>
            <a:r>
              <a:rPr lang="en-IN" dirty="0">
                <a:latin typeface="Times New Roman" panose="02020603050405020304" pitchFamily="18" charset="0"/>
                <a:cs typeface="Times New Roman" panose="02020603050405020304" pitchFamily="18" charset="0"/>
              </a:rPr>
              <a:t>Operates in single mode regime</a:t>
            </a:r>
          </a:p>
          <a:p>
            <a:pPr algn="just"/>
            <a:r>
              <a:rPr lang="en-IN" dirty="0">
                <a:latin typeface="Times New Roman" panose="02020603050405020304" pitchFamily="18" charset="0"/>
                <a:cs typeface="Times New Roman" panose="02020603050405020304" pitchFamily="18" charset="0"/>
              </a:rPr>
              <a:t>Very small dimensions (cavity and diameter of active region is about 1 to 5µm and thickness is 25nm)</a:t>
            </a:r>
          </a:p>
          <a:p>
            <a:pPr lvl="1" algn="just"/>
            <a:r>
              <a:rPr lang="en-IN" dirty="0">
                <a:latin typeface="Times New Roman" panose="02020603050405020304" pitchFamily="18" charset="0"/>
                <a:cs typeface="Times New Roman" panose="02020603050405020304" pitchFamily="18" charset="0"/>
              </a:rPr>
              <a:t>Can fabricate many diodes on one substrate</a:t>
            </a:r>
          </a:p>
          <a:p>
            <a:pPr algn="just"/>
            <a:r>
              <a:rPr lang="en-IN" dirty="0">
                <a:latin typeface="Times New Roman" panose="02020603050405020304" pitchFamily="18" charset="0"/>
                <a:cs typeface="Times New Roman" panose="02020603050405020304" pitchFamily="18" charset="0"/>
              </a:rPr>
              <a:t>Low power consumption and high switching speed</a:t>
            </a:r>
          </a:p>
          <a:p>
            <a:pPr algn="just"/>
            <a:r>
              <a:rPr lang="en-IN" dirty="0">
                <a:latin typeface="Times New Roman" panose="02020603050405020304" pitchFamily="18" charset="0"/>
                <a:cs typeface="Times New Roman" panose="02020603050405020304" pitchFamily="18" charset="0"/>
              </a:rPr>
              <a:t>High current density at low current value</a:t>
            </a:r>
          </a:p>
          <a:p>
            <a:pPr algn="just"/>
            <a:r>
              <a:rPr lang="en-IN" dirty="0">
                <a:latin typeface="Times New Roman" panose="02020603050405020304" pitchFamily="18" charset="0"/>
                <a:cs typeface="Times New Roman" panose="02020603050405020304" pitchFamily="18" charset="0"/>
              </a:rPr>
              <a:t>Short lifetime leading to high modulation bandwidth</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8C90383B-C25B-4281-84E6-9CF838950067}"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45</a:t>
            </a:fld>
            <a:endParaRPr lang="en-IN"/>
          </a:p>
        </p:txBody>
      </p:sp>
      <p:pic>
        <p:nvPicPr>
          <p:cNvPr id="8" name="Picture 7"/>
          <p:cNvPicPr>
            <a:picLocks noChangeAspect="1"/>
          </p:cNvPicPr>
          <p:nvPr/>
        </p:nvPicPr>
        <p:blipFill>
          <a:blip r:embed="rId4"/>
          <a:stretch>
            <a:fillRect/>
          </a:stretch>
        </p:blipFill>
        <p:spPr>
          <a:xfrm>
            <a:off x="8861882" y="3924033"/>
            <a:ext cx="2980411" cy="2343417"/>
          </a:xfrm>
          <a:prstGeom prst="rect">
            <a:avLst/>
          </a:prstGeom>
        </p:spPr>
      </p:pic>
    </p:spTree>
    <p:extLst>
      <p:ext uri="{BB962C8B-B14F-4D97-AF65-F5344CB8AC3E}">
        <p14:creationId xmlns:p14="http://schemas.microsoft.com/office/powerpoint/2010/main" val="1115026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65125"/>
            <a:ext cx="12077700" cy="727075"/>
          </a:xfrm>
        </p:spPr>
        <p:txBody>
          <a:bodyPr/>
          <a:lstStyle/>
          <a:p>
            <a:r>
              <a:rPr lang="en-IN" b="1" dirty="0">
                <a:latin typeface="Times New Roman" panose="02020603050405020304" pitchFamily="18" charset="0"/>
                <a:cs typeface="Times New Roman" panose="02020603050405020304" pitchFamily="18" charset="0"/>
              </a:rPr>
              <a:t>Vertical Cavity Surface Emitting Laser- VCSEL</a:t>
            </a:r>
            <a:endParaRPr lang="en-IN" dirty="0"/>
          </a:p>
        </p:txBody>
      </p:sp>
      <p:sp>
        <p:nvSpPr>
          <p:cNvPr id="3" name="Content Placeholder 2"/>
          <p:cNvSpPr>
            <a:spLocks noGrp="1"/>
          </p:cNvSpPr>
          <p:nvPr>
            <p:ph idx="1"/>
          </p:nvPr>
        </p:nvSpPr>
        <p:spPr>
          <a:xfrm>
            <a:off x="838200" y="1206500"/>
            <a:ext cx="10515600" cy="4970463"/>
          </a:xfrm>
        </p:spPr>
        <p:txBody>
          <a:bodyPr/>
          <a:lstStyle/>
          <a:p>
            <a:pPr algn="just"/>
            <a:r>
              <a:rPr lang="en-IN" dirty="0">
                <a:latin typeface="Times New Roman" panose="02020603050405020304" pitchFamily="18" charset="0"/>
                <a:cs typeface="Times New Roman" panose="02020603050405020304" pitchFamily="18" charset="0"/>
              </a:rPr>
              <a:t>VCSEL diode radiates a circular output beam in contrast to that radiated by edge emitting lasers</a:t>
            </a:r>
          </a:p>
          <a:p>
            <a:pPr algn="just"/>
            <a:r>
              <a:rPr lang="en-IN" dirty="0">
                <a:latin typeface="Times New Roman" panose="02020603050405020304" pitchFamily="18" charset="0"/>
                <a:cs typeface="Times New Roman" panose="02020603050405020304" pitchFamily="18" charset="0"/>
              </a:rPr>
              <a:t>Fabrication technology is very similar to that for electronic chips</a:t>
            </a:r>
          </a:p>
          <a:p>
            <a:pPr marL="0" indent="0" algn="just">
              <a:buNone/>
            </a:pPr>
            <a:r>
              <a:rPr lang="en-IN" dirty="0">
                <a:solidFill>
                  <a:srgbClr val="7030A0"/>
                </a:solidFill>
                <a:latin typeface="Times New Roman" panose="02020603050405020304" pitchFamily="18" charset="0"/>
                <a:cs typeface="Times New Roman" panose="02020603050405020304" pitchFamily="18" charset="0"/>
              </a:rPr>
              <a:t>Disadvantages</a:t>
            </a:r>
          </a:p>
          <a:p>
            <a:pPr algn="just"/>
            <a:r>
              <a:rPr lang="en-IN" dirty="0">
                <a:latin typeface="Times New Roman" panose="02020603050405020304" pitchFamily="18" charset="0"/>
                <a:cs typeface="Times New Roman" panose="02020603050405020304" pitchFamily="18" charset="0"/>
              </a:rPr>
              <a:t>Commercially available in the wavelength range no longer than 850nm</a:t>
            </a:r>
          </a:p>
          <a:p>
            <a:pPr algn="just"/>
            <a:endParaRPr lang="en-IN" dirty="0">
              <a:solidFill>
                <a:srgbClr val="7030A0"/>
              </a:solidFill>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Trend in VCSEL is to extend their operating wavelength to 1300nm and 1550nm</a:t>
            </a:r>
          </a:p>
          <a:p>
            <a:pPr algn="just"/>
            <a:endParaRPr lang="en-IN" dirty="0">
              <a:latin typeface="Times New Roman" panose="02020603050405020304" pitchFamily="18" charset="0"/>
              <a:cs typeface="Times New Roman" panose="02020603050405020304" pitchFamily="18" charset="0"/>
            </a:endParaRP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772DE6D-4AA5-4217-8B32-85F6DA77ADA9}"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46</a:t>
            </a:fld>
            <a:endParaRPr lang="en-IN"/>
          </a:p>
        </p:txBody>
      </p:sp>
    </p:spTree>
    <p:extLst>
      <p:ext uri="{BB962C8B-B14F-4D97-AF65-F5344CB8AC3E}">
        <p14:creationId xmlns:p14="http://schemas.microsoft.com/office/powerpoint/2010/main" val="343975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612"/>
            <a:ext cx="10515600" cy="839788"/>
          </a:xfrm>
        </p:spPr>
        <p:txBody>
          <a:bodyPr>
            <a:normAutofit/>
          </a:bodyPr>
          <a:lstStyle/>
          <a:p>
            <a:r>
              <a:rPr lang="en-IN" b="1" dirty="0">
                <a:latin typeface="Times New Roman" panose="02020603050405020304" pitchFamily="18" charset="0"/>
                <a:cs typeface="Times New Roman" panose="02020603050405020304" pitchFamily="18" charset="0"/>
              </a:rPr>
              <a:t>Light Source Materials</a:t>
            </a:r>
            <a:endParaRPr lang="en-IN" dirty="0"/>
          </a:p>
        </p:txBody>
      </p:sp>
      <p:sp>
        <p:nvSpPr>
          <p:cNvPr id="3" name="Content Placeholder 2"/>
          <p:cNvSpPr>
            <a:spLocks noGrp="1"/>
          </p:cNvSpPr>
          <p:nvPr>
            <p:ph idx="1"/>
          </p:nvPr>
        </p:nvSpPr>
        <p:spPr>
          <a:xfrm>
            <a:off x="644249" y="1280863"/>
            <a:ext cx="7174451" cy="4933951"/>
          </a:xfrm>
        </p:spPr>
        <p:txBody>
          <a:bodyPr/>
          <a:lstStyle/>
          <a:p>
            <a:pPr algn="just"/>
            <a:r>
              <a:rPr lang="en-IN" dirty="0">
                <a:latin typeface="Times New Roman" panose="02020603050405020304" pitchFamily="18" charset="0"/>
                <a:cs typeface="Times New Roman" panose="02020603050405020304" pitchFamily="18" charset="0"/>
              </a:rPr>
              <a:t>In the ternary alloy </a:t>
            </a:r>
            <a:r>
              <a:rPr lang="en-IN" dirty="0" err="1">
                <a:latin typeface="Times New Roman" panose="02020603050405020304" pitchFamily="18" charset="0"/>
                <a:cs typeface="Times New Roman" panose="02020603050405020304" pitchFamily="18" charset="0"/>
              </a:rPr>
              <a:t>GaAlAs</a:t>
            </a:r>
            <a:r>
              <a:rPr lang="en-IN" dirty="0">
                <a:latin typeface="Times New Roman" panose="02020603050405020304" pitchFamily="18" charset="0"/>
                <a:cs typeface="Times New Roman" panose="02020603050405020304" pitchFamily="18" charset="0"/>
              </a:rPr>
              <a:t> the bandgap energy </a:t>
            </a:r>
            <a:r>
              <a:rPr lang="en-IN" dirty="0" err="1">
                <a:latin typeface="Times New Roman" panose="02020603050405020304" pitchFamily="18" charset="0"/>
                <a:cs typeface="Times New Roman" panose="02020603050405020304" pitchFamily="18" charset="0"/>
              </a:rPr>
              <a:t>E</a:t>
            </a:r>
            <a:r>
              <a:rPr lang="en-IN" baseline="-25000" dirty="0" err="1">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 and the crystal lattice spacing a</a:t>
            </a:r>
            <a:r>
              <a:rPr lang="en-IN" baseline="-25000" dirty="0">
                <a:latin typeface="Times New Roman" panose="02020603050405020304" pitchFamily="18" charset="0"/>
                <a:cs typeface="Times New Roman" panose="02020603050405020304" pitchFamily="18" charset="0"/>
              </a:rPr>
              <a:t>0</a:t>
            </a:r>
            <a:r>
              <a:rPr lang="en-IN" dirty="0">
                <a:latin typeface="Times New Roman" panose="02020603050405020304" pitchFamily="18" charset="0"/>
                <a:cs typeface="Times New Roman" panose="02020603050405020304" pitchFamily="18" charset="0"/>
              </a:rPr>
              <a:t> are determined by dashed line as in figure</a:t>
            </a:r>
          </a:p>
          <a:p>
            <a:pPr algn="just"/>
            <a:r>
              <a:rPr lang="en-IN" dirty="0">
                <a:latin typeface="Times New Roman" panose="02020603050405020304" pitchFamily="18" charset="0"/>
                <a:cs typeface="Times New Roman" panose="02020603050405020304" pitchFamily="18" charset="0"/>
              </a:rPr>
              <a:t>The energy bandgap for values of x from 0 to 0.37 is given as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For In</a:t>
            </a:r>
            <a:r>
              <a:rPr lang="en-IN" baseline="-25000" dirty="0">
                <a:latin typeface="Times New Roman" panose="02020603050405020304" pitchFamily="18" charset="0"/>
                <a:cs typeface="Times New Roman" panose="02020603050405020304" pitchFamily="18" charset="0"/>
              </a:rPr>
              <a:t>1-x</a:t>
            </a:r>
            <a:r>
              <a:rPr lang="en-IN" dirty="0">
                <a:latin typeface="Times New Roman" panose="02020603050405020304" pitchFamily="18" charset="0"/>
                <a:cs typeface="Times New Roman" panose="02020603050405020304" pitchFamily="18" charset="0"/>
              </a:rPr>
              <a:t>Ga</a:t>
            </a:r>
            <a:r>
              <a:rPr lang="en-IN" baseline="-25000"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As</a:t>
            </a:r>
            <a:r>
              <a:rPr lang="en-IN" baseline="-25000" dirty="0">
                <a:latin typeface="Times New Roman" panose="02020603050405020304" pitchFamily="18" charset="0"/>
                <a:cs typeface="Times New Roman" panose="02020603050405020304" pitchFamily="18" charset="0"/>
              </a:rPr>
              <a:t>y</a:t>
            </a:r>
            <a:r>
              <a:rPr lang="en-IN" dirty="0">
                <a:latin typeface="Times New Roman" panose="02020603050405020304" pitchFamily="18" charset="0"/>
                <a:cs typeface="Times New Roman" panose="02020603050405020304" pitchFamily="18" charset="0"/>
              </a:rPr>
              <a:t>P</a:t>
            </a:r>
            <a:r>
              <a:rPr lang="en-IN" baseline="-25000" dirty="0">
                <a:latin typeface="Times New Roman" panose="02020603050405020304" pitchFamily="18" charset="0"/>
                <a:cs typeface="Times New Roman" panose="02020603050405020304" pitchFamily="18" charset="0"/>
              </a:rPr>
              <a:t>1-y </a:t>
            </a:r>
            <a:r>
              <a:rPr lang="en-IN" dirty="0">
                <a:latin typeface="Times New Roman" panose="02020603050405020304" pitchFamily="18" charset="0"/>
                <a:cs typeface="Times New Roman" panose="02020603050405020304" pitchFamily="18" charset="0"/>
              </a:rPr>
              <a:t> bandgap is given as </a:t>
            </a:r>
            <a:endParaRPr lang="en-IN" baseline="-25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22F7EBFA-65F0-43F9-A840-16BDC14E1CBB}"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5</a:t>
            </a:fld>
            <a:endParaRPr lang="en-IN"/>
          </a:p>
        </p:txBody>
      </p:sp>
      <p:pic>
        <p:nvPicPr>
          <p:cNvPr id="8" name="Picture 7"/>
          <p:cNvPicPr>
            <a:picLocks noChangeAspect="1"/>
          </p:cNvPicPr>
          <p:nvPr/>
        </p:nvPicPr>
        <p:blipFill>
          <a:blip r:embed="rId4"/>
          <a:stretch>
            <a:fillRect/>
          </a:stretch>
        </p:blipFill>
        <p:spPr>
          <a:xfrm>
            <a:off x="7818700" y="830263"/>
            <a:ext cx="4526749" cy="3915034"/>
          </a:xfrm>
          <a:prstGeom prst="rect">
            <a:avLst/>
          </a:prstGeom>
        </p:spPr>
      </p:pic>
      <p:pic>
        <p:nvPicPr>
          <p:cNvPr id="9" name="Picture 8"/>
          <p:cNvPicPr>
            <a:picLocks noChangeAspect="1"/>
          </p:cNvPicPr>
          <p:nvPr/>
        </p:nvPicPr>
        <p:blipFill>
          <a:blip r:embed="rId5"/>
          <a:stretch>
            <a:fillRect/>
          </a:stretch>
        </p:blipFill>
        <p:spPr>
          <a:xfrm>
            <a:off x="7972149" y="4644671"/>
            <a:ext cx="4219851" cy="1532292"/>
          </a:xfrm>
          <a:prstGeom prst="rect">
            <a:avLst/>
          </a:prstGeom>
        </p:spPr>
      </p:pic>
      <p:pic>
        <p:nvPicPr>
          <p:cNvPr id="11" name="Picture 10"/>
          <p:cNvPicPr>
            <a:picLocks noChangeAspect="1"/>
          </p:cNvPicPr>
          <p:nvPr/>
        </p:nvPicPr>
        <p:blipFill>
          <a:blip r:embed="rId6"/>
          <a:stretch>
            <a:fillRect/>
          </a:stretch>
        </p:blipFill>
        <p:spPr>
          <a:xfrm>
            <a:off x="2001963" y="5753099"/>
            <a:ext cx="3628500" cy="363788"/>
          </a:xfrm>
          <a:prstGeom prst="rect">
            <a:avLst/>
          </a:prstGeom>
        </p:spPr>
      </p:pic>
      <p:pic>
        <p:nvPicPr>
          <p:cNvPr id="12" name="Picture 11"/>
          <p:cNvPicPr>
            <a:picLocks noChangeAspect="1"/>
          </p:cNvPicPr>
          <p:nvPr/>
        </p:nvPicPr>
        <p:blipFill>
          <a:blip r:embed="rId7"/>
          <a:stretch>
            <a:fillRect/>
          </a:stretch>
        </p:blipFill>
        <p:spPr>
          <a:xfrm>
            <a:off x="1860612" y="3633538"/>
            <a:ext cx="4003387" cy="557462"/>
          </a:xfrm>
          <a:prstGeom prst="rect">
            <a:avLst/>
          </a:prstGeom>
        </p:spPr>
      </p:pic>
      <p:pic>
        <p:nvPicPr>
          <p:cNvPr id="13" name="Picture 12"/>
          <p:cNvPicPr>
            <a:picLocks noChangeAspect="1"/>
          </p:cNvPicPr>
          <p:nvPr/>
        </p:nvPicPr>
        <p:blipFill>
          <a:blip r:embed="rId8"/>
          <a:stretch>
            <a:fillRect/>
          </a:stretch>
        </p:blipFill>
        <p:spPr>
          <a:xfrm>
            <a:off x="1814518" y="5079037"/>
            <a:ext cx="4217981" cy="663560"/>
          </a:xfrm>
          <a:prstGeom prst="rect">
            <a:avLst/>
          </a:prstGeom>
        </p:spPr>
      </p:pic>
    </p:spTree>
    <p:extLst>
      <p:ext uri="{BB962C8B-B14F-4D97-AF65-F5344CB8AC3E}">
        <p14:creationId xmlns:p14="http://schemas.microsoft.com/office/powerpoint/2010/main" val="96031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303094" y="428591"/>
            <a:ext cx="7461250" cy="3662987"/>
          </a:xfrm>
          <a:prstGeom prst="rect">
            <a:avLst/>
          </a:prstGeom>
        </p:spPr>
      </p:pic>
      <p:sp>
        <p:nvSpPr>
          <p:cNvPr id="2" name="Title 1"/>
          <p:cNvSpPr>
            <a:spLocks noGrp="1"/>
          </p:cNvSpPr>
          <p:nvPr>
            <p:ph type="title"/>
          </p:nvPr>
        </p:nvSpPr>
        <p:spPr>
          <a:xfrm>
            <a:off x="838200" y="157162"/>
            <a:ext cx="10515600" cy="777875"/>
          </a:xfrm>
        </p:spPr>
        <p:txBody>
          <a:bodyPr>
            <a:normAutofit/>
          </a:bodyPr>
          <a:lstStyle/>
          <a:p>
            <a:r>
              <a:rPr lang="en-IN" b="1" dirty="0">
                <a:latin typeface="Times New Roman" panose="02020603050405020304" pitchFamily="18" charset="0"/>
                <a:cs typeface="Times New Roman" panose="02020603050405020304" pitchFamily="18" charset="0"/>
              </a:rPr>
              <a:t>Light Source Materials</a:t>
            </a:r>
            <a:endParaRPr lang="en-IN" dirty="0"/>
          </a:p>
        </p:txBody>
      </p:sp>
      <p:pic>
        <p:nvPicPr>
          <p:cNvPr id="4" name="Picture 1"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401912D-D238-408B-93E8-CB4EA1ECDF9E}"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6</a:t>
            </a:fld>
            <a:endParaRPr lang="en-IN"/>
          </a:p>
        </p:txBody>
      </p:sp>
      <p:pic>
        <p:nvPicPr>
          <p:cNvPr id="8" name="Picture 7"/>
          <p:cNvPicPr>
            <a:picLocks noChangeAspect="1"/>
          </p:cNvPicPr>
          <p:nvPr/>
        </p:nvPicPr>
        <p:blipFill>
          <a:blip r:embed="rId5"/>
          <a:stretch>
            <a:fillRect/>
          </a:stretch>
        </p:blipFill>
        <p:spPr>
          <a:xfrm>
            <a:off x="759061" y="4291219"/>
            <a:ext cx="10673877" cy="2117313"/>
          </a:xfrm>
          <a:prstGeom prst="rect">
            <a:avLst/>
          </a:prstGeom>
        </p:spPr>
      </p:pic>
      <p:sp>
        <p:nvSpPr>
          <p:cNvPr id="10" name="TextBox 9"/>
          <p:cNvSpPr txBox="1"/>
          <p:nvPr/>
        </p:nvSpPr>
        <p:spPr>
          <a:xfrm>
            <a:off x="1041400" y="3974069"/>
            <a:ext cx="10594738" cy="369332"/>
          </a:xfrm>
          <a:prstGeom prst="rect">
            <a:avLst/>
          </a:prstGeom>
          <a:noFill/>
        </p:spPr>
        <p:txBody>
          <a:bodyPr wrap="square" rtlCol="0">
            <a:spAutoFit/>
          </a:bodyPr>
          <a:lstStyle/>
          <a:p>
            <a:pPr algn="ctr"/>
            <a:r>
              <a:rPr lang="en-IN" dirty="0">
                <a:solidFill>
                  <a:schemeClr val="accent2">
                    <a:lumMod val="75000"/>
                  </a:schemeClr>
                </a:solidFill>
              </a:rPr>
              <a:t>Typical Characteristics of surface and Edge emitting LEDs</a:t>
            </a:r>
          </a:p>
        </p:txBody>
      </p:sp>
      <p:pic>
        <p:nvPicPr>
          <p:cNvPr id="16" name="Picture 15"/>
          <p:cNvPicPr>
            <a:picLocks noChangeAspect="1"/>
          </p:cNvPicPr>
          <p:nvPr/>
        </p:nvPicPr>
        <p:blipFill>
          <a:blip r:embed="rId6"/>
          <a:stretch>
            <a:fillRect/>
          </a:stretch>
        </p:blipFill>
        <p:spPr>
          <a:xfrm>
            <a:off x="4477451" y="1134678"/>
            <a:ext cx="6483352" cy="564726"/>
          </a:xfrm>
          <a:prstGeom prst="rect">
            <a:avLst/>
          </a:prstGeom>
          <a:ln>
            <a:solidFill>
              <a:schemeClr val="accent1"/>
            </a:solidFill>
          </a:ln>
        </p:spPr>
      </p:pic>
    </p:spTree>
    <p:extLst>
      <p:ext uri="{BB962C8B-B14F-4D97-AF65-F5344CB8AC3E}">
        <p14:creationId xmlns:p14="http://schemas.microsoft.com/office/powerpoint/2010/main" val="184402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77"/>
            <a:ext cx="10515600" cy="932178"/>
          </a:xfrm>
        </p:spPr>
        <p:txBody>
          <a:bodyPr/>
          <a:lstStyle/>
          <a:p>
            <a:r>
              <a:rPr lang="en-IN" b="1" dirty="0">
                <a:latin typeface="Times New Roman" panose="02020603050405020304" pitchFamily="18" charset="0"/>
                <a:cs typeface="Times New Roman" panose="02020603050405020304" pitchFamily="18" charset="0"/>
              </a:rPr>
              <a:t>Light Emitting Diode (LED)</a:t>
            </a:r>
          </a:p>
        </p:txBody>
      </p:sp>
      <p:sp>
        <p:nvSpPr>
          <p:cNvPr id="3" name="Content Placeholder 2"/>
          <p:cNvSpPr>
            <a:spLocks noGrp="1"/>
          </p:cNvSpPr>
          <p:nvPr>
            <p:ph idx="1"/>
          </p:nvPr>
        </p:nvSpPr>
        <p:spPr>
          <a:xfrm>
            <a:off x="838200" y="1066800"/>
            <a:ext cx="10515600" cy="5110163"/>
          </a:xfrm>
        </p:spPr>
        <p:txBody>
          <a:bodyPr/>
          <a:lstStyle/>
          <a:p>
            <a:pPr algn="just"/>
            <a:r>
              <a:rPr lang="en-IN" dirty="0">
                <a:latin typeface="Times New Roman" panose="02020603050405020304" pitchFamily="18" charset="0"/>
                <a:cs typeface="Times New Roman" panose="02020603050405020304" pitchFamily="18" charset="0"/>
              </a:rPr>
              <a:t>Best light source for system requiring bit rates less than 100-200Mb/s and optical power in tens of microwatts</a:t>
            </a:r>
          </a:p>
          <a:p>
            <a:pPr algn="just"/>
            <a:r>
              <a:rPr lang="en-IN" dirty="0">
                <a:latin typeface="Times New Roman" panose="02020603050405020304" pitchFamily="18" charset="0"/>
                <a:cs typeface="Times New Roman" panose="02020603050405020304" pitchFamily="18" charset="0"/>
              </a:rPr>
              <a:t>Less complex drive circuitry</a:t>
            </a:r>
          </a:p>
          <a:p>
            <a:pPr algn="just"/>
            <a:r>
              <a:rPr lang="en-IN" dirty="0">
                <a:latin typeface="Times New Roman" panose="02020603050405020304" pitchFamily="18" charset="0"/>
                <a:cs typeface="Times New Roman" panose="02020603050405020304" pitchFamily="18" charset="0"/>
              </a:rPr>
              <a:t>No thermal or optical stabilization circuits needed</a:t>
            </a:r>
          </a:p>
          <a:p>
            <a:pPr algn="just"/>
            <a:r>
              <a:rPr lang="en-IN" dirty="0">
                <a:latin typeface="Times New Roman" panose="02020603050405020304" pitchFamily="18" charset="0"/>
                <a:cs typeface="Times New Roman" panose="02020603050405020304" pitchFamily="18" charset="0"/>
              </a:rPr>
              <a:t>Fabrication cost is less</a:t>
            </a:r>
          </a:p>
          <a:p>
            <a:pPr algn="just"/>
            <a:r>
              <a:rPr lang="en-IN" dirty="0">
                <a:latin typeface="Times New Roman" panose="02020603050405020304" pitchFamily="18" charset="0"/>
                <a:cs typeface="Times New Roman" panose="02020603050405020304" pitchFamily="18" charset="0"/>
              </a:rPr>
              <a:t>Requirement-&gt; High radiance output </a:t>
            </a:r>
          </a:p>
          <a:p>
            <a:pPr algn="just"/>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-&gt; Fast emission response time</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-&gt; High quantum efficiency </a:t>
            </a:r>
          </a:p>
          <a:p>
            <a:endParaRPr lang="en-IN" dirty="0"/>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7F690B08-667C-4C7C-9B0B-5B64D89F176E}"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7</a:t>
            </a:fld>
            <a:endParaRPr lang="en-IN" dirty="0"/>
          </a:p>
        </p:txBody>
      </p:sp>
      <p:sp>
        <p:nvSpPr>
          <p:cNvPr id="7" name="TextBox 6"/>
          <p:cNvSpPr txBox="1"/>
          <p:nvPr/>
        </p:nvSpPr>
        <p:spPr>
          <a:xfrm>
            <a:off x="7886700" y="3238500"/>
            <a:ext cx="3797300" cy="1015663"/>
          </a:xfrm>
          <a:prstGeom prst="rect">
            <a:avLst/>
          </a:prstGeom>
          <a:solidFill>
            <a:schemeClr val="accent2">
              <a:lumMod val="60000"/>
              <a:lumOff val="4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Measure of optical power radiated in to a unit solid angle per unit area of emitting surface</a:t>
            </a:r>
          </a:p>
        </p:txBody>
      </p:sp>
      <p:sp>
        <p:nvSpPr>
          <p:cNvPr id="8" name="TextBox 7"/>
          <p:cNvSpPr txBox="1"/>
          <p:nvPr/>
        </p:nvSpPr>
        <p:spPr>
          <a:xfrm>
            <a:off x="7886700" y="4438829"/>
            <a:ext cx="3797300" cy="1015663"/>
          </a:xfrm>
          <a:prstGeom prst="rect">
            <a:avLst/>
          </a:prstGeom>
          <a:solidFill>
            <a:schemeClr val="accent4">
              <a:lumMod val="60000"/>
              <a:lumOff val="4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Time delay between the application of a current pulse and the onset of optical emission</a:t>
            </a:r>
          </a:p>
        </p:txBody>
      </p:sp>
      <p:sp>
        <p:nvSpPr>
          <p:cNvPr id="9" name="TextBox 8"/>
          <p:cNvSpPr txBox="1"/>
          <p:nvPr/>
        </p:nvSpPr>
        <p:spPr>
          <a:xfrm>
            <a:off x="7886700" y="5614868"/>
            <a:ext cx="3797300" cy="707886"/>
          </a:xfrm>
          <a:prstGeom prst="rect">
            <a:avLst/>
          </a:prstGeom>
          <a:solidFill>
            <a:schemeClr val="accent6">
              <a:lumMod val="40000"/>
              <a:lumOff val="60000"/>
            </a:schemeClr>
          </a:solidFill>
        </p:spPr>
        <p:txBody>
          <a:bodyPr wrap="square" rtlCol="0">
            <a:spAutoFit/>
          </a:bodyPr>
          <a:lstStyle/>
          <a:p>
            <a:r>
              <a:rPr lang="en-IN" sz="2000" dirty="0">
                <a:latin typeface="Times New Roman" panose="02020603050405020304" pitchFamily="18" charset="0"/>
                <a:cs typeface="Times New Roman" panose="02020603050405020304" pitchFamily="18" charset="0"/>
              </a:rPr>
              <a:t>Fraction of injected electron hole pairs that recombine </a:t>
            </a:r>
            <a:r>
              <a:rPr lang="en-IN" sz="2000" dirty="0" err="1">
                <a:latin typeface="Times New Roman" panose="02020603050405020304" pitchFamily="18" charset="0"/>
                <a:cs typeface="Times New Roman" panose="02020603050405020304" pitchFamily="18" charset="0"/>
              </a:rPr>
              <a:t>radiatively</a:t>
            </a:r>
            <a:endParaRPr lang="en-IN" sz="20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flipV="1">
            <a:off x="6629400" y="3746500"/>
            <a:ext cx="11557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9500" y="47625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48500" y="5816600"/>
            <a:ext cx="7366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12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81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a:t>
            </a:r>
          </a:p>
        </p:txBody>
      </p:sp>
      <p:sp>
        <p:nvSpPr>
          <p:cNvPr id="3" name="Content Placeholder 2"/>
          <p:cNvSpPr>
            <a:spLocks noGrp="1"/>
          </p:cNvSpPr>
          <p:nvPr>
            <p:ph idx="1"/>
          </p:nvPr>
        </p:nvSpPr>
        <p:spPr>
          <a:xfrm>
            <a:off x="838200" y="1270000"/>
            <a:ext cx="10515600" cy="4906963"/>
          </a:xfrm>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To achieve a high radiance and a high quantum efficiency, LED structure should provide carrier confinement and optical confinement</a:t>
            </a:r>
          </a:p>
          <a:p>
            <a:pPr algn="just"/>
            <a:r>
              <a:rPr lang="en-IN" dirty="0">
                <a:solidFill>
                  <a:srgbClr val="FF0000"/>
                </a:solidFill>
                <a:latin typeface="Times New Roman" panose="02020603050405020304" pitchFamily="18" charset="0"/>
                <a:cs typeface="Times New Roman" panose="02020603050405020304" pitchFamily="18" charset="0"/>
              </a:rPr>
              <a:t>Carrier confinement</a:t>
            </a:r>
            <a:r>
              <a:rPr lang="en-IN" dirty="0">
                <a:latin typeface="Times New Roman" panose="02020603050405020304" pitchFamily="18" charset="0"/>
                <a:cs typeface="Times New Roman" panose="02020603050405020304" pitchFamily="18" charset="0"/>
              </a:rPr>
              <a:t>: used to achieve high level of radiative recombination in the active region of the device -&gt; yields high quantum efficiency.</a:t>
            </a:r>
          </a:p>
          <a:p>
            <a:pPr algn="just"/>
            <a:r>
              <a:rPr lang="en-IN" dirty="0">
                <a:solidFill>
                  <a:srgbClr val="FF0000"/>
                </a:solidFill>
                <a:latin typeface="Times New Roman" panose="02020603050405020304" pitchFamily="18" charset="0"/>
                <a:cs typeface="Times New Roman" panose="02020603050405020304" pitchFamily="18" charset="0"/>
              </a:rPr>
              <a:t>Optical confinement</a:t>
            </a:r>
            <a:r>
              <a:rPr lang="en-IN" dirty="0">
                <a:latin typeface="Times New Roman" panose="02020603050405020304" pitchFamily="18" charset="0"/>
                <a:cs typeface="Times New Roman" panose="02020603050405020304" pitchFamily="18" charset="0"/>
              </a:rPr>
              <a:t>: prevents absorption of the emitted radiation by the material surrounding </a:t>
            </a:r>
            <a:r>
              <a:rPr lang="en-IN" dirty="0" err="1">
                <a:latin typeface="Times New Roman" panose="02020603050405020304" pitchFamily="18" charset="0"/>
                <a:cs typeface="Times New Roman" panose="02020603050405020304" pitchFamily="18" charset="0"/>
              </a:rPr>
              <a:t>pn</a:t>
            </a:r>
            <a:r>
              <a:rPr lang="en-IN" dirty="0">
                <a:latin typeface="Times New Roman" panose="02020603050405020304" pitchFamily="18" charset="0"/>
                <a:cs typeface="Times New Roman" panose="02020603050405020304" pitchFamily="18" charset="0"/>
              </a:rPr>
              <a:t> junction</a:t>
            </a:r>
          </a:p>
          <a:p>
            <a:pPr algn="just"/>
            <a:r>
              <a:rPr lang="en-IN" dirty="0">
                <a:latin typeface="Times New Roman" panose="02020603050405020304" pitchFamily="18" charset="0"/>
                <a:cs typeface="Times New Roman" panose="02020603050405020304" pitchFamily="18" charset="0"/>
              </a:rPr>
              <a:t>Most effective LED structure to achieve these confinement is </a:t>
            </a:r>
            <a:r>
              <a:rPr lang="en-IN" dirty="0">
                <a:solidFill>
                  <a:srgbClr val="FF0000"/>
                </a:solidFill>
                <a:latin typeface="Times New Roman" panose="02020603050405020304" pitchFamily="18" charset="0"/>
                <a:cs typeface="Times New Roman" panose="02020603050405020304" pitchFamily="18" charset="0"/>
              </a:rPr>
              <a:t>Double </a:t>
            </a:r>
            <a:r>
              <a:rPr lang="en-IN" dirty="0" err="1">
                <a:solidFill>
                  <a:srgbClr val="FF0000"/>
                </a:solidFill>
                <a:latin typeface="Times New Roman" panose="02020603050405020304" pitchFamily="18" charset="0"/>
                <a:cs typeface="Times New Roman" panose="02020603050405020304" pitchFamily="18" charset="0"/>
              </a:rPr>
              <a:t>heterostructure</a:t>
            </a:r>
            <a:r>
              <a:rPr lang="en-IN" dirty="0">
                <a:solidFill>
                  <a:srgbClr val="FF0000"/>
                </a:solidFill>
                <a:latin typeface="Times New Roman" panose="02020603050405020304" pitchFamily="18" charset="0"/>
                <a:cs typeface="Times New Roman" panose="02020603050405020304" pitchFamily="18" charset="0"/>
              </a:rPr>
              <a:t> or heterojunction </a:t>
            </a:r>
            <a:r>
              <a:rPr lang="en-IN" dirty="0">
                <a:latin typeface="Times New Roman" panose="02020603050405020304" pitchFamily="18" charset="0"/>
                <a:cs typeface="Times New Roman" panose="02020603050405020304" pitchFamily="18" charset="0"/>
              </a:rPr>
              <a:t>(two different alloy layers on each side of active region)</a:t>
            </a:r>
          </a:p>
          <a:p>
            <a:pPr algn="just"/>
            <a:r>
              <a:rPr lang="en-IN" dirty="0">
                <a:latin typeface="Times New Roman" panose="02020603050405020304" pitchFamily="18" charset="0"/>
                <a:cs typeface="Times New Roman" panose="02020603050405020304" pitchFamily="18" charset="0"/>
              </a:rPr>
              <a:t>This structure confines both carriers and optical field in central active layer </a:t>
            </a: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42B70067-2FF9-4820-8CC2-4C30E9127F96}"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8</a:t>
            </a:fld>
            <a:endParaRPr lang="en-IN"/>
          </a:p>
        </p:txBody>
      </p:sp>
    </p:spTree>
    <p:extLst>
      <p:ext uri="{BB962C8B-B14F-4D97-AF65-F5344CB8AC3E}">
        <p14:creationId xmlns:p14="http://schemas.microsoft.com/office/powerpoint/2010/main" val="410887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875"/>
          </a:xfrm>
        </p:spPr>
        <p:txBody>
          <a:bodyPr>
            <a:normAutofit fontScale="90000"/>
          </a:bodyPr>
          <a:lstStyle/>
          <a:p>
            <a:r>
              <a:rPr lang="en-IN" b="1" dirty="0">
                <a:latin typeface="Times New Roman" panose="02020603050405020304" pitchFamily="18" charset="0"/>
                <a:cs typeface="Times New Roman" panose="02020603050405020304" pitchFamily="18" charset="0"/>
              </a:rPr>
              <a:t>LED Structures</a:t>
            </a:r>
            <a:endParaRPr lang="en-IN" dirty="0"/>
          </a:p>
        </p:txBody>
      </p:sp>
      <p:sp>
        <p:nvSpPr>
          <p:cNvPr id="3" name="Content Placeholder 2"/>
          <p:cNvSpPr>
            <a:spLocks noGrp="1"/>
          </p:cNvSpPr>
          <p:nvPr>
            <p:ph idx="1"/>
          </p:nvPr>
        </p:nvSpPr>
        <p:spPr>
          <a:xfrm>
            <a:off x="838200" y="911225"/>
            <a:ext cx="10515600" cy="5265737"/>
          </a:xfrm>
        </p:spPr>
        <p:txBody>
          <a:bodyPr>
            <a:normAutofit/>
          </a:bodyPr>
          <a:lstStyle/>
          <a:p>
            <a:pPr algn="just"/>
            <a:r>
              <a:rPr lang="en-IN" dirty="0">
                <a:latin typeface="Times New Roman" panose="02020603050405020304" pitchFamily="18" charset="0"/>
                <a:cs typeface="Times New Roman" panose="02020603050405020304" pitchFamily="18" charset="0"/>
              </a:rPr>
              <a:t>The bandgap differences of adjacent layers confine the charge carriers </a:t>
            </a:r>
          </a:p>
          <a:p>
            <a:pPr algn="just"/>
            <a:r>
              <a:rPr lang="en-IN" dirty="0">
                <a:latin typeface="Times New Roman" panose="02020603050405020304" pitchFamily="18" charset="0"/>
                <a:cs typeface="Times New Roman" panose="02020603050405020304" pitchFamily="18" charset="0"/>
              </a:rPr>
              <a:t>Difference in the indices of refraction of adjoining layers confine the optical field to the central active layer</a:t>
            </a:r>
          </a:p>
          <a:p>
            <a:pPr algn="just"/>
            <a:r>
              <a:rPr lang="en-IN" dirty="0">
                <a:latin typeface="Times New Roman" panose="02020603050405020304" pitchFamily="18" charset="0"/>
                <a:cs typeface="Times New Roman" panose="02020603050405020304" pitchFamily="18" charset="0"/>
              </a:rPr>
              <a:t>Dual confinement leads to both high efficiency and high radiance</a:t>
            </a:r>
          </a:p>
          <a:p>
            <a:pPr algn="just"/>
            <a:r>
              <a:rPr lang="en-IN" dirty="0">
                <a:latin typeface="Times New Roman" panose="02020603050405020304" pitchFamily="18" charset="0"/>
                <a:cs typeface="Times New Roman" panose="02020603050405020304" pitchFamily="18" charset="0"/>
              </a:rPr>
              <a:t>Other parameters influencing the device performance</a:t>
            </a:r>
          </a:p>
          <a:p>
            <a:pPr lvl="1" algn="just"/>
            <a:r>
              <a:rPr lang="en-IN" sz="2700" dirty="0">
                <a:latin typeface="Times New Roman" panose="02020603050405020304" pitchFamily="18" charset="0"/>
                <a:cs typeface="Times New Roman" panose="02020603050405020304" pitchFamily="18" charset="0"/>
              </a:rPr>
              <a:t>Optical absorption in active region</a:t>
            </a:r>
          </a:p>
          <a:p>
            <a:pPr lvl="1" algn="just"/>
            <a:r>
              <a:rPr lang="en-IN" sz="2700" dirty="0">
                <a:latin typeface="Times New Roman" panose="02020603050405020304" pitchFamily="18" charset="0"/>
                <a:cs typeface="Times New Roman" panose="02020603050405020304" pitchFamily="18" charset="0"/>
              </a:rPr>
              <a:t>Carrier recombination at the </a:t>
            </a:r>
            <a:r>
              <a:rPr lang="en-IN" sz="2700" dirty="0" err="1">
                <a:latin typeface="Times New Roman" panose="02020603050405020304" pitchFamily="18" charset="0"/>
                <a:cs typeface="Times New Roman" panose="02020603050405020304" pitchFamily="18" charset="0"/>
              </a:rPr>
              <a:t>heterostructure</a:t>
            </a:r>
            <a:r>
              <a:rPr lang="en-IN" sz="2700" dirty="0">
                <a:latin typeface="Times New Roman" panose="02020603050405020304" pitchFamily="18" charset="0"/>
                <a:cs typeface="Times New Roman" panose="02020603050405020304" pitchFamily="18" charset="0"/>
              </a:rPr>
              <a:t> interface</a:t>
            </a:r>
          </a:p>
          <a:p>
            <a:pPr lvl="1" algn="just"/>
            <a:r>
              <a:rPr lang="en-IN" sz="2700" dirty="0">
                <a:latin typeface="Times New Roman" panose="02020603050405020304" pitchFamily="18" charset="0"/>
                <a:cs typeface="Times New Roman" panose="02020603050405020304" pitchFamily="18" charset="0"/>
              </a:rPr>
              <a:t>Doping concentration of active layer</a:t>
            </a:r>
          </a:p>
          <a:p>
            <a:pPr lvl="1" algn="just"/>
            <a:r>
              <a:rPr lang="en-IN" sz="2700" dirty="0">
                <a:latin typeface="Times New Roman" panose="02020603050405020304" pitchFamily="18" charset="0"/>
                <a:cs typeface="Times New Roman" panose="02020603050405020304" pitchFamily="18" charset="0"/>
              </a:rPr>
              <a:t>Injection carrier density</a:t>
            </a:r>
          </a:p>
          <a:p>
            <a:pPr lvl="1" algn="just"/>
            <a:r>
              <a:rPr lang="en-IN" sz="2700" dirty="0">
                <a:latin typeface="Times New Roman" panose="02020603050405020304" pitchFamily="18" charset="0"/>
                <a:cs typeface="Times New Roman" panose="02020603050405020304" pitchFamily="18" charset="0"/>
              </a:rPr>
              <a:t>Active layer thickness</a:t>
            </a:r>
          </a:p>
          <a:p>
            <a:r>
              <a:rPr lang="en-IN" sz="2700" dirty="0">
                <a:latin typeface="Times New Roman" panose="02020603050405020304" pitchFamily="18" charset="0"/>
                <a:cs typeface="Times New Roman" panose="02020603050405020304" pitchFamily="18" charset="0"/>
              </a:rPr>
              <a:t>Two basic configurations</a:t>
            </a:r>
          </a:p>
          <a:p>
            <a:endParaRPr lang="en-IN" sz="2700" dirty="0">
              <a:latin typeface="Times New Roman" panose="02020603050405020304" pitchFamily="18" charset="0"/>
              <a:cs typeface="Times New Roman" panose="02020603050405020304" pitchFamily="18" charset="0"/>
            </a:endParaRPr>
          </a:p>
          <a:p>
            <a:pPr lvl="1"/>
            <a:endParaRPr lang="en-IN" sz="2700" dirty="0">
              <a:latin typeface="Times New Roman" panose="02020603050405020304" pitchFamily="18" charset="0"/>
              <a:cs typeface="Times New Roman" panose="02020603050405020304" pitchFamily="18" charset="0"/>
            </a:endParaRPr>
          </a:p>
        </p:txBody>
      </p:sp>
      <p:pic>
        <p:nvPicPr>
          <p:cNvPr id="4" name="Picture 1"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8" y="0"/>
            <a:ext cx="18399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3518E9BB-4316-4516-9506-8207E5562EE0}" type="datetime1">
              <a:rPr lang="en-IN" smtClean="0"/>
              <a:t>25-03-2021</a:t>
            </a:fld>
            <a:endParaRPr lang="en-IN"/>
          </a:p>
        </p:txBody>
      </p:sp>
      <p:sp>
        <p:nvSpPr>
          <p:cNvPr id="6" name="Slide Number Placeholder 5"/>
          <p:cNvSpPr>
            <a:spLocks noGrp="1"/>
          </p:cNvSpPr>
          <p:nvPr>
            <p:ph type="sldNum" sz="quarter" idx="12"/>
          </p:nvPr>
        </p:nvSpPr>
        <p:spPr/>
        <p:txBody>
          <a:bodyPr/>
          <a:lstStyle/>
          <a:p>
            <a:fld id="{4E80FB81-280C-4A6D-BD2E-A204E96A7A94}" type="slidenum">
              <a:rPr lang="en-IN" smtClean="0"/>
              <a:t>9</a:t>
            </a:fld>
            <a:endParaRPr lang="en-IN"/>
          </a:p>
        </p:txBody>
      </p:sp>
      <p:sp>
        <p:nvSpPr>
          <p:cNvPr id="7" name="TextBox 6"/>
          <p:cNvSpPr txBox="1"/>
          <p:nvPr/>
        </p:nvSpPr>
        <p:spPr>
          <a:xfrm>
            <a:off x="6096000" y="5167252"/>
            <a:ext cx="3276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Surface Emitter</a:t>
            </a:r>
          </a:p>
        </p:txBody>
      </p:sp>
      <p:sp>
        <p:nvSpPr>
          <p:cNvPr id="8" name="TextBox 7"/>
          <p:cNvSpPr txBox="1"/>
          <p:nvPr/>
        </p:nvSpPr>
        <p:spPr>
          <a:xfrm>
            <a:off x="6096000" y="5746750"/>
            <a:ext cx="25146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Edge Emitter</a:t>
            </a:r>
          </a:p>
        </p:txBody>
      </p:sp>
      <p:cxnSp>
        <p:nvCxnSpPr>
          <p:cNvPr id="10" name="Straight Arrow Connector 9"/>
          <p:cNvCxnSpPr>
            <a:endCxn id="7" idx="1"/>
          </p:cNvCxnSpPr>
          <p:nvPr/>
        </p:nvCxnSpPr>
        <p:spPr>
          <a:xfrm flipV="1">
            <a:off x="4775200" y="5367307"/>
            <a:ext cx="1320800" cy="379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4800600" y="5746750"/>
            <a:ext cx="1295400" cy="200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385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3333</TotalTime>
  <Words>2484</Words>
  <Application>Microsoft Office PowerPoint</Application>
  <PresentationFormat>Custom</PresentationFormat>
  <Paragraphs>397</Paragraphs>
  <Slides>46</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Office Theme</vt:lpstr>
      <vt:lpstr>Equation</vt:lpstr>
      <vt:lpstr>Contents</vt:lpstr>
      <vt:lpstr>Light Source Materials</vt:lpstr>
      <vt:lpstr>Light Source Materials</vt:lpstr>
      <vt:lpstr>Light Source Materials</vt:lpstr>
      <vt:lpstr>Light Source Materials</vt:lpstr>
      <vt:lpstr>Light Source Materials</vt:lpstr>
      <vt:lpstr>Light Emitting Diode (LED)</vt:lpstr>
      <vt:lpstr>LED Structures</vt:lpstr>
      <vt:lpstr>LED Structures</vt:lpstr>
      <vt:lpstr>LED Structures</vt:lpstr>
      <vt:lpstr>LED Structures- Surface Emitter</vt:lpstr>
      <vt:lpstr>LED Structures- Surface Emitter</vt:lpstr>
      <vt:lpstr>LED Structures- Edge Emitter</vt:lpstr>
      <vt:lpstr>LED Structures- Edge Emitter</vt:lpstr>
      <vt:lpstr>Quantum Efficiency and LED Power</vt:lpstr>
      <vt:lpstr>Quantum Efficiency and LED Power</vt:lpstr>
      <vt:lpstr>Quantum Efficiency and LED Power</vt:lpstr>
      <vt:lpstr>Quantum Efficiency and LED Power</vt:lpstr>
      <vt:lpstr>Quantum Efficiency and LED Power</vt:lpstr>
      <vt:lpstr>Quantum Efficiency and LED Power</vt:lpstr>
      <vt:lpstr>LED Characteristics</vt:lpstr>
      <vt:lpstr>Numericals</vt:lpstr>
      <vt:lpstr>Numericals</vt:lpstr>
      <vt:lpstr>Numericals</vt:lpstr>
      <vt:lpstr>LASER DIODE</vt:lpstr>
      <vt:lpstr>LASER : Basic Operation Fundamental Lasing Operation  </vt:lpstr>
      <vt:lpstr>LASER : Basic Operation Fundamental Lasing Operation  </vt:lpstr>
      <vt:lpstr>LASER : Basic Operation Fundamental Lasing Operation  </vt:lpstr>
      <vt:lpstr>CHARACTERISTIC OF LASER DIODE</vt:lpstr>
      <vt:lpstr>LASER DIODE</vt:lpstr>
      <vt:lpstr>Fabry-Perot Lasing Cavity</vt:lpstr>
      <vt:lpstr>DFB(Distributed FeedBack) Lasers</vt:lpstr>
      <vt:lpstr>Laser Operation &amp; Lasing Condition</vt:lpstr>
      <vt:lpstr>PowerPoint Presentation</vt:lpstr>
      <vt:lpstr>THRESHOLD GAIN &amp; CURRENT DENSITY</vt:lpstr>
      <vt:lpstr>LASER RESONANT FREQUENCIES</vt:lpstr>
      <vt:lpstr>Spectrum from a Laser Diode</vt:lpstr>
      <vt:lpstr> LASER RATE EQUATIONS</vt:lpstr>
      <vt:lpstr>THRESHOLD CURRENT DENSITY &amp; EXCESS ELECTRON DENSITY</vt:lpstr>
      <vt:lpstr>Laser operation beyond the threshold</vt:lpstr>
      <vt:lpstr>External quantum efficiency</vt:lpstr>
      <vt:lpstr>LASER P-I CHARACTERISTICS </vt:lpstr>
      <vt:lpstr>Vertical Cavity Surface Emitting Laser- VCSEL</vt:lpstr>
      <vt:lpstr>Vertical Cavity Surface Emitting Laser- VCSEL</vt:lpstr>
      <vt:lpstr>Vertical Cavity Surface Emitting Laser- VCSEL</vt:lpstr>
      <vt:lpstr>Vertical Cavity Surface Emitting Laser- VCSEL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Thangaraj Ganesan</dc:creator>
  <cp:lastModifiedBy>Vimala</cp:lastModifiedBy>
  <cp:revision>73</cp:revision>
  <dcterms:created xsi:type="dcterms:W3CDTF">2020-08-14T14:01:18Z</dcterms:created>
  <dcterms:modified xsi:type="dcterms:W3CDTF">2021-03-25T06:08:28Z</dcterms:modified>
</cp:coreProperties>
</file>